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3" r:id="rId2"/>
    <p:sldId id="262" r:id="rId3"/>
    <p:sldId id="26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5" autoAdjust="0"/>
    <p:restoredTop sz="63581" autoAdjust="0"/>
  </p:normalViewPr>
  <p:slideViewPr>
    <p:cSldViewPr snapToGrid="0">
      <p:cViewPr varScale="1">
        <p:scale>
          <a:sx n="51" d="100"/>
          <a:sy n="51" d="100"/>
        </p:scale>
        <p:origin x="55"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DFD78-5B68-4E06-BB3E-E9741C449C23}"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3A8F8-7639-4501-849A-CD31573C3B02}" type="slidenum">
              <a:rPr lang="en-US" smtClean="0"/>
              <a:t>‹#›</a:t>
            </a:fld>
            <a:endParaRPr lang="en-US"/>
          </a:p>
        </p:txBody>
      </p:sp>
    </p:spTree>
    <p:extLst>
      <p:ext uri="{BB962C8B-B14F-4D97-AF65-F5344CB8AC3E}">
        <p14:creationId xmlns:p14="http://schemas.microsoft.com/office/powerpoint/2010/main" val="215170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33A8F8-7639-4501-849A-CD31573C3B02}" type="slidenum">
              <a:rPr lang="en-US" smtClean="0"/>
              <a:t>1</a:t>
            </a:fld>
            <a:endParaRPr lang="en-US"/>
          </a:p>
        </p:txBody>
      </p:sp>
    </p:spTree>
    <p:extLst>
      <p:ext uri="{BB962C8B-B14F-4D97-AF65-F5344CB8AC3E}">
        <p14:creationId xmlns:p14="http://schemas.microsoft.com/office/powerpoint/2010/main" val="246787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PowerShell Prompt. My happy place. For some learning how to use PowerShell it can be an intimidating blinking on their monitor as they try to remember some of the commands, syntax and other power it has. </a:t>
            </a:r>
          </a:p>
          <a:p>
            <a:endParaRPr lang="en-US" dirty="0"/>
          </a:p>
          <a:p>
            <a:r>
              <a:rPr lang="en-US" dirty="0"/>
              <a:t>What if we could use it as a reminder of what it can do?</a:t>
            </a:r>
          </a:p>
        </p:txBody>
      </p:sp>
      <p:sp>
        <p:nvSpPr>
          <p:cNvPr id="4" name="Slide Number Placeholder 3"/>
          <p:cNvSpPr>
            <a:spLocks noGrp="1"/>
          </p:cNvSpPr>
          <p:nvPr>
            <p:ph type="sldNum" sz="quarter" idx="5"/>
          </p:nvPr>
        </p:nvSpPr>
        <p:spPr/>
        <p:txBody>
          <a:bodyPr/>
          <a:lstStyle/>
          <a:p>
            <a:fld id="{4933A8F8-7639-4501-849A-CD31573C3B02}" type="slidenum">
              <a:rPr lang="en-US" smtClean="0"/>
              <a:t>2</a:t>
            </a:fld>
            <a:endParaRPr lang="en-US"/>
          </a:p>
        </p:txBody>
      </p:sp>
    </p:spTree>
    <p:extLst>
      <p:ext uri="{BB962C8B-B14F-4D97-AF65-F5344CB8AC3E}">
        <p14:creationId xmlns:p14="http://schemas.microsoft.com/office/powerpoint/2010/main" val="3719059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individuals learning PowerShell, I am always looking for different ways to show how the objects from the various Cmdlets can work together. I use three </a:t>
            </a:r>
            <a:r>
              <a:rPr lang="en-US" dirty="0" err="1"/>
              <a:t>CmdLets</a:t>
            </a:r>
            <a:r>
              <a:rPr lang="en-US" dirty="0"/>
              <a:t> and another helper from the keyboard everyday when working in PowerShell. </a:t>
            </a:r>
          </a:p>
          <a:p>
            <a:endParaRPr lang="en-US" dirty="0"/>
          </a:p>
          <a:p>
            <a:r>
              <a:rPr lang="en-US" dirty="0"/>
              <a:t>My foundational three </a:t>
            </a:r>
            <a:r>
              <a:rPr lang="en-US" dirty="0" err="1"/>
              <a:t>CmdLets</a:t>
            </a:r>
            <a:r>
              <a:rPr lang="en-US" dirty="0"/>
              <a:t> are Get-Help, Get-Command and Get-Member. These three built-in Cmdlets will help solve or point you in the right direction when trying to do something in PowerShell.  These three are very powerful when used in coordination with each other and with the helper from the keyboard, the Pipeline character.</a:t>
            </a:r>
          </a:p>
          <a:p>
            <a:endParaRPr lang="en-US" dirty="0"/>
          </a:p>
          <a:p>
            <a:endParaRPr lang="en-US" dirty="0"/>
          </a:p>
          <a:p>
            <a:r>
              <a:rPr lang="en-US" dirty="0"/>
              <a:t>Here are some questions I ask (and have asked of me on a daily basis) PowerShell.</a:t>
            </a:r>
          </a:p>
          <a:p>
            <a:endParaRPr lang="en-US" dirty="0"/>
          </a:p>
          <a:p>
            <a:r>
              <a:rPr lang="en-US" dirty="0"/>
              <a:t>Question : How do I use PowerShell to do X? </a:t>
            </a:r>
          </a:p>
          <a:p>
            <a:r>
              <a:rPr lang="en-US" dirty="0"/>
              <a:t>Answer :Get-Help.</a:t>
            </a:r>
          </a:p>
          <a:p>
            <a:endParaRPr lang="en-US" dirty="0"/>
          </a:p>
          <a:p>
            <a:r>
              <a:rPr lang="en-US" dirty="0"/>
              <a:t>Question: What  Commands do I have available?</a:t>
            </a:r>
          </a:p>
          <a:p>
            <a:r>
              <a:rPr lang="en-US" dirty="0"/>
              <a:t>Answer : Get-Command</a:t>
            </a:r>
          </a:p>
          <a:p>
            <a:endParaRPr lang="en-US" dirty="0"/>
          </a:p>
          <a:p>
            <a:r>
              <a:rPr lang="en-US" dirty="0"/>
              <a:t>Question : What are the properties, methods and type of the object returned from PowerShell Cmdlets?</a:t>
            </a:r>
          </a:p>
          <a:p>
            <a:r>
              <a:rPr lang="en-US" dirty="0"/>
              <a:t>Answer : Get-Member</a:t>
            </a:r>
          </a:p>
          <a:p>
            <a:endParaRPr lang="en-US" dirty="0"/>
          </a:p>
          <a:p>
            <a:r>
              <a:rPr lang="en-US" dirty="0"/>
              <a:t>Question: How can I use Command Get-Help to do something in PowerShell?</a:t>
            </a:r>
          </a:p>
          <a:p>
            <a:r>
              <a:rPr lang="en-US" dirty="0"/>
              <a:t>Answer:  Get-Command Get-Help | Get-Help</a:t>
            </a:r>
          </a:p>
          <a:p>
            <a:r>
              <a:rPr lang="en-US" dirty="0"/>
              <a:t>Feel free to exchange The Get-Help after Get-Command with the command you are asking about.</a:t>
            </a:r>
          </a:p>
          <a:p>
            <a:endParaRPr lang="en-US" dirty="0"/>
          </a:p>
          <a:p>
            <a:r>
              <a:rPr lang="en-US" dirty="0"/>
              <a:t>Question: What objects  (with their data-types, properties and methods are returned from Get-Command Get-Help </a:t>
            </a:r>
          </a:p>
          <a:p>
            <a:r>
              <a:rPr lang="en-US" dirty="0"/>
              <a:t>Answer: Pipe the Question Get-Command Get-Help to Get-Member</a:t>
            </a:r>
          </a:p>
          <a:p>
            <a:r>
              <a:rPr lang="en-US" dirty="0"/>
              <a:t>Get-Command Get-Help | Get-Member</a:t>
            </a:r>
          </a:p>
        </p:txBody>
      </p:sp>
      <p:sp>
        <p:nvSpPr>
          <p:cNvPr id="4" name="Slide Number Placeholder 3"/>
          <p:cNvSpPr>
            <a:spLocks noGrp="1"/>
          </p:cNvSpPr>
          <p:nvPr>
            <p:ph type="sldNum" sz="quarter" idx="5"/>
          </p:nvPr>
        </p:nvSpPr>
        <p:spPr/>
        <p:txBody>
          <a:bodyPr/>
          <a:lstStyle/>
          <a:p>
            <a:fld id="{4933A8F8-7639-4501-849A-CD31573C3B02}" type="slidenum">
              <a:rPr lang="en-US" smtClean="0"/>
              <a:t>3</a:t>
            </a:fld>
            <a:endParaRPr lang="en-US"/>
          </a:p>
        </p:txBody>
      </p:sp>
    </p:spTree>
    <p:extLst>
      <p:ext uri="{BB962C8B-B14F-4D97-AF65-F5344CB8AC3E}">
        <p14:creationId xmlns:p14="http://schemas.microsoft.com/office/powerpoint/2010/main" val="416765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9AC7-513C-47C9-853B-556F8F520F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C51371-B953-4123-AD16-2C8A6A5BF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769EA9-B2D1-4B02-9A7B-FBDA730AF10D}"/>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5" name="Footer Placeholder 4">
            <a:extLst>
              <a:ext uri="{FF2B5EF4-FFF2-40B4-BE49-F238E27FC236}">
                <a16:creationId xmlns:a16="http://schemas.microsoft.com/office/drawing/2014/main" id="{297B1CA4-03BC-4466-93C2-878C07296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03374-2004-4345-9F48-DD852957951E}"/>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378895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1E59-1BDB-4090-9829-D8E8F84760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5B5770-B742-477A-9539-4FA8C04B4F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A7E49-7242-4BB9-8ACA-5F139B045EF9}"/>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5" name="Footer Placeholder 4">
            <a:extLst>
              <a:ext uri="{FF2B5EF4-FFF2-40B4-BE49-F238E27FC236}">
                <a16:creationId xmlns:a16="http://schemas.microsoft.com/office/drawing/2014/main" id="{6E76BDDC-AB35-4436-BFBE-447318EDD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9BAE0-2C6B-4335-A29C-259ABB39F160}"/>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2948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FB6F4-347B-4F34-A6B0-CE732701E0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863C9F-B98A-4FA9-81E7-60E1CAD619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CAA0E-C007-41E3-BC70-A09CB3E391CF}"/>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5" name="Footer Placeholder 4">
            <a:extLst>
              <a:ext uri="{FF2B5EF4-FFF2-40B4-BE49-F238E27FC236}">
                <a16:creationId xmlns:a16="http://schemas.microsoft.com/office/drawing/2014/main" id="{C22461A3-79C0-47D7-9C31-665A772C2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D8FDE-F4B8-40E4-AB0C-1956067E3F62}"/>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243917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79E3-8DE6-4A96-8FFE-DFC4B3A1F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8B5221-7A6D-4517-8156-53B1AE7268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67BAF-2BBD-47C3-93E5-13ABCC45C8CA}"/>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5" name="Footer Placeholder 4">
            <a:extLst>
              <a:ext uri="{FF2B5EF4-FFF2-40B4-BE49-F238E27FC236}">
                <a16:creationId xmlns:a16="http://schemas.microsoft.com/office/drawing/2014/main" id="{01FBDB99-77CB-4EA6-9CA7-59C73D899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A78CA-CAC5-4AFA-803D-D2F92CD1F3DC}"/>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144873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E4CB-001A-4EF2-BAF3-2FFB2A2ED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A40DBE-9646-4A99-B980-762CDEEBCE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39C9A-411A-4351-85B8-538B199D6301}"/>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5" name="Footer Placeholder 4">
            <a:extLst>
              <a:ext uri="{FF2B5EF4-FFF2-40B4-BE49-F238E27FC236}">
                <a16:creationId xmlns:a16="http://schemas.microsoft.com/office/drawing/2014/main" id="{F7A4E472-DF0E-409C-AEBD-27B024A1F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62232-1633-445C-B085-E4E308810FAC}"/>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50369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8854-E862-41C0-BB94-BFCE938E8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E3676D-28DB-4D26-A9E7-278965CB61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44001B-4DA5-4681-B541-E39E1F948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D48968-81FF-4FD4-89FB-E100024C208E}"/>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6" name="Footer Placeholder 5">
            <a:extLst>
              <a:ext uri="{FF2B5EF4-FFF2-40B4-BE49-F238E27FC236}">
                <a16:creationId xmlns:a16="http://schemas.microsoft.com/office/drawing/2014/main" id="{1FE669D8-B96E-4BC3-BDA2-151D2CF5F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871B6-FE67-4D79-8A32-4C4A79F2FC12}"/>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118082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17AA-FFC8-4A5F-ABC7-18F14DF67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0B7DFD-67C9-419C-9488-139613564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B51A86-60FA-4480-8212-363E89973D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CA29A7-F3F4-40DE-9B88-28E135F617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62539A-343C-4ED9-8C27-71DF79D38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2137B7-D649-4C7E-97F1-EE4317BE02E7}"/>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8" name="Footer Placeholder 7">
            <a:extLst>
              <a:ext uri="{FF2B5EF4-FFF2-40B4-BE49-F238E27FC236}">
                <a16:creationId xmlns:a16="http://schemas.microsoft.com/office/drawing/2014/main" id="{188039B6-87C9-4F33-A5AD-63A9219CCA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AEC135-E45F-4438-8D26-2813477D9A5F}"/>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25691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09C2-9334-40CC-86C6-75B524FF73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272356-FB77-4556-889C-9E3BABA19EB9}"/>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4" name="Footer Placeholder 3">
            <a:extLst>
              <a:ext uri="{FF2B5EF4-FFF2-40B4-BE49-F238E27FC236}">
                <a16:creationId xmlns:a16="http://schemas.microsoft.com/office/drawing/2014/main" id="{E6AF6DB9-C75F-4649-8DCE-F64BD5C27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9DB7AE-337C-4890-B083-B0F63E0E3A04}"/>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298486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43BFD-D5D9-42D9-AC20-5A6BB5309E72}"/>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3" name="Footer Placeholder 2">
            <a:extLst>
              <a:ext uri="{FF2B5EF4-FFF2-40B4-BE49-F238E27FC236}">
                <a16:creationId xmlns:a16="http://schemas.microsoft.com/office/drawing/2014/main" id="{E089A2B4-F57F-401A-AAE7-451F8D370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632603-3675-4BF7-82F0-FC53BE716C9F}"/>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363091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D753-BFC9-4D7F-989E-EB9D699B8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B418F-666A-41FF-8411-F0FE2C516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89375A-CA35-40EB-98F6-34FAC5557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E0ABF-400A-4B18-8BE1-38B53391061A}"/>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6" name="Footer Placeholder 5">
            <a:extLst>
              <a:ext uri="{FF2B5EF4-FFF2-40B4-BE49-F238E27FC236}">
                <a16:creationId xmlns:a16="http://schemas.microsoft.com/office/drawing/2014/main" id="{9532A5C7-D40E-4EA5-ABA6-7931D4F9B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37A2E-C63E-40EB-886E-3A8D7051D168}"/>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45918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9393-8B68-4E05-9421-FB6F319E4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428D20-CCC5-4CE9-88B0-FAFEF6D93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32719D-D4A3-44AE-83DE-EA19A8AB8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5D8E5-A3CC-45F7-8519-A5C4A0054774}"/>
              </a:ext>
            </a:extLst>
          </p:cNvPr>
          <p:cNvSpPr>
            <a:spLocks noGrp="1"/>
          </p:cNvSpPr>
          <p:nvPr>
            <p:ph type="dt" sz="half" idx="10"/>
          </p:nvPr>
        </p:nvSpPr>
        <p:spPr/>
        <p:txBody>
          <a:bodyPr/>
          <a:lstStyle/>
          <a:p>
            <a:fld id="{8D2CD59D-B3E5-40C3-9DBC-E9CF0BEB4FA2}" type="datetimeFigureOut">
              <a:rPr lang="en-US" smtClean="0"/>
              <a:t>4/29/2019</a:t>
            </a:fld>
            <a:endParaRPr lang="en-US"/>
          </a:p>
        </p:txBody>
      </p:sp>
      <p:sp>
        <p:nvSpPr>
          <p:cNvPr id="6" name="Footer Placeholder 5">
            <a:extLst>
              <a:ext uri="{FF2B5EF4-FFF2-40B4-BE49-F238E27FC236}">
                <a16:creationId xmlns:a16="http://schemas.microsoft.com/office/drawing/2014/main" id="{6E337D60-E092-42CF-86F2-D8E47A8D1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8D4B2-B7E4-43F6-8B93-D93B2C4F1E6F}"/>
              </a:ext>
            </a:extLst>
          </p:cNvPr>
          <p:cNvSpPr>
            <a:spLocks noGrp="1"/>
          </p:cNvSpPr>
          <p:nvPr>
            <p:ph type="sldNum" sz="quarter" idx="12"/>
          </p:nvPr>
        </p:nvSpPr>
        <p:spPr/>
        <p:txBody>
          <a:bodyPr/>
          <a:lstStyle/>
          <a:p>
            <a:fld id="{29A12181-6A7E-46D0-A0AF-C955CE2B1ADE}" type="slidenum">
              <a:rPr lang="en-US" smtClean="0"/>
              <a:t>‹#›</a:t>
            </a:fld>
            <a:endParaRPr lang="en-US"/>
          </a:p>
        </p:txBody>
      </p:sp>
    </p:spTree>
    <p:extLst>
      <p:ext uri="{BB962C8B-B14F-4D97-AF65-F5344CB8AC3E}">
        <p14:creationId xmlns:p14="http://schemas.microsoft.com/office/powerpoint/2010/main" val="367869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C2D60A-B74E-4056-BA47-3DABEFF28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1282B0-633F-41FF-99BB-C498B6E5C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B7F9E-CEF0-4351-9622-0F664487E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CD59D-B3E5-40C3-9DBC-E9CF0BEB4FA2}" type="datetimeFigureOut">
              <a:rPr lang="en-US" smtClean="0"/>
              <a:t>4/29/2019</a:t>
            </a:fld>
            <a:endParaRPr lang="en-US"/>
          </a:p>
        </p:txBody>
      </p:sp>
      <p:sp>
        <p:nvSpPr>
          <p:cNvPr id="5" name="Footer Placeholder 4">
            <a:extLst>
              <a:ext uri="{FF2B5EF4-FFF2-40B4-BE49-F238E27FC236}">
                <a16:creationId xmlns:a16="http://schemas.microsoft.com/office/drawing/2014/main" id="{A01C4952-8DED-4FB3-8262-C331FD0B43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55380-C278-4A6B-9246-BF870AD1C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12181-6A7E-46D0-A0AF-C955CE2B1ADE}" type="slidenum">
              <a:rPr lang="en-US" smtClean="0"/>
              <a:t>‹#›</a:t>
            </a:fld>
            <a:endParaRPr lang="en-US"/>
          </a:p>
        </p:txBody>
      </p:sp>
    </p:spTree>
    <p:extLst>
      <p:ext uri="{BB962C8B-B14F-4D97-AF65-F5344CB8AC3E}">
        <p14:creationId xmlns:p14="http://schemas.microsoft.com/office/powerpoint/2010/main" val="996312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7">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76EDD3-11F7-42C6-914F-CBF13379F58B}"/>
              </a:ext>
            </a:extLst>
          </p:cNvPr>
          <p:cNvSpPr>
            <a:spLocks noGrp="1"/>
          </p:cNvSpPr>
          <p:nvPr>
            <p:ph type="ctrTitle"/>
          </p:nvPr>
        </p:nvSpPr>
        <p:spPr>
          <a:xfrm>
            <a:off x="2726432" y="1741337"/>
            <a:ext cx="6739136" cy="2387918"/>
          </a:xfrm>
        </p:spPr>
        <p:txBody>
          <a:bodyPr anchor="b">
            <a:normAutofit fontScale="90000"/>
          </a:bodyPr>
          <a:lstStyle/>
          <a:p>
            <a:r>
              <a:rPr lang="en-US" sz="6600" dirty="0">
                <a:solidFill>
                  <a:srgbClr val="FFFFFF"/>
                </a:solidFill>
              </a:rPr>
              <a:t>Using the PowerShell Logo in Teaching PowerShell</a:t>
            </a:r>
          </a:p>
        </p:txBody>
      </p:sp>
      <p:sp>
        <p:nvSpPr>
          <p:cNvPr id="4" name="Subtitle 3">
            <a:extLst>
              <a:ext uri="{FF2B5EF4-FFF2-40B4-BE49-F238E27FC236}">
                <a16:creationId xmlns:a16="http://schemas.microsoft.com/office/drawing/2014/main" id="{6FD0F5E5-9AF0-470C-8F48-3BCEB565DBA1}"/>
              </a:ext>
            </a:extLst>
          </p:cNvPr>
          <p:cNvSpPr>
            <a:spLocks noGrp="1"/>
          </p:cNvSpPr>
          <p:nvPr>
            <p:ph type="subTitle" idx="1"/>
          </p:nvPr>
        </p:nvSpPr>
        <p:spPr>
          <a:xfrm>
            <a:off x="2729559" y="4200522"/>
            <a:ext cx="6740685" cy="682079"/>
          </a:xfrm>
        </p:spPr>
        <p:txBody>
          <a:bodyPr>
            <a:normAutofit/>
          </a:bodyPr>
          <a:lstStyle/>
          <a:p>
            <a:r>
              <a:rPr lang="en-US" dirty="0">
                <a:solidFill>
                  <a:srgbClr val="FFFFFF"/>
                </a:solidFill>
              </a:rPr>
              <a:t>@drtadd</a:t>
            </a:r>
          </a:p>
        </p:txBody>
      </p:sp>
    </p:spTree>
    <p:extLst>
      <p:ext uri="{BB962C8B-B14F-4D97-AF65-F5344CB8AC3E}">
        <p14:creationId xmlns:p14="http://schemas.microsoft.com/office/powerpoint/2010/main" val="3822157622"/>
      </p:ext>
    </p:extLst>
  </p:cSld>
  <p:clrMapOvr>
    <a:masterClrMapping/>
  </p:clrMapOvr>
  <mc:AlternateContent xmlns:mc="http://schemas.openxmlformats.org/markup-compatibility/2006">
    <mc:Choice xmlns:p14="http://schemas.microsoft.com/office/powerpoint/2010/main" Requires="p14">
      <p:transition spd="slow" p14:dur="2000" advTm="12024"/>
    </mc:Choice>
    <mc:Fallback>
      <p:transition spd="slow" advTm="1202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close up of a logo&#10;&#10;Description automatically generated">
            <a:extLst>
              <a:ext uri="{FF2B5EF4-FFF2-40B4-BE49-F238E27FC236}">
                <a16:creationId xmlns:a16="http://schemas.microsoft.com/office/drawing/2014/main" id="{CF4EB925-0F92-449A-91F8-F2D9690D4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218" y="1027906"/>
            <a:ext cx="8453355" cy="5748281"/>
          </a:xfrm>
          <a:prstGeom prst="rect">
            <a:avLst/>
          </a:prstGeom>
        </p:spPr>
      </p:pic>
      <p:sp>
        <p:nvSpPr>
          <p:cNvPr id="26" name="TextBox 25">
            <a:extLst>
              <a:ext uri="{FF2B5EF4-FFF2-40B4-BE49-F238E27FC236}">
                <a16:creationId xmlns:a16="http://schemas.microsoft.com/office/drawing/2014/main" id="{D6266EC2-369F-46D9-9DEE-EEA24B913AE0}"/>
              </a:ext>
            </a:extLst>
          </p:cNvPr>
          <p:cNvSpPr txBox="1"/>
          <p:nvPr/>
        </p:nvSpPr>
        <p:spPr>
          <a:xfrm>
            <a:off x="464695" y="260662"/>
            <a:ext cx="9024079" cy="830997"/>
          </a:xfrm>
          <a:prstGeom prst="rect">
            <a:avLst/>
          </a:prstGeom>
          <a:noFill/>
        </p:spPr>
        <p:txBody>
          <a:bodyPr wrap="square" rtlCol="0">
            <a:spAutoFit/>
          </a:bodyPr>
          <a:lstStyle/>
          <a:p>
            <a:r>
              <a:rPr lang="en-US" sz="4800" dirty="0"/>
              <a:t>PowerShell Prompt</a:t>
            </a:r>
          </a:p>
        </p:txBody>
      </p:sp>
      <p:sp>
        <p:nvSpPr>
          <p:cNvPr id="27" name="TextBox 26">
            <a:extLst>
              <a:ext uri="{FF2B5EF4-FFF2-40B4-BE49-F238E27FC236}">
                <a16:creationId xmlns:a16="http://schemas.microsoft.com/office/drawing/2014/main" id="{12B704C1-E5EC-4255-BFDE-65A9EB9A920F}"/>
              </a:ext>
            </a:extLst>
          </p:cNvPr>
          <p:cNvSpPr txBox="1"/>
          <p:nvPr/>
        </p:nvSpPr>
        <p:spPr>
          <a:xfrm>
            <a:off x="9310973" y="6331925"/>
            <a:ext cx="1021818" cy="369332"/>
          </a:xfrm>
          <a:prstGeom prst="rect">
            <a:avLst/>
          </a:prstGeom>
          <a:noFill/>
        </p:spPr>
        <p:txBody>
          <a:bodyPr wrap="none" rtlCol="0">
            <a:spAutoFit/>
          </a:bodyPr>
          <a:lstStyle/>
          <a:p>
            <a:r>
              <a:rPr lang="en-US" dirty="0"/>
              <a:t>@drtadd</a:t>
            </a:r>
          </a:p>
        </p:txBody>
      </p:sp>
    </p:spTree>
    <p:extLst>
      <p:ext uri="{BB962C8B-B14F-4D97-AF65-F5344CB8AC3E}">
        <p14:creationId xmlns:p14="http://schemas.microsoft.com/office/powerpoint/2010/main" val="3820353489"/>
      </p:ext>
    </p:extLst>
  </p:cSld>
  <p:clrMapOvr>
    <a:masterClrMapping/>
  </p:clrMapOvr>
  <mc:AlternateContent xmlns:mc="http://schemas.openxmlformats.org/markup-compatibility/2006">
    <mc:Choice xmlns:p14="http://schemas.microsoft.com/office/powerpoint/2010/main" Requires="p14">
      <p:transition spd="slow" p14:dur="2000" advTm="31023"/>
    </mc:Choice>
    <mc:Fallback>
      <p:transition spd="slow" advTm="310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close up of a logo&#10;&#10;Description automatically generated">
            <a:extLst>
              <a:ext uri="{FF2B5EF4-FFF2-40B4-BE49-F238E27FC236}">
                <a16:creationId xmlns:a16="http://schemas.microsoft.com/office/drawing/2014/main" id="{CF4EB925-0F92-449A-91F8-F2D9690D4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3218" y="1027906"/>
            <a:ext cx="8453355" cy="5748281"/>
          </a:xfrm>
          <a:prstGeom prst="rect">
            <a:avLst/>
          </a:prstGeom>
        </p:spPr>
      </p:pic>
      <p:sp>
        <p:nvSpPr>
          <p:cNvPr id="6" name="TextBox 5">
            <a:extLst>
              <a:ext uri="{FF2B5EF4-FFF2-40B4-BE49-F238E27FC236}">
                <a16:creationId xmlns:a16="http://schemas.microsoft.com/office/drawing/2014/main" id="{B239DAD7-7DDC-4723-B678-61F187EBAE4A}"/>
              </a:ext>
            </a:extLst>
          </p:cNvPr>
          <p:cNvSpPr txBox="1"/>
          <p:nvPr/>
        </p:nvSpPr>
        <p:spPr>
          <a:xfrm>
            <a:off x="3374571" y="1285067"/>
            <a:ext cx="3615047" cy="769441"/>
          </a:xfrm>
          <a:prstGeom prst="rect">
            <a:avLst/>
          </a:prstGeom>
          <a:solidFill>
            <a:srgbClr val="FFFF00"/>
          </a:solidFill>
        </p:spPr>
        <p:txBody>
          <a:bodyPr wrap="square" rtlCol="0">
            <a:spAutoFit/>
          </a:bodyPr>
          <a:lstStyle/>
          <a:p>
            <a:r>
              <a:rPr lang="en-US" sz="4400" dirty="0"/>
              <a:t>Get-Command</a:t>
            </a:r>
          </a:p>
        </p:txBody>
      </p:sp>
      <p:sp>
        <p:nvSpPr>
          <p:cNvPr id="7" name="TextBox 6">
            <a:extLst>
              <a:ext uri="{FF2B5EF4-FFF2-40B4-BE49-F238E27FC236}">
                <a16:creationId xmlns:a16="http://schemas.microsoft.com/office/drawing/2014/main" id="{8A6A05E4-5801-46D1-9A42-AF567C0A5791}"/>
              </a:ext>
            </a:extLst>
          </p:cNvPr>
          <p:cNvSpPr txBox="1"/>
          <p:nvPr/>
        </p:nvSpPr>
        <p:spPr>
          <a:xfrm>
            <a:off x="2370118" y="5562484"/>
            <a:ext cx="2361210" cy="769441"/>
          </a:xfrm>
          <a:prstGeom prst="rect">
            <a:avLst/>
          </a:prstGeom>
          <a:solidFill>
            <a:srgbClr val="FFFF00"/>
          </a:solidFill>
        </p:spPr>
        <p:txBody>
          <a:bodyPr wrap="square" rtlCol="0">
            <a:spAutoFit/>
          </a:bodyPr>
          <a:lstStyle/>
          <a:p>
            <a:r>
              <a:rPr lang="en-US" sz="4400" dirty="0"/>
              <a:t>Get-Help</a:t>
            </a:r>
          </a:p>
        </p:txBody>
      </p:sp>
      <p:sp>
        <p:nvSpPr>
          <p:cNvPr id="8" name="TextBox 7">
            <a:extLst>
              <a:ext uri="{FF2B5EF4-FFF2-40B4-BE49-F238E27FC236}">
                <a16:creationId xmlns:a16="http://schemas.microsoft.com/office/drawing/2014/main" id="{9D5CEC64-0D37-42AF-A762-16F5DACB212E}"/>
              </a:ext>
            </a:extLst>
          </p:cNvPr>
          <p:cNvSpPr txBox="1"/>
          <p:nvPr/>
        </p:nvSpPr>
        <p:spPr>
          <a:xfrm>
            <a:off x="6900554" y="3423775"/>
            <a:ext cx="3220192" cy="769441"/>
          </a:xfrm>
          <a:prstGeom prst="rect">
            <a:avLst/>
          </a:prstGeom>
          <a:solidFill>
            <a:srgbClr val="FFFF00"/>
          </a:solidFill>
        </p:spPr>
        <p:txBody>
          <a:bodyPr wrap="square" rtlCol="0">
            <a:spAutoFit/>
          </a:bodyPr>
          <a:lstStyle/>
          <a:p>
            <a:r>
              <a:rPr lang="en-US" sz="4400" dirty="0"/>
              <a:t>Get-Member</a:t>
            </a:r>
          </a:p>
        </p:txBody>
      </p:sp>
      <p:cxnSp>
        <p:nvCxnSpPr>
          <p:cNvPr id="13" name="Straight Arrow Connector 12">
            <a:extLst>
              <a:ext uri="{FF2B5EF4-FFF2-40B4-BE49-F238E27FC236}">
                <a16:creationId xmlns:a16="http://schemas.microsoft.com/office/drawing/2014/main" id="{F6761790-7C97-4D4C-B714-53BA6C594C7D}"/>
              </a:ext>
            </a:extLst>
          </p:cNvPr>
          <p:cNvCxnSpPr>
            <a:cxnSpLocks/>
          </p:cNvCxnSpPr>
          <p:nvPr/>
        </p:nvCxnSpPr>
        <p:spPr>
          <a:xfrm flipH="1">
            <a:off x="3374571" y="1988127"/>
            <a:ext cx="1093520" cy="3664528"/>
          </a:xfrm>
          <a:prstGeom prst="straightConnector1">
            <a:avLst/>
          </a:prstGeom>
          <a:ln w="203200">
            <a:solidFill>
              <a:srgbClr val="FFFF00"/>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98E0FE-0AC2-46A6-8557-D158A5E6E27E}"/>
              </a:ext>
            </a:extLst>
          </p:cNvPr>
          <p:cNvCxnSpPr>
            <a:cxnSpLocks/>
          </p:cNvCxnSpPr>
          <p:nvPr/>
        </p:nvCxnSpPr>
        <p:spPr>
          <a:xfrm>
            <a:off x="5511141" y="2054508"/>
            <a:ext cx="1389413" cy="1369267"/>
          </a:xfrm>
          <a:prstGeom prst="straightConnector1">
            <a:avLst/>
          </a:prstGeom>
          <a:ln w="203200">
            <a:solidFill>
              <a:srgbClr val="FFFF00"/>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51C2427-3B2B-4108-B1A9-E56E093C431D}"/>
              </a:ext>
            </a:extLst>
          </p:cNvPr>
          <p:cNvCxnSpPr>
            <a:cxnSpLocks/>
          </p:cNvCxnSpPr>
          <p:nvPr/>
        </p:nvCxnSpPr>
        <p:spPr>
          <a:xfrm flipV="1">
            <a:off x="4731328" y="4065655"/>
            <a:ext cx="2258290" cy="1753989"/>
          </a:xfrm>
          <a:prstGeom prst="straightConnector1">
            <a:avLst/>
          </a:prstGeom>
          <a:ln w="203200">
            <a:solidFill>
              <a:srgbClr val="FFFF00"/>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F013F12-F909-4A3D-AAB2-1E45A6BF1CC8}"/>
              </a:ext>
            </a:extLst>
          </p:cNvPr>
          <p:cNvCxnSpPr/>
          <p:nvPr/>
        </p:nvCxnSpPr>
        <p:spPr>
          <a:xfrm>
            <a:off x="5809895" y="5354782"/>
            <a:ext cx="1456814" cy="0"/>
          </a:xfrm>
          <a:prstGeom prst="straightConnector1">
            <a:avLst/>
          </a:prstGeom>
          <a:ln w="2063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E4DED06-EE53-4280-86E5-58DA2F2E145F}"/>
              </a:ext>
            </a:extLst>
          </p:cNvPr>
          <p:cNvSpPr txBox="1"/>
          <p:nvPr/>
        </p:nvSpPr>
        <p:spPr>
          <a:xfrm>
            <a:off x="5860473" y="5652655"/>
            <a:ext cx="2003367" cy="769441"/>
          </a:xfrm>
          <a:prstGeom prst="rect">
            <a:avLst/>
          </a:prstGeom>
          <a:solidFill>
            <a:srgbClr val="00B050"/>
          </a:solidFill>
        </p:spPr>
        <p:txBody>
          <a:bodyPr wrap="square" rtlCol="0">
            <a:spAutoFit/>
          </a:bodyPr>
          <a:lstStyle/>
          <a:p>
            <a:r>
              <a:rPr lang="en-US" sz="4400" dirty="0"/>
              <a:t>Pipeline</a:t>
            </a:r>
          </a:p>
        </p:txBody>
      </p:sp>
      <p:sp>
        <p:nvSpPr>
          <p:cNvPr id="26" name="TextBox 25">
            <a:extLst>
              <a:ext uri="{FF2B5EF4-FFF2-40B4-BE49-F238E27FC236}">
                <a16:creationId xmlns:a16="http://schemas.microsoft.com/office/drawing/2014/main" id="{D6266EC2-369F-46D9-9DEE-EEA24B913AE0}"/>
              </a:ext>
            </a:extLst>
          </p:cNvPr>
          <p:cNvSpPr txBox="1"/>
          <p:nvPr/>
        </p:nvSpPr>
        <p:spPr>
          <a:xfrm>
            <a:off x="464695" y="260662"/>
            <a:ext cx="9024079" cy="830997"/>
          </a:xfrm>
          <a:prstGeom prst="rect">
            <a:avLst/>
          </a:prstGeom>
          <a:noFill/>
        </p:spPr>
        <p:txBody>
          <a:bodyPr wrap="square" rtlCol="0">
            <a:spAutoFit/>
          </a:bodyPr>
          <a:lstStyle/>
          <a:p>
            <a:r>
              <a:rPr lang="en-US" sz="4800" dirty="0"/>
              <a:t>Deconstructed for Learning</a:t>
            </a:r>
          </a:p>
        </p:txBody>
      </p:sp>
      <p:sp>
        <p:nvSpPr>
          <p:cNvPr id="27" name="TextBox 26">
            <a:extLst>
              <a:ext uri="{FF2B5EF4-FFF2-40B4-BE49-F238E27FC236}">
                <a16:creationId xmlns:a16="http://schemas.microsoft.com/office/drawing/2014/main" id="{12B704C1-E5EC-4255-BFDE-65A9EB9A920F}"/>
              </a:ext>
            </a:extLst>
          </p:cNvPr>
          <p:cNvSpPr txBox="1"/>
          <p:nvPr/>
        </p:nvSpPr>
        <p:spPr>
          <a:xfrm>
            <a:off x="9310973" y="6331925"/>
            <a:ext cx="1021818" cy="369332"/>
          </a:xfrm>
          <a:prstGeom prst="rect">
            <a:avLst/>
          </a:prstGeom>
          <a:noFill/>
        </p:spPr>
        <p:txBody>
          <a:bodyPr wrap="none" rtlCol="0">
            <a:spAutoFit/>
          </a:bodyPr>
          <a:lstStyle/>
          <a:p>
            <a:r>
              <a:rPr lang="en-US" dirty="0"/>
              <a:t>@drtadd</a:t>
            </a:r>
          </a:p>
        </p:txBody>
      </p:sp>
    </p:spTree>
    <p:custDataLst>
      <p:tags r:id="rId1"/>
    </p:custDataLst>
    <p:extLst>
      <p:ext uri="{BB962C8B-B14F-4D97-AF65-F5344CB8AC3E}">
        <p14:creationId xmlns:p14="http://schemas.microsoft.com/office/powerpoint/2010/main" val="3463480945"/>
      </p:ext>
    </p:extLst>
  </p:cSld>
  <p:clrMapOvr>
    <a:masterClrMapping/>
  </p:clrMapOvr>
  <mc:AlternateContent xmlns:mc="http://schemas.openxmlformats.org/markup-compatibility/2006">
    <mc:Choice xmlns:p14="http://schemas.microsoft.com/office/powerpoint/2010/main" Requires="p14">
      <p:transition spd="slow" p14:dur="2000" advTm="135011"/>
    </mc:Choice>
    <mc:Fallback>
      <p:transition spd="slow" advTm="1350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2|7.5|10.6|12.7|8|15.7|8.2|2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314</Words>
  <Application>Microsoft Office PowerPoint</Application>
  <PresentationFormat>Widescreen</PresentationFormat>
  <Paragraphs>39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Using the PowerShell Logo in Teaching PowerShell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PowerShell Logo in Teaching PowerShell</dc:title>
  <dc:creator>Tadd Dawson</dc:creator>
  <cp:lastModifiedBy>Tadd Dawson</cp:lastModifiedBy>
  <cp:revision>1</cp:revision>
  <dcterms:created xsi:type="dcterms:W3CDTF">2019-04-29T14:27:20Z</dcterms:created>
  <dcterms:modified xsi:type="dcterms:W3CDTF">2019-04-29T14:51:51Z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tadd@microsoft.com</vt:lpwstr>
  </property>
  <property fmtid="{D5CDD505-2E9C-101B-9397-08002B2CF9AE}" pid="5" name="MSIP_Label_f42aa342-8706-4288-bd11-ebb85995028c_SetDate">
    <vt:lpwstr>2019-04-29T14:30:03.6216967Z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ab8ba6b2-7e73-41d1-bb4b-cb81948e622d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