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3" r:id="rId4"/>
    <p:sldId id="264" r:id="rId5"/>
    <p:sldId id="266" r:id="rId6"/>
    <p:sldId id="259" r:id="rId7"/>
    <p:sldId id="260" r:id="rId8"/>
    <p:sldId id="258" r:id="rId9"/>
    <p:sldId id="262" r:id="rId10"/>
    <p:sldId id="267" r:id="rId11"/>
    <p:sldId id="268" r:id="rId12"/>
    <p:sldId id="270" r:id="rId13"/>
    <p:sldId id="277" r:id="rId14"/>
    <p:sldId id="257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2563-B1AB-4088-905B-603E50FAC10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9144-83B4-437B-BD16-70169A8D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</a:t>
                </a:r>
                <a:r>
                  <a:rPr lang="en-US" baseline="0" dirty="0"/>
                  <a:t> can also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can get arbitrarily</a:t>
                </a:r>
                <a:r>
                  <a:rPr lang="en-US" baseline="0" dirty="0"/>
                  <a:t> complex.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</a:t>
                </a:r>
                <a:r>
                  <a:rPr lang="en-US" baseline="0" dirty="0"/>
                  <a:t> can also have </a:t>
                </a:r>
                <a:r>
                  <a:rPr lang="en-US" b="0" i="0">
                    <a:latin typeface="Cambria Math" panose="02040503050406030204" pitchFamily="18" charset="0"/>
                  </a:rPr>
                  <a:t>𝛾_𝑡𝑗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𝛼_𝑗</a:t>
                </a:r>
                <a:r>
                  <a:rPr lang="en-US" dirty="0"/>
                  <a:t> can get arbitrarily</a:t>
                </a:r>
                <a:r>
                  <a:rPr lang="en-US" baseline="0" dirty="0"/>
                  <a:t> complex.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cost shifters that are </a:t>
                </a:r>
                <a:r>
                  <a:rPr lang="en-US" i="1" dirty="0"/>
                  <a:t>independent </a:t>
                </a:r>
                <a:r>
                  <a:rPr lang="en-US" i="0" dirty="0"/>
                  <a:t>of</a:t>
                </a:r>
                <a:r>
                  <a:rPr lang="en-US" i="0" baseline="0" dirty="0"/>
                  <a:t> demand.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𝑐_𝑗</a:t>
                </a:r>
                <a:r>
                  <a:rPr lang="en-US" dirty="0"/>
                  <a:t> are cost shifters that are </a:t>
                </a:r>
                <a:r>
                  <a:rPr lang="en-US" i="1" dirty="0"/>
                  <a:t>independent </a:t>
                </a:r>
                <a:r>
                  <a:rPr lang="en-US" i="0" dirty="0"/>
                  <a:t>of</a:t>
                </a:r>
                <a:r>
                  <a:rPr lang="en-US" i="0" baseline="0" dirty="0"/>
                  <a:t> demand.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another option, we could parametrize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dirty="0"/>
                  <a:t> as a function of product feature distances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another option, we could parametrize </a:t>
                </a:r>
                <a:r>
                  <a:rPr lang="en-US" b="1" i="0">
                    <a:latin typeface="Cambria Math" panose="02040503050406030204" pitchFamily="18" charset="0"/>
                  </a:rPr>
                  <a:t>𝚪</a:t>
                </a:r>
                <a:r>
                  <a:rPr lang="en-US" dirty="0"/>
                  <a:t> as a function of product feature distances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E594-8DA1-461D-B024-D983D7C71D9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2549"/>
          </a:xfrm>
        </p:spPr>
        <p:txBody>
          <a:bodyPr/>
          <a:lstStyle/>
          <a:p>
            <a:r>
              <a:rPr lang="en-US" dirty="0"/>
              <a:t>ML for Demand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036" y="3579916"/>
            <a:ext cx="10935928" cy="1655762"/>
          </a:xfrm>
        </p:spPr>
        <p:txBody>
          <a:bodyPr>
            <a:normAutofit/>
          </a:bodyPr>
          <a:lstStyle/>
          <a:p>
            <a:r>
              <a:rPr lang="en-US" dirty="0"/>
              <a:t>Greg Lewis (MSR + NBER)     Matt Taddy (MSR + Chicago)     Kui Tang (Columbia)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Jason Hartford (UBC)   Richard Li (UW)   Mengting Wan (UCSD)    James Zou (Stanford)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 Goldman (MSFT)  Justin Rao (MSR)   Di Wang (MSR)</a:t>
            </a:r>
          </a:p>
        </p:txBody>
      </p:sp>
    </p:spTree>
    <p:extLst>
      <p:ext uri="{BB962C8B-B14F-4D97-AF65-F5344CB8AC3E}">
        <p14:creationId xmlns:p14="http://schemas.microsoft.com/office/powerpoint/2010/main" val="38335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in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93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/>
                  <a:t>Tools like </a:t>
                </a:r>
                <a:r>
                  <a:rPr lang="en-US" sz="2600" dirty="0">
                    <a:solidFill>
                      <a:srgbClr val="00B050"/>
                    </a:solidFill>
                  </a:rPr>
                  <a:t>word2vec </a:t>
                </a:r>
                <a:r>
                  <a:rPr lang="en-US" sz="2600" dirty="0"/>
                  <a:t>and </a:t>
                </a:r>
                <a:r>
                  <a:rPr lang="en-US" sz="2600" dirty="0">
                    <a:solidFill>
                      <a:srgbClr val="00B050"/>
                    </a:solidFill>
                  </a:rPr>
                  <a:t>glove </a:t>
                </a:r>
                <a:r>
                  <a:rPr lang="en-US" sz="2600" dirty="0"/>
                  <a:t>map from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600" dirty="0"/>
                  <a:t>-dimensional discrete vocabulary word-occurrence space to </a:t>
                </a:r>
                <a:r>
                  <a:rPr lang="en-US" sz="2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[two] </a:t>
                </a:r>
                <a:r>
                  <a:rPr lang="en-US" sz="2600" dirty="0"/>
                  <a:t>vector </a:t>
                </a:r>
                <a:r>
                  <a:rPr lang="en-US" sz="2600" i="1" dirty="0" err="1"/>
                  <a:t>embeddings</a:t>
                </a:r>
                <a:r>
                  <a:rPr lang="en-US" sz="2600" i="1" dirty="0"/>
                  <a:t> </a:t>
                </a:r>
                <a:r>
                  <a:rPr lang="en-US" sz="26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6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sz="2600" dirty="0"/>
                  <a:t>[word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/>
                  <a:t> occurs in sentence/window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]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600" dirty="0"/>
                  <a:t> is a normalizing constant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B050"/>
                    </a:solidFill>
                  </a:rPr>
                  <a:t>Word2vec</a:t>
                </a:r>
                <a:r>
                  <a:rPr lang="en-US" sz="2600" dirty="0"/>
                  <a:t> uses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from binomial logit models </a:t>
                </a:r>
                <a:r>
                  <a:rPr lang="en-US" sz="2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(Poisson model works nicely also)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B050"/>
                    </a:solidFill>
                  </a:rPr>
                  <a:t>Glove </a:t>
                </a:r>
                <a:r>
                  <a:rPr lang="en-US" sz="2600" dirty="0"/>
                  <a:t>uses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for the WLS obj.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600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&gt;0]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932"/>
              </a:xfrm>
              <a:blipFill>
                <a:blip r:embed="rId13"/>
                <a:stretch>
                  <a:fillRect l="-928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3252" y="3180497"/>
                <a:ext cx="5663666" cy="1051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−  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52" y="3180497"/>
                <a:ext cx="5663666" cy="10515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6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6" y="0"/>
            <a:ext cx="8932984" cy="107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15841"/>
            <a:ext cx="10515600" cy="730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words are like products and sentences are like baskets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90" y="2345847"/>
            <a:ext cx="7376217" cy="28758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127736" y="5549656"/>
            <a:ext cx="8774725" cy="79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substitutes (synonyms) are close in the same vector space </a:t>
            </a:r>
          </a:p>
          <a:p>
            <a:pPr marL="0" indent="0">
              <a:buNone/>
            </a:pPr>
            <a:r>
              <a:rPr lang="en-US" dirty="0"/>
              <a:t>complements (topical words) are close across vector spaces</a:t>
            </a:r>
          </a:p>
        </p:txBody>
      </p:sp>
    </p:spTree>
    <p:extLst>
      <p:ext uri="{BB962C8B-B14F-4D97-AF65-F5344CB8AC3E}">
        <p14:creationId xmlns:p14="http://schemas.microsoft.com/office/powerpoint/2010/main" val="296527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0216"/>
            <a:ext cx="10515600" cy="54767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Supermarkets products are organized into narrowly defined </a:t>
            </a:r>
            <a:r>
              <a:rPr lang="en-US" dirty="0">
                <a:solidFill>
                  <a:schemeClr val="accent5"/>
                </a:solidFill>
              </a:rPr>
              <a:t>modules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If we believe that modules contain mostly substitutes,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same-space embedding neighbors should often be in the same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93" y="2825578"/>
            <a:ext cx="7801490" cy="3804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0382" y="2363913"/>
            <a:ext cx="5481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baseline="-25000" dirty="0"/>
              <a:t>1-Nearest Neighbor Module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47015" y="3157416"/>
                <a:ext cx="2751015" cy="825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Recall WLS objective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015" y="3157416"/>
                <a:ext cx="2751015" cy="825803"/>
              </a:xfrm>
              <a:prstGeom prst="rect">
                <a:avLst/>
              </a:prstGeom>
              <a:blipFill>
                <a:blip r:embed="rId3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4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Moving inside a demand system (</a:t>
            </a:r>
            <a:r>
              <a:rPr lang="en-US" dirty="0">
                <a:solidFill>
                  <a:schemeClr val="accent2"/>
                </a:solidFill>
              </a:rPr>
              <a:t>AIDS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738"/>
                <a:ext cx="10515600" cy="50487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It’s </a:t>
                </a:r>
                <a:r>
                  <a:rPr lang="en-US" i="1" dirty="0"/>
                  <a:t>almost</a:t>
                </a:r>
                <a:r>
                  <a:rPr lang="en-US" dirty="0"/>
                  <a:t> ideal: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𝚪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b="0" dirty="0"/>
                  <a:t> is the </a:t>
                </a:r>
                <a:r>
                  <a:rPr lang="en-US" b="0" dirty="0">
                    <a:solidFill>
                      <a:srgbClr val="0070C0"/>
                    </a:solidFill>
                  </a:rPr>
                  <a:t>budget share </a:t>
                </a:r>
                <a:r>
                  <a:rPr lang="en-US" b="0" dirty="0"/>
                  <a:t>for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in basket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is the budget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translog price index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𝑡𝑗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𝑡𝑗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(which we will replace with a plug-in for estimation)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Crucial: the errors are independent from price under certain assumptions!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We can actually estimate this thing</a:t>
                </a:r>
                <a:r>
                  <a:rPr lang="en-US" dirty="0"/>
                  <a:t>,  and it is meaningful after aggregation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738"/>
                <a:ext cx="10515600" cy="5048738"/>
              </a:xfrm>
              <a:blipFill>
                <a:blip r:embed="rId6"/>
                <a:stretch>
                  <a:fillRect l="-1043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7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Factorizing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price terms are key to finding complements and substitutes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so we need to reduce dimension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going to go big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b="1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One option: square matrix factorizations from word/prod embedding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Rewrite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</a:t>
                </a: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-vectors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-diagonal</a:t>
                </a:r>
                <a:endParaRPr lang="en-US" b="1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1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Embedding lunch on the cape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020" y="1690688"/>
            <a:ext cx="4232192" cy="2498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20" y="4300172"/>
            <a:ext cx="4232192" cy="1670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7845" y="1690688"/>
                <a:ext cx="106289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5" y="1690688"/>
                <a:ext cx="10628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431" y="1425789"/>
            <a:ext cx="5781745" cy="48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beer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526" y="1063997"/>
            <a:ext cx="5616273" cy="4044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29" y="5187521"/>
            <a:ext cx="1451197" cy="61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60490"/>
            <a:ext cx="1470757" cy="753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200" y="5385683"/>
            <a:ext cx="1567913" cy="844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8200" y="1880419"/>
                <a:ext cx="3783280" cy="3085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Translate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values into</a:t>
                </a:r>
              </a:p>
              <a:p>
                <a:r>
                  <a:rPr lang="en-US" sz="2400" dirty="0"/>
                  <a:t>[compensated] elasticities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𝟙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you can also get income </a:t>
                </a:r>
              </a:p>
              <a:p>
                <a:r>
                  <a:rPr lang="en-US" sz="2400" dirty="0"/>
                  <a:t>effects, </a:t>
                </a:r>
                <a:r>
                  <a:rPr lang="en-US" sz="2400" dirty="0" err="1"/>
                  <a:t>uncomp</a:t>
                </a:r>
                <a:r>
                  <a:rPr lang="en-US" sz="2400" dirty="0"/>
                  <a:t>. elast., etc.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0419"/>
                <a:ext cx="3783280" cy="3085332"/>
              </a:xfrm>
              <a:prstGeom prst="rect">
                <a:avLst/>
              </a:prstGeom>
              <a:blipFill>
                <a:blip r:embed="rId12"/>
                <a:stretch>
                  <a:fillRect l="-2581" t="-1381" r="-1935" b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815095" y="672416"/>
            <a:ext cx="506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Elasticity matrix (omitting diagonal)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37526" y="4965752"/>
            <a:ext cx="297514" cy="221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6821424" y="4965751"/>
            <a:ext cx="9955" cy="39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714232" y="4965751"/>
            <a:ext cx="133925" cy="419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5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25" y="1916738"/>
            <a:ext cx="4749369" cy="3396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0" y="1403310"/>
            <a:ext cx="5231119" cy="4936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799" y="818535"/>
            <a:ext cx="572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S=10 dimensional embedding</a:t>
            </a:r>
          </a:p>
        </p:txBody>
      </p:sp>
    </p:spTree>
    <p:extLst>
      <p:ext uri="{BB962C8B-B14F-4D97-AF65-F5344CB8AC3E}">
        <p14:creationId xmlns:p14="http://schemas.microsoft.com/office/powerpoint/2010/main" val="55270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We’re doing all this to scale up to Really Big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Products, keeping things</a:t>
                </a:r>
              </a:p>
              <a:p>
                <a:pPr marL="0" indent="0">
                  <a:buNone/>
                </a:pPr>
                <a:r>
                  <a:rPr lang="en-US" dirty="0"/>
                  <a:t>fast enough to have parameters change for subgroups of transactions.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AIDS implies restrictions: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We’re going to use these (symmetry via triangular matrix factorization).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big agenda: </a:t>
                </a:r>
                <a:r>
                  <a:rPr lang="en-US" dirty="0">
                    <a:solidFill>
                      <a:srgbClr val="0070C0"/>
                    </a:solidFill>
                  </a:rPr>
                  <a:t>bring ML into models that Econ says are measurable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2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demand system</a:t>
            </a:r>
          </a:p>
          <a:p>
            <a:r>
              <a:rPr lang="en-US" dirty="0"/>
              <a:t>ML prediction for [parts of] the system</a:t>
            </a:r>
          </a:p>
          <a:p>
            <a:r>
              <a:rPr lang="en-US" dirty="0"/>
              <a:t>AIDS and its advantages</a:t>
            </a:r>
          </a:p>
          <a:p>
            <a:r>
              <a:rPr lang="en-US" dirty="0"/>
              <a:t>Bringing embedding to AIDS</a:t>
            </a:r>
          </a:p>
          <a:p>
            <a:r>
              <a:rPr lang="en-US" dirty="0"/>
              <a:t>Just a few first steps</a:t>
            </a:r>
          </a:p>
        </p:txBody>
      </p:sp>
    </p:spTree>
    <p:extLst>
      <p:ext uri="{BB962C8B-B14F-4D97-AF65-F5344CB8AC3E}">
        <p14:creationId xmlns:p14="http://schemas.microsoft.com/office/powerpoint/2010/main" val="5319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demand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you have transactions</a:t>
                </a:r>
                <a:r>
                  <a:rPr lang="en-US" i="1" dirty="0"/>
                  <a:t> </a:t>
                </a:r>
                <a:r>
                  <a:rPr lang="en-US" dirty="0"/>
                  <a:t>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’</a:t>
                </a:r>
                <a:r>
                  <a:rPr lang="en-US" dirty="0"/>
                  <a:t> on products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/>
                  <a:t>’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Write the quantity bought </a:t>
                </a:r>
                <a:r>
                  <a:rPr lang="en-US" i="1" dirty="0"/>
                  <a:t>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 function of utility we can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can’t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b="0" dirty="0"/>
                  <a:t>) see, plus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You need to have a model like this to target customers or set prices.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2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price come from?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Write a similar equation for price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and the </a:t>
                </a:r>
                <a:r>
                  <a:rPr lang="en-US" i="1" dirty="0">
                    <a:solidFill>
                      <a:srgbClr val="0070C0"/>
                    </a:solidFill>
                  </a:rPr>
                  <a:t>demand system </a:t>
                </a:r>
                <a:r>
                  <a:rPr lang="en-US" dirty="0"/>
                  <a:t>is in equilibrium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equilibrium introduces `price endogeneity’: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6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5477"/>
                <a:ext cx="10515600" cy="60636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Measuring demand can be tough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lvl="1"/>
                <a:r>
                  <a:rPr lang="en-US" dirty="0"/>
                  <a:t>we don’t know anything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dirty="0"/>
                  <a:t> and price is endogenous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could be really high dimensional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tough to specify</a:t>
                </a:r>
              </a:p>
              <a:p>
                <a:pPr lvl="1"/>
                <a:r>
                  <a:rPr lang="en-US" dirty="0"/>
                  <a:t>demand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depends on cost of substitutes and complements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Utility models let us estimate pieces of simplified systems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Discreet choice of BLP and McFadden for one-hot selections</a:t>
                </a:r>
              </a:p>
              <a:p>
                <a:pPr lvl="1"/>
                <a:r>
                  <a:rPr lang="en-US" dirty="0"/>
                  <a:t>Hedonics of Rosen and Bajari+Benkard model prices directly</a:t>
                </a:r>
              </a:p>
              <a:p>
                <a:pPr lvl="1"/>
                <a:r>
                  <a:rPr lang="en-US" dirty="0"/>
                  <a:t>Almost Ideal and Translog systems for budget shares</a:t>
                </a:r>
              </a:p>
              <a:p>
                <a:pPr lvl="1"/>
                <a:r>
                  <a:rPr lang="en-US" dirty="0"/>
                  <a:t>Anything that admits an Instrumental Variable strategy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What </a:t>
                </a:r>
                <a:r>
                  <a:rPr lang="en-US">
                    <a:solidFill>
                      <a:srgbClr val="0070C0"/>
                    </a:solidFill>
                  </a:rPr>
                  <a:t>can stat/machine/deep </a:t>
                </a:r>
                <a:r>
                  <a:rPr lang="en-US" dirty="0">
                    <a:solidFill>
                      <a:srgbClr val="0070C0"/>
                    </a:solidFill>
                  </a:rPr>
                  <a:t>learning offer?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5477"/>
                <a:ext cx="10515600" cy="6063607"/>
              </a:xfrm>
              <a:blipFill>
                <a:blip r:embed="rId2"/>
                <a:stretch>
                  <a:fillRect l="-1217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7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230"/>
            <a:ext cx="10515600" cy="1325563"/>
          </a:xfrm>
        </p:spPr>
        <p:txBody>
          <a:bodyPr/>
          <a:lstStyle/>
          <a:p>
            <a:r>
              <a:rPr lang="en-US" dirty="0"/>
              <a:t>Sometimes it’s just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017"/>
                <a:ext cx="10515600" cy="107394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dirty="0"/>
                  <a:t>If we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sz="11200" dirty="0"/>
                  <a:t> as independent this is a simple prediction problem</a:t>
                </a:r>
              </a:p>
              <a:p>
                <a:pPr marL="0" indent="0">
                  <a:buNone/>
                </a:pPr>
                <a:r>
                  <a:rPr lang="en-US" sz="11200" dirty="0"/>
                  <a:t>e.g., model store transactions with covariates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  <m:sup>
                        <m:r>
                          <a:rPr lang="en-US" sz="112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200" dirty="0"/>
                  <a:t>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200" dirty="0"/>
                  <a:t>   </a:t>
                </a:r>
                <a:endParaRPr lang="en-US" sz="2200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017"/>
                <a:ext cx="10515600" cy="1073946"/>
              </a:xfrm>
              <a:blipFill>
                <a:blip r:embed="rId2"/>
                <a:stretch>
                  <a:fillRect l="-1217" t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9287" y="2431428"/>
                <a:ext cx="5408194" cy="57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func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func>
                      <m:sSubSup>
                        <m:sSub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87" y="2431428"/>
                <a:ext cx="5408194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741" y="4090136"/>
            <a:ext cx="3400883" cy="260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1300045" y="4583445"/>
                <a:ext cx="2308093" cy="9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=−0.23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00045" y="4583445"/>
                <a:ext cx="2308093" cy="982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437" y="4201136"/>
            <a:ext cx="3214426" cy="2378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7791" y="3701441"/>
                <a:ext cx="10479279" cy="469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/>
                  <a:t>one shared: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i="1" dirty="0"/>
                  <a:t>            brand-specific: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𝑡𝑗𝑘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200" i="1" dirty="0"/>
                  <a:t>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i="1" dirty="0"/>
                  <a:t>= featurized description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91" y="3701441"/>
                <a:ext cx="10479279" cy="469424"/>
              </a:xfrm>
              <a:prstGeom prst="rect">
                <a:avLst/>
              </a:prstGeom>
              <a:blipFill>
                <a:blip r:embed="rId7"/>
                <a:stretch>
                  <a:fillRect l="-756" t="-7792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199" y="3003701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Elasticities:</a:t>
            </a:r>
          </a:p>
        </p:txBody>
      </p:sp>
    </p:spTree>
    <p:extLst>
      <p:ext uri="{BB962C8B-B14F-4D97-AF65-F5344CB8AC3E}">
        <p14:creationId xmlns:p14="http://schemas.microsoft.com/office/powerpoint/2010/main" val="221315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475901"/>
            <a:ext cx="10515600" cy="951611"/>
          </a:xfrm>
        </p:spPr>
        <p:txBody>
          <a:bodyPr>
            <a:normAutofit/>
          </a:bodyPr>
          <a:lstStyle/>
          <a:p>
            <a:r>
              <a:rPr lang="en-US" sz="4000" dirty="0"/>
              <a:t>Cross-Product Sales 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Products move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fit a graph of conditional</a:t>
            </a:r>
          </a:p>
          <a:p>
            <a:pPr marL="0" indent="0">
              <a:buNone/>
            </a:pPr>
            <a:r>
              <a:rPr lang="en-US" dirty="0"/>
              <a:t>dependencies (i.e., the precision)</a:t>
            </a:r>
          </a:p>
          <a:p>
            <a:pPr marL="0" indent="0">
              <a:buNone/>
            </a:pPr>
            <a:r>
              <a:rPr lang="en-US" dirty="0"/>
              <a:t>as a function of distance in both</a:t>
            </a:r>
          </a:p>
          <a:p>
            <a:pPr marL="0" indent="0">
              <a:buNone/>
            </a:pPr>
            <a:r>
              <a:rPr lang="en-US" dirty="0"/>
              <a:t>observables and latent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(using roll-outs for identification)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45" y="1001846"/>
            <a:ext cx="5312664" cy="5573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15282" y="767040"/>
            <a:ext cx="22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fitted precision matrix</a:t>
            </a:r>
          </a:p>
        </p:txBody>
      </p:sp>
    </p:spTree>
    <p:extLst>
      <p:ext uri="{BB962C8B-B14F-4D97-AF65-F5344CB8AC3E}">
        <p14:creationId xmlns:p14="http://schemas.microsoft.com/office/powerpoint/2010/main" val="34217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9043"/>
          </a:xfrm>
        </p:spPr>
        <p:txBody>
          <a:bodyPr>
            <a:normAutofit/>
          </a:bodyPr>
          <a:lstStyle/>
          <a:p>
            <a:r>
              <a:rPr lang="en-US" sz="4000" dirty="0"/>
              <a:t>Deep Hedonics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205"/>
            <a:ext cx="10515600" cy="21422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Hedonic regression models </a:t>
            </a:r>
            <a:r>
              <a:rPr lang="en-US" i="1" dirty="0"/>
              <a:t>prices </a:t>
            </a:r>
            <a:r>
              <a:rPr lang="en-US" dirty="0"/>
              <a:t>from product </a:t>
            </a:r>
            <a:r>
              <a:rPr lang="en-US" i="1" dirty="0"/>
              <a:t>characteristics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the characteristic space is continuous and low-D   </a:t>
            </a:r>
            <a:r>
              <a:rPr lang="en-US" dirty="0"/>
              <a:t>                                    then you can invert this to get demand for characteristics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We use auto-encoders to learn low-D latent characteristics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276" y="2862072"/>
            <a:ext cx="4684248" cy="3797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37" y="2932541"/>
            <a:ext cx="4767347" cy="37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Co-occurrence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63445"/>
                <a:ext cx="10515600" cy="3613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Ignoring price (and demand shifters), a market with many products yields many big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-vectors of correlated 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Classic “data mining” seeks </a:t>
                </a:r>
                <a:r>
                  <a:rPr lang="en-US" i="1" dirty="0"/>
                  <a:t>association rules </a:t>
                </a:r>
                <a:r>
                  <a:rPr lang="en-US" dirty="0"/>
                  <a:t>in </a:t>
                </a:r>
                <a:r>
                  <a:rPr lang="en-US" i="1" dirty="0"/>
                  <a:t>market baskets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Contemporary ML (e.g., from NLP) has much better tools for this.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63445"/>
                <a:ext cx="10515600" cy="3613517"/>
              </a:xfrm>
              <a:blipFill>
                <a:blip r:embed="rId5"/>
                <a:stretch>
                  <a:fillRect l="-1217" t="-2872" b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3047" y="1677152"/>
                <a:ext cx="510780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47" y="1677152"/>
                <a:ext cx="5107809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01870" y="4657969"/>
                <a:ext cx="6988260" cy="58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pairs so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70" y="4657969"/>
                <a:ext cx="6988260" cy="588751"/>
              </a:xfrm>
              <a:prstGeom prst="rect">
                <a:avLst/>
              </a:prstGeom>
              <a:blipFill>
                <a:blip r:embed="rId4"/>
                <a:stretch>
                  <a:fillRect l="-1832" t="-4124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443</Words>
  <Application>Microsoft Office PowerPoint</Application>
  <PresentationFormat>Widescreen</PresentationFormat>
  <Paragraphs>142</Paragraphs>
  <Slides>19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ML for Demand Systems</vt:lpstr>
      <vt:lpstr>Outline </vt:lpstr>
      <vt:lpstr>What is a demand system?</vt:lpstr>
      <vt:lpstr>Where does price come from? </vt:lpstr>
      <vt:lpstr>PowerPoint Presentation</vt:lpstr>
      <vt:lpstr>Sometimes it’s just regression</vt:lpstr>
      <vt:lpstr>Cross-Product Sales Effects</vt:lpstr>
      <vt:lpstr>Deep Hedonics</vt:lpstr>
      <vt:lpstr>Product Co-occurrence  </vt:lpstr>
      <vt:lpstr>Word Embedding in NLP</vt:lpstr>
      <vt:lpstr>PowerPoint Presentation</vt:lpstr>
      <vt:lpstr>Product Embeddings</vt:lpstr>
      <vt:lpstr>PowerPoint Presentation</vt:lpstr>
      <vt:lpstr>Moving inside a demand system (AIDS)</vt:lpstr>
      <vt:lpstr>Factorizing Γ</vt:lpstr>
      <vt:lpstr>Embedding lunch on the cape</vt:lpstr>
      <vt:lpstr>Back to beer</vt:lpstr>
      <vt:lpstr>PowerPoint Presentation</vt:lpstr>
      <vt:lpstr>Just a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Demand Systems</dc:title>
  <dc:creator>Matt Taddy</dc:creator>
  <cp:lastModifiedBy>Matt Taddy</cp:lastModifiedBy>
  <cp:revision>124</cp:revision>
  <dcterms:created xsi:type="dcterms:W3CDTF">2016-08-17T14:31:02Z</dcterms:created>
  <dcterms:modified xsi:type="dcterms:W3CDTF">2016-09-07T21:57:10Z</dcterms:modified>
</cp:coreProperties>
</file>