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9" r:id="rId6"/>
    <p:sldId id="258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35" d="100"/>
          <a:sy n="35" d="100"/>
        </p:scale>
        <p:origin x="903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46BB9-AFDF-4E66-B523-16AFC99AF711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B408-1F46-4DB3-BCAD-69F114A6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additivity Y = g(</a:t>
            </a:r>
            <a:r>
              <a:rPr lang="en-US" dirty="0" err="1"/>
              <a:t>x,d</a:t>
            </a:r>
            <a:r>
              <a:rPr lang="en-US" dirty="0"/>
              <a:t>) + e (true</a:t>
            </a:r>
            <a:r>
              <a:rPr lang="en-US" baseline="0" dirty="0"/>
              <a:t> from our earlier setup)</a:t>
            </a:r>
            <a:r>
              <a:rPr lang="en-US" dirty="0"/>
              <a:t> and </a:t>
            </a:r>
            <a:r>
              <a:rPr lang="en-US" dirty="0" err="1"/>
              <a:t>exogeneity</a:t>
            </a:r>
            <a:r>
              <a:rPr lang="en-US" baseline="0" dirty="0"/>
              <a:t> E[</a:t>
            </a:r>
            <a:r>
              <a:rPr lang="en-US" baseline="0" dirty="0" err="1"/>
              <a:t>e|x,z</a:t>
            </a:r>
            <a:r>
              <a:rPr lang="en-US" baseline="0" dirty="0"/>
              <a:t>] = 0 for all x, z (from the graph).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B408-1F46-4DB3-BCAD-69F114A61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E840-EDEB-49F3-B9E0-3776D998314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B891-E865-4B7D-BEB7-6AE1738B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400" y="1159199"/>
            <a:ext cx="9144000" cy="1400363"/>
          </a:xfrm>
        </p:spPr>
        <p:txBody>
          <a:bodyPr>
            <a:normAutofit/>
          </a:bodyPr>
          <a:lstStyle/>
          <a:p>
            <a:r>
              <a:rPr lang="en-US" sz="4400" b="1" dirty="0"/>
              <a:t>JBES @ JSM Discussion</a:t>
            </a:r>
            <a:br>
              <a:rPr lang="en-US" sz="3600" b="1" dirty="0"/>
            </a:br>
            <a:r>
              <a:rPr lang="en-US" sz="3600" b="1" dirty="0"/>
              <a:t>Bayesian optimization and ML Causal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Matt Taddy – http://taddylab.com</a:t>
            </a:r>
          </a:p>
          <a:p>
            <a:r>
              <a:rPr lang="en-US" dirty="0"/>
              <a:t>Microsoft Research and Chicago Booth</a:t>
            </a:r>
          </a:p>
        </p:txBody>
      </p:sp>
    </p:spTree>
    <p:extLst>
      <p:ext uri="{BB962C8B-B14F-4D97-AF65-F5344CB8AC3E}">
        <p14:creationId xmlns:p14="http://schemas.microsoft.com/office/powerpoint/2010/main" val="36047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Bandits + Bayesian Optimization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8077"/>
                <a:ext cx="10515600" cy="45988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Optimize unknown f(x) while minimizing evaluations at sub-optimal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 replaces expensive calls to f(x) with realizations from its posterior.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e.g., </a:t>
                </a:r>
                <a:r>
                  <a:rPr lang="en-US" sz="2000" i="1" dirty="0" err="1"/>
                  <a:t>Schonlau</a:t>
                </a:r>
                <a:r>
                  <a:rPr lang="en-US" sz="2000" i="1" dirty="0"/>
                  <a:t>+ 1998 EGO search to maximize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i="1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dirty="0"/>
                  <a:t>Traditional model for f is a GP, but it’s just regression so bring your favorite.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T+ 2009, </a:t>
                </a:r>
                <a:r>
                  <a:rPr lang="en-US" sz="2000" i="1" dirty="0" err="1"/>
                  <a:t>T+Gramacy</a:t>
                </a:r>
                <a:r>
                  <a:rPr lang="en-US" sz="2000" i="1" dirty="0"/>
                  <a:t>+ 2011 and Gramacy+T+Wild 2013 all use Treed Gaussian Processes,                          Snoek…Adams 2015 bring Deep Nets, Frazier GPs and the knowledge gradient at Yelp and Uber.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You can also do well combining with greedier search.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8077"/>
                <a:ext cx="10515600" cy="4598886"/>
              </a:xfrm>
              <a:blipFill>
                <a:blip r:embed="rId2"/>
                <a:stretch>
                  <a:fillRect l="-1043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44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 is [not not] parametric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mean is very flexible, but the additive error structure is not.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may or may not hurt you in prediction problems (T+ 2015 ICML).</a:t>
            </a:r>
          </a:p>
          <a:p>
            <a:pPr marL="0" indent="0">
              <a:buNone/>
            </a:pPr>
            <a:r>
              <a:rPr lang="en-US" dirty="0"/>
              <a:t>But in BO or Bandits, the differences in posterior uncertainty are key.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2372549"/>
            <a:ext cx="106547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Backdoors and causation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1782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the </a:t>
                </a:r>
                <a:r>
                  <a:rPr lang="en-US" b="0" i="1" dirty="0"/>
                  <a:t>causal effect </a:t>
                </a:r>
                <a:r>
                  <a:rPr lang="en-US" b="0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an engineer, its the </a:t>
                </a:r>
                <a:r>
                  <a:rPr lang="en-US" i="1" dirty="0"/>
                  <a:t>Main Effect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pPr marL="0" indent="0">
                  <a:buNone/>
                </a:pPr>
                <a:r>
                  <a:rPr lang="en-US" i="1" dirty="0"/>
                  <a:t>Esp. in sensitivity analysis; see </a:t>
                </a:r>
                <a:r>
                  <a:rPr lang="en-US" i="1" dirty="0" err="1"/>
                  <a:t>Saltelli</a:t>
                </a:r>
                <a:r>
                  <a:rPr lang="en-US" i="1" dirty="0"/>
                  <a:t> primer and Gramacy + T 2012 JSS.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782" y="1690688"/>
                <a:ext cx="10515600" cy="4351338"/>
              </a:xfrm>
              <a:blipFill>
                <a:blip r:embed="rId2"/>
                <a:stretch>
                  <a:fillRect l="-1217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7886690" y="1027906"/>
            <a:ext cx="3891776" cy="2341778"/>
            <a:chOff x="7585606" y="615601"/>
            <a:chExt cx="3891776" cy="2341778"/>
          </a:xfrm>
        </p:grpSpPr>
        <p:sp>
          <p:nvSpPr>
            <p:cNvPr id="18" name="TextBox 17"/>
            <p:cNvSpPr txBox="1"/>
            <p:nvPr/>
          </p:nvSpPr>
          <p:spPr>
            <a:xfrm>
              <a:off x="7585606" y="615601"/>
              <a:ext cx="3891776" cy="234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          y</a:t>
              </a:r>
            </a:p>
            <a:p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</a:t>
              </a:r>
            </a:p>
            <a:p>
              <a:r>
                <a: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d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435583" y="1111962"/>
              <a:ext cx="1997732" cy="26929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255775" y="1434508"/>
              <a:ext cx="765561" cy="908657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463675" y="1326994"/>
              <a:ext cx="969640" cy="1016171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801375" y="615601"/>
              <a:ext cx="4844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6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81"/>
            <a:ext cx="10515600" cy="1325563"/>
          </a:xfrm>
        </p:spPr>
        <p:txBody>
          <a:bodyPr/>
          <a:lstStyle/>
          <a:p>
            <a:r>
              <a:rPr lang="en-US" dirty="0"/>
              <a:t>Getting it right inside the box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0838"/>
                <a:ext cx="10515600" cy="50669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Validity of the adjustment formula requires accurate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All of the internal partial dependencies need to be correct.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Simple OLS does a good job for low-D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but its tough in HD</a:t>
                </a:r>
              </a:p>
              <a:p>
                <a:pPr marL="0" indent="0">
                  <a:buNone/>
                </a:pPr>
                <a:r>
                  <a:rPr lang="en-US" sz="2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Great recent work from Econ this: Belloni, Chernozhukov, Hansen, ++.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Getting this right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is the only thing that makes backdoor adjustment  </a:t>
                </a:r>
              </a:p>
              <a:p>
                <a:pPr marL="0" indent="0">
                  <a:buNone/>
                </a:pPr>
                <a:r>
                  <a:rPr lang="en-US" dirty="0"/>
                  <a:t>better than, say, simply running the naïve marginal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0838"/>
                <a:ext cx="10515600" cy="5066906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35089" y="2797229"/>
                <a:ext cx="706962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800" b="0" dirty="0"/>
                  <a:t>. </a:t>
                </a:r>
              </a:p>
              <a:p>
                <a:r>
                  <a:rPr lang="en-US" sz="2800" b="0" dirty="0"/>
                  <a:t>We need to ensure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b="0" dirty="0"/>
                  <a:t>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89" y="2797229"/>
                <a:ext cx="7069628" cy="954107"/>
              </a:xfrm>
              <a:prstGeom prst="rect">
                <a:avLst/>
              </a:prstGeom>
              <a:blipFill>
                <a:blip r:embed="rId3"/>
                <a:stretch>
                  <a:fillRect l="-17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1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181" y="9096"/>
            <a:ext cx="10515600" cy="1325563"/>
          </a:xfrm>
        </p:spPr>
        <p:txBody>
          <a:bodyPr/>
          <a:lstStyle/>
          <a:p>
            <a:r>
              <a:rPr lang="en-US" dirty="0"/>
              <a:t>Causal Epsilon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181" y="1561673"/>
            <a:ext cx="10515600" cy="5103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We also worry </a:t>
            </a:r>
            <a:r>
              <a:rPr lang="en-US" dirty="0"/>
              <a:t>about left-over causes beyond observables, </a:t>
            </a:r>
          </a:p>
          <a:p>
            <a:pPr marL="0" indent="0">
              <a:buNone/>
            </a:pPr>
            <a:r>
              <a:rPr lang="en-US" i="1" dirty="0"/>
              <a:t>and that these might also influence the treatment.  </a:t>
            </a:r>
          </a:p>
          <a:p>
            <a:pPr marL="0" indent="0">
              <a:buNone/>
            </a:pPr>
            <a:r>
              <a:rPr lang="en-US" dirty="0"/>
              <a:t>e.g., being downwind of downtown in NOX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Life is tough without observables!  You can’t model the counterfactual.</a:t>
            </a:r>
          </a:p>
          <a:p>
            <a:pPr marL="0" indent="0">
              <a:buNone/>
            </a:pPr>
            <a:r>
              <a:rPr lang="en-US" dirty="0"/>
              <a:t>Only a few special designs (e.g., IV or RD) lead to a workable problem.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05762" y="2962640"/>
            <a:ext cx="4011442" cy="2341778"/>
            <a:chOff x="1405762" y="2962640"/>
            <a:chExt cx="4011442" cy="2341778"/>
          </a:xfrm>
        </p:grpSpPr>
        <p:grpSp>
          <p:nvGrpSpPr>
            <p:cNvPr id="4" name="Group 3"/>
            <p:cNvGrpSpPr/>
            <p:nvPr/>
          </p:nvGrpSpPr>
          <p:grpSpPr>
            <a:xfrm>
              <a:off x="1405762" y="2962640"/>
              <a:ext cx="3891776" cy="2341778"/>
              <a:chOff x="7585606" y="615601"/>
              <a:chExt cx="3891776" cy="234177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585606" y="615601"/>
                <a:ext cx="3891776" cy="234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            y</a:t>
                </a:r>
              </a:p>
              <a:p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 </a:t>
                </a:r>
              </a:p>
              <a:p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 d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435583" y="1111962"/>
                <a:ext cx="1997732" cy="26929"/>
              </a:xfrm>
              <a:prstGeom prst="straightConnector1">
                <a:avLst/>
              </a:prstGeom>
              <a:ln w="349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8255775" y="1434508"/>
                <a:ext cx="765561" cy="908657"/>
              </a:xfrm>
              <a:prstGeom prst="straightConnector1">
                <a:avLst/>
              </a:prstGeom>
              <a:ln w="349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9463675" y="1326994"/>
                <a:ext cx="969640" cy="1016171"/>
              </a:xfrm>
              <a:prstGeom prst="straightConnector1">
                <a:avLst/>
              </a:prstGeom>
              <a:ln w="349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801375" y="615601"/>
                <a:ext cx="48442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887893" y="4357790"/>
              <a:ext cx="5293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656841" y="3825737"/>
              <a:ext cx="438347" cy="750976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414467" y="4893040"/>
              <a:ext cx="1508404" cy="15315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0908" y="3424305"/>
                <a:ext cx="53134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model is actually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and we have an non-adjustable backdoor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08" y="3424305"/>
                <a:ext cx="5313442" cy="830997"/>
              </a:xfrm>
              <a:prstGeom prst="rect">
                <a:avLst/>
              </a:prstGeom>
              <a:blipFill>
                <a:blip r:embed="rId2"/>
                <a:stretch>
                  <a:fillRect l="-1720" t="-5882" r="-68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3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0071"/>
                <a:ext cx="845429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IV we have a special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can instead get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‘black box’</a:t>
                </a:r>
              </a:p>
              <a:p>
                <a:pPr marL="0" indent="0">
                  <a:buNone/>
                </a:pPr>
                <a:r>
                  <a:rPr lang="en-US" dirty="0"/>
                  <a:t> machine learning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will recover the correct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You need to direct your ML first at learning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0071"/>
                <a:ext cx="8454292" cy="4351338"/>
              </a:xfrm>
              <a:blipFill>
                <a:blip r:embed="rId3"/>
                <a:stretch>
                  <a:fillRect l="-151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6592080" y="282594"/>
            <a:ext cx="4011442" cy="3560725"/>
            <a:chOff x="1405762" y="1743693"/>
            <a:chExt cx="4011442" cy="3560725"/>
          </a:xfrm>
        </p:grpSpPr>
        <p:grpSp>
          <p:nvGrpSpPr>
            <p:cNvPr id="16" name="Group 15"/>
            <p:cNvGrpSpPr/>
            <p:nvPr/>
          </p:nvGrpSpPr>
          <p:grpSpPr>
            <a:xfrm>
              <a:off x="1405762" y="2962640"/>
              <a:ext cx="4011442" cy="2341778"/>
              <a:chOff x="1405762" y="2962640"/>
              <a:chExt cx="4011442" cy="23417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405762" y="2962640"/>
                <a:ext cx="3891776" cy="2341778"/>
                <a:chOff x="7585606" y="615601"/>
                <a:chExt cx="3891776" cy="234177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585606" y="615601"/>
                  <a:ext cx="3891776" cy="2341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           y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d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8435583" y="1111962"/>
                  <a:ext cx="1997732" cy="26929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8255775" y="1434508"/>
                  <a:ext cx="765561" cy="908657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9463675" y="1326994"/>
                  <a:ext cx="969640" cy="1016171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7951156" y="615601"/>
                  <a:ext cx="48442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887893" y="4357790"/>
                <a:ext cx="52931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4656841" y="3825737"/>
                <a:ext cx="438347" cy="750976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414467" y="4893040"/>
                <a:ext cx="1508404" cy="15315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2795825" y="1743693"/>
              <a:ext cx="4587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>
              <a:off x="3025215" y="2667023"/>
              <a:ext cx="64572" cy="1801452"/>
            </a:xfrm>
            <a:prstGeom prst="straightConnector1">
              <a:avLst/>
            </a:prstGeom>
            <a:ln w="3492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283831" y="2504064"/>
              <a:ext cx="987182" cy="736399"/>
            </a:xfrm>
            <a:prstGeom prst="straightConnector1">
              <a:avLst/>
            </a:prstGeom>
            <a:ln w="3492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00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91" y="365125"/>
            <a:ext cx="63519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Luckily, with contemporary ML we can learn all sorts of crazy conditional densities.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84" y="365125"/>
            <a:ext cx="3319585" cy="5706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9" y="2058838"/>
            <a:ext cx="5314461" cy="4012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1061" y="62551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Jason Hartford (UBC + MSR) and Greg Lewis (MSR).</a:t>
            </a:r>
          </a:p>
        </p:txBody>
      </p:sp>
    </p:spTree>
    <p:extLst>
      <p:ext uri="{BB962C8B-B14F-4D97-AF65-F5344CB8AC3E}">
        <p14:creationId xmlns:p14="http://schemas.microsoft.com/office/powerpoint/2010/main" val="31630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17"/>
            <a:ext cx="10515600" cy="4967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 anchor yourself by imagining an experiment where you           get to change the treatment independent of all other influences.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75" y="1745396"/>
            <a:ext cx="3590766" cy="3282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16" y="1100827"/>
            <a:ext cx="5324848" cy="38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341</Words>
  <Application>Microsoft Office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JBES @ JSM Discussion Bayesian optimization and ML Causal inference</vt:lpstr>
      <vt:lpstr>Contextual Bandits + Bayesian Optimization </vt:lpstr>
      <vt:lpstr>BART is [not not] parametric</vt:lpstr>
      <vt:lpstr>Backdoors and causation</vt:lpstr>
      <vt:lpstr>Getting it right inside the box</vt:lpstr>
      <vt:lpstr>Causal Epsilon</vt:lpstr>
      <vt:lpstr>Instruments</vt:lpstr>
      <vt:lpstr>Luckily, with contemporary ML we can learn all sorts of crazy conditional densities.</vt:lpstr>
      <vt:lpstr>NOX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of two papers,  Bayesian optimization and ML Causal inference</dc:title>
  <dc:creator>Matt Taddy</dc:creator>
  <cp:lastModifiedBy>Matt Taddy</cp:lastModifiedBy>
  <cp:revision>47</cp:revision>
  <dcterms:created xsi:type="dcterms:W3CDTF">2016-08-01T13:28:47Z</dcterms:created>
  <dcterms:modified xsi:type="dcterms:W3CDTF">2016-08-02T01:52:08Z</dcterms:modified>
</cp:coreProperties>
</file>