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95" r:id="rId5"/>
    <p:sldId id="296" r:id="rId6"/>
    <p:sldId id="297" r:id="rId7"/>
    <p:sldId id="270" r:id="rId8"/>
    <p:sldId id="271" r:id="rId9"/>
    <p:sldId id="275" r:id="rId10"/>
    <p:sldId id="276" r:id="rId11"/>
    <p:sldId id="272" r:id="rId12"/>
    <p:sldId id="274" r:id="rId13"/>
    <p:sldId id="273" r:id="rId14"/>
    <p:sldId id="277" r:id="rId15"/>
    <p:sldId id="278" r:id="rId16"/>
    <p:sldId id="282" r:id="rId17"/>
    <p:sldId id="287" r:id="rId18"/>
    <p:sldId id="286" r:id="rId19"/>
    <p:sldId id="285" r:id="rId20"/>
    <p:sldId id="284" r:id="rId21"/>
    <p:sldId id="283" r:id="rId22"/>
    <p:sldId id="281" r:id="rId23"/>
    <p:sldId id="280" r:id="rId24"/>
    <p:sldId id="289" r:id="rId25"/>
    <p:sldId id="290" r:id="rId26"/>
    <p:sldId id="291" r:id="rId27"/>
    <p:sldId id="292" r:id="rId28"/>
    <p:sldId id="293" r:id="rId29"/>
    <p:sldId id="288" r:id="rId30"/>
    <p:sldId id="294" r:id="rId31"/>
    <p:sldId id="298" r:id="rId32"/>
    <p:sldId id="299" r:id="rId33"/>
    <p:sldId id="300"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AC3D49-D3B4-484F-886B-06A17957F422}">
          <p14:sldIdLst>
            <p14:sldId id="256"/>
            <p14:sldId id="267"/>
            <p14:sldId id="268"/>
            <p14:sldId id="295"/>
            <p14:sldId id="296"/>
            <p14:sldId id="297"/>
            <p14:sldId id="270"/>
            <p14:sldId id="271"/>
            <p14:sldId id="275"/>
            <p14:sldId id="276"/>
            <p14:sldId id="272"/>
            <p14:sldId id="274"/>
            <p14:sldId id="273"/>
            <p14:sldId id="277"/>
            <p14:sldId id="278"/>
            <p14:sldId id="282"/>
            <p14:sldId id="287"/>
            <p14:sldId id="286"/>
            <p14:sldId id="285"/>
            <p14:sldId id="284"/>
            <p14:sldId id="283"/>
            <p14:sldId id="281"/>
            <p14:sldId id="280"/>
            <p14:sldId id="289"/>
            <p14:sldId id="290"/>
            <p14:sldId id="291"/>
            <p14:sldId id="292"/>
            <p14:sldId id="293"/>
            <p14:sldId id="288"/>
            <p14:sldId id="294"/>
            <p14:sldId id="298"/>
            <p14:sldId id="299"/>
            <p14:sldId id="30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56" d="100"/>
          <a:sy n="56" d="100"/>
        </p:scale>
        <p:origin x="104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162893" cy="2769989"/>
          </a:xfrm>
          <a:prstGeom prst="rect">
            <a:avLst/>
          </a:prstGeom>
          <a:solidFill>
            <a:srgbClr val="3B3B3B"/>
          </a:solidFill>
        </p:spPr>
        <p:txBody>
          <a:bodyPr wrap="none" rtlCol="0">
            <a:spAutoFit/>
          </a:bodyPr>
          <a:lstStyle/>
          <a:p>
            <a:r>
              <a:rPr lang="en-US" sz="6600" dirty="0">
                <a:solidFill>
                  <a:srgbClr val="FF6600"/>
                </a:solidFill>
                <a:latin typeface="Times New Roman" panose="02020603050405020304" pitchFamily="18" charset="0"/>
                <a:cs typeface="Times New Roman" panose="02020603050405020304" pitchFamily="18" charset="0"/>
              </a:rPr>
              <a:t>Exploratory Data Analysis</a:t>
            </a:r>
          </a:p>
          <a:p>
            <a:r>
              <a:rPr lang="en-US" sz="4000" dirty="0">
                <a:latin typeface="Times New Roman" panose="02020603050405020304" pitchFamily="18" charset="0"/>
                <a:cs typeface="Times New Roman" panose="02020603050405020304" pitchFamily="18" charset="0"/>
              </a:rPr>
              <a:t>G2M Insight for Cab Investment Firm</a:t>
            </a:r>
          </a:p>
          <a:p>
            <a:endParaRPr lang="en-US" sz="4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March,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1"/>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Distribution of Customers’ Age</a:t>
            </a:r>
          </a:p>
        </p:txBody>
      </p:sp>
      <p:pic>
        <p:nvPicPr>
          <p:cNvPr id="3" name="Picture 2">
            <a:extLst>
              <a:ext uri="{FF2B5EF4-FFF2-40B4-BE49-F238E27FC236}">
                <a16:creationId xmlns:a16="http://schemas.microsoft.com/office/drawing/2014/main" id="{3F8C1AB6-8F4A-D3BB-0C16-697CA64D344A}"/>
              </a:ext>
            </a:extLst>
          </p:cNvPr>
          <p:cNvPicPr>
            <a:picLocks noChangeAspect="1"/>
          </p:cNvPicPr>
          <p:nvPr/>
        </p:nvPicPr>
        <p:blipFill>
          <a:blip r:embed="rId2"/>
          <a:stretch>
            <a:fillRect/>
          </a:stretch>
        </p:blipFill>
        <p:spPr>
          <a:xfrm>
            <a:off x="0" y="1191986"/>
            <a:ext cx="7674610" cy="4722499"/>
          </a:xfrm>
          <a:prstGeom prst="rect">
            <a:avLst/>
          </a:prstGeom>
        </p:spPr>
      </p:pic>
      <p:sp>
        <p:nvSpPr>
          <p:cNvPr id="4" name="Rectangle 3">
            <a:extLst>
              <a:ext uri="{FF2B5EF4-FFF2-40B4-BE49-F238E27FC236}">
                <a16:creationId xmlns:a16="http://schemas.microsoft.com/office/drawing/2014/main" id="{7A42C3C8-559A-5FC9-72A0-03EAAD95D60B}"/>
              </a:ext>
            </a:extLst>
          </p:cNvPr>
          <p:cNvSpPr/>
          <p:nvPr/>
        </p:nvSpPr>
        <p:spPr>
          <a:xfrm>
            <a:off x="8147685" y="2705510"/>
            <a:ext cx="2299335" cy="147787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Most of Cab customers are aged between twenty (20) and forty years old however, Yellow Cab enjoys more patronage that Pink Cab.</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66986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1"/>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Distribution of Profit Made</a:t>
            </a:r>
          </a:p>
        </p:txBody>
      </p:sp>
      <p:pic>
        <p:nvPicPr>
          <p:cNvPr id="8" name="Picture 7">
            <a:extLst>
              <a:ext uri="{FF2B5EF4-FFF2-40B4-BE49-F238E27FC236}">
                <a16:creationId xmlns:a16="http://schemas.microsoft.com/office/drawing/2014/main" id="{81DD5016-7C7B-DAF2-4261-549A7FEA9464}"/>
              </a:ext>
            </a:extLst>
          </p:cNvPr>
          <p:cNvPicPr>
            <a:picLocks noChangeAspect="1"/>
          </p:cNvPicPr>
          <p:nvPr/>
        </p:nvPicPr>
        <p:blipFill>
          <a:blip r:embed="rId2"/>
          <a:stretch>
            <a:fillRect/>
          </a:stretch>
        </p:blipFill>
        <p:spPr>
          <a:xfrm>
            <a:off x="0" y="1191986"/>
            <a:ext cx="6537325" cy="4895157"/>
          </a:xfrm>
          <a:prstGeom prst="rect">
            <a:avLst/>
          </a:prstGeom>
        </p:spPr>
      </p:pic>
      <p:sp>
        <p:nvSpPr>
          <p:cNvPr id="14" name="Rectangle 13">
            <a:extLst>
              <a:ext uri="{FF2B5EF4-FFF2-40B4-BE49-F238E27FC236}">
                <a16:creationId xmlns:a16="http://schemas.microsoft.com/office/drawing/2014/main" id="{B44E4CEA-8B72-8576-FE5F-1DF1DF1B2352}"/>
              </a:ext>
            </a:extLst>
          </p:cNvPr>
          <p:cNvSpPr/>
          <p:nvPr/>
        </p:nvSpPr>
        <p:spPr>
          <a:xfrm>
            <a:off x="7352030" y="2057400"/>
            <a:ext cx="3872230" cy="232028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made most profit between zero ($0) and two-hundred ($200) and some losses on each trip. Pink Cab inquired high losses and its most profit is between zero dollars ($0) and two-hundred dollars ($200). Overall Yellow Cab is more profitable than Pink Cab.</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13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1"/>
            <a:ext cx="12192000" cy="1191985"/>
          </a:xfrm>
          <a:solidFill>
            <a:schemeClr val="tx1">
              <a:lumMod val="75000"/>
              <a:lumOff val="25000"/>
            </a:schemeClr>
          </a:solidFill>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Distribution of Customers’ Income (USD/Month)</a:t>
            </a:r>
          </a:p>
        </p:txBody>
      </p:sp>
      <p:pic>
        <p:nvPicPr>
          <p:cNvPr id="3" name="Picture 2">
            <a:extLst>
              <a:ext uri="{FF2B5EF4-FFF2-40B4-BE49-F238E27FC236}">
                <a16:creationId xmlns:a16="http://schemas.microsoft.com/office/drawing/2014/main" id="{393507BB-7AEC-1505-8D5E-73A0507519B0}"/>
              </a:ext>
            </a:extLst>
          </p:cNvPr>
          <p:cNvPicPr>
            <a:picLocks noChangeAspect="1"/>
          </p:cNvPicPr>
          <p:nvPr/>
        </p:nvPicPr>
        <p:blipFill>
          <a:blip r:embed="rId2"/>
          <a:stretch>
            <a:fillRect/>
          </a:stretch>
        </p:blipFill>
        <p:spPr>
          <a:xfrm>
            <a:off x="0" y="1191986"/>
            <a:ext cx="7025957" cy="5253307"/>
          </a:xfrm>
          <a:prstGeom prst="rect">
            <a:avLst/>
          </a:prstGeom>
        </p:spPr>
      </p:pic>
      <p:sp>
        <p:nvSpPr>
          <p:cNvPr id="4" name="Rectangle 3">
            <a:extLst>
              <a:ext uri="{FF2B5EF4-FFF2-40B4-BE49-F238E27FC236}">
                <a16:creationId xmlns:a16="http://schemas.microsoft.com/office/drawing/2014/main" id="{ED1518B4-3AB4-210B-2966-92B52ED83CE9}"/>
              </a:ext>
            </a:extLst>
          </p:cNvPr>
          <p:cNvSpPr/>
          <p:nvPr/>
        </p:nvSpPr>
        <p:spPr>
          <a:xfrm>
            <a:off x="7272178" y="3132839"/>
            <a:ext cx="3700622" cy="179349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Most customers earn between two-thousand ($2000) and twenty-five-thousand ($25,000) monthly. Yellow Cab enjoys more patronage than Pink Cab.</a:t>
            </a:r>
          </a:p>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53341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1"/>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Distance Travelled</a:t>
            </a:r>
          </a:p>
        </p:txBody>
      </p:sp>
      <p:pic>
        <p:nvPicPr>
          <p:cNvPr id="3" name="Picture 2">
            <a:extLst>
              <a:ext uri="{FF2B5EF4-FFF2-40B4-BE49-F238E27FC236}">
                <a16:creationId xmlns:a16="http://schemas.microsoft.com/office/drawing/2014/main" id="{24DB962A-ED5B-35EC-6E46-F97A8FCBC721}"/>
              </a:ext>
            </a:extLst>
          </p:cNvPr>
          <p:cNvPicPr>
            <a:picLocks noChangeAspect="1"/>
          </p:cNvPicPr>
          <p:nvPr/>
        </p:nvPicPr>
        <p:blipFill>
          <a:blip r:embed="rId2"/>
          <a:stretch>
            <a:fillRect/>
          </a:stretch>
        </p:blipFill>
        <p:spPr>
          <a:xfrm>
            <a:off x="0" y="1191986"/>
            <a:ext cx="5445551" cy="4039553"/>
          </a:xfrm>
          <a:prstGeom prst="rect">
            <a:avLst/>
          </a:prstGeom>
        </p:spPr>
      </p:pic>
      <p:sp>
        <p:nvSpPr>
          <p:cNvPr id="5" name="Rectangle 4">
            <a:extLst>
              <a:ext uri="{FF2B5EF4-FFF2-40B4-BE49-F238E27FC236}">
                <a16:creationId xmlns:a16="http://schemas.microsoft.com/office/drawing/2014/main" id="{5ABAB507-1BC1-BF1B-EE24-132A1749AADF}"/>
              </a:ext>
            </a:extLst>
          </p:cNvPr>
          <p:cNvSpPr/>
          <p:nvPr/>
        </p:nvSpPr>
        <p:spPr>
          <a:xfrm>
            <a:off x="454659" y="5147945"/>
            <a:ext cx="4990891" cy="118427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seems to be no difference in the distance on each trip by both Yellow Cab and Pink Cab in both 2016, 2017 and 2018.</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27FE15E0-9A36-FBC7-0FD6-75DEBF704D5A}"/>
              </a:ext>
            </a:extLst>
          </p:cNvPr>
          <p:cNvSpPr/>
          <p:nvPr/>
        </p:nvSpPr>
        <p:spPr>
          <a:xfrm>
            <a:off x="6480810" y="5281340"/>
            <a:ext cx="5564505" cy="105088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seems to be no difference in the distance on each trip by both Yellow Cab and Pink Cab in the days of the week.</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7" name="Picture 6">
            <a:extLst>
              <a:ext uri="{FF2B5EF4-FFF2-40B4-BE49-F238E27FC236}">
                <a16:creationId xmlns:a16="http://schemas.microsoft.com/office/drawing/2014/main" id="{9AB82FA4-11A2-26ED-8436-84F486FB8592}"/>
              </a:ext>
            </a:extLst>
          </p:cNvPr>
          <p:cNvPicPr>
            <a:picLocks noChangeAspect="1"/>
          </p:cNvPicPr>
          <p:nvPr/>
        </p:nvPicPr>
        <p:blipFill>
          <a:blip r:embed="rId3"/>
          <a:stretch>
            <a:fillRect/>
          </a:stretch>
        </p:blipFill>
        <p:spPr>
          <a:xfrm>
            <a:off x="6349576" y="1191986"/>
            <a:ext cx="5564505" cy="4103293"/>
          </a:xfrm>
          <a:prstGeom prst="rect">
            <a:avLst/>
          </a:prstGeom>
        </p:spPr>
      </p:pic>
    </p:spTree>
    <p:extLst>
      <p:ext uri="{BB962C8B-B14F-4D97-AF65-F5344CB8AC3E}">
        <p14:creationId xmlns:p14="http://schemas.microsoft.com/office/powerpoint/2010/main" val="361753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Distance Travelled</a:t>
            </a:r>
          </a:p>
        </p:txBody>
      </p:sp>
      <p:pic>
        <p:nvPicPr>
          <p:cNvPr id="7" name="Picture 6">
            <a:extLst>
              <a:ext uri="{FF2B5EF4-FFF2-40B4-BE49-F238E27FC236}">
                <a16:creationId xmlns:a16="http://schemas.microsoft.com/office/drawing/2014/main" id="{64E92453-D39B-A18F-18CA-FCD06009CA49}"/>
              </a:ext>
            </a:extLst>
          </p:cNvPr>
          <p:cNvPicPr>
            <a:picLocks noChangeAspect="1"/>
          </p:cNvPicPr>
          <p:nvPr/>
        </p:nvPicPr>
        <p:blipFill>
          <a:blip r:embed="rId2"/>
          <a:stretch>
            <a:fillRect/>
          </a:stretch>
        </p:blipFill>
        <p:spPr>
          <a:xfrm>
            <a:off x="1" y="1191986"/>
            <a:ext cx="9075420" cy="4534444"/>
          </a:xfrm>
          <a:prstGeom prst="rect">
            <a:avLst/>
          </a:prstGeom>
        </p:spPr>
      </p:pic>
      <p:sp>
        <p:nvSpPr>
          <p:cNvPr id="8" name="Rectangle 7">
            <a:extLst>
              <a:ext uri="{FF2B5EF4-FFF2-40B4-BE49-F238E27FC236}">
                <a16:creationId xmlns:a16="http://schemas.microsoft.com/office/drawing/2014/main" id="{9C08A41B-018B-5E18-5C19-48871EB46D59}"/>
              </a:ext>
            </a:extLst>
          </p:cNvPr>
          <p:cNvSpPr/>
          <p:nvPr/>
        </p:nvSpPr>
        <p:spPr>
          <a:xfrm>
            <a:off x="9373870" y="2783204"/>
            <a:ext cx="2284730" cy="222313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tabLst>
                <a:tab pos="208280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seems to be no difference in the distance on each trip by both Yellow Cab and Pink Cab in the 31 days in the month.</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9588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Distance Travelled</a:t>
            </a:r>
          </a:p>
        </p:txBody>
      </p:sp>
      <p:pic>
        <p:nvPicPr>
          <p:cNvPr id="3" name="Picture 2">
            <a:extLst>
              <a:ext uri="{FF2B5EF4-FFF2-40B4-BE49-F238E27FC236}">
                <a16:creationId xmlns:a16="http://schemas.microsoft.com/office/drawing/2014/main" id="{EB4577D8-2EAE-0230-2281-CAD7A2D4FBF4}"/>
              </a:ext>
            </a:extLst>
          </p:cNvPr>
          <p:cNvPicPr>
            <a:picLocks noChangeAspect="1"/>
          </p:cNvPicPr>
          <p:nvPr/>
        </p:nvPicPr>
        <p:blipFill>
          <a:blip r:embed="rId2"/>
          <a:stretch>
            <a:fillRect/>
          </a:stretch>
        </p:blipFill>
        <p:spPr>
          <a:xfrm>
            <a:off x="1" y="1131571"/>
            <a:ext cx="6096000" cy="3817620"/>
          </a:xfrm>
          <a:prstGeom prst="rect">
            <a:avLst/>
          </a:prstGeom>
        </p:spPr>
      </p:pic>
      <p:pic>
        <p:nvPicPr>
          <p:cNvPr id="4" name="Picture 3">
            <a:extLst>
              <a:ext uri="{FF2B5EF4-FFF2-40B4-BE49-F238E27FC236}">
                <a16:creationId xmlns:a16="http://schemas.microsoft.com/office/drawing/2014/main" id="{AC34A0D7-E237-82E4-DD4F-328DBC84094F}"/>
              </a:ext>
            </a:extLst>
          </p:cNvPr>
          <p:cNvPicPr>
            <a:picLocks noChangeAspect="1"/>
          </p:cNvPicPr>
          <p:nvPr/>
        </p:nvPicPr>
        <p:blipFill>
          <a:blip r:embed="rId3"/>
          <a:stretch>
            <a:fillRect/>
          </a:stretch>
        </p:blipFill>
        <p:spPr>
          <a:xfrm>
            <a:off x="7431617" y="1131570"/>
            <a:ext cx="4760383" cy="3531870"/>
          </a:xfrm>
          <a:prstGeom prst="rect">
            <a:avLst/>
          </a:prstGeom>
        </p:spPr>
      </p:pic>
      <p:sp>
        <p:nvSpPr>
          <p:cNvPr id="5" name="Rectangle 4">
            <a:extLst>
              <a:ext uri="{FF2B5EF4-FFF2-40B4-BE49-F238E27FC236}">
                <a16:creationId xmlns:a16="http://schemas.microsoft.com/office/drawing/2014/main" id="{3973FED7-841B-71C3-0E75-CB5B745152A2}"/>
              </a:ext>
            </a:extLst>
          </p:cNvPr>
          <p:cNvSpPr/>
          <p:nvPr/>
        </p:nvSpPr>
        <p:spPr>
          <a:xfrm>
            <a:off x="421640" y="4949191"/>
            <a:ext cx="5674360" cy="777238"/>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seems to be no difference in the distance on each trip by both Yellow Cab and Pink Cab across the cities.</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7D2A6FEC-BCF5-44E7-5159-E9CFDBC0C2B5}"/>
              </a:ext>
            </a:extLst>
          </p:cNvPr>
          <p:cNvSpPr/>
          <p:nvPr/>
        </p:nvSpPr>
        <p:spPr>
          <a:xfrm>
            <a:off x="7236460" y="4926329"/>
            <a:ext cx="4955539" cy="1191984"/>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seems to be no difference in the distance on each trip by both Yellow Cab and Pink Cab on both when there is a holiday and not.</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746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Profit per Kilometer Travelled</a:t>
            </a:r>
          </a:p>
        </p:txBody>
      </p:sp>
      <p:pic>
        <p:nvPicPr>
          <p:cNvPr id="3" name="Picture 2">
            <a:extLst>
              <a:ext uri="{FF2B5EF4-FFF2-40B4-BE49-F238E27FC236}">
                <a16:creationId xmlns:a16="http://schemas.microsoft.com/office/drawing/2014/main" id="{53816E8D-F2C6-F41D-6BF6-02FB757E9CD7}"/>
              </a:ext>
            </a:extLst>
          </p:cNvPr>
          <p:cNvPicPr>
            <a:picLocks noChangeAspect="1"/>
          </p:cNvPicPr>
          <p:nvPr/>
        </p:nvPicPr>
        <p:blipFill>
          <a:blip r:embed="rId2"/>
          <a:stretch>
            <a:fillRect/>
          </a:stretch>
        </p:blipFill>
        <p:spPr>
          <a:xfrm>
            <a:off x="0" y="1131569"/>
            <a:ext cx="5560060" cy="4165625"/>
          </a:xfrm>
          <a:prstGeom prst="rect">
            <a:avLst/>
          </a:prstGeom>
        </p:spPr>
      </p:pic>
      <p:pic>
        <p:nvPicPr>
          <p:cNvPr id="4" name="Picture 3">
            <a:extLst>
              <a:ext uri="{FF2B5EF4-FFF2-40B4-BE49-F238E27FC236}">
                <a16:creationId xmlns:a16="http://schemas.microsoft.com/office/drawing/2014/main" id="{46B90652-2A00-4902-8140-FA3CD765F64B}"/>
              </a:ext>
            </a:extLst>
          </p:cNvPr>
          <p:cNvPicPr>
            <a:picLocks noChangeAspect="1"/>
          </p:cNvPicPr>
          <p:nvPr/>
        </p:nvPicPr>
        <p:blipFill>
          <a:blip r:embed="rId3"/>
          <a:stretch>
            <a:fillRect/>
          </a:stretch>
        </p:blipFill>
        <p:spPr>
          <a:xfrm>
            <a:off x="5733914" y="1131569"/>
            <a:ext cx="6267586" cy="4165625"/>
          </a:xfrm>
          <a:prstGeom prst="rect">
            <a:avLst/>
          </a:prstGeom>
        </p:spPr>
      </p:pic>
      <p:sp>
        <p:nvSpPr>
          <p:cNvPr id="5" name="Rectangle 4">
            <a:extLst>
              <a:ext uri="{FF2B5EF4-FFF2-40B4-BE49-F238E27FC236}">
                <a16:creationId xmlns:a16="http://schemas.microsoft.com/office/drawing/2014/main" id="{099A39D6-F9D7-1D35-B036-BE4E3D100B50}"/>
              </a:ext>
            </a:extLst>
          </p:cNvPr>
          <p:cNvSpPr/>
          <p:nvPr/>
        </p:nvSpPr>
        <p:spPr>
          <a:xfrm>
            <a:off x="190500" y="5297194"/>
            <a:ext cx="5352914" cy="794996"/>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makes more than double the profit made by Pink Cab makes on each kilometer cover.</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0F6FCBE-F17D-52DD-7F32-1474A6A7743D}"/>
              </a:ext>
            </a:extLst>
          </p:cNvPr>
          <p:cNvSpPr/>
          <p:nvPr/>
        </p:nvSpPr>
        <p:spPr>
          <a:xfrm>
            <a:off x="5645469" y="5164298"/>
            <a:ext cx="6356031" cy="146510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makes a lot more profit than Pink Cab makes on each kilometer covered every month and in the Month of May and June Pink Cab made extremely low profit while Yellow Cab had the highest profit in those months.</a:t>
            </a:r>
            <a:endParaRPr lang="en-US" kern="1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72895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Profit per Kilometer Travelled</a:t>
            </a:r>
          </a:p>
        </p:txBody>
      </p:sp>
      <p:pic>
        <p:nvPicPr>
          <p:cNvPr id="3" name="Picture 2">
            <a:extLst>
              <a:ext uri="{FF2B5EF4-FFF2-40B4-BE49-F238E27FC236}">
                <a16:creationId xmlns:a16="http://schemas.microsoft.com/office/drawing/2014/main" id="{DE511F4E-1DE9-3389-E272-5997ABD51102}"/>
              </a:ext>
            </a:extLst>
          </p:cNvPr>
          <p:cNvPicPr>
            <a:picLocks noChangeAspect="1"/>
          </p:cNvPicPr>
          <p:nvPr/>
        </p:nvPicPr>
        <p:blipFill>
          <a:blip r:embed="rId2"/>
          <a:stretch>
            <a:fillRect/>
          </a:stretch>
        </p:blipFill>
        <p:spPr>
          <a:xfrm>
            <a:off x="1" y="1131571"/>
            <a:ext cx="4457699" cy="3394709"/>
          </a:xfrm>
          <a:prstGeom prst="rect">
            <a:avLst/>
          </a:prstGeom>
        </p:spPr>
      </p:pic>
      <p:pic>
        <p:nvPicPr>
          <p:cNvPr id="4" name="Picture 3">
            <a:extLst>
              <a:ext uri="{FF2B5EF4-FFF2-40B4-BE49-F238E27FC236}">
                <a16:creationId xmlns:a16="http://schemas.microsoft.com/office/drawing/2014/main" id="{AA5829F1-CC1C-4916-E70A-3D52FCC8EC30}"/>
              </a:ext>
            </a:extLst>
          </p:cNvPr>
          <p:cNvPicPr>
            <a:picLocks noChangeAspect="1"/>
          </p:cNvPicPr>
          <p:nvPr/>
        </p:nvPicPr>
        <p:blipFill>
          <a:blip r:embed="rId3"/>
          <a:stretch>
            <a:fillRect/>
          </a:stretch>
        </p:blipFill>
        <p:spPr>
          <a:xfrm>
            <a:off x="4541045" y="1131570"/>
            <a:ext cx="7650956" cy="3863340"/>
          </a:xfrm>
          <a:prstGeom prst="rect">
            <a:avLst/>
          </a:prstGeom>
        </p:spPr>
      </p:pic>
      <p:sp>
        <p:nvSpPr>
          <p:cNvPr id="7" name="Rectangle 6">
            <a:extLst>
              <a:ext uri="{FF2B5EF4-FFF2-40B4-BE49-F238E27FC236}">
                <a16:creationId xmlns:a16="http://schemas.microsoft.com/office/drawing/2014/main" id="{B4F2A479-2269-2B08-CE27-92C78C8D1F03}"/>
              </a:ext>
            </a:extLst>
          </p:cNvPr>
          <p:cNvSpPr/>
          <p:nvPr/>
        </p:nvSpPr>
        <p:spPr>
          <a:xfrm>
            <a:off x="193040" y="4526280"/>
            <a:ext cx="4264660" cy="152019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makes a lot more profit than Pink Cab makes on each kilometer covered every day of the week and they both had their highest profit on Fridays and Sundays.</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C2629EA5-05A1-0898-5FDC-AF3DAC69D29B}"/>
              </a:ext>
            </a:extLst>
          </p:cNvPr>
          <p:cNvSpPr/>
          <p:nvPr/>
        </p:nvSpPr>
        <p:spPr>
          <a:xfrm>
            <a:off x="5040630" y="4972050"/>
            <a:ext cx="6958329" cy="94869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makes a lot more profit than Pink Cab makes on each kilometer covered every day of the month.</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257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Profit per Kilometer Travelled</a:t>
            </a:r>
          </a:p>
        </p:txBody>
      </p:sp>
      <p:pic>
        <p:nvPicPr>
          <p:cNvPr id="3" name="Picture 2">
            <a:extLst>
              <a:ext uri="{FF2B5EF4-FFF2-40B4-BE49-F238E27FC236}">
                <a16:creationId xmlns:a16="http://schemas.microsoft.com/office/drawing/2014/main" id="{53F0032B-B9AC-3FE9-5DCC-6F9A2AC1A73B}"/>
              </a:ext>
            </a:extLst>
          </p:cNvPr>
          <p:cNvPicPr>
            <a:picLocks noChangeAspect="1"/>
          </p:cNvPicPr>
          <p:nvPr/>
        </p:nvPicPr>
        <p:blipFill>
          <a:blip r:embed="rId2"/>
          <a:stretch>
            <a:fillRect/>
          </a:stretch>
        </p:blipFill>
        <p:spPr>
          <a:xfrm>
            <a:off x="0" y="1131571"/>
            <a:ext cx="6000750" cy="4194810"/>
          </a:xfrm>
          <a:prstGeom prst="rect">
            <a:avLst/>
          </a:prstGeom>
        </p:spPr>
      </p:pic>
      <p:pic>
        <p:nvPicPr>
          <p:cNvPr id="4" name="Picture 3">
            <a:extLst>
              <a:ext uri="{FF2B5EF4-FFF2-40B4-BE49-F238E27FC236}">
                <a16:creationId xmlns:a16="http://schemas.microsoft.com/office/drawing/2014/main" id="{B54430B6-82B7-F3FC-A78A-124BB8E5DF78}"/>
              </a:ext>
            </a:extLst>
          </p:cNvPr>
          <p:cNvPicPr>
            <a:picLocks noChangeAspect="1"/>
          </p:cNvPicPr>
          <p:nvPr/>
        </p:nvPicPr>
        <p:blipFill>
          <a:blip r:embed="rId3"/>
          <a:stretch>
            <a:fillRect/>
          </a:stretch>
        </p:blipFill>
        <p:spPr>
          <a:xfrm>
            <a:off x="6882132" y="1131570"/>
            <a:ext cx="4959348" cy="4073793"/>
          </a:xfrm>
          <a:prstGeom prst="rect">
            <a:avLst/>
          </a:prstGeom>
        </p:spPr>
      </p:pic>
      <p:sp>
        <p:nvSpPr>
          <p:cNvPr id="5" name="Rectangle 4">
            <a:extLst>
              <a:ext uri="{FF2B5EF4-FFF2-40B4-BE49-F238E27FC236}">
                <a16:creationId xmlns:a16="http://schemas.microsoft.com/office/drawing/2014/main" id="{2B09B48B-2803-FFB7-18C5-6A65ABF36D3D}"/>
              </a:ext>
            </a:extLst>
          </p:cNvPr>
          <p:cNvSpPr/>
          <p:nvPr/>
        </p:nvSpPr>
        <p:spPr>
          <a:xfrm>
            <a:off x="350520" y="5326381"/>
            <a:ext cx="6256020" cy="131444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makes a lot more profit than Pink Cab makes on each kilometer covered in every city. Yellow Cab makes the highest profit in New York, Silicone Valley and Dallas while Pink Cab makes very low profit in Dallas, Denver and Pittsburgh.</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E478A6F-DB6E-85AF-0275-B0399F3F7AD0}"/>
              </a:ext>
            </a:extLst>
          </p:cNvPr>
          <p:cNvSpPr/>
          <p:nvPr/>
        </p:nvSpPr>
        <p:spPr>
          <a:xfrm>
            <a:off x="7056120" y="5205363"/>
            <a:ext cx="4785360" cy="143546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makes more profit both on when holiday and not. There seems to be no significance difference in patronage between when there is holiday or not.</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275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Cost per Trip</a:t>
            </a:r>
          </a:p>
        </p:txBody>
      </p:sp>
      <p:pic>
        <p:nvPicPr>
          <p:cNvPr id="3" name="Picture 2">
            <a:extLst>
              <a:ext uri="{FF2B5EF4-FFF2-40B4-BE49-F238E27FC236}">
                <a16:creationId xmlns:a16="http://schemas.microsoft.com/office/drawing/2014/main" id="{3A72F228-2DBE-9A0E-25B7-D6DDA86D7DA1}"/>
              </a:ext>
            </a:extLst>
          </p:cNvPr>
          <p:cNvPicPr>
            <a:picLocks noChangeAspect="1"/>
          </p:cNvPicPr>
          <p:nvPr/>
        </p:nvPicPr>
        <p:blipFill>
          <a:blip r:embed="rId2"/>
          <a:stretch>
            <a:fillRect/>
          </a:stretch>
        </p:blipFill>
        <p:spPr>
          <a:xfrm>
            <a:off x="0" y="1131570"/>
            <a:ext cx="5052060" cy="4025937"/>
          </a:xfrm>
          <a:prstGeom prst="rect">
            <a:avLst/>
          </a:prstGeom>
        </p:spPr>
      </p:pic>
      <p:pic>
        <p:nvPicPr>
          <p:cNvPr id="4" name="Picture 3">
            <a:extLst>
              <a:ext uri="{FF2B5EF4-FFF2-40B4-BE49-F238E27FC236}">
                <a16:creationId xmlns:a16="http://schemas.microsoft.com/office/drawing/2014/main" id="{D24339DA-F648-8061-3064-CDF3788BD60F}"/>
              </a:ext>
            </a:extLst>
          </p:cNvPr>
          <p:cNvPicPr>
            <a:picLocks noChangeAspect="1"/>
          </p:cNvPicPr>
          <p:nvPr/>
        </p:nvPicPr>
        <p:blipFill>
          <a:blip r:embed="rId3"/>
          <a:stretch>
            <a:fillRect/>
          </a:stretch>
        </p:blipFill>
        <p:spPr>
          <a:xfrm>
            <a:off x="6275070" y="1148715"/>
            <a:ext cx="5916930" cy="4156693"/>
          </a:xfrm>
          <a:prstGeom prst="rect">
            <a:avLst/>
          </a:prstGeom>
        </p:spPr>
      </p:pic>
      <p:sp>
        <p:nvSpPr>
          <p:cNvPr id="5" name="Rectangle 4">
            <a:extLst>
              <a:ext uri="{FF2B5EF4-FFF2-40B4-BE49-F238E27FC236}">
                <a16:creationId xmlns:a16="http://schemas.microsoft.com/office/drawing/2014/main" id="{1162EE31-78C8-7FBB-42E5-8CC0CB4B3625}"/>
              </a:ext>
            </a:extLst>
          </p:cNvPr>
          <p:cNvSpPr/>
          <p:nvPr/>
        </p:nvSpPr>
        <p:spPr>
          <a:xfrm>
            <a:off x="697230" y="5157507"/>
            <a:ext cx="4354830" cy="1106133"/>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cost of trip by Yellow Cab is slightly higher than the cost of trip by Pink Cab across the 3 years.</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053C66F3-5C57-4FA8-41F4-167C98E161A8}"/>
              </a:ext>
            </a:extLst>
          </p:cNvPr>
          <p:cNvSpPr/>
          <p:nvPr/>
        </p:nvSpPr>
        <p:spPr>
          <a:xfrm>
            <a:off x="6827520" y="5305408"/>
            <a:ext cx="5276850" cy="86679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cost of trip by Yellow Cab is slightly higher than cost of trip by Pink Cab.</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587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US"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Executive Summary</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2800" dirty="0">
                <a:solidFill>
                  <a:srgbClr val="FF6600"/>
                </a:solidFill>
                <a:latin typeface="Times New Roman" panose="02020603050405020304" pitchFamily="18" charset="0"/>
                <a:cs typeface="Times New Roman" panose="02020603050405020304" pitchFamily="18" charset="0"/>
              </a:rPr>
              <a:t>         Approach</a:t>
            </a:r>
          </a:p>
          <a:p>
            <a:pPr algn="just"/>
            <a:r>
              <a:rPr lang="en-US" sz="2800" dirty="0">
                <a:solidFill>
                  <a:srgbClr val="FF6600"/>
                </a:solidFill>
                <a:latin typeface="Times New Roman" panose="02020603050405020304" pitchFamily="18" charset="0"/>
                <a:cs typeface="Times New Roman" panose="02020603050405020304" pitchFamily="18" charset="0"/>
              </a:rPr>
              <a:t>         EDA</a:t>
            </a:r>
          </a:p>
          <a:p>
            <a:pPr algn="just"/>
            <a:r>
              <a:rPr lang="en-US" sz="2800" dirty="0">
                <a:solidFill>
                  <a:srgbClr val="FF6600"/>
                </a:solidFill>
                <a:latin typeface="Times New Roman" panose="02020603050405020304" pitchFamily="18" charset="0"/>
                <a:cs typeface="Times New Roman" panose="02020603050405020304" pitchFamily="18" charset="0"/>
              </a:rPr>
              <a:t>         EDA Summary</a:t>
            </a:r>
          </a:p>
          <a:p>
            <a:pPr algn="just"/>
            <a:r>
              <a:rPr lang="en-US" sz="2800" dirty="0">
                <a:solidFill>
                  <a:srgbClr val="FF6600"/>
                </a:solidFill>
                <a:latin typeface="Times New Roman" panose="02020603050405020304" pitchFamily="18" charset="0"/>
                <a:cs typeface="Times New Roman" panose="02020603050405020304" pitchFamily="18" charset="0"/>
              </a:rPr>
              <a:t>         Recommendations</a:t>
            </a:r>
          </a:p>
          <a:p>
            <a:endParaRPr lang="en-US" sz="32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Cost per Trip</a:t>
            </a:r>
          </a:p>
        </p:txBody>
      </p:sp>
      <p:pic>
        <p:nvPicPr>
          <p:cNvPr id="3" name="Picture 2">
            <a:extLst>
              <a:ext uri="{FF2B5EF4-FFF2-40B4-BE49-F238E27FC236}">
                <a16:creationId xmlns:a16="http://schemas.microsoft.com/office/drawing/2014/main" id="{806A59E4-E7D5-9E60-DC68-78C7C1742230}"/>
              </a:ext>
            </a:extLst>
          </p:cNvPr>
          <p:cNvPicPr>
            <a:picLocks noChangeAspect="1"/>
          </p:cNvPicPr>
          <p:nvPr/>
        </p:nvPicPr>
        <p:blipFill>
          <a:blip r:embed="rId2"/>
          <a:stretch>
            <a:fillRect/>
          </a:stretch>
        </p:blipFill>
        <p:spPr>
          <a:xfrm>
            <a:off x="1" y="1131571"/>
            <a:ext cx="4535606" cy="3611880"/>
          </a:xfrm>
          <a:prstGeom prst="rect">
            <a:avLst/>
          </a:prstGeom>
        </p:spPr>
      </p:pic>
      <p:pic>
        <p:nvPicPr>
          <p:cNvPr id="4" name="Picture 3">
            <a:extLst>
              <a:ext uri="{FF2B5EF4-FFF2-40B4-BE49-F238E27FC236}">
                <a16:creationId xmlns:a16="http://schemas.microsoft.com/office/drawing/2014/main" id="{D921256F-E33E-41A6-B93F-52D145D1DBDB}"/>
              </a:ext>
            </a:extLst>
          </p:cNvPr>
          <p:cNvPicPr>
            <a:picLocks noChangeAspect="1"/>
          </p:cNvPicPr>
          <p:nvPr/>
        </p:nvPicPr>
        <p:blipFill>
          <a:blip r:embed="rId3"/>
          <a:stretch>
            <a:fillRect/>
          </a:stretch>
        </p:blipFill>
        <p:spPr>
          <a:xfrm>
            <a:off x="4743450" y="1131570"/>
            <a:ext cx="7448549" cy="3611880"/>
          </a:xfrm>
          <a:prstGeom prst="rect">
            <a:avLst/>
          </a:prstGeom>
        </p:spPr>
      </p:pic>
      <p:sp>
        <p:nvSpPr>
          <p:cNvPr id="5" name="Rectangle 4">
            <a:extLst>
              <a:ext uri="{FF2B5EF4-FFF2-40B4-BE49-F238E27FC236}">
                <a16:creationId xmlns:a16="http://schemas.microsoft.com/office/drawing/2014/main" id="{077E48F8-55FB-8E09-A7D9-2124FFCBBD81}"/>
              </a:ext>
            </a:extLst>
          </p:cNvPr>
          <p:cNvSpPr/>
          <p:nvPr/>
        </p:nvSpPr>
        <p:spPr>
          <a:xfrm>
            <a:off x="320675" y="4743450"/>
            <a:ext cx="4214932" cy="89154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cost of trip by Yellow Cab is slightly higher than cost of trip by Pink Cab.</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52049962-7DAD-2F87-0D15-E286A0867179}"/>
              </a:ext>
            </a:extLst>
          </p:cNvPr>
          <p:cNvSpPr/>
          <p:nvPr/>
        </p:nvSpPr>
        <p:spPr>
          <a:xfrm>
            <a:off x="5413374" y="4743450"/>
            <a:ext cx="5502275" cy="89154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cost of trip by Yellow Cab is slightly higher than cost of trip by Pink Cab.</a:t>
            </a:r>
            <a:r>
              <a:rPr lang="en-US" kern="1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74907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Cost per Trip</a:t>
            </a:r>
          </a:p>
        </p:txBody>
      </p:sp>
      <p:pic>
        <p:nvPicPr>
          <p:cNvPr id="3" name="Picture 2">
            <a:extLst>
              <a:ext uri="{FF2B5EF4-FFF2-40B4-BE49-F238E27FC236}">
                <a16:creationId xmlns:a16="http://schemas.microsoft.com/office/drawing/2014/main" id="{169FB847-6218-6544-0887-4E4E0FFFCE8D}"/>
              </a:ext>
            </a:extLst>
          </p:cNvPr>
          <p:cNvPicPr>
            <a:picLocks noChangeAspect="1"/>
          </p:cNvPicPr>
          <p:nvPr/>
        </p:nvPicPr>
        <p:blipFill>
          <a:blip r:embed="rId2"/>
          <a:stretch>
            <a:fillRect/>
          </a:stretch>
        </p:blipFill>
        <p:spPr>
          <a:xfrm>
            <a:off x="0" y="1131570"/>
            <a:ext cx="6675755" cy="4069080"/>
          </a:xfrm>
          <a:prstGeom prst="rect">
            <a:avLst/>
          </a:prstGeom>
        </p:spPr>
      </p:pic>
      <p:pic>
        <p:nvPicPr>
          <p:cNvPr id="4" name="Picture 3">
            <a:extLst>
              <a:ext uri="{FF2B5EF4-FFF2-40B4-BE49-F238E27FC236}">
                <a16:creationId xmlns:a16="http://schemas.microsoft.com/office/drawing/2014/main" id="{80E42EC0-408A-3587-BBCA-F1304603E4A8}"/>
              </a:ext>
            </a:extLst>
          </p:cNvPr>
          <p:cNvPicPr>
            <a:picLocks noChangeAspect="1"/>
          </p:cNvPicPr>
          <p:nvPr/>
        </p:nvPicPr>
        <p:blipFill>
          <a:blip r:embed="rId3"/>
          <a:stretch>
            <a:fillRect/>
          </a:stretch>
        </p:blipFill>
        <p:spPr>
          <a:xfrm>
            <a:off x="6761646" y="1131570"/>
            <a:ext cx="5344463" cy="3491230"/>
          </a:xfrm>
          <a:prstGeom prst="rect">
            <a:avLst/>
          </a:prstGeom>
        </p:spPr>
      </p:pic>
      <p:sp>
        <p:nvSpPr>
          <p:cNvPr id="5" name="Rectangle 4">
            <a:extLst>
              <a:ext uri="{FF2B5EF4-FFF2-40B4-BE49-F238E27FC236}">
                <a16:creationId xmlns:a16="http://schemas.microsoft.com/office/drawing/2014/main" id="{9EAC874C-0332-2903-4300-6234D046864A}"/>
              </a:ext>
            </a:extLst>
          </p:cNvPr>
          <p:cNvSpPr/>
          <p:nvPr/>
        </p:nvSpPr>
        <p:spPr>
          <a:xfrm>
            <a:off x="598169" y="5200650"/>
            <a:ext cx="6077585" cy="83439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cost of trip by Yellow Cab is slightly higher than cost of trip by Pink Cab in all the cities.</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ECE1C5BB-E3D5-7F26-3BF4-3E9D02BC4C1B}"/>
              </a:ext>
            </a:extLst>
          </p:cNvPr>
          <p:cNvSpPr/>
          <p:nvPr/>
        </p:nvSpPr>
        <p:spPr>
          <a:xfrm>
            <a:off x="7273923" y="4839018"/>
            <a:ext cx="4832186" cy="119602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cost of trip by Yellow Cab is slightly higher than cost of trip by Pink Cab on both when there is holiday or not.</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770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Price Charged per Trip</a:t>
            </a:r>
          </a:p>
        </p:txBody>
      </p:sp>
      <p:pic>
        <p:nvPicPr>
          <p:cNvPr id="3" name="Picture 2">
            <a:extLst>
              <a:ext uri="{FF2B5EF4-FFF2-40B4-BE49-F238E27FC236}">
                <a16:creationId xmlns:a16="http://schemas.microsoft.com/office/drawing/2014/main" id="{66605B3B-FC45-846A-D195-EFC2877A499F}"/>
              </a:ext>
            </a:extLst>
          </p:cNvPr>
          <p:cNvPicPr>
            <a:picLocks noChangeAspect="1"/>
          </p:cNvPicPr>
          <p:nvPr/>
        </p:nvPicPr>
        <p:blipFill>
          <a:blip r:embed="rId2"/>
          <a:stretch>
            <a:fillRect/>
          </a:stretch>
        </p:blipFill>
        <p:spPr>
          <a:xfrm>
            <a:off x="0" y="1131570"/>
            <a:ext cx="5174615" cy="4122744"/>
          </a:xfrm>
          <a:prstGeom prst="rect">
            <a:avLst/>
          </a:prstGeom>
        </p:spPr>
      </p:pic>
      <p:pic>
        <p:nvPicPr>
          <p:cNvPr id="4" name="Picture 3">
            <a:extLst>
              <a:ext uri="{FF2B5EF4-FFF2-40B4-BE49-F238E27FC236}">
                <a16:creationId xmlns:a16="http://schemas.microsoft.com/office/drawing/2014/main" id="{F6607300-DF67-714A-D60A-46D47ED29356}"/>
              </a:ext>
            </a:extLst>
          </p:cNvPr>
          <p:cNvPicPr>
            <a:picLocks noChangeAspect="1"/>
          </p:cNvPicPr>
          <p:nvPr/>
        </p:nvPicPr>
        <p:blipFill>
          <a:blip r:embed="rId3"/>
          <a:stretch>
            <a:fillRect/>
          </a:stretch>
        </p:blipFill>
        <p:spPr>
          <a:xfrm>
            <a:off x="5755642" y="1131570"/>
            <a:ext cx="6346311" cy="4307819"/>
          </a:xfrm>
          <a:prstGeom prst="rect">
            <a:avLst/>
          </a:prstGeom>
        </p:spPr>
      </p:pic>
      <p:sp>
        <p:nvSpPr>
          <p:cNvPr id="6" name="Rectangle 5">
            <a:extLst>
              <a:ext uri="{FF2B5EF4-FFF2-40B4-BE49-F238E27FC236}">
                <a16:creationId xmlns:a16="http://schemas.microsoft.com/office/drawing/2014/main" id="{D2385D42-CB02-EE09-537D-EAC29E4BEDE0}"/>
              </a:ext>
            </a:extLst>
          </p:cNvPr>
          <p:cNvSpPr/>
          <p:nvPr/>
        </p:nvSpPr>
        <p:spPr>
          <a:xfrm>
            <a:off x="232409" y="5254313"/>
            <a:ext cx="4942205" cy="119198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Price charged by Yellow Cab is higher than the price charged by Pink Cab. While Yellow Cab is charging above $450 per trip, Pink Cab about $300.</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56F87F0-7D4F-88E8-D967-85C02D469DA1}"/>
              </a:ext>
            </a:extLst>
          </p:cNvPr>
          <p:cNvSpPr/>
          <p:nvPr/>
        </p:nvSpPr>
        <p:spPr>
          <a:xfrm>
            <a:off x="6036497" y="5439389"/>
            <a:ext cx="6065456" cy="119198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Price charged by Yellow Cab is higher than the price charged by Pink Cab. While Yellow Cab charged a monthly average of about $450, Pink charged a monthly average of about $300</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47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Price Charged per Trip</a:t>
            </a:r>
          </a:p>
        </p:txBody>
      </p:sp>
      <p:pic>
        <p:nvPicPr>
          <p:cNvPr id="3" name="Picture 2">
            <a:extLst>
              <a:ext uri="{FF2B5EF4-FFF2-40B4-BE49-F238E27FC236}">
                <a16:creationId xmlns:a16="http://schemas.microsoft.com/office/drawing/2014/main" id="{95D3BC94-A501-67BF-73BC-4E28E3E53717}"/>
              </a:ext>
            </a:extLst>
          </p:cNvPr>
          <p:cNvPicPr>
            <a:picLocks noChangeAspect="1"/>
          </p:cNvPicPr>
          <p:nvPr/>
        </p:nvPicPr>
        <p:blipFill>
          <a:blip r:embed="rId2"/>
          <a:stretch>
            <a:fillRect/>
          </a:stretch>
        </p:blipFill>
        <p:spPr>
          <a:xfrm>
            <a:off x="0" y="1131570"/>
            <a:ext cx="4914900" cy="4458083"/>
          </a:xfrm>
          <a:prstGeom prst="rect">
            <a:avLst/>
          </a:prstGeom>
        </p:spPr>
      </p:pic>
      <p:pic>
        <p:nvPicPr>
          <p:cNvPr id="4" name="Picture 3">
            <a:extLst>
              <a:ext uri="{FF2B5EF4-FFF2-40B4-BE49-F238E27FC236}">
                <a16:creationId xmlns:a16="http://schemas.microsoft.com/office/drawing/2014/main" id="{B80A7BC2-A4F5-56B8-491B-8355B1479A0C}"/>
              </a:ext>
            </a:extLst>
          </p:cNvPr>
          <p:cNvPicPr>
            <a:picLocks noChangeAspect="1"/>
          </p:cNvPicPr>
          <p:nvPr/>
        </p:nvPicPr>
        <p:blipFill>
          <a:blip r:embed="rId3"/>
          <a:stretch>
            <a:fillRect/>
          </a:stretch>
        </p:blipFill>
        <p:spPr>
          <a:xfrm>
            <a:off x="4740677" y="1131570"/>
            <a:ext cx="7451323" cy="4229100"/>
          </a:xfrm>
          <a:prstGeom prst="rect">
            <a:avLst/>
          </a:prstGeom>
        </p:spPr>
      </p:pic>
      <p:sp>
        <p:nvSpPr>
          <p:cNvPr id="5" name="Rectangle 4">
            <a:extLst>
              <a:ext uri="{FF2B5EF4-FFF2-40B4-BE49-F238E27FC236}">
                <a16:creationId xmlns:a16="http://schemas.microsoft.com/office/drawing/2014/main" id="{65B30EED-829D-F2E7-6D4D-4B890D049A63}"/>
              </a:ext>
            </a:extLst>
          </p:cNvPr>
          <p:cNvSpPr/>
          <p:nvPr/>
        </p:nvSpPr>
        <p:spPr>
          <a:xfrm>
            <a:off x="163828" y="5521072"/>
            <a:ext cx="4914901" cy="1191986"/>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charges more than Pink Cab company every day of the week. While Yellow Cab charges an average above $450 per trip, Pink Cab charges $300. </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E1B5F0C-5F1F-6B97-69BC-05F2900707B8}"/>
              </a:ext>
            </a:extLst>
          </p:cNvPr>
          <p:cNvSpPr/>
          <p:nvPr/>
        </p:nvSpPr>
        <p:spPr>
          <a:xfrm>
            <a:off x="5181599" y="5474970"/>
            <a:ext cx="6846571" cy="1191986"/>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charges more than Pink Cab company every day of the month. While Yellow Cab charges an average above $450 per trip, Pink Cab charges an average slightly above $300</a:t>
            </a:r>
            <a:endParaRPr lang="en-US" kern="100"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0308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Price Charged per Trip</a:t>
            </a:r>
          </a:p>
        </p:txBody>
      </p:sp>
      <p:pic>
        <p:nvPicPr>
          <p:cNvPr id="3" name="Picture 2">
            <a:extLst>
              <a:ext uri="{FF2B5EF4-FFF2-40B4-BE49-F238E27FC236}">
                <a16:creationId xmlns:a16="http://schemas.microsoft.com/office/drawing/2014/main" id="{BB1E8728-EEF3-E276-1F11-3C26DB0D4E5C}"/>
              </a:ext>
            </a:extLst>
          </p:cNvPr>
          <p:cNvPicPr>
            <a:picLocks noChangeAspect="1"/>
          </p:cNvPicPr>
          <p:nvPr/>
        </p:nvPicPr>
        <p:blipFill>
          <a:blip r:embed="rId2"/>
          <a:stretch>
            <a:fillRect/>
          </a:stretch>
        </p:blipFill>
        <p:spPr>
          <a:xfrm>
            <a:off x="0" y="1214120"/>
            <a:ext cx="6800039" cy="4020820"/>
          </a:xfrm>
          <a:prstGeom prst="rect">
            <a:avLst/>
          </a:prstGeom>
        </p:spPr>
      </p:pic>
      <p:pic>
        <p:nvPicPr>
          <p:cNvPr id="4" name="Picture 3">
            <a:extLst>
              <a:ext uri="{FF2B5EF4-FFF2-40B4-BE49-F238E27FC236}">
                <a16:creationId xmlns:a16="http://schemas.microsoft.com/office/drawing/2014/main" id="{0D9163F1-D593-59CB-13FF-D503253A2E60}"/>
              </a:ext>
            </a:extLst>
          </p:cNvPr>
          <p:cNvPicPr>
            <a:picLocks noChangeAspect="1"/>
          </p:cNvPicPr>
          <p:nvPr/>
        </p:nvPicPr>
        <p:blipFill>
          <a:blip r:embed="rId3"/>
          <a:stretch>
            <a:fillRect/>
          </a:stretch>
        </p:blipFill>
        <p:spPr>
          <a:xfrm>
            <a:off x="7395211" y="1131569"/>
            <a:ext cx="4796790" cy="3822271"/>
          </a:xfrm>
          <a:prstGeom prst="rect">
            <a:avLst/>
          </a:prstGeom>
        </p:spPr>
      </p:pic>
      <p:sp>
        <p:nvSpPr>
          <p:cNvPr id="5" name="Rectangle 4">
            <a:extLst>
              <a:ext uri="{FF2B5EF4-FFF2-40B4-BE49-F238E27FC236}">
                <a16:creationId xmlns:a16="http://schemas.microsoft.com/office/drawing/2014/main" id="{7FDBB8E3-7D5E-FD0D-5F84-71B1B3F52A0F}"/>
              </a:ext>
            </a:extLst>
          </p:cNvPr>
          <p:cNvSpPr/>
          <p:nvPr/>
        </p:nvSpPr>
        <p:spPr>
          <a:xfrm>
            <a:off x="243839" y="5121275"/>
            <a:ext cx="6556199" cy="146240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charges more per trip than Pink Cab company in every city. Moreover, it is noticed that price charge by Yellow Cab varies by city with New York City, Silicon Valley, and Dallas being charged more.</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1642A069-77D4-E97F-F12C-D6D9204717C9}"/>
              </a:ext>
            </a:extLst>
          </p:cNvPr>
          <p:cNvSpPr/>
          <p:nvPr/>
        </p:nvSpPr>
        <p:spPr>
          <a:xfrm>
            <a:off x="7566659" y="4960619"/>
            <a:ext cx="4480561" cy="146240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charges more (above $450) per trip than Pink Cab (about $300). Moreover, there seems to be no significant difference in price charge with or without holiday.</a:t>
            </a:r>
            <a:endParaRPr lang="en-US" kern="100" dirty="0">
              <a:solidFill>
                <a:schemeClr val="tx1"/>
              </a:solidFill>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kern="1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347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Profit per Trip</a:t>
            </a:r>
          </a:p>
        </p:txBody>
      </p:sp>
      <p:pic>
        <p:nvPicPr>
          <p:cNvPr id="3" name="Picture 2">
            <a:extLst>
              <a:ext uri="{FF2B5EF4-FFF2-40B4-BE49-F238E27FC236}">
                <a16:creationId xmlns:a16="http://schemas.microsoft.com/office/drawing/2014/main" id="{6FF8E9B0-7FAC-6027-E008-976BC86803E7}"/>
              </a:ext>
            </a:extLst>
          </p:cNvPr>
          <p:cNvPicPr>
            <a:picLocks noChangeAspect="1"/>
          </p:cNvPicPr>
          <p:nvPr/>
        </p:nvPicPr>
        <p:blipFill>
          <a:blip r:embed="rId2"/>
          <a:stretch>
            <a:fillRect/>
          </a:stretch>
        </p:blipFill>
        <p:spPr>
          <a:xfrm>
            <a:off x="-1" y="1143317"/>
            <a:ext cx="4489799" cy="3577273"/>
          </a:xfrm>
          <a:prstGeom prst="rect">
            <a:avLst/>
          </a:prstGeom>
        </p:spPr>
      </p:pic>
      <p:pic>
        <p:nvPicPr>
          <p:cNvPr id="4" name="Picture 3">
            <a:extLst>
              <a:ext uri="{FF2B5EF4-FFF2-40B4-BE49-F238E27FC236}">
                <a16:creationId xmlns:a16="http://schemas.microsoft.com/office/drawing/2014/main" id="{5020E4FF-A2D9-30D6-8658-F3D6CDAE66A1}"/>
              </a:ext>
            </a:extLst>
          </p:cNvPr>
          <p:cNvPicPr>
            <a:picLocks noChangeAspect="1"/>
          </p:cNvPicPr>
          <p:nvPr/>
        </p:nvPicPr>
        <p:blipFill>
          <a:blip r:embed="rId3"/>
          <a:stretch>
            <a:fillRect/>
          </a:stretch>
        </p:blipFill>
        <p:spPr>
          <a:xfrm>
            <a:off x="4728932" y="1143317"/>
            <a:ext cx="7463068" cy="4034790"/>
          </a:xfrm>
          <a:prstGeom prst="rect">
            <a:avLst/>
          </a:prstGeom>
        </p:spPr>
      </p:pic>
      <p:sp>
        <p:nvSpPr>
          <p:cNvPr id="5" name="Rectangle 4">
            <a:extLst>
              <a:ext uri="{FF2B5EF4-FFF2-40B4-BE49-F238E27FC236}">
                <a16:creationId xmlns:a16="http://schemas.microsoft.com/office/drawing/2014/main" id="{3FD7D376-1458-F08E-8C87-2D928C058121}"/>
              </a:ext>
            </a:extLst>
          </p:cNvPr>
          <p:cNvSpPr/>
          <p:nvPr/>
        </p:nvSpPr>
        <p:spPr>
          <a:xfrm>
            <a:off x="180657" y="4606290"/>
            <a:ext cx="4309141" cy="177164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earns considerable higher profit than Pink Cab across the 3 years. While Yellow Cab was earning an average of about $160 on each trip Pink Cab was earning about $60 per trip.</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1FE675B-2A30-3933-D89D-1278B7390483}"/>
              </a:ext>
            </a:extLst>
          </p:cNvPr>
          <p:cNvSpPr/>
          <p:nvPr/>
        </p:nvSpPr>
        <p:spPr>
          <a:xfrm>
            <a:off x="5043169" y="5166359"/>
            <a:ext cx="6968173" cy="121157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tabLst>
                <a:tab pos="196215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earns considerable higher profit than Pink Cab across the 3 years. While Yellow Cab was earning an average of about $160 on each trip Pink Cab was earning about $60 per trip.</a:t>
            </a:r>
            <a:endParaRPr lang="en-US" kern="1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24311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Profit per Trip</a:t>
            </a:r>
          </a:p>
        </p:txBody>
      </p:sp>
      <p:pic>
        <p:nvPicPr>
          <p:cNvPr id="3" name="Picture 2">
            <a:extLst>
              <a:ext uri="{FF2B5EF4-FFF2-40B4-BE49-F238E27FC236}">
                <a16:creationId xmlns:a16="http://schemas.microsoft.com/office/drawing/2014/main" id="{B769A90C-BFD2-6067-9087-343231443391}"/>
              </a:ext>
            </a:extLst>
          </p:cNvPr>
          <p:cNvPicPr>
            <a:picLocks noChangeAspect="1"/>
          </p:cNvPicPr>
          <p:nvPr/>
        </p:nvPicPr>
        <p:blipFill>
          <a:blip r:embed="rId2"/>
          <a:stretch>
            <a:fillRect/>
          </a:stretch>
        </p:blipFill>
        <p:spPr>
          <a:xfrm>
            <a:off x="0" y="1131570"/>
            <a:ext cx="4905151" cy="3600450"/>
          </a:xfrm>
          <a:prstGeom prst="rect">
            <a:avLst/>
          </a:prstGeom>
        </p:spPr>
      </p:pic>
      <p:pic>
        <p:nvPicPr>
          <p:cNvPr id="4" name="Picture 3">
            <a:extLst>
              <a:ext uri="{FF2B5EF4-FFF2-40B4-BE49-F238E27FC236}">
                <a16:creationId xmlns:a16="http://schemas.microsoft.com/office/drawing/2014/main" id="{62DBDF7D-7D4C-2FBD-2254-8133C632AF06}"/>
              </a:ext>
            </a:extLst>
          </p:cNvPr>
          <p:cNvPicPr>
            <a:picLocks noChangeAspect="1"/>
          </p:cNvPicPr>
          <p:nvPr/>
        </p:nvPicPr>
        <p:blipFill>
          <a:blip r:embed="rId3"/>
          <a:stretch>
            <a:fillRect/>
          </a:stretch>
        </p:blipFill>
        <p:spPr>
          <a:xfrm>
            <a:off x="5049567" y="1131570"/>
            <a:ext cx="7142433" cy="3600450"/>
          </a:xfrm>
          <a:prstGeom prst="rect">
            <a:avLst/>
          </a:prstGeom>
        </p:spPr>
      </p:pic>
      <p:sp>
        <p:nvSpPr>
          <p:cNvPr id="5" name="Rectangle 4">
            <a:extLst>
              <a:ext uri="{FF2B5EF4-FFF2-40B4-BE49-F238E27FC236}">
                <a16:creationId xmlns:a16="http://schemas.microsoft.com/office/drawing/2014/main" id="{4AF79D97-AF85-692C-8604-453101B2EE3B}"/>
              </a:ext>
            </a:extLst>
          </p:cNvPr>
          <p:cNvSpPr/>
          <p:nvPr/>
        </p:nvSpPr>
        <p:spPr>
          <a:xfrm>
            <a:off x="443865" y="4732019"/>
            <a:ext cx="4461286" cy="119198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tabLst>
                <a:tab pos="196215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earns considerable higher profit than Pink Cab every day of the week and higher profit on Friday, Saturday and Sunday.</a:t>
            </a:r>
            <a:endParaRPr lang="en-US" kern="1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solidFill>
                  <a:schemeClr val="tx1"/>
                </a:solidFill>
                <a:effectLst/>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D2CB9B13-2693-0832-19AD-EB3E13921CAC}"/>
              </a:ext>
            </a:extLst>
          </p:cNvPr>
          <p:cNvSpPr/>
          <p:nvPr/>
        </p:nvSpPr>
        <p:spPr>
          <a:xfrm>
            <a:off x="5495608" y="4687570"/>
            <a:ext cx="6585902" cy="1236434"/>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tabLst>
                <a:tab pos="196215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earns considerable higher profit than Pink Cab every day of the month on each trip. While Yellow Cab was around $170 per trip, Pink Cab was earning about $70 per trip.</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42447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Analysis of Profit per Trip</a:t>
            </a:r>
          </a:p>
        </p:txBody>
      </p:sp>
      <p:pic>
        <p:nvPicPr>
          <p:cNvPr id="3" name="Picture 2">
            <a:extLst>
              <a:ext uri="{FF2B5EF4-FFF2-40B4-BE49-F238E27FC236}">
                <a16:creationId xmlns:a16="http://schemas.microsoft.com/office/drawing/2014/main" id="{FC5D5935-8EE1-E6DE-4DC1-E810A7C2E8BC}"/>
              </a:ext>
            </a:extLst>
          </p:cNvPr>
          <p:cNvPicPr>
            <a:picLocks noChangeAspect="1"/>
          </p:cNvPicPr>
          <p:nvPr/>
        </p:nvPicPr>
        <p:blipFill>
          <a:blip r:embed="rId2"/>
          <a:stretch>
            <a:fillRect/>
          </a:stretch>
        </p:blipFill>
        <p:spPr>
          <a:xfrm>
            <a:off x="0" y="1131569"/>
            <a:ext cx="7109460" cy="4203161"/>
          </a:xfrm>
          <a:prstGeom prst="rect">
            <a:avLst/>
          </a:prstGeom>
        </p:spPr>
      </p:pic>
      <p:pic>
        <p:nvPicPr>
          <p:cNvPr id="4" name="Picture 3">
            <a:extLst>
              <a:ext uri="{FF2B5EF4-FFF2-40B4-BE49-F238E27FC236}">
                <a16:creationId xmlns:a16="http://schemas.microsoft.com/office/drawing/2014/main" id="{8C28EF9D-AED7-C6FE-377E-3BEBA6808404}"/>
              </a:ext>
            </a:extLst>
          </p:cNvPr>
          <p:cNvPicPr>
            <a:picLocks noChangeAspect="1"/>
          </p:cNvPicPr>
          <p:nvPr/>
        </p:nvPicPr>
        <p:blipFill>
          <a:blip r:embed="rId3"/>
          <a:stretch>
            <a:fillRect/>
          </a:stretch>
        </p:blipFill>
        <p:spPr>
          <a:xfrm>
            <a:off x="7440930" y="1131570"/>
            <a:ext cx="4751070" cy="3785346"/>
          </a:xfrm>
          <a:prstGeom prst="rect">
            <a:avLst/>
          </a:prstGeom>
        </p:spPr>
      </p:pic>
      <p:sp>
        <p:nvSpPr>
          <p:cNvPr id="5" name="Rectangle 4">
            <a:extLst>
              <a:ext uri="{FF2B5EF4-FFF2-40B4-BE49-F238E27FC236}">
                <a16:creationId xmlns:a16="http://schemas.microsoft.com/office/drawing/2014/main" id="{0CB83E53-19E0-44BA-310A-492FCBED7C6B}"/>
              </a:ext>
            </a:extLst>
          </p:cNvPr>
          <p:cNvSpPr/>
          <p:nvPr/>
        </p:nvSpPr>
        <p:spPr>
          <a:xfrm>
            <a:off x="346393" y="5334730"/>
            <a:ext cx="6568757" cy="99748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earns considerable higher profit than Pink Cab in every city and higher profit in New York, Silicon Valley and Dallas.</a:t>
            </a:r>
            <a:endParaRPr lang="en-US" kern="100" dirty="0">
              <a:solidFill>
                <a:schemeClr val="tx1"/>
              </a:solidFill>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7B915B5-6A6D-5649-8C01-4F46FEF3064D}"/>
              </a:ext>
            </a:extLst>
          </p:cNvPr>
          <p:cNvSpPr/>
          <p:nvPr/>
        </p:nvSpPr>
        <p:spPr>
          <a:xfrm>
            <a:off x="8164830" y="4916916"/>
            <a:ext cx="3893820" cy="119198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Yellow Cab earns considerable higher profit than Pink Cab both on days with holiday and days without holiday.</a:t>
            </a:r>
            <a:endParaRPr lang="en-US" kern="100" dirty="0">
              <a:solidFill>
                <a:schemeClr val="tx1"/>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3086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Relationship Between Performing Indicators</a:t>
            </a:r>
          </a:p>
        </p:txBody>
      </p:sp>
      <p:pic>
        <p:nvPicPr>
          <p:cNvPr id="3" name="Picture 2">
            <a:extLst>
              <a:ext uri="{FF2B5EF4-FFF2-40B4-BE49-F238E27FC236}">
                <a16:creationId xmlns:a16="http://schemas.microsoft.com/office/drawing/2014/main" id="{F17129A7-056F-D4EC-805B-F18BA05425F3}"/>
              </a:ext>
            </a:extLst>
          </p:cNvPr>
          <p:cNvPicPr>
            <a:picLocks noChangeAspect="1"/>
          </p:cNvPicPr>
          <p:nvPr/>
        </p:nvPicPr>
        <p:blipFill>
          <a:blip r:embed="rId2"/>
          <a:stretch>
            <a:fillRect/>
          </a:stretch>
        </p:blipFill>
        <p:spPr>
          <a:xfrm>
            <a:off x="0" y="1211580"/>
            <a:ext cx="5977890" cy="3497580"/>
          </a:xfrm>
          <a:prstGeom prst="rect">
            <a:avLst/>
          </a:prstGeom>
        </p:spPr>
      </p:pic>
      <p:pic>
        <p:nvPicPr>
          <p:cNvPr id="4" name="Picture 3">
            <a:extLst>
              <a:ext uri="{FF2B5EF4-FFF2-40B4-BE49-F238E27FC236}">
                <a16:creationId xmlns:a16="http://schemas.microsoft.com/office/drawing/2014/main" id="{8ECF1F59-F732-E7BD-B8E5-A7127C767EF3}"/>
              </a:ext>
            </a:extLst>
          </p:cNvPr>
          <p:cNvPicPr>
            <a:picLocks noChangeAspect="1"/>
          </p:cNvPicPr>
          <p:nvPr/>
        </p:nvPicPr>
        <p:blipFill>
          <a:blip r:embed="rId3"/>
          <a:stretch>
            <a:fillRect/>
          </a:stretch>
        </p:blipFill>
        <p:spPr>
          <a:xfrm>
            <a:off x="6096000" y="1131570"/>
            <a:ext cx="6096000" cy="3577590"/>
          </a:xfrm>
          <a:prstGeom prst="rect">
            <a:avLst/>
          </a:prstGeom>
        </p:spPr>
      </p:pic>
      <p:sp>
        <p:nvSpPr>
          <p:cNvPr id="8" name="Rectangle 7">
            <a:extLst>
              <a:ext uri="{FF2B5EF4-FFF2-40B4-BE49-F238E27FC236}">
                <a16:creationId xmlns:a16="http://schemas.microsoft.com/office/drawing/2014/main" id="{F80DFF53-67B1-CD12-C693-C721C2380E6D}"/>
              </a:ext>
            </a:extLst>
          </p:cNvPr>
          <p:cNvSpPr/>
          <p:nvPr/>
        </p:nvSpPr>
        <p:spPr>
          <a:xfrm>
            <a:off x="731520" y="4789170"/>
            <a:ext cx="4674870" cy="110871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a relationship between distance travelled and profit earned. The more distance covered, the more the profit earned</a:t>
            </a:r>
          </a:p>
        </p:txBody>
      </p:sp>
      <p:sp>
        <p:nvSpPr>
          <p:cNvPr id="9" name="Rectangle 8">
            <a:extLst>
              <a:ext uri="{FF2B5EF4-FFF2-40B4-BE49-F238E27FC236}">
                <a16:creationId xmlns:a16="http://schemas.microsoft.com/office/drawing/2014/main" id="{71E30DD2-DB97-3E7F-06CD-FF4E425FB8AB}"/>
              </a:ext>
            </a:extLst>
          </p:cNvPr>
          <p:cNvSpPr/>
          <p:nvPr/>
        </p:nvSpPr>
        <p:spPr>
          <a:xfrm>
            <a:off x="6744334" y="4783048"/>
            <a:ext cx="5360036" cy="121770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a relationship between profit charged on trip and price charged. The higher the price charged, the higher the profit.</a:t>
            </a:r>
          </a:p>
        </p:txBody>
      </p:sp>
    </p:spTree>
    <p:extLst>
      <p:ext uri="{BB962C8B-B14F-4D97-AF65-F5344CB8AC3E}">
        <p14:creationId xmlns:p14="http://schemas.microsoft.com/office/powerpoint/2010/main" val="3302160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Relationship Between Performing Indicators</a:t>
            </a:r>
          </a:p>
        </p:txBody>
      </p:sp>
      <p:pic>
        <p:nvPicPr>
          <p:cNvPr id="3" name="Picture 2">
            <a:extLst>
              <a:ext uri="{FF2B5EF4-FFF2-40B4-BE49-F238E27FC236}">
                <a16:creationId xmlns:a16="http://schemas.microsoft.com/office/drawing/2014/main" id="{603055B4-D464-391F-9B62-6F66BE021753}"/>
              </a:ext>
            </a:extLst>
          </p:cNvPr>
          <p:cNvPicPr>
            <a:picLocks noChangeAspect="1"/>
          </p:cNvPicPr>
          <p:nvPr/>
        </p:nvPicPr>
        <p:blipFill>
          <a:blip r:embed="rId2"/>
          <a:stretch>
            <a:fillRect/>
          </a:stretch>
        </p:blipFill>
        <p:spPr>
          <a:xfrm>
            <a:off x="-1" y="1131570"/>
            <a:ext cx="6096001" cy="3737610"/>
          </a:xfrm>
          <a:prstGeom prst="rect">
            <a:avLst/>
          </a:prstGeom>
        </p:spPr>
      </p:pic>
      <p:pic>
        <p:nvPicPr>
          <p:cNvPr id="4" name="Picture 3">
            <a:extLst>
              <a:ext uri="{FF2B5EF4-FFF2-40B4-BE49-F238E27FC236}">
                <a16:creationId xmlns:a16="http://schemas.microsoft.com/office/drawing/2014/main" id="{E5A20B23-BE04-EB52-365E-37DFC8CE09A6}"/>
              </a:ext>
            </a:extLst>
          </p:cNvPr>
          <p:cNvPicPr>
            <a:picLocks noChangeAspect="1"/>
          </p:cNvPicPr>
          <p:nvPr/>
        </p:nvPicPr>
        <p:blipFill>
          <a:blip r:embed="rId3"/>
          <a:stretch>
            <a:fillRect/>
          </a:stretch>
        </p:blipFill>
        <p:spPr>
          <a:xfrm>
            <a:off x="6263640" y="1131570"/>
            <a:ext cx="5948773" cy="3737610"/>
          </a:xfrm>
          <a:prstGeom prst="rect">
            <a:avLst/>
          </a:prstGeom>
        </p:spPr>
      </p:pic>
      <p:sp>
        <p:nvSpPr>
          <p:cNvPr id="5" name="Rectangle 4">
            <a:extLst>
              <a:ext uri="{FF2B5EF4-FFF2-40B4-BE49-F238E27FC236}">
                <a16:creationId xmlns:a16="http://schemas.microsoft.com/office/drawing/2014/main" id="{A93DCB81-0953-FAAA-D559-B599CAB474E4}"/>
              </a:ext>
            </a:extLst>
          </p:cNvPr>
          <p:cNvSpPr/>
          <p:nvPr/>
        </p:nvSpPr>
        <p:spPr>
          <a:xfrm>
            <a:off x="338454" y="4869180"/>
            <a:ext cx="6033249" cy="85725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a relationship between cost of trip and profit on trip. The higher the cost of trip, the higher the profit made.</a:t>
            </a:r>
          </a:p>
        </p:txBody>
      </p:sp>
      <p:sp>
        <p:nvSpPr>
          <p:cNvPr id="6" name="Rectangle 5">
            <a:extLst>
              <a:ext uri="{FF2B5EF4-FFF2-40B4-BE49-F238E27FC236}">
                <a16:creationId xmlns:a16="http://schemas.microsoft.com/office/drawing/2014/main" id="{23B0D127-3365-77B7-994D-7EF40C30AFFA}"/>
              </a:ext>
            </a:extLst>
          </p:cNvPr>
          <p:cNvSpPr/>
          <p:nvPr/>
        </p:nvSpPr>
        <p:spPr>
          <a:xfrm>
            <a:off x="7143750" y="4897755"/>
            <a:ext cx="4903470" cy="1285875"/>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There is no relationship between Age of the customers and profit. That is, age does not in anyway impact profit</a:t>
            </a:r>
          </a:p>
        </p:txBody>
      </p:sp>
    </p:spTree>
    <p:extLst>
      <p:ext uri="{BB962C8B-B14F-4D97-AF65-F5344CB8AC3E}">
        <p14:creationId xmlns:p14="http://schemas.microsoft.com/office/powerpoint/2010/main" val="404015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r>
              <a:rPr lang="en-US" sz="4800" b="1" dirty="0">
                <a:solidFill>
                  <a:srgbClr val="FF6600"/>
                </a:solidFill>
                <a:latin typeface="Times New Roman" panose="02020603050405020304" pitchFamily="18" charset="0"/>
                <a:cs typeface="Times New Roman" panose="02020603050405020304" pitchFamily="18" charset="0"/>
              </a:rPr>
              <a:t>Executive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TextBox 11">
            <a:extLst>
              <a:ext uri="{FF2B5EF4-FFF2-40B4-BE49-F238E27FC236}">
                <a16:creationId xmlns:a16="http://schemas.microsoft.com/office/drawing/2014/main" id="{CB8529DA-9EB0-F946-CE97-0BB35BDBD6DB}"/>
              </a:ext>
            </a:extLst>
          </p:cNvPr>
          <p:cNvSpPr txBox="1"/>
          <p:nvPr/>
        </p:nvSpPr>
        <p:spPr>
          <a:xfrm>
            <a:off x="6096000" y="969726"/>
            <a:ext cx="5921829" cy="3693319"/>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rPr>
              <a:t>Profitability Trends:</a:t>
            </a:r>
            <a:r>
              <a:rPr lang="en-US" sz="1800" dirty="0">
                <a:solidFill>
                  <a:srgbClr val="000000"/>
                </a:solidFill>
                <a:effectLst/>
                <a:latin typeface="Times New Roman" panose="02020603050405020304" pitchFamily="18" charset="0"/>
                <a:ea typeface="Calibri" panose="020F0502020204030204" pitchFamily="34" charset="0"/>
              </a:rPr>
              <a:t> The analysis reveals distinct patterns in the profitability of Pink Cab and Yellow Cab companies. However, Yellow Cab outperforms Pink Cab across all metrics. Both companies exhibit higher profits in December, January, February, March, and April, but while Yellow Cab peaks in May, Pink Cab has the least profit. </a:t>
            </a:r>
          </a:p>
          <a:p>
            <a:pPr marL="45720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rPr>
              <a:t>Geographical Variations:</a:t>
            </a:r>
            <a:r>
              <a:rPr lang="en-US" sz="1800" dirty="0">
                <a:solidFill>
                  <a:srgbClr val="000000"/>
                </a:solidFill>
                <a:effectLst/>
                <a:latin typeface="Times New Roman" panose="02020603050405020304" pitchFamily="18" charset="0"/>
                <a:ea typeface="Calibri" panose="020F0502020204030204" pitchFamily="34" charset="0"/>
              </a:rPr>
              <a:t> Profits seem to vary significantly based on location, with certain cities such as New York and Silicon Valley yielding higher profits than others. Moreover, while Yellow Cab had considerably high profits in Dallas, Pink Cab had little profit. </a:t>
            </a:r>
            <a:r>
              <a:rPr lang="en-US" dirty="0">
                <a:solidFill>
                  <a:srgbClr val="000000"/>
                </a:solidFill>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682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Hypothesis Testing</a:t>
            </a:r>
          </a:p>
        </p:txBody>
      </p:sp>
      <p:sp>
        <p:nvSpPr>
          <p:cNvPr id="10" name="TextBox 9">
            <a:extLst>
              <a:ext uri="{FF2B5EF4-FFF2-40B4-BE49-F238E27FC236}">
                <a16:creationId xmlns:a16="http://schemas.microsoft.com/office/drawing/2014/main" id="{5A3E3C56-8B43-8DCB-077E-8C75F0DC072E}"/>
              </a:ext>
            </a:extLst>
          </p:cNvPr>
          <p:cNvSpPr txBox="1"/>
          <p:nvPr/>
        </p:nvSpPr>
        <p:spPr>
          <a:xfrm>
            <a:off x="0" y="1748790"/>
            <a:ext cx="12192000" cy="1477328"/>
          </a:xfrm>
          <a:prstGeom prst="rect">
            <a:avLst/>
          </a:prstGeom>
          <a:noFill/>
        </p:spPr>
        <p:txBody>
          <a:bodyPr wrap="square">
            <a:spAutoFit/>
          </a:bodyPr>
          <a:lstStyle/>
          <a:p>
            <a:pPr marL="0" marR="0" algn="just">
              <a:spcBef>
                <a:spcPts val="0"/>
              </a:spcBef>
              <a:spcAft>
                <a:spcPts val="0"/>
              </a:spcAft>
            </a:pPr>
            <a:r>
              <a:rPr lang="en-US" dirty="0">
                <a:solidFill>
                  <a:srgbClr val="000000"/>
                </a:solidFill>
                <a:effectLst/>
                <a:latin typeface="Times New Roman" panose="02020603050405020304" pitchFamily="18" charset="0"/>
                <a:ea typeface="Calibri" panose="020F0502020204030204" pitchFamily="34" charset="0"/>
              </a:rPr>
              <a:t>The hypothesis testing comparing Yellow Cab and Pink Cab revealed significant differences in variables such as Cost of Trip, Price Charged, Profit per KM, and Profit on Trip, with p-values of 0.0000, indicating statistical significance. However, no significant differences were found in variables such as KM Travelled, Income (USD/Month), and Age, with p-values of 0.7868, 0.4027, and 0.4692, respectively. These findings suggest distinct operational and financial performance metrics between the two cab companies.</a:t>
            </a:r>
            <a:endParaRPr lang="en-US"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08297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EDA Summary</a:t>
            </a:r>
          </a:p>
        </p:txBody>
      </p:sp>
      <p:sp>
        <p:nvSpPr>
          <p:cNvPr id="10" name="TextBox 9">
            <a:extLst>
              <a:ext uri="{FF2B5EF4-FFF2-40B4-BE49-F238E27FC236}">
                <a16:creationId xmlns:a16="http://schemas.microsoft.com/office/drawing/2014/main" id="{5A3E3C56-8B43-8DCB-077E-8C75F0DC072E}"/>
              </a:ext>
            </a:extLst>
          </p:cNvPr>
          <p:cNvSpPr txBox="1"/>
          <p:nvPr/>
        </p:nvSpPr>
        <p:spPr>
          <a:xfrm>
            <a:off x="0" y="1760220"/>
            <a:ext cx="12192000" cy="4369273"/>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Profitability Trends: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analysis reveals distinct patterns in the profitability of Pink Cab and Yellow Cab companies. However, Yellow Cab outperforms Pink Cab across all metrics. Both companies exhibit higher profits in December, January, February, March, and April, but while Yellow Cab peaks in May, Pink Cab has the least profit. </a:t>
            </a:r>
          </a:p>
          <a:p>
            <a:pPr marL="457200" marR="0" algn="just">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Geographical Variations: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Profits seem to vary significantly based on location, with certain cities such as New York and Silicon Valley yielding higher profits than others. Moreover, while Yellow Cab had considerably high profits in Dallas, Pink Cab had little profit. </a:t>
            </a:r>
          </a:p>
          <a:p>
            <a:pPr marL="457200" marR="0" algn="just">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Day and Time Analysis: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Both companies experience higher profits on weekends (Friday to Sunday) and lower profits on weekdays. This is likely because people go out for fun more on the weekend. </a:t>
            </a:r>
          </a:p>
          <a:p>
            <a:pPr marL="45720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Age and Income Influence: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Insights into customer behavior based on age and income reveal that younger people between 18 and 25 years patronize more, and patronage decreases as age increases. Also, the middle class, those earning between $6,000 and $10,000, patronize cabs more, while the high class, those earning between $21,000 and $30,000, patronizes cab services the least.</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8520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Recommendations</a:t>
            </a:r>
          </a:p>
        </p:txBody>
      </p:sp>
      <p:sp>
        <p:nvSpPr>
          <p:cNvPr id="10" name="TextBox 9">
            <a:extLst>
              <a:ext uri="{FF2B5EF4-FFF2-40B4-BE49-F238E27FC236}">
                <a16:creationId xmlns:a16="http://schemas.microsoft.com/office/drawing/2014/main" id="{5A3E3C56-8B43-8DCB-077E-8C75F0DC072E}"/>
              </a:ext>
            </a:extLst>
          </p:cNvPr>
          <p:cNvSpPr txBox="1"/>
          <p:nvPr/>
        </p:nvSpPr>
        <p:spPr>
          <a:xfrm>
            <a:off x="0" y="1760220"/>
            <a:ext cx="12192000" cy="2031325"/>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rPr>
              <a:t>Investment Consideration:</a:t>
            </a:r>
            <a:r>
              <a:rPr lang="en-US" sz="1800" dirty="0">
                <a:solidFill>
                  <a:srgbClr val="000000"/>
                </a:solidFill>
                <a:effectLst/>
                <a:latin typeface="Times New Roman" panose="02020603050405020304" pitchFamily="18" charset="0"/>
                <a:ea typeface="Calibri" panose="020F0502020204030204" pitchFamily="34" charset="0"/>
              </a:rPr>
              <a:t> Based on the insights gained from the analysis, Yellow Cab outperformed Pink Cab across all metrics. Therefore, it is highly recommended to consider investing in Yellow Cab. </a:t>
            </a:r>
          </a:p>
          <a:p>
            <a:pPr marL="45720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Calibri" panose="020F0502020204030204" pitchFamily="34" charset="0"/>
              </a:rPr>
              <a:t>Profit Sustainability Investigation:</a:t>
            </a:r>
            <a:r>
              <a:rPr lang="en-US" sz="1800" dirty="0">
                <a:solidFill>
                  <a:srgbClr val="000000"/>
                </a:solidFill>
                <a:effectLst/>
                <a:latin typeface="Times New Roman" panose="02020603050405020304" pitchFamily="18" charset="0"/>
                <a:ea typeface="Calibri" panose="020F0502020204030204" pitchFamily="34" charset="0"/>
              </a:rPr>
              <a:t> While Yellow Cab has shown relatively higher profits, it is crucial to note that the price charged per trip has been dropping, resulting in reduced profits over the years. It is recommended to investigate the reasons behind the decreasing prices, especially considering that the cost of the trip is not reducing. This investigation will provide insights into sustaining and potentially increasing profits. </a:t>
            </a:r>
          </a:p>
        </p:txBody>
      </p:sp>
    </p:spTree>
    <p:extLst>
      <p:ext uri="{BB962C8B-B14F-4D97-AF65-F5344CB8AC3E}">
        <p14:creationId xmlns:p14="http://schemas.microsoft.com/office/powerpoint/2010/main" val="2041456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60415"/>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Conclusion</a:t>
            </a:r>
          </a:p>
        </p:txBody>
      </p:sp>
      <p:sp>
        <p:nvSpPr>
          <p:cNvPr id="10" name="TextBox 9">
            <a:extLst>
              <a:ext uri="{FF2B5EF4-FFF2-40B4-BE49-F238E27FC236}">
                <a16:creationId xmlns:a16="http://schemas.microsoft.com/office/drawing/2014/main" id="{5A3E3C56-8B43-8DCB-077E-8C75F0DC072E}"/>
              </a:ext>
            </a:extLst>
          </p:cNvPr>
          <p:cNvSpPr txBox="1"/>
          <p:nvPr/>
        </p:nvSpPr>
        <p:spPr>
          <a:xfrm>
            <a:off x="0" y="1760220"/>
            <a:ext cx="12192000" cy="923330"/>
          </a:xfrm>
          <a:prstGeom prst="rect">
            <a:avLst/>
          </a:prstGeom>
          <a:noFill/>
        </p:spPr>
        <p:txBody>
          <a:bodyPr wrap="square">
            <a:spAutoFit/>
          </a:bodyPr>
          <a:lstStyle/>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Understanding the market dynamics is crucial for making informed investment decisions. The analysis suggests that Yellow Cab is a more profitable investment compared to Pink Cab. Additionally, investigating factors affecting profit sustainability will provide a comprehensive view for strategic decision-making</a:t>
            </a:r>
          </a:p>
        </p:txBody>
      </p:sp>
    </p:spTree>
    <p:extLst>
      <p:ext uri="{BB962C8B-B14F-4D97-AF65-F5344CB8AC3E}">
        <p14:creationId xmlns:p14="http://schemas.microsoft.com/office/powerpoint/2010/main" val="2020563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14452" y="1314451"/>
            <a:ext cx="6858002" cy="4229100"/>
          </a:xfrm>
          <a:solidFill>
            <a:srgbClr val="3B3B3B"/>
          </a:solidFill>
        </p:spPr>
        <p:txBody>
          <a:bodyPr vert="vert270" anchor="t" anchorCtr="0"/>
          <a:lstStyle/>
          <a:p>
            <a:r>
              <a:rPr lang="en-US" b="1" dirty="0">
                <a:solidFill>
                  <a:srgbClr val="FF6600"/>
                </a:solidFill>
                <a:latin typeface="Times New Roman" panose="02020603050405020304" pitchFamily="18" charset="0"/>
                <a:cs typeface="Times New Roman" panose="02020603050405020304" pitchFamily="18" charset="0"/>
              </a:rPr>
              <a:t> </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37760"/>
            <a:ext cx="1654627" cy="1920243"/>
          </a:xfrm>
          <a:prstGeom prst="rect">
            <a:avLst/>
          </a:prstGeom>
        </p:spPr>
      </p:pic>
    </p:spTree>
    <p:extLst>
      <p:ext uri="{BB962C8B-B14F-4D97-AF65-F5344CB8AC3E}">
        <p14:creationId xmlns:p14="http://schemas.microsoft.com/office/powerpoint/2010/main" val="10001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5400" b="1" dirty="0">
                <a:solidFill>
                  <a:srgbClr val="FF6600"/>
                </a:solidFill>
              </a:rPr>
            </a:br>
            <a:br>
              <a:rPr lang="en-US" sz="5400" b="1" dirty="0">
                <a:solidFill>
                  <a:srgbClr val="FF6600"/>
                </a:solidFill>
              </a:rPr>
            </a:br>
            <a:br>
              <a:rPr lang="en-US" sz="5400" b="1" dirty="0">
                <a:solidFill>
                  <a:srgbClr val="FF6600"/>
                </a:solidFill>
              </a:rPr>
            </a:br>
            <a:br>
              <a:rPr lang="en-US" sz="5400" b="1" dirty="0">
                <a:solidFill>
                  <a:srgbClr val="FF6600"/>
                </a:solidFill>
              </a:rPr>
            </a:br>
            <a:r>
              <a:rPr lang="en-US" sz="4800" b="1" dirty="0">
                <a:solidFill>
                  <a:srgbClr val="FF6600"/>
                </a:solidFill>
                <a:latin typeface="Times New Roman" panose="02020603050405020304" pitchFamily="18" charset="0"/>
                <a:cs typeface="Times New Roman" panose="02020603050405020304" pitchFamily="18" charset="0"/>
              </a:rPr>
              <a:t>Problem</a:t>
            </a:r>
            <a:r>
              <a:rPr lang="en-US" sz="5400" b="1" dirty="0">
                <a:solidFill>
                  <a:srgbClr val="FF6600"/>
                </a:solidFill>
              </a:rPr>
              <a:t> </a:t>
            </a:r>
            <a:r>
              <a:rPr lang="en-US" sz="4800" b="1" dirty="0">
                <a:solidFill>
                  <a:srgbClr val="FF6600"/>
                </a:solidFill>
                <a:latin typeface="Times New Roman" panose="02020603050405020304" pitchFamily="18" charset="0"/>
                <a:cs typeface="Times New Roman" panose="02020603050405020304" pitchFamily="18" charset="0"/>
              </a:rPr>
              <a:t>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TextBox 11">
            <a:extLst>
              <a:ext uri="{FF2B5EF4-FFF2-40B4-BE49-F238E27FC236}">
                <a16:creationId xmlns:a16="http://schemas.microsoft.com/office/drawing/2014/main" id="{CB8529DA-9EB0-F946-CE97-0BB35BDBD6DB}"/>
              </a:ext>
            </a:extLst>
          </p:cNvPr>
          <p:cNvSpPr txBox="1"/>
          <p:nvPr/>
        </p:nvSpPr>
        <p:spPr>
          <a:xfrm>
            <a:off x="6096000" y="969726"/>
            <a:ext cx="5921829" cy="2308324"/>
          </a:xfrm>
          <a:prstGeom prst="rect">
            <a:avLst/>
          </a:prstGeom>
          <a:noFill/>
        </p:spPr>
        <p:txBody>
          <a:bodyPr wrap="square">
            <a:spAutoFit/>
          </a:bodyPr>
          <a:lstStyle/>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The G2M Insight for Cab Investment Firm project aims to provide valuable insights and recommendations for a cab investment firm by analyzing data related to cab services, customer demographics, and financial performance of two cab companies: Yellow Cab and Pink Cab. The project involves data exploration, hypothesis testing, and model building to support strategic decision-making. </a:t>
            </a: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19486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r>
              <a:rPr lang="en-US" sz="4800" b="1" dirty="0">
                <a:solidFill>
                  <a:srgbClr val="FF6600"/>
                </a:solidFill>
                <a:latin typeface="Times New Roman" panose="02020603050405020304" pitchFamily="18" charset="0"/>
                <a:cs typeface="Times New Roman" panose="02020603050405020304" pitchFamily="18" charset="0"/>
              </a:rPr>
              <a:t>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TextBox 11">
            <a:extLst>
              <a:ext uri="{FF2B5EF4-FFF2-40B4-BE49-F238E27FC236}">
                <a16:creationId xmlns:a16="http://schemas.microsoft.com/office/drawing/2014/main" id="{CB8529DA-9EB0-F946-CE97-0BB35BDBD6DB}"/>
              </a:ext>
            </a:extLst>
          </p:cNvPr>
          <p:cNvSpPr txBox="1"/>
          <p:nvPr/>
        </p:nvSpPr>
        <p:spPr>
          <a:xfrm>
            <a:off x="6096000" y="969726"/>
            <a:ext cx="5921829" cy="2308324"/>
          </a:xfrm>
          <a:prstGeom prst="rect">
            <a:avLst/>
          </a:prstGeom>
          <a:noFill/>
        </p:spPr>
        <p:txBody>
          <a:bodyPr wrap="square">
            <a:spAutoFit/>
          </a:bodyPr>
          <a:lstStyle/>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The G2M Insight for Cab Investment Firm project aims to provide valuable insights and recommendations for a cab investment firm by analyzing data related to cab services, customer demographics, and financial performance of two cab companies: Yellow Cab and Pink Cab. The project involves data exploration, hypothesis testing, and model building to support strategic decision-making. </a:t>
            </a: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0532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r>
              <a:rPr lang="en-US" sz="4800" b="1" dirty="0">
                <a:solidFill>
                  <a:srgbClr val="FF6600"/>
                </a:solidFill>
                <a:latin typeface="Times New Roman" panose="02020603050405020304" pitchFamily="18" charset="0"/>
                <a:cs typeface="Times New Roman" panose="02020603050405020304" pitchFamily="18" charset="0"/>
              </a:rPr>
              <a:t>Exploratory Data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D13A28B8-F188-2635-F7B1-9D32E3563D25}"/>
              </a:ext>
            </a:extLst>
          </p:cNvPr>
          <p:cNvSpPr txBox="1"/>
          <p:nvPr/>
        </p:nvSpPr>
        <p:spPr>
          <a:xfrm>
            <a:off x="5733141" y="714910"/>
            <a:ext cx="5921829" cy="1754326"/>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Distribution of numerical columns such as KM Travelled, Cost of Trip, Age, Profit on Trip, Profit per KM, and Income (USD/Month) is analyzed for both Yellow Cab and Pink Cab companies. </a:t>
            </a:r>
          </a:p>
          <a:p>
            <a:pPr marL="285750" indent="-28575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Bar charts are used to visualize key performance indicators (KPIs) by company, year, month, day of the week, and city. </a:t>
            </a:r>
          </a:p>
        </p:txBody>
      </p:sp>
      <p:sp>
        <p:nvSpPr>
          <p:cNvPr id="5" name="TextBox 4">
            <a:extLst>
              <a:ext uri="{FF2B5EF4-FFF2-40B4-BE49-F238E27FC236}">
                <a16:creationId xmlns:a16="http://schemas.microsoft.com/office/drawing/2014/main" id="{666D57D0-BF32-AADE-852F-D9AC99B3156F}"/>
              </a:ext>
            </a:extLst>
          </p:cNvPr>
          <p:cNvSpPr txBox="1"/>
          <p:nvPr/>
        </p:nvSpPr>
        <p:spPr>
          <a:xfrm>
            <a:off x="5733141" y="-1"/>
            <a:ext cx="6458859" cy="646331"/>
          </a:xfrm>
          <a:prstGeom prst="rect">
            <a:avLst/>
          </a:prstGeom>
          <a:solidFill>
            <a:schemeClr val="bg2">
              <a:lumMod val="25000"/>
            </a:schemeClr>
          </a:solidFill>
        </p:spPr>
        <p:txBody>
          <a:bodyPr wrap="square">
            <a:spAutoFit/>
          </a:bodyPr>
          <a:lstStyle/>
          <a:p>
            <a:pPr algn="just"/>
            <a:r>
              <a:rPr lang="en-US" sz="3600" b="1" i="0" u="none" strike="noStrike" baseline="0" dirty="0">
                <a:solidFill>
                  <a:srgbClr val="FF0000"/>
                </a:solidFill>
                <a:latin typeface="Times New Roman" panose="02020603050405020304" pitchFamily="18" charset="0"/>
              </a:rPr>
              <a:t>Univariate Analysis</a:t>
            </a:r>
          </a:p>
        </p:txBody>
      </p:sp>
    </p:spTree>
    <p:extLst>
      <p:ext uri="{BB962C8B-B14F-4D97-AF65-F5344CB8AC3E}">
        <p14:creationId xmlns:p14="http://schemas.microsoft.com/office/powerpoint/2010/main" val="34384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br>
              <a:rPr lang="en-US" sz="4800" b="1" dirty="0">
                <a:solidFill>
                  <a:srgbClr val="FF6600"/>
                </a:solidFill>
                <a:latin typeface="Times New Roman" panose="02020603050405020304" pitchFamily="18" charset="0"/>
                <a:cs typeface="Times New Roman" panose="02020603050405020304" pitchFamily="18" charset="0"/>
              </a:rPr>
            </a:br>
            <a:r>
              <a:rPr lang="en-US" sz="4800" b="1" dirty="0">
                <a:solidFill>
                  <a:srgbClr val="FF6600"/>
                </a:solidFill>
                <a:latin typeface="Times New Roman" panose="02020603050405020304" pitchFamily="18" charset="0"/>
                <a:cs typeface="Times New Roman" panose="02020603050405020304" pitchFamily="18" charset="0"/>
              </a:rPr>
              <a:t>Exploratory Data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TextBox 11">
            <a:extLst>
              <a:ext uri="{FF2B5EF4-FFF2-40B4-BE49-F238E27FC236}">
                <a16:creationId xmlns:a16="http://schemas.microsoft.com/office/drawing/2014/main" id="{CB8529DA-9EB0-F946-CE97-0BB35BDBD6DB}"/>
              </a:ext>
            </a:extLst>
          </p:cNvPr>
          <p:cNvSpPr txBox="1"/>
          <p:nvPr/>
        </p:nvSpPr>
        <p:spPr>
          <a:xfrm>
            <a:off x="6096000" y="969726"/>
            <a:ext cx="5921829" cy="923330"/>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Scatter plots are used to explore relationships between variables such as Profit on Trip vs. Kilometer Travelled, Profit on Trip vs. Price Charged, and Profit on Trip vs. Cost of Trip. </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3" name="TextBox 2">
            <a:extLst>
              <a:ext uri="{FF2B5EF4-FFF2-40B4-BE49-F238E27FC236}">
                <a16:creationId xmlns:a16="http://schemas.microsoft.com/office/drawing/2014/main" id="{073076CD-BFED-7669-358D-DEDC0467B114}"/>
              </a:ext>
            </a:extLst>
          </p:cNvPr>
          <p:cNvSpPr txBox="1"/>
          <p:nvPr/>
        </p:nvSpPr>
        <p:spPr>
          <a:xfrm>
            <a:off x="5733141" y="0"/>
            <a:ext cx="6458859" cy="646331"/>
          </a:xfrm>
          <a:prstGeom prst="rect">
            <a:avLst/>
          </a:prstGeom>
          <a:solidFill>
            <a:schemeClr val="bg2">
              <a:lumMod val="25000"/>
            </a:schemeClr>
          </a:solid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Bivariate Analysis</a:t>
            </a:r>
          </a:p>
        </p:txBody>
      </p:sp>
    </p:spTree>
    <p:extLst>
      <p:ext uri="{BB962C8B-B14F-4D97-AF65-F5344CB8AC3E}">
        <p14:creationId xmlns:p14="http://schemas.microsoft.com/office/powerpoint/2010/main" val="403031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1"/>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Distribution of Distance Travelled</a:t>
            </a:r>
          </a:p>
        </p:txBody>
      </p:sp>
      <p:pic>
        <p:nvPicPr>
          <p:cNvPr id="4" name="Picture 3">
            <a:extLst>
              <a:ext uri="{FF2B5EF4-FFF2-40B4-BE49-F238E27FC236}">
                <a16:creationId xmlns:a16="http://schemas.microsoft.com/office/drawing/2014/main" id="{8C4CC09E-B845-3ED4-57E0-721B95469848}"/>
              </a:ext>
            </a:extLst>
          </p:cNvPr>
          <p:cNvPicPr>
            <a:picLocks noChangeAspect="1"/>
          </p:cNvPicPr>
          <p:nvPr/>
        </p:nvPicPr>
        <p:blipFill>
          <a:blip r:embed="rId2"/>
          <a:stretch>
            <a:fillRect/>
          </a:stretch>
        </p:blipFill>
        <p:spPr>
          <a:xfrm>
            <a:off x="27213" y="1370860"/>
            <a:ext cx="7499185" cy="4351338"/>
          </a:xfrm>
          <a:prstGeom prst="rect">
            <a:avLst/>
          </a:prstGeom>
        </p:spPr>
      </p:pic>
      <p:sp>
        <p:nvSpPr>
          <p:cNvPr id="14" name="Rectangle 13">
            <a:extLst>
              <a:ext uri="{FF2B5EF4-FFF2-40B4-BE49-F238E27FC236}">
                <a16:creationId xmlns:a16="http://schemas.microsoft.com/office/drawing/2014/main" id="{8F0C3BFB-630C-A176-76EB-3CFE2F95D149}"/>
              </a:ext>
            </a:extLst>
          </p:cNvPr>
          <p:cNvSpPr/>
          <p:nvPr/>
        </p:nvSpPr>
        <p:spPr>
          <a:xfrm>
            <a:off x="8163338" y="2941983"/>
            <a:ext cx="3246783" cy="147099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Gill Sans MT" panose="020B0502020104020203" pitchFamily="34" charset="0"/>
                <a:cs typeface="Times New Roman" panose="02020603050405020304" pitchFamily="18" charset="0"/>
              </a:rPr>
              <a:t>Most of the distance covered on each trip by the Yellow Cab and Pink Cab is between two (2) and forty-three (43) kilometers. Moreover, Yellow Cab enjoys more patronage than Pink Cab</a:t>
            </a:r>
            <a:endParaRPr lang="en-US" kern="100" dirty="0">
              <a:solidFill>
                <a:schemeClr val="tx1"/>
              </a:solidFill>
              <a:effectLst/>
              <a:ea typeface="Gill Sans MT" panose="020B0502020104020203" pitchFamily="34" charset="0"/>
              <a:cs typeface="Times New Roman" panose="02020603050405020304" pitchFamily="18" charset="0"/>
            </a:endParaRPr>
          </a:p>
          <a:p>
            <a:pPr marL="0" marR="0">
              <a:lnSpc>
                <a:spcPct val="107000"/>
              </a:lnSpc>
              <a:spcBef>
                <a:spcPts val="0"/>
              </a:spcBef>
              <a:spcAft>
                <a:spcPts val="800"/>
              </a:spcAft>
            </a:pPr>
            <a:r>
              <a:rPr lang="en-US" kern="100" dirty="0">
                <a:solidFill>
                  <a:schemeClr val="tx1"/>
                </a:solidFill>
                <a:effectLst/>
                <a:ea typeface="Gill Sans MT" panose="020B0502020104020203" pitchFamily="34" charset="0"/>
                <a:cs typeface="Times New Roman" panose="02020603050405020304" pitchFamily="18" charset="0"/>
              </a:rPr>
              <a:t> </a:t>
            </a:r>
          </a:p>
        </p:txBody>
      </p:sp>
    </p:spTree>
    <p:extLst>
      <p:ext uri="{BB962C8B-B14F-4D97-AF65-F5344CB8AC3E}">
        <p14:creationId xmlns:p14="http://schemas.microsoft.com/office/powerpoint/2010/main" val="135576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8678-1764-9FCA-C50A-EB8391EFF0B3}"/>
              </a:ext>
            </a:extLst>
          </p:cNvPr>
          <p:cNvSpPr>
            <a:spLocks noGrp="1"/>
          </p:cNvSpPr>
          <p:nvPr>
            <p:ph type="title"/>
          </p:nvPr>
        </p:nvSpPr>
        <p:spPr>
          <a:xfrm>
            <a:off x="0" y="1"/>
            <a:ext cx="12192000" cy="1191985"/>
          </a:xfrm>
          <a:solidFill>
            <a:schemeClr val="tx1">
              <a:lumMod val="75000"/>
              <a:lumOff val="25000"/>
            </a:schemeClr>
          </a:solidFill>
        </p:spPr>
        <p:txBody>
          <a:bodyPr>
            <a:normAutofit/>
          </a:bodyPr>
          <a:lstStyle/>
          <a:p>
            <a:r>
              <a:rPr lang="en-US" sz="4800" b="1" dirty="0">
                <a:solidFill>
                  <a:srgbClr val="FF0000"/>
                </a:solidFill>
                <a:latin typeface="Times New Roman" panose="02020603050405020304" pitchFamily="18" charset="0"/>
                <a:cs typeface="Times New Roman" panose="02020603050405020304" pitchFamily="18" charset="0"/>
              </a:rPr>
              <a:t>Distribution of Cost of Trip</a:t>
            </a:r>
          </a:p>
        </p:txBody>
      </p:sp>
      <p:sp>
        <p:nvSpPr>
          <p:cNvPr id="9" name="Rectangle 8">
            <a:extLst>
              <a:ext uri="{FF2B5EF4-FFF2-40B4-BE49-F238E27FC236}">
                <a16:creationId xmlns:a16="http://schemas.microsoft.com/office/drawing/2014/main" id="{7AF89DAF-0399-6837-C5B1-9D4A8C43A8F4}"/>
              </a:ext>
            </a:extLst>
          </p:cNvPr>
          <p:cNvSpPr/>
          <p:nvPr/>
        </p:nvSpPr>
        <p:spPr>
          <a:xfrm>
            <a:off x="7406640" y="3257551"/>
            <a:ext cx="3555818" cy="139446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182880" rIns="109728" bIns="22860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US" kern="100" dirty="0">
                <a:solidFill>
                  <a:schemeClr val="tx1"/>
                </a:solidFill>
                <a:effectLst/>
                <a:latin typeface="Times New Roman" panose="02020603050405020304" pitchFamily="18" charset="0"/>
                <a:ea typeface="Gill Sans MT" panose="020B0502020104020203" pitchFamily="34" charset="0"/>
                <a:cs typeface="Times New Roman" panose="02020603050405020304" pitchFamily="18" charset="0"/>
              </a:rPr>
              <a:t>Most of the distance covered on each trip by the Yellow Cab and Pink Cab is between two (2) and forty-three (43) kilometers. Moreover, Yellow Cab enjoys more patronage than Pink Cab</a:t>
            </a:r>
          </a:p>
          <a:p>
            <a:pPr marL="0" marR="0">
              <a:lnSpc>
                <a:spcPct val="107000"/>
              </a:lnSpc>
              <a:spcBef>
                <a:spcPts val="0"/>
              </a:spcBef>
              <a:spcAft>
                <a:spcPts val="800"/>
              </a:spcAft>
            </a:pPr>
            <a:r>
              <a:rPr lang="en-US" kern="100" dirty="0">
                <a:solidFill>
                  <a:schemeClr val="tx1"/>
                </a:solidFill>
                <a:effectLst/>
                <a:latin typeface="Times New Roman" panose="02020603050405020304" pitchFamily="18" charset="0"/>
                <a:ea typeface="Gill Sans MT" panose="020B0502020104020203" pitchFamily="34" charset="0"/>
                <a:cs typeface="Times New Roman" panose="02020603050405020304" pitchFamily="18" charset="0"/>
              </a:rPr>
              <a:t> </a:t>
            </a:r>
          </a:p>
        </p:txBody>
      </p:sp>
      <p:pic>
        <p:nvPicPr>
          <p:cNvPr id="3" name="Picture 2">
            <a:extLst>
              <a:ext uri="{FF2B5EF4-FFF2-40B4-BE49-F238E27FC236}">
                <a16:creationId xmlns:a16="http://schemas.microsoft.com/office/drawing/2014/main" id="{E98EF4E5-759C-3D27-FCD2-0A430A54DB77}"/>
              </a:ext>
            </a:extLst>
          </p:cNvPr>
          <p:cNvPicPr>
            <a:picLocks noChangeAspect="1"/>
          </p:cNvPicPr>
          <p:nvPr/>
        </p:nvPicPr>
        <p:blipFill>
          <a:blip r:embed="rId2"/>
          <a:stretch>
            <a:fillRect/>
          </a:stretch>
        </p:blipFill>
        <p:spPr>
          <a:xfrm>
            <a:off x="160020" y="1432016"/>
            <a:ext cx="6570270" cy="4534444"/>
          </a:xfrm>
          <a:prstGeom prst="rect">
            <a:avLst/>
          </a:prstGeom>
        </p:spPr>
      </p:pic>
    </p:spTree>
    <p:extLst>
      <p:ext uri="{BB962C8B-B14F-4D97-AF65-F5344CB8AC3E}">
        <p14:creationId xmlns:p14="http://schemas.microsoft.com/office/powerpoint/2010/main" val="1068598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314</TotalTime>
  <Words>2120</Words>
  <Application>Microsoft Office PowerPoint</Application>
  <PresentationFormat>Widescreen</PresentationFormat>
  <Paragraphs>125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Gill Sans MT</vt:lpstr>
      <vt:lpstr>Symbol</vt:lpstr>
      <vt:lpstr>Times New Roman</vt:lpstr>
      <vt:lpstr>Office Theme</vt:lpstr>
      <vt:lpstr>PowerPoint Presentation</vt:lpstr>
      <vt:lpstr>   Agenda</vt:lpstr>
      <vt:lpstr>    Executive Summary</vt:lpstr>
      <vt:lpstr>    Problem Statement</vt:lpstr>
      <vt:lpstr>    Approach</vt:lpstr>
      <vt:lpstr>    Exploratory Data Analysis</vt:lpstr>
      <vt:lpstr>    Exploratory Data Analysis</vt:lpstr>
      <vt:lpstr>Distribution of Distance Travelled</vt:lpstr>
      <vt:lpstr>Distribution of Cost of Trip</vt:lpstr>
      <vt:lpstr>Distribution of Customers’ Age</vt:lpstr>
      <vt:lpstr>Distribution of Profit Made</vt:lpstr>
      <vt:lpstr>Distribution of Customers’ Income (USD/Month)</vt:lpstr>
      <vt:lpstr>Analysis of Distance Travelled</vt:lpstr>
      <vt:lpstr>Analysis of Distance Travelled</vt:lpstr>
      <vt:lpstr>Analysis of Distance Travelled</vt:lpstr>
      <vt:lpstr>Analysis of Profit per Kilometer Travelled</vt:lpstr>
      <vt:lpstr>Analysis of Profit per Kilometer Travelled</vt:lpstr>
      <vt:lpstr>Analysis of Profit per Kilometer Travelled</vt:lpstr>
      <vt:lpstr>Analysis of Cost per Trip</vt:lpstr>
      <vt:lpstr>Analysis of Cost per Trip</vt:lpstr>
      <vt:lpstr>Analysis of Cost per Trip</vt:lpstr>
      <vt:lpstr>Analysis of Price Charged per Trip</vt:lpstr>
      <vt:lpstr>Analysis of Price Charged per Trip</vt:lpstr>
      <vt:lpstr>Analysis of Price Charged per Trip</vt:lpstr>
      <vt:lpstr>Analysis of Profit per Trip</vt:lpstr>
      <vt:lpstr>Analysis of Profit per Trip</vt:lpstr>
      <vt:lpstr>Analysis of Profit per Trip</vt:lpstr>
      <vt:lpstr>Relationship Between Performing Indicators</vt:lpstr>
      <vt:lpstr>Relationship Between Performing Indicators</vt:lpstr>
      <vt:lpstr>Hypothesis Testing</vt:lpstr>
      <vt:lpstr>EDA Summary</vt:lpstr>
      <vt:lpstr>Recommendations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Tomisin Adeniyi</dc:creator>
  <cp:lastModifiedBy>Tomisin Adeniyi</cp:lastModifiedBy>
  <cp:revision>1</cp:revision>
  <dcterms:created xsi:type="dcterms:W3CDTF">2024-03-21T05:23:53Z</dcterms:created>
  <dcterms:modified xsi:type="dcterms:W3CDTF">2024-03-21T10:38:36Z</dcterms:modified>
</cp:coreProperties>
</file>