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sldIdLst>
    <p:sldId id="279" r:id="rId2"/>
    <p:sldId id="257" r:id="rId3"/>
    <p:sldId id="309" r:id="rId4"/>
    <p:sldId id="310" r:id="rId5"/>
    <p:sldId id="311" r:id="rId6"/>
    <p:sldId id="312" r:id="rId7"/>
    <p:sldId id="313" r:id="rId8"/>
    <p:sldId id="283" r:id="rId9"/>
    <p:sldId id="296" r:id="rId10"/>
    <p:sldId id="297" r:id="rId11"/>
    <p:sldId id="303" r:id="rId12"/>
    <p:sldId id="305" r:id="rId13"/>
    <p:sldId id="304" r:id="rId14"/>
    <p:sldId id="302" r:id="rId15"/>
    <p:sldId id="314" r:id="rId16"/>
    <p:sldId id="298" r:id="rId17"/>
    <p:sldId id="284" r:id="rId18"/>
    <p:sldId id="299" r:id="rId19"/>
    <p:sldId id="300" r:id="rId20"/>
    <p:sldId id="306" r:id="rId21"/>
    <p:sldId id="301" r:id="rId22"/>
    <p:sldId id="272" r:id="rId23"/>
    <p:sldId id="307" r:id="rId24"/>
    <p:sldId id="295" r:id="rId25"/>
    <p:sldId id="294" r:id="rId26"/>
    <p:sldId id="282" r:id="rId27"/>
    <p:sldId id="259" r:id="rId28"/>
    <p:sldId id="285"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FB1B88-8046-46E5-8F8A-672BC6E5816B}" v="74" dt="2024-05-29T10:08:37.3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81"/>
  </p:normalViewPr>
  <p:slideViewPr>
    <p:cSldViewPr snapToGrid="0" snapToObjects="1" showGuides="1">
      <p:cViewPr varScale="1">
        <p:scale>
          <a:sx n="60" d="100"/>
          <a:sy n="60" d="100"/>
        </p:scale>
        <p:origin x="828" y="-2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ikis Alayo" userId="870923b0b190b618" providerId="LiveId" clId="{B9FB1B88-8046-46E5-8F8A-672BC6E5816B}"/>
    <pc:docChg chg="undo custSel addSld delSld modSld">
      <pc:chgData name="Bilikis Alayo" userId="870923b0b190b618" providerId="LiveId" clId="{B9FB1B88-8046-46E5-8F8A-672BC6E5816B}" dt="2024-05-29T10:24:51.631" v="2839" actId="20577"/>
      <pc:docMkLst>
        <pc:docMk/>
      </pc:docMkLst>
      <pc:sldChg chg="addSp delSp modSp mod">
        <pc:chgData name="Bilikis Alayo" userId="870923b0b190b618" providerId="LiveId" clId="{B9FB1B88-8046-46E5-8F8A-672BC6E5816B}" dt="2024-05-29T10:21:03.224" v="2780" actId="20577"/>
        <pc:sldMkLst>
          <pc:docMk/>
          <pc:sldMk cId="1489297631" sldId="259"/>
        </pc:sldMkLst>
        <pc:spChg chg="add mod">
          <ac:chgData name="Bilikis Alayo" userId="870923b0b190b618" providerId="LiveId" clId="{B9FB1B88-8046-46E5-8F8A-672BC6E5816B}" dt="2024-05-29T00:51:04.550" v="2137" actId="20577"/>
          <ac:spMkLst>
            <pc:docMk/>
            <pc:sldMk cId="1489297631" sldId="259"/>
            <ac:spMk id="5" creationId="{EED47CEF-474B-8084-98B8-E3720C91F30F}"/>
          </ac:spMkLst>
        </pc:spChg>
        <pc:spChg chg="add mod">
          <ac:chgData name="Bilikis Alayo" userId="870923b0b190b618" providerId="LiveId" clId="{B9FB1B88-8046-46E5-8F8A-672BC6E5816B}" dt="2024-05-29T10:21:03.224" v="2780" actId="20577"/>
          <ac:spMkLst>
            <pc:docMk/>
            <pc:sldMk cId="1489297631" sldId="259"/>
            <ac:spMk id="6" creationId="{CDCF2EE6-E784-39EB-F65E-6AC0B151AD96}"/>
          </ac:spMkLst>
        </pc:spChg>
        <pc:spChg chg="mod">
          <ac:chgData name="Bilikis Alayo" userId="870923b0b190b618" providerId="LiveId" clId="{B9FB1B88-8046-46E5-8F8A-672BC6E5816B}" dt="2024-05-29T10:08:16.682" v="2416" actId="14100"/>
          <ac:spMkLst>
            <pc:docMk/>
            <pc:sldMk cId="1489297631" sldId="259"/>
            <ac:spMk id="18" creationId="{3FDECAE3-36C4-B048-BBC3-A0828AC8256E}"/>
          </ac:spMkLst>
        </pc:spChg>
        <pc:spChg chg="add del mod">
          <ac:chgData name="Bilikis Alayo" userId="870923b0b190b618" providerId="LiveId" clId="{B9FB1B88-8046-46E5-8F8A-672BC6E5816B}" dt="2024-05-29T10:04:37.803" v="2348" actId="1076"/>
          <ac:spMkLst>
            <pc:docMk/>
            <pc:sldMk cId="1489297631" sldId="259"/>
            <ac:spMk id="23" creationId="{9072B615-52E5-8ED4-D8A1-031C42164B94}"/>
          </ac:spMkLst>
        </pc:spChg>
        <pc:spChg chg="mod">
          <ac:chgData name="Bilikis Alayo" userId="870923b0b190b618" providerId="LiveId" clId="{B9FB1B88-8046-46E5-8F8A-672BC6E5816B}" dt="2024-05-29T10:08:09.703" v="2415" actId="27636"/>
          <ac:spMkLst>
            <pc:docMk/>
            <pc:sldMk cId="1489297631" sldId="259"/>
            <ac:spMk id="33" creationId="{C39E92EF-EA57-D14F-879A-1E01FCAE5C7C}"/>
          </ac:spMkLst>
        </pc:spChg>
        <pc:picChg chg="add mod">
          <ac:chgData name="Bilikis Alayo" userId="870923b0b190b618" providerId="LiveId" clId="{B9FB1B88-8046-46E5-8F8A-672BC6E5816B}" dt="2024-05-29T10:04:51.824" v="2349" actId="14100"/>
          <ac:picMkLst>
            <pc:docMk/>
            <pc:sldMk cId="1489297631" sldId="259"/>
            <ac:picMk id="4" creationId="{FDF86840-C56C-0005-98AA-F916E22D7AF9}"/>
          </ac:picMkLst>
        </pc:picChg>
        <pc:picChg chg="add del mod">
          <ac:chgData name="Bilikis Alayo" userId="870923b0b190b618" providerId="LiveId" clId="{B9FB1B88-8046-46E5-8F8A-672BC6E5816B}" dt="2024-05-29T00:49:06.146" v="2024" actId="14100"/>
          <ac:picMkLst>
            <pc:docMk/>
            <pc:sldMk cId="1489297631" sldId="259"/>
            <ac:picMk id="3074" creationId="{6850E83C-F06B-068C-6DC0-57A1781263DD}"/>
          </ac:picMkLst>
        </pc:picChg>
      </pc:sldChg>
      <pc:sldChg chg="add del">
        <pc:chgData name="Bilikis Alayo" userId="870923b0b190b618" providerId="LiveId" clId="{B9FB1B88-8046-46E5-8F8A-672BC6E5816B}" dt="2024-05-29T10:19:27.602" v="2767" actId="47"/>
        <pc:sldMkLst>
          <pc:docMk/>
          <pc:sldMk cId="3544474714" sldId="272"/>
        </pc:sldMkLst>
      </pc:sldChg>
      <pc:sldChg chg="addSp delSp modSp mod">
        <pc:chgData name="Bilikis Alayo" userId="870923b0b190b618" providerId="LiveId" clId="{B9FB1B88-8046-46E5-8F8A-672BC6E5816B}" dt="2024-05-29T10:00:21.608" v="2332" actId="14100"/>
        <pc:sldMkLst>
          <pc:docMk/>
          <pc:sldMk cId="3365948652" sldId="282"/>
        </pc:sldMkLst>
        <pc:spChg chg="add del mod">
          <ac:chgData name="Bilikis Alayo" userId="870923b0b190b618" providerId="LiveId" clId="{B9FB1B88-8046-46E5-8F8A-672BC6E5816B}" dt="2024-05-29T09:43:22.102" v="2206" actId="478"/>
          <ac:spMkLst>
            <pc:docMk/>
            <pc:sldMk cId="3365948652" sldId="282"/>
            <ac:spMk id="3" creationId="{82C5C5A3-2E84-0849-82EA-36D2326D3784}"/>
          </ac:spMkLst>
        </pc:spChg>
        <pc:spChg chg="mod">
          <ac:chgData name="Bilikis Alayo" userId="870923b0b190b618" providerId="LiveId" clId="{B9FB1B88-8046-46E5-8F8A-672BC6E5816B}" dt="2024-05-29T10:00:21.608" v="2332" actId="14100"/>
          <ac:spMkLst>
            <pc:docMk/>
            <pc:sldMk cId="3365948652" sldId="282"/>
            <ac:spMk id="4" creationId="{DD7B960C-F6E1-AE45-98A6-122DB2A97B5B}"/>
          </ac:spMkLst>
        </pc:spChg>
        <pc:spChg chg="add mod">
          <ac:chgData name="Bilikis Alayo" userId="870923b0b190b618" providerId="LiveId" clId="{B9FB1B88-8046-46E5-8F8A-672BC6E5816B}" dt="2024-05-29T09:43:13.720" v="2204"/>
          <ac:spMkLst>
            <pc:docMk/>
            <pc:sldMk cId="3365948652" sldId="282"/>
            <ac:spMk id="5" creationId="{E949C9D1-AB6B-67F0-00A4-D39D7409E324}"/>
          </ac:spMkLst>
        </pc:spChg>
        <pc:spChg chg="mod">
          <ac:chgData name="Bilikis Alayo" userId="870923b0b190b618" providerId="LiveId" clId="{B9FB1B88-8046-46E5-8F8A-672BC6E5816B}" dt="2024-05-29T10:00:17.275" v="2331" actId="14100"/>
          <ac:spMkLst>
            <pc:docMk/>
            <pc:sldMk cId="3365948652" sldId="282"/>
            <ac:spMk id="6" creationId="{C526CBCB-8ADA-0E48-96D7-11EEE40222DD}"/>
          </ac:spMkLst>
        </pc:spChg>
        <pc:spChg chg="add del mod">
          <ac:chgData name="Bilikis Alayo" userId="870923b0b190b618" providerId="LiveId" clId="{B9FB1B88-8046-46E5-8F8A-672BC6E5816B}" dt="2024-05-29T09:52:28.258" v="2238" actId="478"/>
          <ac:spMkLst>
            <pc:docMk/>
            <pc:sldMk cId="3365948652" sldId="282"/>
            <ac:spMk id="7" creationId="{6C32509F-AEA7-E684-2843-2718CD61C43A}"/>
          </ac:spMkLst>
        </pc:spChg>
        <pc:spChg chg="add del">
          <ac:chgData name="Bilikis Alayo" userId="870923b0b190b618" providerId="LiveId" clId="{B9FB1B88-8046-46E5-8F8A-672BC6E5816B}" dt="2024-05-29T09:52:25.151" v="2237" actId="478"/>
          <ac:spMkLst>
            <pc:docMk/>
            <pc:sldMk cId="3365948652" sldId="282"/>
            <ac:spMk id="8" creationId="{FEF2196E-C4B7-1BDA-5DB5-E5C5AA76399C}"/>
          </ac:spMkLst>
        </pc:spChg>
        <pc:spChg chg="add mod">
          <ac:chgData name="Bilikis Alayo" userId="870923b0b190b618" providerId="LiveId" clId="{B9FB1B88-8046-46E5-8F8A-672BC6E5816B}" dt="2024-05-29T09:55:47.805" v="2288" actId="20577"/>
          <ac:spMkLst>
            <pc:docMk/>
            <pc:sldMk cId="3365948652" sldId="282"/>
            <ac:spMk id="10" creationId="{56D845AF-B8AB-B9EE-3295-344F5B909ADD}"/>
          </ac:spMkLst>
        </pc:spChg>
        <pc:spChg chg="add mod">
          <ac:chgData name="Bilikis Alayo" userId="870923b0b190b618" providerId="LiveId" clId="{B9FB1B88-8046-46E5-8F8A-672BC6E5816B}" dt="2024-05-29T09:58:53.615" v="2322" actId="1076"/>
          <ac:spMkLst>
            <pc:docMk/>
            <pc:sldMk cId="3365948652" sldId="282"/>
            <ac:spMk id="15" creationId="{7480E8C5-2736-A12F-20C3-2DA7A483C0AF}"/>
          </ac:spMkLst>
        </pc:spChg>
        <pc:picChg chg="add mod">
          <ac:chgData name="Bilikis Alayo" userId="870923b0b190b618" providerId="LiveId" clId="{B9FB1B88-8046-46E5-8F8A-672BC6E5816B}" dt="2024-05-29T09:56:22.428" v="2291" actId="14100"/>
          <ac:picMkLst>
            <pc:docMk/>
            <pc:sldMk cId="3365948652" sldId="282"/>
            <ac:picMk id="12" creationId="{817FAB57-F62E-0EE7-C0BB-DC1896826D74}"/>
          </ac:picMkLst>
        </pc:picChg>
        <pc:picChg chg="add mod">
          <ac:chgData name="Bilikis Alayo" userId="870923b0b190b618" providerId="LiveId" clId="{B9FB1B88-8046-46E5-8F8A-672BC6E5816B}" dt="2024-05-29T09:58:10.799" v="2295" actId="1076"/>
          <ac:picMkLst>
            <pc:docMk/>
            <pc:sldMk cId="3365948652" sldId="282"/>
            <ac:picMk id="14" creationId="{3EB9ABBF-E084-56F7-2232-5F213FC04D04}"/>
          </ac:picMkLst>
        </pc:picChg>
        <pc:picChg chg="add mod">
          <ac:chgData name="Bilikis Alayo" userId="870923b0b190b618" providerId="LiveId" clId="{B9FB1B88-8046-46E5-8F8A-672BC6E5816B}" dt="2024-05-29T09:57:26.646" v="2293" actId="1076"/>
          <ac:picMkLst>
            <pc:docMk/>
            <pc:sldMk cId="3365948652" sldId="282"/>
            <ac:picMk id="1029" creationId="{DA84229D-B668-722E-C5AE-3685D7E90E73}"/>
          </ac:picMkLst>
        </pc:picChg>
      </pc:sldChg>
      <pc:sldChg chg="modSp del mod">
        <pc:chgData name="Bilikis Alayo" userId="870923b0b190b618" providerId="LiveId" clId="{B9FB1B88-8046-46E5-8F8A-672BC6E5816B}" dt="2024-05-29T09:26:59.787" v="2190" actId="47"/>
        <pc:sldMkLst>
          <pc:docMk/>
          <pc:sldMk cId="3165729083" sldId="283"/>
        </pc:sldMkLst>
        <pc:spChg chg="mod">
          <ac:chgData name="Bilikis Alayo" userId="870923b0b190b618" providerId="LiveId" clId="{B9FB1B88-8046-46E5-8F8A-672BC6E5816B}" dt="2024-05-29T00:51:01.986" v="2136" actId="1076"/>
          <ac:spMkLst>
            <pc:docMk/>
            <pc:sldMk cId="3165729083" sldId="283"/>
            <ac:spMk id="18" creationId="{3FDECAE3-36C4-B048-BBC3-A0828AC8256E}"/>
          </ac:spMkLst>
        </pc:spChg>
      </pc:sldChg>
      <pc:sldChg chg="del">
        <pc:chgData name="Bilikis Alayo" userId="870923b0b190b618" providerId="LiveId" clId="{B9FB1B88-8046-46E5-8F8A-672BC6E5816B}" dt="2024-05-29T09:27:37.146" v="2196" actId="47"/>
        <pc:sldMkLst>
          <pc:docMk/>
          <pc:sldMk cId="2289028426" sldId="284"/>
        </pc:sldMkLst>
      </pc:sldChg>
      <pc:sldChg chg="addSp delSp modSp mod">
        <pc:chgData name="Bilikis Alayo" userId="870923b0b190b618" providerId="LiveId" clId="{B9FB1B88-8046-46E5-8F8A-672BC6E5816B}" dt="2024-05-29T10:19:58.819" v="2772" actId="2710"/>
        <pc:sldMkLst>
          <pc:docMk/>
          <pc:sldMk cId="1442024932" sldId="285"/>
        </pc:sldMkLst>
        <pc:spChg chg="add mod">
          <ac:chgData name="Bilikis Alayo" userId="870923b0b190b618" providerId="LiveId" clId="{B9FB1B88-8046-46E5-8F8A-672BC6E5816B}" dt="2024-05-29T10:19:58.819" v="2772" actId="2710"/>
          <ac:spMkLst>
            <pc:docMk/>
            <pc:sldMk cId="1442024932" sldId="285"/>
            <ac:spMk id="5" creationId="{17A13C21-F044-B766-ECE7-F9A59CE62B27}"/>
          </ac:spMkLst>
        </pc:spChg>
        <pc:spChg chg="del mod">
          <ac:chgData name="Bilikis Alayo" userId="870923b0b190b618" providerId="LiveId" clId="{B9FB1B88-8046-46E5-8F8A-672BC6E5816B}" dt="2024-05-29T10:08:29.407" v="2418" actId="478"/>
          <ac:spMkLst>
            <pc:docMk/>
            <pc:sldMk cId="1442024932" sldId="285"/>
            <ac:spMk id="6" creationId="{67FD50A3-1908-DA6F-F9AA-41046D88FA0D}"/>
          </ac:spMkLst>
        </pc:spChg>
        <pc:spChg chg="del">
          <ac:chgData name="Bilikis Alayo" userId="870923b0b190b618" providerId="LiveId" clId="{B9FB1B88-8046-46E5-8F8A-672BC6E5816B}" dt="2024-05-29T10:08:37.386" v="2420" actId="478"/>
          <ac:spMkLst>
            <pc:docMk/>
            <pc:sldMk cId="1442024932" sldId="285"/>
            <ac:spMk id="12" creationId="{E470BFA5-88B5-C036-C9D0-F4902E3B0790}"/>
          </ac:spMkLst>
        </pc:spChg>
        <pc:spChg chg="mod">
          <ac:chgData name="Bilikis Alayo" userId="870923b0b190b618" providerId="LiveId" clId="{B9FB1B88-8046-46E5-8F8A-672BC6E5816B}" dt="2024-05-29T10:16:59.588" v="2638" actId="20577"/>
          <ac:spMkLst>
            <pc:docMk/>
            <pc:sldMk cId="1442024932" sldId="285"/>
            <ac:spMk id="33" creationId="{C39E92EF-EA57-D14F-879A-1E01FCAE5C7C}"/>
          </ac:spMkLst>
        </pc:spChg>
        <pc:picChg chg="del">
          <ac:chgData name="Bilikis Alayo" userId="870923b0b190b618" providerId="LiveId" clId="{B9FB1B88-8046-46E5-8F8A-672BC6E5816B}" dt="2024-05-29T10:08:33.145" v="2419" actId="478"/>
          <ac:picMkLst>
            <pc:docMk/>
            <pc:sldMk cId="1442024932" sldId="285"/>
            <ac:picMk id="4098" creationId="{322F105E-8324-DAC5-B870-A12C2E59F285}"/>
          </ac:picMkLst>
        </pc:picChg>
      </pc:sldChg>
      <pc:sldChg chg="addSp delSp modSp mod">
        <pc:chgData name="Bilikis Alayo" userId="870923b0b190b618" providerId="LiveId" clId="{B9FB1B88-8046-46E5-8F8A-672BC6E5816B}" dt="2024-05-29T10:21:37.157" v="2782" actId="123"/>
        <pc:sldMkLst>
          <pc:docMk/>
          <pc:sldMk cId="3485137128" sldId="294"/>
        </pc:sldMkLst>
        <pc:spChg chg="mod">
          <ac:chgData name="Bilikis Alayo" userId="870923b0b190b618" providerId="LiveId" clId="{B9FB1B88-8046-46E5-8F8A-672BC6E5816B}" dt="2024-05-29T10:00:47.887" v="2335" actId="14100"/>
          <ac:spMkLst>
            <pc:docMk/>
            <pc:sldMk cId="3485137128" sldId="294"/>
            <ac:spMk id="4" creationId="{DD7B960C-F6E1-AE45-98A6-122DB2A97B5B}"/>
          </ac:spMkLst>
        </pc:spChg>
        <pc:spChg chg="del mod">
          <ac:chgData name="Bilikis Alayo" userId="870923b0b190b618" providerId="LiveId" clId="{B9FB1B88-8046-46E5-8F8A-672BC6E5816B}" dt="2024-05-29T00:40:42.875" v="1758"/>
          <ac:spMkLst>
            <pc:docMk/>
            <pc:sldMk cId="3485137128" sldId="294"/>
            <ac:spMk id="5" creationId="{C0D0AC99-EBC5-235A-85A6-D6E16E6CFD80}"/>
          </ac:spMkLst>
        </pc:spChg>
        <pc:spChg chg="mod">
          <ac:chgData name="Bilikis Alayo" userId="870923b0b190b618" providerId="LiveId" clId="{B9FB1B88-8046-46E5-8F8A-672BC6E5816B}" dt="2024-05-29T10:00:31.034" v="2334" actId="27636"/>
          <ac:spMkLst>
            <pc:docMk/>
            <pc:sldMk cId="3485137128" sldId="294"/>
            <ac:spMk id="6" creationId="{C526CBCB-8ADA-0E48-96D7-11EEE40222DD}"/>
          </ac:spMkLst>
        </pc:spChg>
        <pc:spChg chg="add mod">
          <ac:chgData name="Bilikis Alayo" userId="870923b0b190b618" providerId="LiveId" clId="{B9FB1B88-8046-46E5-8F8A-672BC6E5816B}" dt="2024-05-29T10:21:37.157" v="2782" actId="123"/>
          <ac:spMkLst>
            <pc:docMk/>
            <pc:sldMk cId="3485137128" sldId="294"/>
            <ac:spMk id="7" creationId="{01560C3B-7F87-65FC-AAC8-934C57BD89FD}"/>
          </ac:spMkLst>
        </pc:spChg>
        <pc:spChg chg="add mod">
          <ac:chgData name="Bilikis Alayo" userId="870923b0b190b618" providerId="LiveId" clId="{B9FB1B88-8046-46E5-8F8A-672BC6E5816B}" dt="2024-05-29T00:45:40.145" v="1892" actId="1076"/>
          <ac:spMkLst>
            <pc:docMk/>
            <pc:sldMk cId="3485137128" sldId="294"/>
            <ac:spMk id="13" creationId="{5F69F86B-85FA-99CE-8391-64F4E7F5ECC6}"/>
          </ac:spMkLst>
        </pc:spChg>
        <pc:picChg chg="add mod">
          <ac:chgData name="Bilikis Alayo" userId="870923b0b190b618" providerId="LiveId" clId="{B9FB1B88-8046-46E5-8F8A-672BC6E5816B}" dt="2024-05-29T00:43:51.556" v="1854" actId="1076"/>
          <ac:picMkLst>
            <pc:docMk/>
            <pc:sldMk cId="3485137128" sldId="294"/>
            <ac:picMk id="9" creationId="{C47B5FCA-B3D1-EA01-480D-41C81C9E729C}"/>
          </ac:picMkLst>
        </pc:picChg>
        <pc:picChg chg="add mod">
          <ac:chgData name="Bilikis Alayo" userId="870923b0b190b618" providerId="LiveId" clId="{B9FB1B88-8046-46E5-8F8A-672BC6E5816B}" dt="2024-05-29T00:44:30.315" v="1856" actId="1076"/>
          <ac:picMkLst>
            <pc:docMk/>
            <pc:sldMk cId="3485137128" sldId="294"/>
            <ac:picMk id="11" creationId="{D64C48D9-85C2-199A-17EA-AAA6AE8E2B7C}"/>
          </ac:picMkLst>
        </pc:picChg>
        <pc:picChg chg="add mod">
          <ac:chgData name="Bilikis Alayo" userId="870923b0b190b618" providerId="LiveId" clId="{B9FB1B88-8046-46E5-8F8A-672BC6E5816B}" dt="2024-05-29T00:44:53.764" v="1857"/>
          <ac:picMkLst>
            <pc:docMk/>
            <pc:sldMk cId="3485137128" sldId="294"/>
            <ac:picMk id="12" creationId="{D9AA8FBB-C2B5-DB20-B9D0-A53C14BC2EC1}"/>
          </ac:picMkLst>
        </pc:picChg>
        <pc:picChg chg="add mod">
          <ac:chgData name="Bilikis Alayo" userId="870923b0b190b618" providerId="LiveId" clId="{B9FB1B88-8046-46E5-8F8A-672BC6E5816B}" dt="2024-05-29T00:43:00.975" v="1852" actId="14100"/>
          <ac:picMkLst>
            <pc:docMk/>
            <pc:sldMk cId="3485137128" sldId="294"/>
            <ac:picMk id="2050" creationId="{5F226A02-AB66-9461-D229-27D4FAE5E484}"/>
          </ac:picMkLst>
        </pc:picChg>
      </pc:sldChg>
      <pc:sldChg chg="addSp delSp modSp mod">
        <pc:chgData name="Bilikis Alayo" userId="870923b0b190b618" providerId="LiveId" clId="{B9FB1B88-8046-46E5-8F8A-672BC6E5816B}" dt="2024-05-29T09:24:46.022" v="2187" actId="478"/>
        <pc:sldMkLst>
          <pc:docMk/>
          <pc:sldMk cId="519165957" sldId="295"/>
        </pc:sldMkLst>
        <pc:spChg chg="add mod">
          <ac:chgData name="Bilikis Alayo" userId="870923b0b190b618" providerId="LiveId" clId="{B9FB1B88-8046-46E5-8F8A-672BC6E5816B}" dt="2024-05-29T00:52:22.715" v="2161" actId="20577"/>
          <ac:spMkLst>
            <pc:docMk/>
            <pc:sldMk cId="519165957" sldId="295"/>
            <ac:spMk id="5" creationId="{374C20B7-5E2A-1324-D651-2D1993B8908B}"/>
          </ac:spMkLst>
        </pc:spChg>
        <pc:spChg chg="mod">
          <ac:chgData name="Bilikis Alayo" userId="870923b0b190b618" providerId="LiveId" clId="{B9FB1B88-8046-46E5-8F8A-672BC6E5816B}" dt="2024-05-29T00:19:50.861" v="724" actId="20577"/>
          <ac:spMkLst>
            <pc:docMk/>
            <pc:sldMk cId="519165957" sldId="295"/>
            <ac:spMk id="6" creationId="{C526CBCB-8ADA-0E48-96D7-11EEE40222DD}"/>
          </ac:spMkLst>
        </pc:spChg>
        <pc:spChg chg="del mod">
          <ac:chgData name="Bilikis Alayo" userId="870923b0b190b618" providerId="LiveId" clId="{B9FB1B88-8046-46E5-8F8A-672BC6E5816B}" dt="2024-05-29T00:28:26.334" v="1201"/>
          <ac:spMkLst>
            <pc:docMk/>
            <pc:sldMk cId="519165957" sldId="295"/>
            <ac:spMk id="14" creationId="{A045E777-892A-D486-DC97-CB8A198CF78F}"/>
          </ac:spMkLst>
        </pc:spChg>
        <pc:spChg chg="add del mod">
          <ac:chgData name="Bilikis Alayo" userId="870923b0b190b618" providerId="LiveId" clId="{B9FB1B88-8046-46E5-8F8A-672BC6E5816B}" dt="2024-05-29T00:39:58.923" v="1706" actId="207"/>
          <ac:spMkLst>
            <pc:docMk/>
            <pc:sldMk cId="519165957" sldId="295"/>
            <ac:spMk id="16" creationId="{7EB39419-895D-4B59-0EF5-5B724A4E7D25}"/>
          </ac:spMkLst>
        </pc:spChg>
        <pc:picChg chg="add mod">
          <ac:chgData name="Bilikis Alayo" userId="870923b0b190b618" providerId="LiveId" clId="{B9FB1B88-8046-46E5-8F8A-672BC6E5816B}" dt="2024-05-29T00:34:00.024" v="1633" actId="1076"/>
          <ac:picMkLst>
            <pc:docMk/>
            <pc:sldMk cId="519165957" sldId="295"/>
            <ac:picMk id="8" creationId="{DB05A5EB-1C5B-D8DA-E647-BF5889EC9810}"/>
          </ac:picMkLst>
        </pc:picChg>
        <pc:picChg chg="add del mod">
          <ac:chgData name="Bilikis Alayo" userId="870923b0b190b618" providerId="LiveId" clId="{B9FB1B88-8046-46E5-8F8A-672BC6E5816B}" dt="2024-05-29T00:36:50.540" v="1645" actId="478"/>
          <ac:picMkLst>
            <pc:docMk/>
            <pc:sldMk cId="519165957" sldId="295"/>
            <ac:picMk id="10" creationId="{46A9FCE9-6041-F0C9-FCDE-A46AA483459E}"/>
          </ac:picMkLst>
        </pc:picChg>
        <pc:picChg chg="add mod">
          <ac:chgData name="Bilikis Alayo" userId="870923b0b190b618" providerId="LiveId" clId="{B9FB1B88-8046-46E5-8F8A-672BC6E5816B}" dt="2024-05-29T00:36:59.261" v="1648" actId="1076"/>
          <ac:picMkLst>
            <pc:docMk/>
            <pc:sldMk cId="519165957" sldId="295"/>
            <ac:picMk id="12" creationId="{A5DCFDAF-D0DE-0C49-BA8D-657F1DC59B6F}"/>
          </ac:picMkLst>
        </pc:picChg>
        <pc:picChg chg="add del mod">
          <ac:chgData name="Bilikis Alayo" userId="870923b0b190b618" providerId="LiveId" clId="{B9FB1B88-8046-46E5-8F8A-672BC6E5816B}" dt="2024-05-29T09:24:46.022" v="2187" actId="478"/>
          <ac:picMkLst>
            <pc:docMk/>
            <pc:sldMk cId="519165957" sldId="295"/>
            <ac:picMk id="15" creationId="{A28A7B5D-6AA3-9007-E9FF-1C84468FA5CD}"/>
          </ac:picMkLst>
        </pc:picChg>
        <pc:picChg chg="add del mod">
          <ac:chgData name="Bilikis Alayo" userId="870923b0b190b618" providerId="LiveId" clId="{B9FB1B88-8046-46E5-8F8A-672BC6E5816B}" dt="2024-05-29T00:38:09.632" v="1651" actId="21"/>
          <ac:picMkLst>
            <pc:docMk/>
            <pc:sldMk cId="519165957" sldId="295"/>
            <ac:picMk id="2050" creationId="{5F226A02-AB66-9461-D229-27D4FAE5E484}"/>
          </ac:picMkLst>
        </pc:picChg>
        <pc:picChg chg="add mod">
          <ac:chgData name="Bilikis Alayo" userId="870923b0b190b618" providerId="LiveId" clId="{B9FB1B88-8046-46E5-8F8A-672BC6E5816B}" dt="2024-05-29T00:36:11.156" v="1644" actId="1076"/>
          <ac:picMkLst>
            <pc:docMk/>
            <pc:sldMk cId="519165957" sldId="295"/>
            <ac:picMk id="2052" creationId="{2621319A-5881-B7E6-435A-E503622B3DD6}"/>
          </ac:picMkLst>
        </pc:picChg>
      </pc:sldChg>
      <pc:sldChg chg="del">
        <pc:chgData name="Bilikis Alayo" userId="870923b0b190b618" providerId="LiveId" clId="{B9FB1B88-8046-46E5-8F8A-672BC6E5816B}" dt="2024-05-29T09:26:56.087" v="2188" actId="47"/>
        <pc:sldMkLst>
          <pc:docMk/>
          <pc:sldMk cId="2590962645" sldId="296"/>
        </pc:sldMkLst>
      </pc:sldChg>
      <pc:sldChg chg="del">
        <pc:chgData name="Bilikis Alayo" userId="870923b0b190b618" providerId="LiveId" clId="{B9FB1B88-8046-46E5-8F8A-672BC6E5816B}" dt="2024-05-29T09:26:58.061" v="2189" actId="47"/>
        <pc:sldMkLst>
          <pc:docMk/>
          <pc:sldMk cId="2582831189" sldId="297"/>
        </pc:sldMkLst>
      </pc:sldChg>
      <pc:sldChg chg="del">
        <pc:chgData name="Bilikis Alayo" userId="870923b0b190b618" providerId="LiveId" clId="{B9FB1B88-8046-46E5-8F8A-672BC6E5816B}" dt="2024-05-29T09:27:34.944" v="2195" actId="47"/>
        <pc:sldMkLst>
          <pc:docMk/>
          <pc:sldMk cId="635789496" sldId="298"/>
        </pc:sldMkLst>
      </pc:sldChg>
      <pc:sldChg chg="del">
        <pc:chgData name="Bilikis Alayo" userId="870923b0b190b618" providerId="LiveId" clId="{B9FB1B88-8046-46E5-8F8A-672BC6E5816B}" dt="2024-05-29T09:27:38.073" v="2197" actId="47"/>
        <pc:sldMkLst>
          <pc:docMk/>
          <pc:sldMk cId="3811460238" sldId="299"/>
        </pc:sldMkLst>
      </pc:sldChg>
      <pc:sldChg chg="del">
        <pc:chgData name="Bilikis Alayo" userId="870923b0b190b618" providerId="LiveId" clId="{B9FB1B88-8046-46E5-8F8A-672BC6E5816B}" dt="2024-05-29T09:27:39.237" v="2198" actId="47"/>
        <pc:sldMkLst>
          <pc:docMk/>
          <pc:sldMk cId="3866599827" sldId="300"/>
        </pc:sldMkLst>
      </pc:sldChg>
      <pc:sldChg chg="add del">
        <pc:chgData name="Bilikis Alayo" userId="870923b0b190b618" providerId="LiveId" clId="{B9FB1B88-8046-46E5-8F8A-672BC6E5816B}" dt="2024-05-29T10:19:22.816" v="2766" actId="47"/>
        <pc:sldMkLst>
          <pc:docMk/>
          <pc:sldMk cId="617047836" sldId="301"/>
        </pc:sldMkLst>
      </pc:sldChg>
      <pc:sldChg chg="del">
        <pc:chgData name="Bilikis Alayo" userId="870923b0b190b618" providerId="LiveId" clId="{B9FB1B88-8046-46E5-8F8A-672BC6E5816B}" dt="2024-05-29T09:27:13.959" v="2193" actId="47"/>
        <pc:sldMkLst>
          <pc:docMk/>
          <pc:sldMk cId="1559409146" sldId="302"/>
        </pc:sldMkLst>
      </pc:sldChg>
      <pc:sldChg chg="del">
        <pc:chgData name="Bilikis Alayo" userId="870923b0b190b618" providerId="LiveId" clId="{B9FB1B88-8046-46E5-8F8A-672BC6E5816B}" dt="2024-05-29T09:27:04.328" v="2191" actId="47"/>
        <pc:sldMkLst>
          <pc:docMk/>
          <pc:sldMk cId="2382866385" sldId="303"/>
        </pc:sldMkLst>
      </pc:sldChg>
      <pc:sldChg chg="del">
        <pc:chgData name="Bilikis Alayo" userId="870923b0b190b618" providerId="LiveId" clId="{B9FB1B88-8046-46E5-8F8A-672BC6E5816B}" dt="2024-05-29T09:27:19.147" v="2194" actId="47"/>
        <pc:sldMkLst>
          <pc:docMk/>
          <pc:sldMk cId="2351111125" sldId="304"/>
        </pc:sldMkLst>
      </pc:sldChg>
      <pc:sldChg chg="del">
        <pc:chgData name="Bilikis Alayo" userId="870923b0b190b618" providerId="LiveId" clId="{B9FB1B88-8046-46E5-8F8A-672BC6E5816B}" dt="2024-05-29T09:27:06.259" v="2192" actId="47"/>
        <pc:sldMkLst>
          <pc:docMk/>
          <pc:sldMk cId="3705794318" sldId="305"/>
        </pc:sldMkLst>
      </pc:sldChg>
      <pc:sldChg chg="del">
        <pc:chgData name="Bilikis Alayo" userId="870923b0b190b618" providerId="LiveId" clId="{B9FB1B88-8046-46E5-8F8A-672BC6E5816B}" dt="2024-05-29T09:27:40.840" v="2199" actId="47"/>
        <pc:sldMkLst>
          <pc:docMk/>
          <pc:sldMk cId="3176606417" sldId="306"/>
        </pc:sldMkLst>
      </pc:sldChg>
      <pc:sldChg chg="addSp delSp modSp mod">
        <pc:chgData name="Bilikis Alayo" userId="870923b0b190b618" providerId="LiveId" clId="{B9FB1B88-8046-46E5-8F8A-672BC6E5816B}" dt="2024-05-29T10:24:51.631" v="2839" actId="20577"/>
        <pc:sldMkLst>
          <pc:docMk/>
          <pc:sldMk cId="689725104" sldId="307"/>
        </pc:sldMkLst>
        <pc:spChg chg="add del">
          <ac:chgData name="Bilikis Alayo" userId="870923b0b190b618" providerId="LiveId" clId="{B9FB1B88-8046-46E5-8F8A-672BC6E5816B}" dt="2024-05-29T09:24:34.059" v="2186" actId="478"/>
          <ac:spMkLst>
            <pc:docMk/>
            <pc:sldMk cId="689725104" sldId="307"/>
            <ac:spMk id="3" creationId="{C90F58FC-5AD8-8D83-912C-493D34F660E3}"/>
          </ac:spMkLst>
        </pc:spChg>
        <pc:spChg chg="mod">
          <ac:chgData name="Bilikis Alayo" userId="870923b0b190b618" providerId="LiveId" clId="{B9FB1B88-8046-46E5-8F8A-672BC6E5816B}" dt="2024-05-29T10:24:51.631" v="2839" actId="20577"/>
          <ac:spMkLst>
            <pc:docMk/>
            <pc:sldMk cId="689725104" sldId="307"/>
            <ac:spMk id="5" creationId="{B43DB4C0-53F5-7619-BDD9-913515622238}"/>
          </ac:spMkLst>
        </pc:spChg>
        <pc:spChg chg="mod">
          <ac:chgData name="Bilikis Alayo" userId="870923b0b190b618" providerId="LiveId" clId="{B9FB1B88-8046-46E5-8F8A-672BC6E5816B}" dt="2024-05-29T00:08:21.326" v="13" actId="20577"/>
          <ac:spMkLst>
            <pc:docMk/>
            <pc:sldMk cId="689725104" sldId="307"/>
            <ac:spMk id="6" creationId="{C526CBCB-8ADA-0E48-96D7-11EEE40222DD}"/>
          </ac:spMkLst>
        </pc:spChg>
      </pc:sldChg>
      <pc:sldChg chg="delSp modSp add del mod">
        <pc:chgData name="Bilikis Alayo" userId="870923b0b190b618" providerId="LiveId" clId="{B9FB1B88-8046-46E5-8F8A-672BC6E5816B}" dt="2024-05-29T10:02:00.178" v="2338" actId="2696"/>
        <pc:sldMkLst>
          <pc:docMk/>
          <pc:sldMk cId="2097839145" sldId="308"/>
        </pc:sldMkLst>
        <pc:spChg chg="mod">
          <ac:chgData name="Bilikis Alayo" userId="870923b0b190b618" providerId="LiveId" clId="{B9FB1B88-8046-46E5-8F8A-672BC6E5816B}" dt="2024-05-29T10:00:05.424" v="2330" actId="14100"/>
          <ac:spMkLst>
            <pc:docMk/>
            <pc:sldMk cId="2097839145" sldId="308"/>
            <ac:spMk id="4" creationId="{DD7B960C-F6E1-AE45-98A6-122DB2A97B5B}"/>
          </ac:spMkLst>
        </pc:spChg>
        <pc:spChg chg="mod">
          <ac:chgData name="Bilikis Alayo" userId="870923b0b190b618" providerId="LiveId" clId="{B9FB1B88-8046-46E5-8F8A-672BC6E5816B}" dt="2024-05-29T09:59:59.929" v="2329" actId="14100"/>
          <ac:spMkLst>
            <pc:docMk/>
            <pc:sldMk cId="2097839145" sldId="308"/>
            <ac:spMk id="6" creationId="{C526CBCB-8ADA-0E48-96D7-11EEE40222DD}"/>
          </ac:spMkLst>
        </pc:spChg>
        <pc:spChg chg="del">
          <ac:chgData name="Bilikis Alayo" userId="870923b0b190b618" providerId="LiveId" clId="{B9FB1B88-8046-46E5-8F8A-672BC6E5816B}" dt="2024-05-29T09:59:40.493" v="2324" actId="478"/>
          <ac:spMkLst>
            <pc:docMk/>
            <pc:sldMk cId="2097839145" sldId="308"/>
            <ac:spMk id="10" creationId="{56D845AF-B8AB-B9EE-3295-344F5B909ADD}"/>
          </ac:spMkLst>
        </pc:spChg>
        <pc:spChg chg="del">
          <ac:chgData name="Bilikis Alayo" userId="870923b0b190b618" providerId="LiveId" clId="{B9FB1B88-8046-46E5-8F8A-672BC6E5816B}" dt="2024-05-29T09:59:55.494" v="2328" actId="478"/>
          <ac:spMkLst>
            <pc:docMk/>
            <pc:sldMk cId="2097839145" sldId="308"/>
            <ac:spMk id="15" creationId="{7480E8C5-2736-A12F-20C3-2DA7A483C0AF}"/>
          </ac:spMkLst>
        </pc:spChg>
        <pc:picChg chg="del">
          <ac:chgData name="Bilikis Alayo" userId="870923b0b190b618" providerId="LiveId" clId="{B9FB1B88-8046-46E5-8F8A-672BC6E5816B}" dt="2024-05-29T09:59:45.307" v="2325" actId="478"/>
          <ac:picMkLst>
            <pc:docMk/>
            <pc:sldMk cId="2097839145" sldId="308"/>
            <ac:picMk id="12" creationId="{817FAB57-F62E-0EE7-C0BB-DC1896826D74}"/>
          </ac:picMkLst>
        </pc:picChg>
        <pc:picChg chg="del">
          <ac:chgData name="Bilikis Alayo" userId="870923b0b190b618" providerId="LiveId" clId="{B9FB1B88-8046-46E5-8F8A-672BC6E5816B}" dt="2024-05-29T09:59:48.491" v="2326" actId="478"/>
          <ac:picMkLst>
            <pc:docMk/>
            <pc:sldMk cId="2097839145" sldId="308"/>
            <ac:picMk id="14" creationId="{3EB9ABBF-E084-56F7-2232-5F213FC04D04}"/>
          </ac:picMkLst>
        </pc:picChg>
        <pc:picChg chg="del">
          <ac:chgData name="Bilikis Alayo" userId="870923b0b190b618" providerId="LiveId" clId="{B9FB1B88-8046-46E5-8F8A-672BC6E5816B}" dt="2024-05-29T09:59:52.233" v="2327" actId="478"/>
          <ac:picMkLst>
            <pc:docMk/>
            <pc:sldMk cId="2097839145" sldId="308"/>
            <ac:picMk id="1029" creationId="{DA84229D-B668-722E-C5AE-3685D7E90E73}"/>
          </ac:picMkLst>
        </pc:picChg>
      </pc:sldChg>
      <pc:sldChg chg="add del">
        <pc:chgData name="Bilikis Alayo" userId="870923b0b190b618" providerId="LiveId" clId="{B9FB1B88-8046-46E5-8F8A-672BC6E5816B}" dt="2024-05-29T10:02:02.326" v="2339" actId="47"/>
        <pc:sldMkLst>
          <pc:docMk/>
          <pc:sldMk cId="2731534530"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FE7E7-3133-4467-B132-DBC0CCA3F7A4}" type="datetimeFigureOut">
              <a:rPr lang="en-GB" smtClean="0"/>
              <a:t>29/05/2024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7272B-390F-4517-8F38-8E2E265FE90B}" type="slidenum">
              <a:rPr lang="en-GB" smtClean="0"/>
              <a:t>‹#›</a:t>
            </a:fld>
            <a:endParaRPr lang="en-GB"/>
          </a:p>
        </p:txBody>
      </p:sp>
    </p:spTree>
    <p:extLst>
      <p:ext uri="{BB962C8B-B14F-4D97-AF65-F5344CB8AC3E}">
        <p14:creationId xmlns:p14="http://schemas.microsoft.com/office/powerpoint/2010/main" val="43744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6881D4D-32A8-453E-83F1-09C03BC8216B}" type="datetime1">
              <a:rPr lang="en-US" smtClean="0"/>
              <a:t>5/29/2024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DC1AE79-F2FE-4DAB-8CD8-F53BDCB5D37F}" type="datetime1">
              <a:rPr lang="en-US" smtClean="0"/>
              <a:t>5/29/2024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4D7A79F5-F5AE-4225-8E94-0B8BFE5F26EE}" type="datetime1">
              <a:rPr lang="en-US" smtClean="0"/>
              <a:t>5/29/2024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37CEB495-651A-439E-9EF4-0C6685F4189B}" type="datetime1">
              <a:rPr lang="en-US" smtClean="0"/>
              <a:t>5/29/2024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0BCC28FD-50C5-4B2A-BE90-11E5334FFE3E}" type="datetime1">
              <a:rPr lang="en-US" smtClean="0"/>
              <a:t>5/29/2024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4F6D5E42-8E0B-48C3-9082-7C50A6FDEB13}" type="datetime1">
              <a:rPr lang="en-US" smtClean="0"/>
              <a:t>5/29/2024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CBC3D10E-7EA6-4B86-AFC0-6272DE761B18}" type="datetime1">
              <a:rPr lang="en-US" smtClean="0"/>
              <a:t>5/29/2024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F2D64845-B253-4EB3-A66E-DE957ED7611E}" type="datetime1">
              <a:rPr lang="en-US" smtClean="0"/>
              <a:t>5/29/2024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6216EF1-4D1A-4AE3-A4EF-231736F0D560}" type="datetime1">
              <a:rPr lang="en-US" smtClean="0"/>
              <a:t>5/29/2024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1856A559-CBA5-4D9F-9098-DDB7B610C926}" type="datetime1">
              <a:rPr lang="en-US" smtClean="0"/>
              <a:t>5/29/2024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2C142E42-28E2-4D51-82C8-D2E1DDEB0DFA}" type="datetime1">
              <a:rPr lang="en-US" smtClean="0"/>
              <a:t>5/29/2024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8ECF6-92F2-4BB4-8164-64F23ACF5D4D}" type="datetime1">
              <a:rPr lang="en-US" smtClean="0"/>
              <a:t>5/29/2024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481914" y="1819904"/>
            <a:ext cx="8350363" cy="3200876"/>
          </a:xfrm>
          <a:prstGeom prst="rect">
            <a:avLst/>
          </a:prstGeom>
          <a:solidFill>
            <a:schemeClr val="bg2">
              <a:lumMod val="25000"/>
            </a:schemeClr>
          </a:solidFill>
        </p:spPr>
        <p:txBody>
          <a:bodyPr wrap="none" rtlCol="0">
            <a:spAutoFit/>
          </a:bodyPr>
          <a:lstStyle/>
          <a:p>
            <a:pPr algn="ctr"/>
            <a:r>
              <a:rPr lang="en-US" sz="4800" dirty="0">
                <a:solidFill>
                  <a:srgbClr val="FF6600"/>
                </a:solidFill>
                <a:latin typeface="Times New Roman" panose="02020603050405020304" pitchFamily="18" charset="0"/>
                <a:cs typeface="Times New Roman" panose="02020603050405020304" pitchFamily="18" charset="0"/>
              </a:rPr>
              <a:t>Healthcare – Persistency of Drug</a:t>
            </a:r>
          </a:p>
          <a:p>
            <a:pPr algn="ctr"/>
            <a:r>
              <a:rPr lang="en-US" sz="3600" dirty="0">
                <a:solidFill>
                  <a:srgbClr val="FF6600"/>
                </a:solidFill>
                <a:latin typeface="Times New Roman" panose="02020603050405020304" pitchFamily="18" charset="0"/>
                <a:cs typeface="Times New Roman" panose="02020603050405020304" pitchFamily="18" charset="0"/>
              </a:rPr>
              <a:t>Model selection and Model building</a:t>
            </a:r>
          </a:p>
          <a:p>
            <a:pPr algn="ctr"/>
            <a:endParaRPr lang="en-US" sz="2500" dirty="0">
              <a:solidFill>
                <a:srgbClr val="FF6600"/>
              </a:solidFill>
              <a:latin typeface="Times New Roman" panose="02020603050405020304" pitchFamily="18" charset="0"/>
              <a:cs typeface="Times New Roman" panose="02020603050405020304" pitchFamily="18" charset="0"/>
            </a:endParaRPr>
          </a:p>
          <a:p>
            <a:pPr algn="ctr"/>
            <a:r>
              <a:rPr lang="en-US" sz="2800" dirty="0">
                <a:solidFill>
                  <a:schemeClr val="bg1"/>
                </a:solidFill>
                <a:latin typeface="Times New Roman" panose="02020603050405020304" pitchFamily="18" charset="0"/>
                <a:cs typeface="Times New Roman" panose="02020603050405020304" pitchFamily="18" charset="0"/>
              </a:rPr>
              <a:t>Group Name: The Insights Team</a:t>
            </a:r>
          </a:p>
          <a:p>
            <a:pPr algn="ctr"/>
            <a:endParaRPr lang="en-US" sz="4000" dirty="0">
              <a:solidFill>
                <a:schemeClr val="bg1"/>
              </a:solidFill>
              <a:latin typeface="Times New Roman" panose="02020603050405020304" pitchFamily="18" charset="0"/>
              <a:cs typeface="Times New Roman" panose="02020603050405020304" pitchFamily="18" charset="0"/>
            </a:endParaRPr>
          </a:p>
          <a:p>
            <a:pPr algn="ctr"/>
            <a:endParaRPr lang="en-US" sz="2500" dirty="0">
              <a:solidFill>
                <a:srgbClr val="FF66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AFF3D3-C897-2048-C818-6B2630E8CE65}"/>
              </a:ext>
            </a:extLst>
          </p:cNvPr>
          <p:cNvSpPr txBox="1"/>
          <p:nvPr/>
        </p:nvSpPr>
        <p:spPr>
          <a:xfrm>
            <a:off x="8873591" y="5865705"/>
            <a:ext cx="2412475" cy="534185"/>
          </a:xfrm>
          <a:prstGeom prst="rect">
            <a:avLst/>
          </a:prstGeom>
          <a:noFill/>
        </p:spPr>
        <p:txBody>
          <a:bodyPr wrap="square">
            <a:sp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800" kern="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 29</a:t>
            </a:r>
            <a:r>
              <a:rPr lang="en-GB" sz="2800" kern="0" baseline="3000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GB" sz="2800" kern="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 May 2024</a:t>
            </a:r>
            <a:endParaRPr lang="en-GB" sz="2800" kern="100" dirty="0">
              <a:solidFill>
                <a:schemeClr val="accent2"/>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(categorical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4265475" y="5674488"/>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10</a:t>
            </a:fld>
            <a:endParaRPr lang="en-US" dirty="0"/>
          </a:p>
        </p:txBody>
      </p:sp>
      <p:sp>
        <p:nvSpPr>
          <p:cNvPr id="19" name="Rectangle 18">
            <a:extLst>
              <a:ext uri="{FF2B5EF4-FFF2-40B4-BE49-F238E27FC236}">
                <a16:creationId xmlns:a16="http://schemas.microsoft.com/office/drawing/2014/main" id="{5EA75D1E-88D9-2EB4-9207-CA0EBABE5E8B}"/>
              </a:ext>
            </a:extLst>
          </p:cNvPr>
          <p:cNvSpPr/>
          <p:nvPr/>
        </p:nvSpPr>
        <p:spPr>
          <a:xfrm>
            <a:off x="0" y="898377"/>
            <a:ext cx="12192000" cy="5418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The following plots show the analysis of categorical features </a:t>
            </a:r>
            <a:r>
              <a:rPr lang="en-US" i="1" dirty="0">
                <a:solidFill>
                  <a:schemeClr val="tx1"/>
                </a:solidFill>
                <a:latin typeface="Times New Roman" panose="02020603050405020304" pitchFamily="18" charset="0"/>
                <a:cs typeface="Times New Roman" panose="02020603050405020304" pitchFamily="18" charset="0"/>
              </a:rPr>
              <a:t>(‘Age Bucket’, ‘Race’ and ‘Region’</a:t>
            </a:r>
            <a:r>
              <a:rPr lang="en-US" dirty="0">
                <a:solidFill>
                  <a:schemeClr val="tx1"/>
                </a:solidFill>
                <a:latin typeface="Times New Roman" panose="02020603050405020304" pitchFamily="18" charset="0"/>
                <a:cs typeface="Times New Roman" panose="02020603050405020304" pitchFamily="18" charset="0"/>
              </a:rPr>
              <a:t>) against the target variable – </a:t>
            </a:r>
            <a:r>
              <a:rPr lang="en-US" i="1" dirty="0">
                <a:solidFill>
                  <a:schemeClr val="tx1"/>
                </a:solidFill>
                <a:latin typeface="Times New Roman" panose="02020603050405020304" pitchFamily="18" charset="0"/>
                <a:cs typeface="Times New Roman" panose="02020603050405020304" pitchFamily="18" charset="0"/>
              </a:rPr>
              <a:t>Persistency Flag:</a:t>
            </a:r>
            <a:endParaRPr lang="en-GB" i="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594CAC-D373-D859-5573-5745DCD9306E}"/>
              </a:ext>
            </a:extLst>
          </p:cNvPr>
          <p:cNvSpPr txBox="1"/>
          <p:nvPr/>
        </p:nvSpPr>
        <p:spPr>
          <a:xfrm>
            <a:off x="190451" y="5798145"/>
            <a:ext cx="9097055"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The female genders have a high persistence compared to their male counterparts.</a:t>
            </a:r>
          </a:p>
          <a:p>
            <a:pPr marL="285750" indent="-285750">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Patients of non-Hispanic origin have the highest proportion of persistence.</a:t>
            </a:r>
            <a:endParaRPr lang="en-GB" dirty="0">
              <a:latin typeface="Times New Roman" panose="02020603050405020304" pitchFamily="18" charset="0"/>
              <a:cs typeface="Times New Roman" panose="02020603050405020304" pitchFamily="18" charset="0"/>
            </a:endParaRPr>
          </a:p>
        </p:txBody>
      </p:sp>
      <p:pic>
        <p:nvPicPr>
          <p:cNvPr id="1034" name="Picture 10">
            <a:extLst>
              <a:ext uri="{FF2B5EF4-FFF2-40B4-BE49-F238E27FC236}">
                <a16:creationId xmlns:a16="http://schemas.microsoft.com/office/drawing/2014/main" id="{EB170566-DC35-7023-BBAB-88B5EAF87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765" y="1679929"/>
            <a:ext cx="4440177" cy="33011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FD9CA43-CD7A-00B1-6D47-9075B4FBE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7" y="1679929"/>
            <a:ext cx="450638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B119ED-855B-72D1-0322-1F681FDB08D4}"/>
              </a:ext>
            </a:extLst>
          </p:cNvPr>
          <p:cNvSpPr txBox="1"/>
          <p:nvPr/>
        </p:nvSpPr>
        <p:spPr>
          <a:xfrm>
            <a:off x="413657" y="5162474"/>
            <a:ext cx="4054978"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4: Class analysis by </a:t>
            </a:r>
            <a:r>
              <a:rPr lang="en-US" sz="1600" i="1" dirty="0">
                <a:latin typeface="Times New Roman" panose="02020603050405020304" pitchFamily="18" charset="0"/>
                <a:cs typeface="Times New Roman" panose="02020603050405020304" pitchFamily="18" charset="0"/>
              </a:rPr>
              <a:t>Gender</a:t>
            </a: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ECE0F1-55C3-7F20-1887-6246BDFDA592}"/>
              </a:ext>
            </a:extLst>
          </p:cNvPr>
          <p:cNvSpPr txBox="1"/>
          <p:nvPr/>
        </p:nvSpPr>
        <p:spPr>
          <a:xfrm>
            <a:off x="6707552" y="5055681"/>
            <a:ext cx="3016893"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5: Class analysis by </a:t>
            </a:r>
            <a:r>
              <a:rPr lang="en-US" sz="1600" i="1" dirty="0">
                <a:latin typeface="Times New Roman" panose="02020603050405020304" pitchFamily="18" charset="0"/>
                <a:cs typeface="Times New Roman" panose="02020603050405020304" pitchFamily="18" charset="0"/>
              </a:rPr>
              <a:t>Ethnicity</a:t>
            </a: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83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(categorical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4265475" y="5674488"/>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11</a:t>
            </a:fld>
            <a:endParaRPr lang="en-US" dirty="0"/>
          </a:p>
        </p:txBody>
      </p:sp>
      <p:sp>
        <p:nvSpPr>
          <p:cNvPr id="19" name="Rectangle 18">
            <a:extLst>
              <a:ext uri="{FF2B5EF4-FFF2-40B4-BE49-F238E27FC236}">
                <a16:creationId xmlns:a16="http://schemas.microsoft.com/office/drawing/2014/main" id="{5EA75D1E-88D9-2EB4-9207-CA0EBABE5E8B}"/>
              </a:ext>
            </a:extLst>
          </p:cNvPr>
          <p:cNvSpPr/>
          <p:nvPr/>
        </p:nvSpPr>
        <p:spPr>
          <a:xfrm>
            <a:off x="0" y="821026"/>
            <a:ext cx="12192000" cy="4316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The following plot shows the analysis of categorical features under </a:t>
            </a:r>
            <a:r>
              <a:rPr lang="en-US" i="1" dirty="0">
                <a:solidFill>
                  <a:schemeClr val="tx1"/>
                </a:solidFill>
                <a:latin typeface="Times New Roman" panose="02020603050405020304" pitchFamily="18" charset="0"/>
                <a:cs typeface="Times New Roman" panose="02020603050405020304" pitchFamily="18" charset="0"/>
              </a:rPr>
              <a:t>Risk Factors</a:t>
            </a:r>
            <a:r>
              <a:rPr lang="en-US" dirty="0">
                <a:solidFill>
                  <a:schemeClr val="tx1"/>
                </a:solidFill>
                <a:latin typeface="Times New Roman" panose="02020603050405020304" pitchFamily="18" charset="0"/>
                <a:cs typeface="Times New Roman" panose="02020603050405020304" pitchFamily="18" charset="0"/>
              </a:rPr>
              <a:t> against the target variable – </a:t>
            </a:r>
            <a:r>
              <a:rPr lang="en-US" i="1" dirty="0">
                <a:solidFill>
                  <a:schemeClr val="tx1"/>
                </a:solidFill>
                <a:latin typeface="Times New Roman" panose="02020603050405020304" pitchFamily="18" charset="0"/>
                <a:cs typeface="Times New Roman" panose="02020603050405020304" pitchFamily="18" charset="0"/>
              </a:rPr>
              <a:t>Persistency Flag</a:t>
            </a:r>
            <a:r>
              <a:rPr lang="en-US" dirty="0">
                <a:solidFill>
                  <a:schemeClr val="tx1"/>
                </a:solidFill>
                <a:latin typeface="Times New Roman" panose="02020603050405020304" pitchFamily="18" charset="0"/>
                <a:cs typeface="Times New Roman" panose="02020603050405020304" pitchFamily="18" charset="0"/>
              </a:rPr>
              <a:t>:</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594CAC-D373-D859-5573-5745DCD9306E}"/>
              </a:ext>
            </a:extLst>
          </p:cNvPr>
          <p:cNvSpPr txBox="1"/>
          <p:nvPr/>
        </p:nvSpPr>
        <p:spPr>
          <a:xfrm>
            <a:off x="113021" y="6043510"/>
            <a:ext cx="11240779" cy="707886"/>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The number of</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patients suffering Vitamin-D sufficiency is extremely higher than other </a:t>
            </a:r>
            <a:r>
              <a:rPr lang="en-US" sz="2000" b="0" i="1" dirty="0">
                <a:solidFill>
                  <a:srgbClr val="000000"/>
                </a:solidFill>
                <a:effectLst/>
                <a:highlight>
                  <a:srgbClr val="FFFFFF"/>
                </a:highlight>
                <a:latin typeface="Times New Roman" panose="02020603050405020304" pitchFamily="18" charset="0"/>
                <a:cs typeface="Times New Roman" panose="02020603050405020304" pitchFamily="18" charset="0"/>
              </a:rPr>
              <a:t>risk factors.</a:t>
            </a:r>
          </a:p>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Most patients with the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risk factors</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are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non-persistent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with the NTM treatment.</a:t>
            </a:r>
            <a:endPar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1210511F-C75C-B388-954A-2AE3E71D9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83" y="1370182"/>
            <a:ext cx="10261938" cy="42314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6A4DF00-C8ED-7DA2-A7A3-3566472661E4}"/>
              </a:ext>
            </a:extLst>
          </p:cNvPr>
          <p:cNvSpPr txBox="1"/>
          <p:nvPr/>
        </p:nvSpPr>
        <p:spPr>
          <a:xfrm>
            <a:off x="4292143" y="5495429"/>
            <a:ext cx="3781245"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6: Risk _Factors analysis by target class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86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(categorical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4265475" y="5674488"/>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12</a:t>
            </a:fld>
            <a:endParaRPr lang="en-US" dirty="0"/>
          </a:p>
        </p:txBody>
      </p:sp>
      <p:sp>
        <p:nvSpPr>
          <p:cNvPr id="19" name="Rectangle 18">
            <a:extLst>
              <a:ext uri="{FF2B5EF4-FFF2-40B4-BE49-F238E27FC236}">
                <a16:creationId xmlns:a16="http://schemas.microsoft.com/office/drawing/2014/main" id="{5EA75D1E-88D9-2EB4-9207-CA0EBABE5E8B}"/>
              </a:ext>
            </a:extLst>
          </p:cNvPr>
          <p:cNvSpPr/>
          <p:nvPr/>
        </p:nvSpPr>
        <p:spPr>
          <a:xfrm>
            <a:off x="0" y="898377"/>
            <a:ext cx="12192000" cy="4316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anose="02020603050405020304" pitchFamily="18" charset="0"/>
                <a:cs typeface="Times New Roman" panose="02020603050405020304" pitchFamily="18" charset="0"/>
              </a:rPr>
              <a:t>The following plot shows the analysis of categorical features under Comorbidity factors against the target variable – </a:t>
            </a:r>
            <a:r>
              <a:rPr lang="en-US" sz="1600" i="1" dirty="0">
                <a:solidFill>
                  <a:schemeClr val="tx1"/>
                </a:solidFill>
                <a:latin typeface="Times New Roman" panose="02020603050405020304" pitchFamily="18" charset="0"/>
                <a:cs typeface="Times New Roman" panose="02020603050405020304" pitchFamily="18" charset="0"/>
              </a:rPr>
              <a:t>Persistency Flag</a:t>
            </a:r>
            <a:r>
              <a:rPr lang="en-US" sz="1600" dirty="0">
                <a:solidFill>
                  <a:schemeClr val="tx1"/>
                </a:solidFill>
                <a:latin typeface="Times New Roman" panose="02020603050405020304" pitchFamily="18" charset="0"/>
                <a:cs typeface="Times New Roman" panose="02020603050405020304" pitchFamily="18" charset="0"/>
              </a:rPr>
              <a:t>:</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594CAC-D373-D859-5573-5745DCD9306E}"/>
              </a:ext>
            </a:extLst>
          </p:cNvPr>
          <p:cNvSpPr txBox="1"/>
          <p:nvPr/>
        </p:nvSpPr>
        <p:spPr>
          <a:xfrm>
            <a:off x="318240" y="5818308"/>
            <a:ext cx="10505704"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Most patients either suffer a disorder or encounter for screening related to Lipidemia, Malignant Neoplasms, or Immunization.</a:t>
            </a:r>
          </a:p>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Most patients (11 out of 14) with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comorbidity factors </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are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persisten</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t with the NTM treatment.</a:t>
            </a:r>
          </a:p>
        </p:txBody>
      </p:sp>
      <p:pic>
        <p:nvPicPr>
          <p:cNvPr id="4098" name="Picture 2">
            <a:extLst>
              <a:ext uri="{FF2B5EF4-FFF2-40B4-BE49-F238E27FC236}">
                <a16:creationId xmlns:a16="http://schemas.microsoft.com/office/drawing/2014/main" id="{9A77FC9B-1780-0859-9568-FE2556187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241" y="1437945"/>
            <a:ext cx="9697630" cy="39314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53DDC5-9600-03C2-CBCB-967AB313B00F}"/>
              </a:ext>
            </a:extLst>
          </p:cNvPr>
          <p:cNvSpPr txBox="1"/>
          <p:nvPr/>
        </p:nvSpPr>
        <p:spPr>
          <a:xfrm>
            <a:off x="4265475" y="5339429"/>
            <a:ext cx="4703596"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7: </a:t>
            </a:r>
            <a:r>
              <a:rPr lang="en-US" sz="1600" dirty="0">
                <a:solidFill>
                  <a:schemeClr val="tx1"/>
                </a:solidFill>
                <a:latin typeface="Times New Roman" panose="02020603050405020304" pitchFamily="18" charset="0"/>
                <a:cs typeface="Times New Roman" panose="02020603050405020304" pitchFamily="18" charset="0"/>
              </a:rPr>
              <a:t>Comorbidity factors </a:t>
            </a:r>
            <a:r>
              <a:rPr lang="en-US" sz="1600" dirty="0">
                <a:latin typeface="Times New Roman" panose="02020603050405020304" pitchFamily="18" charset="0"/>
                <a:cs typeface="Times New Roman" panose="02020603050405020304" pitchFamily="18" charset="0"/>
              </a:rPr>
              <a:t>analysis by target class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794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(categorical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4265475" y="5674488"/>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13</a:t>
            </a:fld>
            <a:endParaRPr lang="en-US" dirty="0"/>
          </a:p>
        </p:txBody>
      </p:sp>
      <p:sp>
        <p:nvSpPr>
          <p:cNvPr id="6" name="TextBox 5">
            <a:extLst>
              <a:ext uri="{FF2B5EF4-FFF2-40B4-BE49-F238E27FC236}">
                <a16:creationId xmlns:a16="http://schemas.microsoft.com/office/drawing/2014/main" id="{57594CAC-D373-D859-5573-5745DCD9306E}"/>
              </a:ext>
            </a:extLst>
          </p:cNvPr>
          <p:cNvSpPr txBox="1"/>
          <p:nvPr/>
        </p:nvSpPr>
        <p:spPr>
          <a:xfrm>
            <a:off x="228031" y="5838418"/>
            <a:ext cx="11735937"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The most prevalent concomitant drugs recorded are Narcotics, Cholesterol and Triglyceride regulating preparations, Systemic Corticosteroids plain, and Anti-depressants and Mood-stabilizers</a:t>
            </a:r>
          </a:p>
          <a:p>
            <a:pPr marL="342900" indent="-342900">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Most patients on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concomitant drugs</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are </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persistent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with NTM therapy</a:t>
            </a:r>
          </a:p>
        </p:txBody>
      </p:sp>
      <p:pic>
        <p:nvPicPr>
          <p:cNvPr id="3074" name="Picture 2">
            <a:extLst>
              <a:ext uri="{FF2B5EF4-FFF2-40B4-BE49-F238E27FC236}">
                <a16:creationId xmlns:a16="http://schemas.microsoft.com/office/drawing/2014/main" id="{420CC030-DD6F-458A-8718-6F326B96F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86" y="1409634"/>
            <a:ext cx="9032681" cy="401407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86A91D2-D791-CA76-377B-C882F555C4B1}"/>
              </a:ext>
            </a:extLst>
          </p:cNvPr>
          <p:cNvSpPr txBox="1"/>
          <p:nvPr/>
        </p:nvSpPr>
        <p:spPr>
          <a:xfrm>
            <a:off x="262581" y="779029"/>
            <a:ext cx="11473543" cy="646331"/>
          </a:xfrm>
          <a:prstGeom prst="rect">
            <a:avLst/>
          </a:prstGeom>
          <a:noFill/>
        </p:spPr>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The following plot shows the analysis of categorical features under Concomitancy factors  against the target variable – </a:t>
            </a:r>
            <a:r>
              <a:rPr lang="en-US" sz="1800" i="1" dirty="0">
                <a:solidFill>
                  <a:schemeClr val="tx1"/>
                </a:solidFill>
                <a:latin typeface="Times New Roman" panose="02020603050405020304" pitchFamily="18" charset="0"/>
                <a:cs typeface="Times New Roman" panose="02020603050405020304" pitchFamily="18" charset="0"/>
              </a:rPr>
              <a:t>Persistency</a:t>
            </a:r>
            <a:r>
              <a:rPr lang="en-US" i="1" dirty="0">
                <a:latin typeface="Times New Roman" panose="02020603050405020304" pitchFamily="18" charset="0"/>
                <a:cs typeface="Times New Roman" panose="02020603050405020304" pitchFamily="18" charset="0"/>
              </a:rPr>
              <a:t> </a:t>
            </a:r>
            <a:r>
              <a:rPr lang="en-US" sz="1800" i="1" dirty="0">
                <a:solidFill>
                  <a:schemeClr val="tx1"/>
                </a:solidFill>
                <a:latin typeface="Times New Roman" panose="02020603050405020304" pitchFamily="18" charset="0"/>
                <a:cs typeface="Times New Roman" panose="02020603050405020304" pitchFamily="18" charset="0"/>
              </a:rPr>
              <a:t>Flag</a:t>
            </a:r>
            <a:r>
              <a:rPr lang="en-US" dirty="0">
                <a:latin typeface="Times New Roman" panose="02020603050405020304" pitchFamily="18" charset="0"/>
                <a:cs typeface="Times New Roman" panose="02020603050405020304" pitchFamily="18" charset="0"/>
              </a:rPr>
              <a:t>.</a:t>
            </a:r>
            <a:endParaRPr lang="en-GB" sz="1800"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FD4D0CD-B914-41A7-3FC0-554DDFF24CD3}"/>
              </a:ext>
            </a:extLst>
          </p:cNvPr>
          <p:cNvSpPr txBox="1"/>
          <p:nvPr/>
        </p:nvSpPr>
        <p:spPr>
          <a:xfrm>
            <a:off x="4125167" y="5335934"/>
            <a:ext cx="4703596"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8: </a:t>
            </a:r>
            <a:r>
              <a:rPr lang="en-US" sz="1600" dirty="0">
                <a:solidFill>
                  <a:schemeClr val="tx1"/>
                </a:solidFill>
                <a:latin typeface="Times New Roman" panose="02020603050405020304" pitchFamily="18" charset="0"/>
                <a:cs typeface="Times New Roman" panose="02020603050405020304" pitchFamily="18" charset="0"/>
              </a:rPr>
              <a:t>Concomitancy factors </a:t>
            </a:r>
            <a:r>
              <a:rPr lang="en-US" sz="1600" dirty="0">
                <a:latin typeface="Times New Roman" panose="02020603050405020304" pitchFamily="18" charset="0"/>
                <a:cs typeface="Times New Roman" panose="02020603050405020304" pitchFamily="18" charset="0"/>
              </a:rPr>
              <a:t>analysis by target class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11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64977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511662"/>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(Numerical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4265475" y="5674488"/>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14</a:t>
            </a:fld>
            <a:endParaRPr lang="en-US" dirty="0"/>
          </a:p>
        </p:txBody>
      </p:sp>
      <p:sp>
        <p:nvSpPr>
          <p:cNvPr id="19" name="Rectangle 18">
            <a:extLst>
              <a:ext uri="{FF2B5EF4-FFF2-40B4-BE49-F238E27FC236}">
                <a16:creationId xmlns:a16="http://schemas.microsoft.com/office/drawing/2014/main" id="{5EA75D1E-88D9-2EB4-9207-CA0EBABE5E8B}"/>
              </a:ext>
            </a:extLst>
          </p:cNvPr>
          <p:cNvSpPr/>
          <p:nvPr/>
        </p:nvSpPr>
        <p:spPr>
          <a:xfrm>
            <a:off x="0" y="791001"/>
            <a:ext cx="11553245" cy="6556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The dataset contains two numerical features which </a:t>
            </a:r>
            <a:r>
              <a:rPr lang="en-US"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 </a:t>
            </a:r>
            <a:r>
              <a:rPr lang="en-GB" dirty="0">
                <a:solidFill>
                  <a:schemeClr val="tx1"/>
                </a:solidFill>
                <a:latin typeface="Times New Roman" panose="02020603050405020304" pitchFamily="18" charset="0"/>
                <a:cs typeface="Times New Roman" panose="02020603050405020304" pitchFamily="18" charset="0"/>
              </a:rPr>
              <a:t>and the </a:t>
            </a:r>
            <a:r>
              <a:rPr lang="en-GB" i="1" dirty="0">
                <a:solidFill>
                  <a:schemeClr val="tx1"/>
                </a:solidFill>
                <a:latin typeface="Times New Roman" panose="02020603050405020304" pitchFamily="18" charset="0"/>
                <a:cs typeface="Times New Roman" panose="02020603050405020304" pitchFamily="18" charset="0"/>
              </a:rPr>
              <a:t>Count of Risks</a:t>
            </a:r>
            <a:r>
              <a:rPr lang="en-GB" dirty="0">
                <a:solidFill>
                  <a:schemeClr val="tx1"/>
                </a:solidFill>
                <a:latin typeface="Times New Roman" panose="02020603050405020304" pitchFamily="18" charset="0"/>
                <a:cs typeface="Times New Roman" panose="02020603050405020304" pitchFamily="18" charset="0"/>
              </a:rPr>
              <a:t>. These features are rightly skewed and contain some outliers. </a:t>
            </a:r>
          </a:p>
        </p:txBody>
      </p:sp>
      <p:sp>
        <p:nvSpPr>
          <p:cNvPr id="6" name="TextBox 5">
            <a:extLst>
              <a:ext uri="{FF2B5EF4-FFF2-40B4-BE49-F238E27FC236}">
                <a16:creationId xmlns:a16="http://schemas.microsoft.com/office/drawing/2014/main" id="{57594CAC-D373-D859-5573-5745DCD9306E}"/>
              </a:ext>
            </a:extLst>
          </p:cNvPr>
          <p:cNvSpPr txBox="1"/>
          <p:nvPr/>
        </p:nvSpPr>
        <p:spPr>
          <a:xfrm>
            <a:off x="127409" y="5891044"/>
            <a:ext cx="11425836" cy="646331"/>
          </a:xfrm>
          <a:prstGeom prst="rect">
            <a:avLst/>
          </a:prstGeom>
          <a:noFill/>
        </p:spPr>
        <p:txBody>
          <a:bodyPr wrap="square">
            <a:spAutoFit/>
          </a:bodyPr>
          <a:lstStyle/>
          <a:p>
            <a:pPr marL="342900" indent="-342900">
              <a:buFont typeface="Arial" panose="020B0604020202020204" pitchFamily="34" charset="0"/>
              <a:buChar char="•"/>
            </a:pPr>
            <a:r>
              <a:rPr lang="en-US" dirty="0">
                <a:solidFill>
                  <a:srgbClr val="000000"/>
                </a:solidFill>
                <a:highlight>
                  <a:srgbClr val="FFFFFF"/>
                </a:highlight>
                <a:latin typeface="Times New Roman" panose="02020603050405020304" pitchFamily="18" charset="0"/>
                <a:cs typeface="Times New Roman" panose="02020603050405020304" pitchFamily="18" charset="0"/>
              </a:rPr>
              <a:t>Most of the persistency-Flag of </a:t>
            </a:r>
            <a:r>
              <a:rPr lang="en-US" i="1" dirty="0">
                <a:solidFill>
                  <a:srgbClr val="000000"/>
                </a:solidFill>
                <a:highlight>
                  <a:srgbClr val="FFFFFF"/>
                </a:highlight>
                <a:latin typeface="Times New Roman" panose="02020603050405020304" pitchFamily="18" charset="0"/>
                <a:cs typeface="Times New Roman" panose="02020603050405020304" pitchFamily="18" charset="0"/>
              </a:rPr>
              <a:t>Count of Risks</a:t>
            </a:r>
            <a:r>
              <a:rPr lang="en-US" dirty="0">
                <a:solidFill>
                  <a:srgbClr val="000000"/>
                </a:solidFill>
                <a:highlight>
                  <a:srgbClr val="FFFFFF"/>
                </a:highlight>
                <a:latin typeface="Times New Roman" panose="02020603050405020304" pitchFamily="18" charset="0"/>
                <a:cs typeface="Times New Roman" panose="02020603050405020304" pitchFamily="18" charset="0"/>
              </a:rPr>
              <a:t> lies between 0 and 2.</a:t>
            </a:r>
          </a:p>
          <a:p>
            <a:pPr marL="342900" indent="-342900">
              <a:buFont typeface="Arial" panose="020B0604020202020204" pitchFamily="34" charset="0"/>
              <a:buChar char="•"/>
            </a:pPr>
            <a:r>
              <a:rPr lang="en-US" dirty="0">
                <a:solidFill>
                  <a:srgbClr val="000000"/>
                </a:solidFill>
                <a:highlight>
                  <a:srgbClr val="FFFFFF"/>
                </a:highlight>
                <a:latin typeface="Times New Roman" panose="02020603050405020304" pitchFamily="18" charset="0"/>
                <a:cs typeface="Times New Roman" panose="02020603050405020304" pitchFamily="18" charset="0"/>
              </a:rPr>
              <a:t>The highest persistency-Flag frequency count to </a:t>
            </a:r>
            <a:r>
              <a:rPr lang="en-US"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a:t>
            </a:r>
            <a:r>
              <a:rPr lang="en-US" dirty="0">
                <a:solidFill>
                  <a:srgbClr val="000000"/>
                </a:solidFill>
                <a:highlight>
                  <a:srgbClr val="FFFFFF"/>
                </a:highlight>
                <a:latin typeface="Times New Roman" panose="02020603050405020304" pitchFamily="18" charset="0"/>
                <a:cs typeface="Times New Roman" panose="02020603050405020304" pitchFamily="18" charset="0"/>
              </a:rPr>
              <a:t> is  7 while the least is 0</a:t>
            </a:r>
          </a:p>
        </p:txBody>
      </p:sp>
      <p:pic>
        <p:nvPicPr>
          <p:cNvPr id="1026" name="Picture 2">
            <a:extLst>
              <a:ext uri="{FF2B5EF4-FFF2-40B4-BE49-F238E27FC236}">
                <a16:creationId xmlns:a16="http://schemas.microsoft.com/office/drawing/2014/main" id="{E87AC516-9DF2-BD5A-3AB2-9592C6DDA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82" y="1587914"/>
            <a:ext cx="5324847" cy="3471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1F7E0EC-E405-7643-20E3-C1FBAB037113}"/>
              </a:ext>
            </a:extLst>
          </p:cNvPr>
          <p:cNvPicPr>
            <a:picLocks noChangeAspect="1"/>
          </p:cNvPicPr>
          <p:nvPr/>
        </p:nvPicPr>
        <p:blipFill>
          <a:blip r:embed="rId3"/>
          <a:stretch>
            <a:fillRect/>
          </a:stretch>
        </p:blipFill>
        <p:spPr>
          <a:xfrm>
            <a:off x="6228398" y="1485601"/>
            <a:ext cx="5324847" cy="3573966"/>
          </a:xfrm>
          <a:prstGeom prst="rect">
            <a:avLst/>
          </a:prstGeom>
        </p:spPr>
      </p:pic>
      <p:sp>
        <p:nvSpPr>
          <p:cNvPr id="9" name="TextBox 8">
            <a:extLst>
              <a:ext uri="{FF2B5EF4-FFF2-40B4-BE49-F238E27FC236}">
                <a16:creationId xmlns:a16="http://schemas.microsoft.com/office/drawing/2014/main" id="{FF936247-CE82-BE05-5DBD-B8B678BABBF4}"/>
              </a:ext>
            </a:extLst>
          </p:cNvPr>
          <p:cNvSpPr txBox="1"/>
          <p:nvPr/>
        </p:nvSpPr>
        <p:spPr>
          <a:xfrm>
            <a:off x="485853" y="4990721"/>
            <a:ext cx="4174247"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9: </a:t>
            </a:r>
            <a:r>
              <a:rPr lang="en-GB" sz="1600" i="1" dirty="0">
                <a:solidFill>
                  <a:schemeClr val="tx1"/>
                </a:solidFill>
                <a:latin typeface="Times New Roman" panose="02020603050405020304" pitchFamily="18" charset="0"/>
                <a:cs typeface="Times New Roman" panose="02020603050405020304" pitchFamily="18" charset="0"/>
              </a:rPr>
              <a:t>Count of</a:t>
            </a:r>
            <a:r>
              <a:rPr lang="en-GB" sz="1600" i="1" dirty="0">
                <a:latin typeface="Times New Roman" panose="02020603050405020304" pitchFamily="18" charset="0"/>
                <a:cs typeface="Times New Roman" panose="02020603050405020304" pitchFamily="18" charset="0"/>
              </a:rPr>
              <a:t> </a:t>
            </a:r>
            <a:r>
              <a:rPr lang="en-GB" sz="1600" i="1" dirty="0">
                <a:solidFill>
                  <a:schemeClr val="tx1"/>
                </a:solidFill>
                <a:latin typeface="Times New Roman" panose="02020603050405020304" pitchFamily="18" charset="0"/>
                <a:cs typeface="Times New Roman" panose="02020603050405020304" pitchFamily="18" charset="0"/>
              </a:rPr>
              <a:t>Risks</a:t>
            </a:r>
            <a:r>
              <a:rPr lang="en-GB"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analysis by target class</a:t>
            </a:r>
            <a:endParaRPr lang="en-GB"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81FAD07-509B-A31F-37B7-EE5C7D3558F2}"/>
              </a:ext>
            </a:extLst>
          </p:cNvPr>
          <p:cNvSpPr txBox="1"/>
          <p:nvPr/>
        </p:nvSpPr>
        <p:spPr>
          <a:xfrm>
            <a:off x="6352598" y="4987552"/>
            <a:ext cx="5200647" cy="58477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10: </a:t>
            </a:r>
            <a:r>
              <a:rPr lang="en-US" sz="1600"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sz="1600"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a:t>
            </a:r>
            <a:r>
              <a:rPr lang="en-GB" sz="1600"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analysis by target class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40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54068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7089250" cy="425103"/>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Data cleaning and transformation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15</a:t>
            </a:fld>
            <a:endParaRPr lang="en-US" dirty="0"/>
          </a:p>
        </p:txBody>
      </p:sp>
      <p:sp>
        <p:nvSpPr>
          <p:cNvPr id="6" name="TextBox 5">
            <a:extLst>
              <a:ext uri="{FF2B5EF4-FFF2-40B4-BE49-F238E27FC236}">
                <a16:creationId xmlns:a16="http://schemas.microsoft.com/office/drawing/2014/main" id="{67FD50A3-1908-DA6F-F9AA-41046D88FA0D}"/>
              </a:ext>
            </a:extLst>
          </p:cNvPr>
          <p:cNvSpPr txBox="1"/>
          <p:nvPr/>
        </p:nvSpPr>
        <p:spPr>
          <a:xfrm>
            <a:off x="212697" y="925117"/>
            <a:ext cx="6441882" cy="501675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data cleaning and transformation done on the dataset  entails the following:</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Missing Values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dataset contains a substantial number of missing values from 8 categorical features, and this was handled by applying two methods viz: mean imputation and model-based imputation.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Since the missing values were categorical, mode imputation was eventually adopted as a single imputation method for addressing the missingness. The mode imputation method appears suitable as it is straightforward and does not require categorical label encoding while the model-based imputation does require label encoding. </a:t>
            </a:r>
            <a:endParaRPr lang="en-GB" sz="2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322F105E-8324-DAC5-B870-A12C2E59F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563" y="885115"/>
            <a:ext cx="4802588" cy="460118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470BFA5-88B5-C036-C9D0-F4902E3B0790}"/>
              </a:ext>
            </a:extLst>
          </p:cNvPr>
          <p:cNvSpPr>
            <a:spLocks noChangeArrowheads="1"/>
          </p:cNvSpPr>
          <p:nvPr/>
        </p:nvSpPr>
        <p:spPr bwMode="auto">
          <a:xfrm rot="10800000" flipV="1">
            <a:off x="7760472" y="5404057"/>
            <a:ext cx="44315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11: Proportion of missing values in the dataset</a:t>
            </a:r>
          </a:p>
        </p:txBody>
      </p:sp>
    </p:spTree>
    <p:extLst>
      <p:ext uri="{BB962C8B-B14F-4D97-AF65-F5344CB8AC3E}">
        <p14:creationId xmlns:p14="http://schemas.microsoft.com/office/powerpoint/2010/main" val="316230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1" y="1"/>
            <a:ext cx="12192000" cy="65200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199" y="59927"/>
            <a:ext cx="7606085" cy="592079"/>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Data cleaning and transformation (cont’d)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16</a:t>
            </a:fld>
            <a:endParaRPr lang="en-US" dirty="0"/>
          </a:p>
        </p:txBody>
      </p:sp>
      <p:sp>
        <p:nvSpPr>
          <p:cNvPr id="12" name="Rectangle 11">
            <a:extLst>
              <a:ext uri="{FF2B5EF4-FFF2-40B4-BE49-F238E27FC236}">
                <a16:creationId xmlns:a16="http://schemas.microsoft.com/office/drawing/2014/main" id="{E470BFA5-88B5-C036-C9D0-F4902E3B0790}"/>
              </a:ext>
            </a:extLst>
          </p:cNvPr>
          <p:cNvSpPr>
            <a:spLocks noChangeArrowheads="1"/>
          </p:cNvSpPr>
          <p:nvPr/>
        </p:nvSpPr>
        <p:spPr bwMode="auto">
          <a:xfrm rot="10800000" flipV="1">
            <a:off x="163839" y="6187072"/>
            <a:ext cx="55348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12</a:t>
            </a:r>
            <a:r>
              <a:rPr lang="en-US" altLang="en-US" sz="1600" i="1" dirty="0">
                <a:latin typeface="Times New Roman" panose="02020603050405020304" pitchFamily="18" charset="0"/>
                <a:cs typeface="Times New Roman" panose="02020603050405020304" pitchFamily="18" charset="0"/>
              </a:rPr>
              <a:t>: Count of Risks </a:t>
            </a:r>
            <a:r>
              <a:rPr lang="en-US" altLang="en-US" sz="1600" dirty="0">
                <a:latin typeface="Times New Roman" panose="02020603050405020304" pitchFamily="18" charset="0"/>
                <a:cs typeface="Times New Roman" panose="02020603050405020304" pitchFamily="18" charset="0"/>
              </a:rPr>
              <a:t>feature before and after transformation</a:t>
            </a:r>
          </a:p>
        </p:txBody>
      </p:sp>
      <p:sp>
        <p:nvSpPr>
          <p:cNvPr id="2" name="Rectangle 1">
            <a:extLst>
              <a:ext uri="{FF2B5EF4-FFF2-40B4-BE49-F238E27FC236}">
                <a16:creationId xmlns:a16="http://schemas.microsoft.com/office/drawing/2014/main" id="{F6B11913-17A7-D396-855C-2DA9AE8D4656}"/>
              </a:ext>
            </a:extLst>
          </p:cNvPr>
          <p:cNvSpPr>
            <a:spLocks noChangeArrowheads="1"/>
          </p:cNvSpPr>
          <p:nvPr/>
        </p:nvSpPr>
        <p:spPr bwMode="auto">
          <a:xfrm rot="10800000" flipV="1">
            <a:off x="163839" y="711932"/>
            <a:ext cx="118643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Outlier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Outliers in the numerical variables of the dataset were handled using the Box-Cox transformation. The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 of</a:t>
            </a:r>
            <a:r>
              <a:rPr lang="en-US" altLang="en-US" i="1" dirty="0">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Risks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was transformed using an estimated lambda function of 0.09947523122712457, while the </a:t>
            </a:r>
            <a:r>
              <a:rPr lang="en-US"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was modified using an estimated lambda function of 1.3784802096724922.</a:t>
            </a:r>
          </a:p>
        </p:txBody>
      </p:sp>
      <p:pic>
        <p:nvPicPr>
          <p:cNvPr id="5123" name="Picture 3">
            <a:extLst>
              <a:ext uri="{FF2B5EF4-FFF2-40B4-BE49-F238E27FC236}">
                <a16:creationId xmlns:a16="http://schemas.microsoft.com/office/drawing/2014/main" id="{64D7931F-A659-75F1-65E2-2060DFF68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045" y="2632117"/>
            <a:ext cx="5531896" cy="3399429"/>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9C35CD1C-B5E6-968E-BC34-58BF6299B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41" y="2694214"/>
            <a:ext cx="5698116" cy="336974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4320EE5-6D8A-F893-B175-C8345A3AF7EC}"/>
              </a:ext>
            </a:extLst>
          </p:cNvPr>
          <p:cNvSpPr>
            <a:spLocks noChangeArrowheads="1"/>
          </p:cNvSpPr>
          <p:nvPr/>
        </p:nvSpPr>
        <p:spPr bwMode="auto">
          <a:xfrm rot="10800000" flipV="1">
            <a:off x="6493326" y="6063962"/>
            <a:ext cx="55348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13: </a:t>
            </a:r>
            <a:r>
              <a:rPr lang="en-US" sz="1600"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sz="1600"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a:t>
            </a:r>
            <a:r>
              <a:rPr lang="en-US" sz="16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feature before and after transformation</a:t>
            </a:r>
          </a:p>
        </p:txBody>
      </p:sp>
    </p:spTree>
    <p:extLst>
      <p:ext uri="{BB962C8B-B14F-4D97-AF65-F5344CB8AC3E}">
        <p14:creationId xmlns:p14="http://schemas.microsoft.com/office/powerpoint/2010/main" val="63578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67586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8"/>
            <a:ext cx="8305800" cy="615934"/>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Data cleaning and transformation (cont’d) </a:t>
            </a:r>
          </a:p>
        </p:txBody>
      </p:sp>
      <p:sp>
        <p:nvSpPr>
          <p:cNvPr id="2" name="Slide Number Placeholder 1">
            <a:extLst>
              <a:ext uri="{FF2B5EF4-FFF2-40B4-BE49-F238E27FC236}">
                <a16:creationId xmlns:a16="http://schemas.microsoft.com/office/drawing/2014/main" id="{1881AE6F-51CF-81A2-8F8D-54BCA621D3D6}"/>
              </a:ext>
            </a:extLst>
          </p:cNvPr>
          <p:cNvSpPr>
            <a:spLocks noGrp="1"/>
          </p:cNvSpPr>
          <p:nvPr>
            <p:ph type="sldNum" sz="quarter" idx="12"/>
          </p:nvPr>
        </p:nvSpPr>
        <p:spPr/>
        <p:txBody>
          <a:bodyPr/>
          <a:lstStyle/>
          <a:p>
            <a:fld id="{F3281B17-8789-6B4C-B449-7FC9CCFFE3A3}" type="slidenum">
              <a:rPr lang="en-US" smtClean="0"/>
              <a:t>17</a:t>
            </a:fld>
            <a:endParaRPr lang="en-US"/>
          </a:p>
        </p:txBody>
      </p:sp>
      <p:pic>
        <p:nvPicPr>
          <p:cNvPr id="3074" name="Picture 2">
            <a:extLst>
              <a:ext uri="{FF2B5EF4-FFF2-40B4-BE49-F238E27FC236}">
                <a16:creationId xmlns:a16="http://schemas.microsoft.com/office/drawing/2014/main" id="{3D43BE0A-8F29-C564-C99B-9E6AD2CDB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06" y="1598926"/>
            <a:ext cx="10140480" cy="32404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6EDA038-B6CC-E859-ADF2-75D80CB9D3BA}"/>
              </a:ext>
            </a:extLst>
          </p:cNvPr>
          <p:cNvSpPr>
            <a:spLocks noChangeArrowheads="1"/>
          </p:cNvSpPr>
          <p:nvPr/>
        </p:nvSpPr>
        <p:spPr bwMode="auto">
          <a:xfrm rot="10800000" flipV="1">
            <a:off x="2911465" y="4786011"/>
            <a:ext cx="6940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14: Histogram representation of numerical features</a:t>
            </a:r>
          </a:p>
        </p:txBody>
      </p:sp>
      <p:sp>
        <p:nvSpPr>
          <p:cNvPr id="13" name="TextBox 12">
            <a:extLst>
              <a:ext uri="{FF2B5EF4-FFF2-40B4-BE49-F238E27FC236}">
                <a16:creationId xmlns:a16="http://schemas.microsoft.com/office/drawing/2014/main" id="{98AEC80B-E7AB-E759-D2C5-AB27A175DE82}"/>
              </a:ext>
            </a:extLst>
          </p:cNvPr>
          <p:cNvSpPr txBox="1"/>
          <p:nvPr/>
        </p:nvSpPr>
        <p:spPr>
          <a:xfrm>
            <a:off x="218329" y="5326677"/>
            <a:ext cx="11223597" cy="1477328"/>
          </a:xfrm>
          <a:prstGeom prst="rect">
            <a:avLst/>
          </a:prstGeom>
          <a:noFill/>
        </p:spPr>
        <p:txBody>
          <a:bodyPr wrap="square">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a:t>
            </a:r>
            <a:r>
              <a:rPr lang="en-US"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 </a:t>
            </a:r>
            <a:r>
              <a:rPr lang="en-GB" dirty="0">
                <a:latin typeface="Times New Roman" panose="02020603050405020304" pitchFamily="18" charset="0"/>
                <a:cs typeface="Times New Roman" panose="02020603050405020304" pitchFamily="18" charset="0"/>
              </a:rPr>
              <a:t>feature exhibits a highly right-skewed distribution, with most data points on the left side and a long tail towards the right, indicating a few high-value data points that could significantly impact the mean and analysis. </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Similarly, the </a:t>
            </a:r>
            <a:r>
              <a:rPr lang="en-GB" i="1" dirty="0">
                <a:latin typeface="Times New Roman" panose="02020603050405020304" pitchFamily="18" charset="0"/>
                <a:cs typeface="Times New Roman" panose="02020603050405020304" pitchFamily="18" charset="0"/>
              </a:rPr>
              <a:t>Count of Risks </a:t>
            </a:r>
            <a:r>
              <a:rPr lang="en-GB" dirty="0">
                <a:latin typeface="Times New Roman" panose="02020603050405020304" pitchFamily="18" charset="0"/>
                <a:cs typeface="Times New Roman" panose="02020603050405020304" pitchFamily="18" charset="0"/>
              </a:rPr>
              <a:t>data exhibits a moderately right-skewed distribution, with a slight trend towards higher values and a moderate number of data points exceeding the mean.</a:t>
            </a:r>
          </a:p>
        </p:txBody>
      </p:sp>
      <p:sp>
        <p:nvSpPr>
          <p:cNvPr id="5" name="TextBox 4">
            <a:extLst>
              <a:ext uri="{FF2B5EF4-FFF2-40B4-BE49-F238E27FC236}">
                <a16:creationId xmlns:a16="http://schemas.microsoft.com/office/drawing/2014/main" id="{A4102C71-9DEC-9134-0224-B97988DA9299}"/>
              </a:ext>
            </a:extLst>
          </p:cNvPr>
          <p:cNvSpPr txBox="1"/>
          <p:nvPr/>
        </p:nvSpPr>
        <p:spPr>
          <a:xfrm>
            <a:off x="278940" y="742289"/>
            <a:ext cx="6102626" cy="369332"/>
          </a:xfrm>
          <a:prstGeom prst="rect">
            <a:avLst/>
          </a:prstGeom>
          <a:noFill/>
        </p:spPr>
        <p:txBody>
          <a:bodyPr wrap="square">
            <a:spAutoFit/>
          </a:bodyPr>
          <a:lstStyle/>
          <a:p>
            <a:pPr marL="285750" indent="-285750" algn="just">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Skewness</a:t>
            </a: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D56C25F-3B33-4739-0137-F84B604A5905}"/>
              </a:ext>
            </a:extLst>
          </p:cNvPr>
          <p:cNvPicPr>
            <a:picLocks noChangeAspect="1"/>
          </p:cNvPicPr>
          <p:nvPr/>
        </p:nvPicPr>
        <p:blipFill>
          <a:blip r:embed="rId3"/>
          <a:stretch>
            <a:fillRect/>
          </a:stretch>
        </p:blipFill>
        <p:spPr>
          <a:xfrm>
            <a:off x="7988558" y="872426"/>
            <a:ext cx="3924502" cy="539778"/>
          </a:xfrm>
          <a:prstGeom prst="rect">
            <a:avLst/>
          </a:prstGeom>
        </p:spPr>
      </p:pic>
    </p:spTree>
    <p:extLst>
      <p:ext uri="{BB962C8B-B14F-4D97-AF65-F5344CB8AC3E}">
        <p14:creationId xmlns:p14="http://schemas.microsoft.com/office/powerpoint/2010/main" val="2289028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1" y="1"/>
            <a:ext cx="12192000" cy="65200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199" y="59927"/>
            <a:ext cx="7606085" cy="592079"/>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Data cleaning and transformation (cont’d)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18</a:t>
            </a:fld>
            <a:endParaRPr lang="en-US" dirty="0"/>
          </a:p>
        </p:txBody>
      </p:sp>
      <p:sp>
        <p:nvSpPr>
          <p:cNvPr id="10" name="Rectangle 1">
            <a:extLst>
              <a:ext uri="{FF2B5EF4-FFF2-40B4-BE49-F238E27FC236}">
                <a16:creationId xmlns:a16="http://schemas.microsoft.com/office/drawing/2014/main" id="{501264A2-0813-6997-8F7A-E2D69E1BB20A}"/>
              </a:ext>
            </a:extLst>
          </p:cNvPr>
          <p:cNvSpPr>
            <a:spLocks noChangeArrowheads="1"/>
          </p:cNvSpPr>
          <p:nvPr/>
        </p:nvSpPr>
        <p:spPr bwMode="auto">
          <a:xfrm rot="10800000" flipV="1">
            <a:off x="163841" y="774326"/>
            <a:ext cx="119698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independently implementing the log and square root transformations, the skewness in the numerical variables was effectively reduced.</a:t>
            </a:r>
          </a:p>
        </p:txBody>
      </p:sp>
      <p:pic>
        <p:nvPicPr>
          <p:cNvPr id="5124" name="Picture 4">
            <a:extLst>
              <a:ext uri="{FF2B5EF4-FFF2-40B4-BE49-F238E27FC236}">
                <a16:creationId xmlns:a16="http://schemas.microsoft.com/office/drawing/2014/main" id="{1A9262DA-085C-1770-C6F8-1910FDF7B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41" y="1542976"/>
            <a:ext cx="5873363" cy="31867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7683683-1C85-659A-4EB1-2661E94751D0}"/>
              </a:ext>
            </a:extLst>
          </p:cNvPr>
          <p:cNvPicPr>
            <a:picLocks noChangeAspect="1"/>
          </p:cNvPicPr>
          <p:nvPr/>
        </p:nvPicPr>
        <p:blipFill>
          <a:blip r:embed="rId3"/>
          <a:stretch>
            <a:fillRect/>
          </a:stretch>
        </p:blipFill>
        <p:spPr>
          <a:xfrm>
            <a:off x="361058" y="4790941"/>
            <a:ext cx="4176476" cy="596931"/>
          </a:xfrm>
          <a:prstGeom prst="rect">
            <a:avLst/>
          </a:prstGeom>
        </p:spPr>
      </p:pic>
      <p:pic>
        <p:nvPicPr>
          <p:cNvPr id="5126" name="Picture 6">
            <a:extLst>
              <a:ext uri="{FF2B5EF4-FFF2-40B4-BE49-F238E27FC236}">
                <a16:creationId xmlns:a16="http://schemas.microsoft.com/office/drawing/2014/main" id="{07BECEE4-D96C-A4AE-D705-9AB7EEF442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690" y="1427243"/>
            <a:ext cx="5510252" cy="325768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92E8326-0698-632C-E965-BBA17681626F}"/>
              </a:ext>
            </a:extLst>
          </p:cNvPr>
          <p:cNvPicPr>
            <a:picLocks noChangeAspect="1"/>
          </p:cNvPicPr>
          <p:nvPr/>
        </p:nvPicPr>
        <p:blipFill>
          <a:blip r:embed="rId5"/>
          <a:stretch>
            <a:fillRect/>
          </a:stretch>
        </p:blipFill>
        <p:spPr>
          <a:xfrm>
            <a:off x="6616710" y="4750969"/>
            <a:ext cx="4176476" cy="558829"/>
          </a:xfrm>
          <a:prstGeom prst="rect">
            <a:avLst/>
          </a:prstGeom>
        </p:spPr>
      </p:pic>
      <p:sp>
        <p:nvSpPr>
          <p:cNvPr id="17" name="Rectangle 7">
            <a:extLst>
              <a:ext uri="{FF2B5EF4-FFF2-40B4-BE49-F238E27FC236}">
                <a16:creationId xmlns:a16="http://schemas.microsoft.com/office/drawing/2014/main" id="{E930556F-1116-CCE2-50A2-73A5D6D61C56}"/>
              </a:ext>
            </a:extLst>
          </p:cNvPr>
          <p:cNvSpPr>
            <a:spLocks noChangeArrowheads="1"/>
          </p:cNvSpPr>
          <p:nvPr/>
        </p:nvSpPr>
        <p:spPr bwMode="auto">
          <a:xfrm rot="10800000" flipV="1">
            <a:off x="163841" y="6008356"/>
            <a:ext cx="1196984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 transformation appears to have a significantly reduced skewness when applied to the numerical features compared to the other method used to manage skewness. The log transformation procedure is therefore implemented to address the skewness of the numerical features.</a:t>
            </a:r>
          </a:p>
        </p:txBody>
      </p:sp>
      <p:sp>
        <p:nvSpPr>
          <p:cNvPr id="19" name="Rectangle 18">
            <a:extLst>
              <a:ext uri="{FF2B5EF4-FFF2-40B4-BE49-F238E27FC236}">
                <a16:creationId xmlns:a16="http://schemas.microsoft.com/office/drawing/2014/main" id="{CBB092CD-EB98-E236-8E97-3D5FA7C8A7FE}"/>
              </a:ext>
            </a:extLst>
          </p:cNvPr>
          <p:cNvSpPr>
            <a:spLocks noChangeArrowheads="1"/>
          </p:cNvSpPr>
          <p:nvPr/>
        </p:nvSpPr>
        <p:spPr bwMode="auto">
          <a:xfrm rot="10800000" flipV="1">
            <a:off x="361056" y="5439431"/>
            <a:ext cx="59596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400" dirty="0">
                <a:latin typeface="Times New Roman" panose="02020603050405020304" pitchFamily="18" charset="0"/>
                <a:cs typeface="Times New Roman" panose="02020603050405020304" pitchFamily="18" charset="0"/>
              </a:rPr>
              <a:t>Fig 15: Skewness before and after implementing log transformation </a:t>
            </a:r>
          </a:p>
          <a:p>
            <a:pPr marR="0" lvl="0" algn="l" defTabSz="914400" rtl="0" eaLnBrk="0" fontAlgn="base" latinLnBrk="0" hangingPunct="0">
              <a:lnSpc>
                <a:spcPct val="100000"/>
              </a:lnSpc>
              <a:spcBef>
                <a:spcPct val="0"/>
              </a:spcBef>
              <a:spcAft>
                <a:spcPct val="0"/>
              </a:spcAft>
              <a:buClrTx/>
              <a:buSzTx/>
              <a:tabLst/>
            </a:pPr>
            <a:r>
              <a:rPr lang="en-US" altLang="en-US" sz="1400" dirty="0">
                <a:latin typeface="Times New Roman" panose="02020603050405020304" pitchFamily="18" charset="0"/>
                <a:cs typeface="Times New Roman" panose="02020603050405020304" pitchFamily="18" charset="0"/>
              </a:rPr>
              <a:t>on numerical features</a:t>
            </a:r>
          </a:p>
        </p:txBody>
      </p:sp>
      <p:sp>
        <p:nvSpPr>
          <p:cNvPr id="20" name="Rectangle 19">
            <a:extLst>
              <a:ext uri="{FF2B5EF4-FFF2-40B4-BE49-F238E27FC236}">
                <a16:creationId xmlns:a16="http://schemas.microsoft.com/office/drawing/2014/main" id="{03921384-088C-633E-9863-D60E01B5B35F}"/>
              </a:ext>
            </a:extLst>
          </p:cNvPr>
          <p:cNvSpPr>
            <a:spLocks noChangeArrowheads="1"/>
          </p:cNvSpPr>
          <p:nvPr/>
        </p:nvSpPr>
        <p:spPr bwMode="auto">
          <a:xfrm rot="10800000" flipV="1">
            <a:off x="6559560" y="5399661"/>
            <a:ext cx="65550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400" dirty="0">
                <a:latin typeface="Times New Roman" panose="02020603050405020304" pitchFamily="18" charset="0"/>
                <a:cs typeface="Times New Roman" panose="02020603050405020304" pitchFamily="18" charset="0"/>
              </a:rPr>
              <a:t>Fig 16: Skewness before and after implementing square root transformation </a:t>
            </a:r>
          </a:p>
          <a:p>
            <a:pPr marR="0" lvl="0" algn="l" defTabSz="914400" rtl="0" eaLnBrk="0" fontAlgn="base" latinLnBrk="0" hangingPunct="0">
              <a:lnSpc>
                <a:spcPct val="100000"/>
              </a:lnSpc>
              <a:spcBef>
                <a:spcPct val="0"/>
              </a:spcBef>
              <a:spcAft>
                <a:spcPct val="0"/>
              </a:spcAft>
              <a:buClrTx/>
              <a:buSzTx/>
              <a:tabLst/>
            </a:pPr>
            <a:r>
              <a:rPr lang="en-US" altLang="en-US" sz="1400" dirty="0">
                <a:latin typeface="Times New Roman" panose="02020603050405020304" pitchFamily="18" charset="0"/>
                <a:cs typeface="Times New Roman" panose="02020603050405020304" pitchFamily="18" charset="0"/>
              </a:rPr>
              <a:t>on numerical features</a:t>
            </a:r>
          </a:p>
        </p:txBody>
      </p:sp>
    </p:spTree>
    <p:extLst>
      <p:ext uri="{BB962C8B-B14F-4D97-AF65-F5344CB8AC3E}">
        <p14:creationId xmlns:p14="http://schemas.microsoft.com/office/powerpoint/2010/main" val="3811460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1" y="1"/>
            <a:ext cx="12192000" cy="65200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199" y="59927"/>
            <a:ext cx="7606085" cy="592079"/>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Data cleaning and transformation (cont’d)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19</a:t>
            </a:fld>
            <a:endParaRPr lang="en-US" dirty="0"/>
          </a:p>
        </p:txBody>
      </p:sp>
      <p:sp>
        <p:nvSpPr>
          <p:cNvPr id="12" name="Rectangle 11">
            <a:extLst>
              <a:ext uri="{FF2B5EF4-FFF2-40B4-BE49-F238E27FC236}">
                <a16:creationId xmlns:a16="http://schemas.microsoft.com/office/drawing/2014/main" id="{E470BFA5-88B5-C036-C9D0-F4902E3B0790}"/>
              </a:ext>
            </a:extLst>
          </p:cNvPr>
          <p:cNvSpPr>
            <a:spLocks noChangeArrowheads="1"/>
          </p:cNvSpPr>
          <p:nvPr/>
        </p:nvSpPr>
        <p:spPr bwMode="auto">
          <a:xfrm rot="10800000" flipV="1">
            <a:off x="163839" y="6200358"/>
            <a:ext cx="53225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17: Target class distribution showing class imbalance </a:t>
            </a:r>
          </a:p>
        </p:txBody>
      </p:sp>
      <p:sp>
        <p:nvSpPr>
          <p:cNvPr id="2" name="Rectangle 1">
            <a:extLst>
              <a:ext uri="{FF2B5EF4-FFF2-40B4-BE49-F238E27FC236}">
                <a16:creationId xmlns:a16="http://schemas.microsoft.com/office/drawing/2014/main" id="{F6B11913-17A7-D396-855C-2DA9AE8D4656}"/>
              </a:ext>
            </a:extLst>
          </p:cNvPr>
          <p:cNvSpPr>
            <a:spLocks noChangeArrowheads="1"/>
          </p:cNvSpPr>
          <p:nvPr/>
        </p:nvSpPr>
        <p:spPr bwMode="auto">
          <a:xfrm rot="10800000" flipV="1">
            <a:off x="163839" y="872531"/>
            <a:ext cx="118643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Class imbalance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imbalance discovered in the target variable (`</a:t>
            </a:r>
            <a:r>
              <a:rPr lang="en-US" dirty="0" err="1">
                <a:latin typeface="Times New Roman" panose="02020603050405020304" pitchFamily="18" charset="0"/>
                <a:cs typeface="Times New Roman" panose="02020603050405020304" pitchFamily="18" charset="0"/>
              </a:rPr>
              <a:t>Persistency_Flag</a:t>
            </a:r>
            <a:r>
              <a:rPr lang="en-US" dirty="0">
                <a:latin typeface="Times New Roman" panose="02020603050405020304" pitchFamily="18" charset="0"/>
                <a:cs typeface="Times New Roman" panose="02020603050405020304" pitchFamily="18" charset="0"/>
              </a:rPr>
              <a:t>`) is handled using the Synthetic oversampling techniques (SMOTE) as it creates synthetic samples that are typical of the minority class, which improves the model's capacity to </a:t>
            </a:r>
            <a:r>
              <a:rPr lang="en-US" dirty="0" err="1">
                <a:latin typeface="Times New Roman" panose="02020603050405020304" pitchFamily="18" charset="0"/>
                <a:cs typeface="Times New Roman" panose="02020603050405020304" pitchFamily="18" charset="0"/>
              </a:rPr>
              <a:t>generalise</a:t>
            </a:r>
            <a:r>
              <a:rPr lang="en-US" dirty="0">
                <a:latin typeface="Times New Roman" panose="02020603050405020304" pitchFamily="18" charset="0"/>
                <a:cs typeface="Times New Roman" panose="02020603050405020304" pitchFamily="18" charset="0"/>
              </a:rPr>
              <a:t> to previously unknown data. Also, it can reduce overfitting caused by merely replicating minority class data. The feature was encoded before applying SMOTE.</a:t>
            </a:r>
          </a:p>
        </p:txBody>
      </p:sp>
      <p:sp>
        <p:nvSpPr>
          <p:cNvPr id="8" name="Rectangle 7">
            <a:extLst>
              <a:ext uri="{FF2B5EF4-FFF2-40B4-BE49-F238E27FC236}">
                <a16:creationId xmlns:a16="http://schemas.microsoft.com/office/drawing/2014/main" id="{B4320EE5-6D8A-F893-B175-C8345A3AF7EC}"/>
              </a:ext>
            </a:extLst>
          </p:cNvPr>
          <p:cNvSpPr>
            <a:spLocks noChangeArrowheads="1"/>
          </p:cNvSpPr>
          <p:nvPr/>
        </p:nvSpPr>
        <p:spPr bwMode="auto">
          <a:xfrm rot="10800000" flipV="1">
            <a:off x="6411891" y="6129838"/>
            <a:ext cx="56986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Fig 18: Target class distribution after transformation and balancing</a:t>
            </a:r>
          </a:p>
        </p:txBody>
      </p:sp>
      <p:pic>
        <p:nvPicPr>
          <p:cNvPr id="6146" name="Picture 2">
            <a:extLst>
              <a:ext uri="{FF2B5EF4-FFF2-40B4-BE49-F238E27FC236}">
                <a16:creationId xmlns:a16="http://schemas.microsoft.com/office/drawing/2014/main" id="{3B60E72E-3204-FDA3-9356-654ACD097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6" y="2819984"/>
            <a:ext cx="4899287" cy="330985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798AFCD-6FB7-CE8B-C39B-FF1443A55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987" y="2918130"/>
            <a:ext cx="5534831" cy="314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59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6838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637775"/>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Team Members</a:t>
            </a:r>
          </a:p>
        </p:txBody>
      </p:sp>
      <p:graphicFrame>
        <p:nvGraphicFramePr>
          <p:cNvPr id="7" name="Table 6">
            <a:extLst>
              <a:ext uri="{FF2B5EF4-FFF2-40B4-BE49-F238E27FC236}">
                <a16:creationId xmlns:a16="http://schemas.microsoft.com/office/drawing/2014/main" id="{D1AD92A2-D7FA-4B40-A26D-3C2541431802}"/>
              </a:ext>
            </a:extLst>
          </p:cNvPr>
          <p:cNvGraphicFramePr>
            <a:graphicFrameLocks noGrp="1"/>
          </p:cNvGraphicFramePr>
          <p:nvPr>
            <p:extLst>
              <p:ext uri="{D42A27DB-BD31-4B8C-83A1-F6EECF244321}">
                <p14:modId xmlns:p14="http://schemas.microsoft.com/office/powerpoint/2010/main" val="2216964743"/>
              </p:ext>
            </p:extLst>
          </p:nvPr>
        </p:nvGraphicFramePr>
        <p:xfrm>
          <a:off x="829338" y="1451074"/>
          <a:ext cx="10611629" cy="4529199"/>
        </p:xfrm>
        <a:graphic>
          <a:graphicData uri="http://schemas.openxmlformats.org/drawingml/2006/table">
            <a:tbl>
              <a:tblPr firstRow="1" firstCol="1" bandRow="1">
                <a:tableStyleId>{5940675A-B579-460E-94D1-54222C63F5DA}</a:tableStyleId>
              </a:tblPr>
              <a:tblGrid>
                <a:gridCol w="597217">
                  <a:extLst>
                    <a:ext uri="{9D8B030D-6E8A-4147-A177-3AD203B41FA5}">
                      <a16:colId xmlns:a16="http://schemas.microsoft.com/office/drawing/2014/main" val="2704207205"/>
                    </a:ext>
                  </a:extLst>
                </a:gridCol>
                <a:gridCol w="2464976">
                  <a:extLst>
                    <a:ext uri="{9D8B030D-6E8A-4147-A177-3AD203B41FA5}">
                      <a16:colId xmlns:a16="http://schemas.microsoft.com/office/drawing/2014/main" val="2208061363"/>
                    </a:ext>
                  </a:extLst>
                </a:gridCol>
                <a:gridCol w="3368645">
                  <a:extLst>
                    <a:ext uri="{9D8B030D-6E8A-4147-A177-3AD203B41FA5}">
                      <a16:colId xmlns:a16="http://schemas.microsoft.com/office/drawing/2014/main" val="282644075"/>
                    </a:ext>
                  </a:extLst>
                </a:gridCol>
                <a:gridCol w="1070758">
                  <a:extLst>
                    <a:ext uri="{9D8B030D-6E8A-4147-A177-3AD203B41FA5}">
                      <a16:colId xmlns:a16="http://schemas.microsoft.com/office/drawing/2014/main" val="1264969799"/>
                    </a:ext>
                  </a:extLst>
                </a:gridCol>
                <a:gridCol w="1528063">
                  <a:extLst>
                    <a:ext uri="{9D8B030D-6E8A-4147-A177-3AD203B41FA5}">
                      <a16:colId xmlns:a16="http://schemas.microsoft.com/office/drawing/2014/main" val="1087882698"/>
                    </a:ext>
                  </a:extLst>
                </a:gridCol>
                <a:gridCol w="1581970">
                  <a:extLst>
                    <a:ext uri="{9D8B030D-6E8A-4147-A177-3AD203B41FA5}">
                      <a16:colId xmlns:a16="http://schemas.microsoft.com/office/drawing/2014/main" val="2714473158"/>
                    </a:ext>
                  </a:extLst>
                </a:gridCol>
              </a:tblGrid>
              <a:tr h="414399">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S/N</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Name</a:t>
                      </a:r>
                      <a:endParaRPr lang="en-US" sz="1800" b="1" kern="1200" dirty="0">
                        <a:solidFill>
                          <a:schemeClr val="tx1"/>
                        </a:solidFill>
                        <a:latin typeface="Times New Roman" panose="02020603050405020304" pitchFamily="18" charset="0"/>
                        <a:ea typeface="+mj-ea"/>
                        <a:cs typeface="Times New Roman" panose="02020603050405020304" pitchFamily="18" charset="0"/>
                      </a:endParaRPr>
                    </a:p>
                  </a:txBody>
                  <a:tcPr/>
                </a:tc>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Email</a:t>
                      </a:r>
                      <a:endParaRPr lang="en-US" sz="1800" b="1" kern="1200" dirty="0">
                        <a:solidFill>
                          <a:schemeClr val="tx1"/>
                        </a:solidFill>
                        <a:latin typeface="Times New Roman" panose="02020603050405020304" pitchFamily="18" charset="0"/>
                        <a:ea typeface="+mj-ea"/>
                        <a:cs typeface="Times New Roman" panose="02020603050405020304" pitchFamily="18" charset="0"/>
                      </a:endParaRPr>
                    </a:p>
                  </a:txBody>
                  <a:tcPr/>
                </a:tc>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Country</a:t>
                      </a:r>
                      <a:endParaRPr lang="en-US" sz="1800" b="1" kern="1200" dirty="0">
                        <a:solidFill>
                          <a:schemeClr val="tx1"/>
                        </a:solidFill>
                        <a:latin typeface="Times New Roman" panose="02020603050405020304" pitchFamily="18" charset="0"/>
                        <a:ea typeface="+mj-ea"/>
                        <a:cs typeface="Times New Roman" panose="02020603050405020304" pitchFamily="18" charset="0"/>
                      </a:endParaRPr>
                    </a:p>
                  </a:txBody>
                  <a:tcPr/>
                </a:tc>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College</a:t>
                      </a:r>
                      <a:endParaRPr lang="en-US" sz="1800" b="1" kern="1200" dirty="0">
                        <a:solidFill>
                          <a:schemeClr val="tx1"/>
                        </a:solidFill>
                        <a:latin typeface="Times New Roman" panose="02020603050405020304" pitchFamily="18" charset="0"/>
                        <a:ea typeface="+mj-ea"/>
                        <a:cs typeface="Times New Roman" panose="02020603050405020304" pitchFamily="18" charset="0"/>
                      </a:endParaRPr>
                    </a:p>
                  </a:txBody>
                  <a:tcPr/>
                </a:tc>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Specialization</a:t>
                      </a:r>
                      <a:endParaRPr lang="en-US" sz="1800" b="1" kern="1200" dirty="0">
                        <a:solidFill>
                          <a:schemeClr val="tx1"/>
                        </a:solidFill>
                        <a:latin typeface="Times New Roman" panose="02020603050405020304" pitchFamily="18" charset="0"/>
                        <a:ea typeface="+mj-ea"/>
                        <a:cs typeface="Times New Roman" panose="02020603050405020304" pitchFamily="18" charset="0"/>
                      </a:endParaRPr>
                    </a:p>
                  </a:txBody>
                  <a:tcPr/>
                </a:tc>
                <a:extLst>
                  <a:ext uri="{0D108BD9-81ED-4DB2-BD59-A6C34878D82A}">
                    <a16:rowId xmlns:a16="http://schemas.microsoft.com/office/drawing/2014/main" val="3359608340"/>
                  </a:ext>
                </a:extLst>
              </a:tr>
              <a:tr h="769599">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1</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1800" b="0" u="none" strike="noStrike" kern="1200" baseline="0" dirty="0">
                        <a:solidFill>
                          <a:schemeClr val="tx1"/>
                        </a:solidFill>
                        <a:latin typeface="Times New Roman" panose="02020603050405020304" pitchFamily="18" charset="0"/>
                        <a:cs typeface="Times New Roman" panose="02020603050405020304" pitchFamily="18" charset="0"/>
                      </a:endParaRPr>
                    </a:p>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Tomisin Abimbola Adeniyi 	</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tomisin_adeniyi11@yahoo.com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Nigeria</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Data Science</a:t>
                      </a:r>
                    </a:p>
                  </a:txBody>
                  <a:tcPr/>
                </a:tc>
                <a:extLst>
                  <a:ext uri="{0D108BD9-81ED-4DB2-BD59-A6C34878D82A}">
                    <a16:rowId xmlns:a16="http://schemas.microsoft.com/office/drawing/2014/main" val="1534717774"/>
                  </a:ext>
                </a:extLst>
              </a:tr>
              <a:tr h="947199">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2</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1800" b="0" u="none" strike="noStrike" kern="1200" baseline="0" dirty="0">
                        <a:solidFill>
                          <a:schemeClr val="tx1"/>
                        </a:solidFill>
                        <a:latin typeface="Times New Roman" panose="02020603050405020304" pitchFamily="18" charset="0"/>
                        <a:cs typeface="Times New Roman" panose="02020603050405020304" pitchFamily="18" charset="0"/>
                      </a:endParaRPr>
                    </a:p>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 Fabio Pontecchiani 				</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pontecchianifabio@gmail.com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Belgium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University of Sheffield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Data Science </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6477698"/>
                  </a:ext>
                </a:extLst>
              </a:tr>
              <a:tr h="947199">
                <a:tc>
                  <a:txBody>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3</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1800" b="0" u="none" strike="noStrike" kern="1200" baseline="0" dirty="0">
                        <a:solidFill>
                          <a:schemeClr val="tx1"/>
                        </a:solidFill>
                        <a:latin typeface="Times New Roman" panose="02020603050405020304" pitchFamily="18" charset="0"/>
                        <a:cs typeface="Times New Roman" panose="02020603050405020304" pitchFamily="18" charset="0"/>
                      </a:endParaRPr>
                    </a:p>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 Bilikis Omolara Alayo 				</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berlykis@gmail.com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United Kingdom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kern="1200" baseline="0" dirty="0">
                          <a:solidFill>
                            <a:schemeClr val="tx1"/>
                          </a:solidFill>
                          <a:latin typeface="Times New Roman" panose="02020603050405020304" pitchFamily="18" charset="0"/>
                          <a:cs typeface="Times New Roman" panose="02020603050405020304" pitchFamily="18" charset="0"/>
                        </a:rPr>
                        <a:t>Data Science </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1941961"/>
                  </a:ext>
                </a:extLst>
              </a:tr>
            </a:tbl>
          </a:graphicData>
        </a:graphic>
      </p:graphicFrame>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1" y="1"/>
            <a:ext cx="12192000" cy="65200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199" y="59927"/>
            <a:ext cx="7606085" cy="592079"/>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 correlations and Selection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20</a:t>
            </a:fld>
            <a:endParaRPr lang="en-US" dirty="0"/>
          </a:p>
        </p:txBody>
      </p:sp>
      <p:sp>
        <p:nvSpPr>
          <p:cNvPr id="12" name="Rectangle 11">
            <a:extLst>
              <a:ext uri="{FF2B5EF4-FFF2-40B4-BE49-F238E27FC236}">
                <a16:creationId xmlns:a16="http://schemas.microsoft.com/office/drawing/2014/main" id="{E470BFA5-88B5-C036-C9D0-F4902E3B0790}"/>
              </a:ext>
            </a:extLst>
          </p:cNvPr>
          <p:cNvSpPr>
            <a:spLocks noChangeArrowheads="1"/>
          </p:cNvSpPr>
          <p:nvPr/>
        </p:nvSpPr>
        <p:spPr bwMode="auto">
          <a:xfrm rot="10800000" flipV="1">
            <a:off x="620484" y="915458"/>
            <a:ext cx="10797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The two numerical features have a positive correlation with the target class, but </a:t>
            </a:r>
            <a:r>
              <a:rPr lang="en-US" sz="2000" i="1" dirty="0" err="1">
                <a:solidFill>
                  <a:srgbClr val="000000"/>
                </a:solidFill>
                <a:highlight>
                  <a:srgbClr val="FFFFFF"/>
                </a:highlight>
                <a:latin typeface="Times New Roman" panose="02020603050405020304" pitchFamily="18" charset="0"/>
                <a:cs typeface="Times New Roman" panose="02020603050405020304" pitchFamily="18" charset="0"/>
              </a:rPr>
              <a:t>Dexa</a:t>
            </a:r>
            <a:r>
              <a:rPr lang="en-US" sz="2000" i="1" dirty="0">
                <a:solidFill>
                  <a:srgbClr val="000000"/>
                </a:solidFill>
                <a:highlight>
                  <a:srgbClr val="FFFFFF"/>
                </a:highlight>
                <a:latin typeface="Times New Roman" panose="02020603050405020304" pitchFamily="18" charset="0"/>
                <a:cs typeface="Times New Roman" panose="02020603050405020304" pitchFamily="18" charset="0"/>
              </a:rPr>
              <a:t>-scan frequency during therapy</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has a higher correlation coefficient compared to </a:t>
            </a:r>
            <a:r>
              <a:rPr lang="en-US" altLang="en-US" sz="2000" i="1" dirty="0">
                <a:latin typeface="Times New Roman" panose="02020603050405020304" pitchFamily="18" charset="0"/>
                <a:cs typeface="Times New Roman" panose="02020603050405020304" pitchFamily="18" charset="0"/>
              </a:rPr>
              <a:t>Count of Risk</a:t>
            </a:r>
            <a:r>
              <a:rPr lang="en-US" altLang="en-US" sz="2000" dirty="0">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F6B11913-17A7-D396-855C-2DA9AE8D4656}"/>
              </a:ext>
            </a:extLst>
          </p:cNvPr>
          <p:cNvSpPr>
            <a:spLocks noChangeArrowheads="1"/>
          </p:cNvSpPr>
          <p:nvPr/>
        </p:nvSpPr>
        <p:spPr bwMode="auto">
          <a:xfrm rot="10800000" flipV="1">
            <a:off x="163841" y="1134230"/>
            <a:ext cx="118643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10" name="Rectangle 9">
            <a:extLst>
              <a:ext uri="{FF2B5EF4-FFF2-40B4-BE49-F238E27FC236}">
                <a16:creationId xmlns:a16="http://schemas.microsoft.com/office/drawing/2014/main" id="{3C0EE2D0-6DC6-9492-33F7-43C09ABADDE9}"/>
              </a:ext>
            </a:extLst>
          </p:cNvPr>
          <p:cNvSpPr>
            <a:spLocks noChangeArrowheads="1"/>
          </p:cNvSpPr>
          <p:nvPr/>
        </p:nvSpPr>
        <p:spPr bwMode="auto">
          <a:xfrm rot="10800000" flipV="1">
            <a:off x="702683" y="2368451"/>
            <a:ext cx="10425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Also, some of the categorical features under </a:t>
            </a:r>
            <a:r>
              <a:rPr lang="en-US" altLang="en-US" sz="2000" i="1" dirty="0">
                <a:latin typeface="Times New Roman" panose="02020603050405020304" pitchFamily="18" charset="0"/>
                <a:cs typeface="Times New Roman" panose="02020603050405020304" pitchFamily="18" charset="0"/>
              </a:rPr>
              <a:t>Risk factors</a:t>
            </a:r>
            <a:r>
              <a:rPr lang="en-US" altLang="en-US" sz="2000" dirty="0">
                <a:latin typeface="Times New Roman" panose="02020603050405020304" pitchFamily="18" charset="0"/>
                <a:cs typeface="Times New Roman" panose="02020603050405020304" pitchFamily="18" charset="0"/>
              </a:rPr>
              <a:t>  have low negative correlation coefficients and these features would not be selected for modeling.</a:t>
            </a:r>
          </a:p>
        </p:txBody>
      </p:sp>
      <p:sp>
        <p:nvSpPr>
          <p:cNvPr id="17" name="TextBox 16">
            <a:extLst>
              <a:ext uri="{FF2B5EF4-FFF2-40B4-BE49-F238E27FC236}">
                <a16:creationId xmlns:a16="http://schemas.microsoft.com/office/drawing/2014/main" id="{6FC72FCC-C3F2-5FF7-8664-257511955897}"/>
              </a:ext>
            </a:extLst>
          </p:cNvPr>
          <p:cNvSpPr txBox="1"/>
          <p:nvPr/>
        </p:nvSpPr>
        <p:spPr>
          <a:xfrm>
            <a:off x="702684" y="3269323"/>
            <a:ext cx="10425237"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methods of feature selection (mutual information and model-based) applied selected different numbers of features based on the logic behind each method. However, some of these features were commonly selected by these methods. Therefore, </a:t>
            </a:r>
            <a:r>
              <a:rPr lang="en-US" sz="2000" i="1" dirty="0">
                <a:latin typeface="Times New Roman" panose="02020603050405020304" pitchFamily="18" charset="0"/>
                <a:cs typeface="Times New Roman" panose="02020603050405020304" pitchFamily="18" charset="0"/>
              </a:rPr>
              <a:t>Race, Ethnicity, Region</a:t>
            </a:r>
            <a:r>
              <a:rPr lang="en-US" sz="2000" dirty="0">
                <a:latin typeface="Times New Roman" panose="02020603050405020304" pitchFamily="18" charset="0"/>
                <a:cs typeface="Times New Roman" panose="02020603050405020304" pitchFamily="18" charset="0"/>
              </a:rPr>
              <a:t> and a few of the </a:t>
            </a:r>
            <a:r>
              <a:rPr lang="en-US" sz="2000" i="1" dirty="0">
                <a:latin typeface="Times New Roman" panose="02020603050405020304" pitchFamily="18" charset="0"/>
                <a:cs typeface="Times New Roman" panose="02020603050405020304" pitchFamily="18" charset="0"/>
              </a:rPr>
              <a:t>Risk categories </a:t>
            </a:r>
            <a:r>
              <a:rPr lang="en-US" sz="2000" dirty="0">
                <a:latin typeface="Times New Roman" panose="02020603050405020304" pitchFamily="18" charset="0"/>
                <a:cs typeface="Times New Roman" panose="02020603050405020304" pitchFamily="18" charset="0"/>
              </a:rPr>
              <a:t>will be dropped as these methods did not select them, and they have a much lower correlation coefficient with the target class.</a:t>
            </a:r>
          </a:p>
          <a:p>
            <a:pPr algn="just"/>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4E2E5DC-40D8-41BA-0896-5A92CDC0E307}"/>
              </a:ext>
            </a:extLst>
          </p:cNvPr>
          <p:cNvPicPr>
            <a:picLocks noChangeAspect="1"/>
          </p:cNvPicPr>
          <p:nvPr/>
        </p:nvPicPr>
        <p:blipFill>
          <a:blip r:embed="rId2"/>
          <a:stretch>
            <a:fillRect/>
          </a:stretch>
        </p:blipFill>
        <p:spPr>
          <a:xfrm>
            <a:off x="702684" y="1652318"/>
            <a:ext cx="5524784" cy="676212"/>
          </a:xfrm>
          <a:prstGeom prst="rect">
            <a:avLst/>
          </a:prstGeom>
        </p:spPr>
      </p:pic>
    </p:spTree>
    <p:extLst>
      <p:ext uri="{BB962C8B-B14F-4D97-AF65-F5344CB8AC3E}">
        <p14:creationId xmlns:p14="http://schemas.microsoft.com/office/powerpoint/2010/main" val="317660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1" y="1"/>
            <a:ext cx="12192000" cy="65200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199" y="59927"/>
            <a:ext cx="7606085" cy="592079"/>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EDA Summary</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21</a:t>
            </a:fld>
            <a:endParaRPr lang="en-US" dirty="0"/>
          </a:p>
        </p:txBody>
      </p:sp>
      <p:sp>
        <p:nvSpPr>
          <p:cNvPr id="2" name="Rectangle 1">
            <a:extLst>
              <a:ext uri="{FF2B5EF4-FFF2-40B4-BE49-F238E27FC236}">
                <a16:creationId xmlns:a16="http://schemas.microsoft.com/office/drawing/2014/main" id="{F6B11913-17A7-D396-855C-2DA9AE8D4656}"/>
              </a:ext>
            </a:extLst>
          </p:cNvPr>
          <p:cNvSpPr>
            <a:spLocks noChangeArrowheads="1"/>
          </p:cNvSpPr>
          <p:nvPr/>
        </p:nvSpPr>
        <p:spPr bwMode="auto">
          <a:xfrm rot="10800000" flipV="1">
            <a:off x="163841" y="1134230"/>
            <a:ext cx="118643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23" name="TextBox 22">
            <a:extLst>
              <a:ext uri="{FF2B5EF4-FFF2-40B4-BE49-F238E27FC236}">
                <a16:creationId xmlns:a16="http://schemas.microsoft.com/office/drawing/2014/main" id="{372D66A5-800F-215C-1F06-90C60EF2EB8D}"/>
              </a:ext>
            </a:extLst>
          </p:cNvPr>
          <p:cNvSpPr txBox="1"/>
          <p:nvPr/>
        </p:nvSpPr>
        <p:spPr>
          <a:xfrm>
            <a:off x="427383" y="516834"/>
            <a:ext cx="7603434" cy="641355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From the analysis:</a:t>
            </a:r>
          </a:p>
          <a:p>
            <a:pPr>
              <a:lnSpc>
                <a:spcPct val="150000"/>
              </a:lnSpc>
            </a:pPr>
            <a:endParaRPr lang="en-US" sz="1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physicians are not specialists.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patients are mapped to IDN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patients are female (around 15 times more females)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the patients are not Hispanic (20 times more not Hispanic)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patients are from the Midwest and South regions.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of the patients are Caucasians.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of the patients during the therapy are above 65 years old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numerical features have positive correlations with the target class.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missing values in the dataset were handled using mode imputation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Outliers were addressed using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Box-Cox transformation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Skewness handles by log transformation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 imbalance addressed using the SMOTE techniques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categorical features like </a:t>
            </a:r>
            <a:r>
              <a:rPr lang="en-US" i="1" dirty="0">
                <a:latin typeface="Times New Roman" panose="02020603050405020304" pitchFamily="18" charset="0"/>
                <a:cs typeface="Times New Roman" panose="02020603050405020304" pitchFamily="18" charset="0"/>
              </a:rPr>
              <a:t>Race, Ethnicity, Region</a:t>
            </a:r>
            <a:r>
              <a:rPr lang="en-US" dirty="0">
                <a:latin typeface="Times New Roman" panose="02020603050405020304" pitchFamily="18" charset="0"/>
                <a:cs typeface="Times New Roman" panose="02020603050405020304" pitchFamily="18" charset="0"/>
              </a:rPr>
              <a:t>, and some </a:t>
            </a:r>
            <a:r>
              <a:rPr lang="en-US" i="1" dirty="0">
                <a:latin typeface="Times New Roman" panose="02020603050405020304" pitchFamily="18" charset="0"/>
                <a:cs typeface="Times New Roman" panose="02020603050405020304" pitchFamily="18" charset="0"/>
              </a:rPr>
              <a:t>Risk factors</a:t>
            </a:r>
            <a:r>
              <a:rPr lang="en-US" dirty="0">
                <a:latin typeface="Times New Roman" panose="02020603050405020304" pitchFamily="18" charset="0"/>
                <a:cs typeface="Times New Roman" panose="02020603050405020304" pitchFamily="18" charset="0"/>
              </a:rPr>
              <a:t> features will not be included in the model.</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047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1"/>
            <a:ext cx="12192000" cy="5715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Times New Roman" panose="02020603050405020304" pitchFamily="18" charset="0"/>
                <a:cs typeface="Times New Roman" panose="02020603050405020304" pitchFamily="18" charset="0"/>
              </a:rPr>
              <a:t>      </a:t>
            </a:r>
            <a:r>
              <a:rPr lang="en-US" sz="3200" b="1" dirty="0">
                <a:solidFill>
                  <a:schemeClr val="accent2"/>
                </a:solidFill>
                <a:latin typeface="Times New Roman" panose="02020603050405020304" pitchFamily="18" charset="0"/>
                <a:cs typeface="Times New Roman" panose="02020603050405020304" pitchFamily="18" charset="0"/>
              </a:rPr>
              <a:t>Model</a:t>
            </a:r>
            <a:r>
              <a:rPr lang="en-US" sz="4400" b="1" dirty="0">
                <a:solidFill>
                  <a:schemeClr val="accent2"/>
                </a:solidFill>
                <a:latin typeface="Times New Roman" panose="02020603050405020304" pitchFamily="18" charset="0"/>
                <a:cs typeface="Times New Roman" panose="02020603050405020304" pitchFamily="18" charset="0"/>
              </a:rPr>
              <a:t> </a:t>
            </a:r>
            <a:r>
              <a:rPr lang="en-US" sz="3200" b="1" dirty="0">
                <a:solidFill>
                  <a:schemeClr val="accent2"/>
                </a:solidFill>
                <a:latin typeface="Times New Roman" panose="02020603050405020304" pitchFamily="18" charset="0"/>
                <a:cs typeface="Times New Roman" panose="02020603050405020304" pitchFamily="18" charset="0"/>
              </a:rPr>
              <a:t>Recommendations</a:t>
            </a:r>
          </a:p>
        </p:txBody>
      </p:sp>
      <p:sp>
        <p:nvSpPr>
          <p:cNvPr id="2" name="Slide Number Placeholder 1">
            <a:extLst>
              <a:ext uri="{FF2B5EF4-FFF2-40B4-BE49-F238E27FC236}">
                <a16:creationId xmlns:a16="http://schemas.microsoft.com/office/drawing/2014/main" id="{73F9A589-E467-46FE-8012-2A19EC5F7EE3}"/>
              </a:ext>
            </a:extLst>
          </p:cNvPr>
          <p:cNvSpPr>
            <a:spLocks noGrp="1"/>
          </p:cNvSpPr>
          <p:nvPr>
            <p:ph type="sldNum" sz="quarter" idx="12"/>
          </p:nvPr>
        </p:nvSpPr>
        <p:spPr/>
        <p:txBody>
          <a:bodyPr/>
          <a:lstStyle/>
          <a:p>
            <a:fld id="{F3281B17-8789-6B4C-B449-7FC9CCFFE3A3}" type="slidenum">
              <a:rPr lang="en-US" smtClean="0"/>
              <a:t>22</a:t>
            </a:fld>
            <a:endParaRPr lang="en-US"/>
          </a:p>
        </p:txBody>
      </p:sp>
      <p:sp>
        <p:nvSpPr>
          <p:cNvPr id="9" name="TextBox 8">
            <a:extLst>
              <a:ext uri="{FF2B5EF4-FFF2-40B4-BE49-F238E27FC236}">
                <a16:creationId xmlns:a16="http://schemas.microsoft.com/office/drawing/2014/main" id="{D4C36C5F-A1F1-1025-CE68-D275122FFA17}"/>
              </a:ext>
            </a:extLst>
          </p:cNvPr>
          <p:cNvSpPr txBox="1"/>
          <p:nvPr/>
        </p:nvSpPr>
        <p:spPr>
          <a:xfrm>
            <a:off x="135173" y="872038"/>
            <a:ext cx="11561196" cy="3730317"/>
          </a:xfrm>
          <a:prstGeom prst="rect">
            <a:avLst/>
          </a:prstGeom>
          <a:noFill/>
        </p:spPr>
        <p:txBody>
          <a:bodyPr wrap="square">
            <a:spAutoFit/>
          </a:bodyPr>
          <a:lstStyle/>
          <a:p>
            <a:pPr algn="just">
              <a:lnSpc>
                <a:spcPct val="150000"/>
              </a:lnSpc>
              <a:tabLst>
                <a:tab pos="4241800" algn="l"/>
              </a:tabLst>
            </a:pPr>
            <a:r>
              <a:rPr lang="en-GB" sz="2000" dirty="0">
                <a:solidFill>
                  <a:srgbClr val="000000"/>
                </a:solidFill>
                <a:effectLst/>
                <a:latin typeface="Times New Roman" panose="02020603050405020304" pitchFamily="18" charset="0"/>
                <a:ea typeface="Times New Roman" panose="02020603050405020304" pitchFamily="18" charset="0"/>
              </a:rPr>
              <a:t>To </a:t>
            </a:r>
            <a:r>
              <a:rPr lang="en-US" sz="2000" dirty="0">
                <a:solidFill>
                  <a:srgbClr val="000000"/>
                </a:solidFill>
                <a:effectLst/>
                <a:latin typeface="Times New Roman" panose="02020603050405020304" pitchFamily="18" charset="0"/>
                <a:ea typeface="Times New Roman" panose="02020603050405020304" pitchFamily="18" charset="0"/>
              </a:rPr>
              <a:t>develop a classification model to predict the </a:t>
            </a:r>
            <a:r>
              <a:rPr lang="en-US" sz="2000" i="1" dirty="0">
                <a:solidFill>
                  <a:srgbClr val="000000"/>
                </a:solidFill>
                <a:effectLst/>
                <a:latin typeface="Times New Roman" panose="02020603050405020304" pitchFamily="18" charset="0"/>
                <a:ea typeface="Times New Roman" panose="02020603050405020304" pitchFamily="18" charset="0"/>
              </a:rPr>
              <a:t>Persistency</a:t>
            </a:r>
            <a:r>
              <a:rPr lang="en-US" sz="2000" i="1" dirty="0">
                <a:solidFill>
                  <a:srgbClr val="000000"/>
                </a:solidFill>
                <a:latin typeface="Times New Roman" panose="02020603050405020304" pitchFamily="18" charset="0"/>
                <a:ea typeface="Times New Roman" panose="02020603050405020304" pitchFamily="18" charset="0"/>
              </a:rPr>
              <a:t> </a:t>
            </a:r>
            <a:r>
              <a:rPr lang="en-US" sz="2000" i="1" dirty="0">
                <a:solidFill>
                  <a:srgbClr val="000000"/>
                </a:solidFill>
                <a:effectLst/>
                <a:latin typeface="Times New Roman" panose="02020603050405020304" pitchFamily="18" charset="0"/>
                <a:ea typeface="Times New Roman" panose="02020603050405020304" pitchFamily="18" charset="0"/>
              </a:rPr>
              <a:t>Flag</a:t>
            </a:r>
            <a:r>
              <a:rPr lang="en-US" sz="2000" dirty="0">
                <a:solidFill>
                  <a:srgbClr val="000000"/>
                </a:solidFill>
                <a:effectLst/>
                <a:latin typeface="Times New Roman" panose="02020603050405020304" pitchFamily="18" charset="0"/>
                <a:ea typeface="Times New Roman" panose="02020603050405020304" pitchFamily="18" charset="0"/>
              </a:rPr>
              <a:t>, the following model may be used:</a:t>
            </a:r>
            <a:endParaRPr lang="en-GB"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457200" algn="l"/>
                <a:tab pos="42418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tabLst>
                <a:tab pos="4241800" algn="l"/>
              </a:tabLst>
            </a:pPr>
            <a:r>
              <a:rPr lang="en-US" sz="2000" dirty="0">
                <a:solidFill>
                  <a:srgbClr val="000000"/>
                </a:solidFill>
                <a:effectLst/>
                <a:latin typeface="Times New Roman" panose="02020603050405020304" pitchFamily="18" charset="0"/>
                <a:ea typeface="Times New Roman" panose="02020603050405020304" pitchFamily="18" charset="0"/>
              </a:rPr>
              <a:t>     It is a linear model that is easy to implement and interpret. It is used for the binary classification of </a:t>
            </a:r>
          </a:p>
          <a:p>
            <a:pPr algn="just">
              <a:lnSpc>
                <a:spcPct val="150000"/>
              </a:lnSpc>
              <a:tabLst>
                <a:tab pos="4241800" algn="l"/>
              </a:tabLst>
            </a:pPr>
            <a:r>
              <a:rPr lang="en-US" sz="2000" dirty="0">
                <a:solidFill>
                  <a:srgbClr val="000000"/>
                </a:solidFill>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categorical dependent variables, like the case of the </a:t>
            </a:r>
            <a:r>
              <a:rPr lang="en-US" sz="2000" dirty="0">
                <a:solidFill>
                  <a:srgbClr val="000000"/>
                </a:solidFill>
                <a:latin typeface="Times New Roman" panose="02020603050405020304" pitchFamily="18" charset="0"/>
                <a:ea typeface="Times New Roman" panose="02020603050405020304" pitchFamily="18" charset="0"/>
              </a:rPr>
              <a:t>target class</a:t>
            </a:r>
            <a:r>
              <a:rPr lang="en-US" sz="2000" dirty="0">
                <a:solidFill>
                  <a:srgbClr val="000000"/>
                </a:solidFill>
                <a:effectLst/>
                <a:latin typeface="Times New Roman" panose="02020603050405020304" pitchFamily="18" charset="0"/>
                <a:ea typeface="Times New Roman" panose="02020603050405020304" pitchFamily="18" charset="0"/>
              </a:rPr>
              <a:t> in this study</a:t>
            </a:r>
            <a:r>
              <a:rPr lang="en-US" sz="2000" i="1" dirty="0">
                <a:solidFill>
                  <a:srgbClr val="000000"/>
                </a:solidFill>
                <a:effectLst/>
                <a:latin typeface="Times New Roman" panose="02020603050405020304" pitchFamily="18" charset="0"/>
                <a:ea typeface="Times New Roman" panose="02020603050405020304" pitchFamily="18" charset="0"/>
              </a:rPr>
              <a:t>.</a:t>
            </a:r>
            <a:endParaRPr lang="en-GB"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457200" algn="l"/>
                <a:tab pos="42418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GB" sz="2000" dirty="0">
                <a:latin typeface="Times New Roman" panose="02020603050405020304" pitchFamily="18" charset="0"/>
                <a:ea typeface="Times New Roman" panose="02020603050405020304" pitchFamily="18" charset="0"/>
              </a:rPr>
              <a:t>     This is an ensemble learning method that builds on a large number of decision trees during training and </a:t>
            </a:r>
          </a:p>
          <a:p>
            <a:pPr>
              <a:lnSpc>
                <a:spcPct val="150000"/>
              </a:lnSpc>
            </a:pPr>
            <a:r>
              <a:rPr lang="en-GB" sz="2000" dirty="0">
                <a:latin typeface="Times New Roman" panose="02020603050405020304" pitchFamily="18" charset="0"/>
                <a:ea typeface="Times New Roman" panose="02020603050405020304" pitchFamily="18" charset="0"/>
              </a:rPr>
              <a:t>     outputs the mode of the classes for a classification problem. </a:t>
            </a:r>
            <a:r>
              <a:rPr lang="en-GB" sz="2000" dirty="0">
                <a:effectLst/>
                <a:latin typeface="Times New Roman" panose="02020603050405020304" pitchFamily="18" charset="0"/>
                <a:ea typeface="Times New Roman" panose="02020603050405020304" pitchFamily="18" charset="0"/>
              </a:rPr>
              <a:t>It offers, with </a:t>
            </a:r>
            <a:r>
              <a:rPr lang="en-GB" sz="2000" dirty="0">
                <a:latin typeface="Times New Roman" panose="02020603050405020304" pitchFamily="18" charset="0"/>
                <a:ea typeface="Times New Roman" panose="02020603050405020304" pitchFamily="18" charset="0"/>
              </a:rPr>
              <a:t>minimal tuning</a:t>
            </a:r>
            <a:r>
              <a:rPr lang="en-GB" sz="2000" dirty="0">
                <a:effectLst/>
                <a:latin typeface="Times New Roman" panose="02020603050405020304" pitchFamily="18" charset="0"/>
                <a:ea typeface="Times New Roman" panose="02020603050405020304" pitchFamily="18" charset="0"/>
              </a:rPr>
              <a:t>, a strong, high-</a:t>
            </a:r>
          </a:p>
          <a:p>
            <a:pPr>
              <a:lnSpc>
                <a:spcPct val="150000"/>
              </a:lnSpc>
            </a:pPr>
            <a:r>
              <a:rPr lang="en-GB" sz="2000" dirty="0">
                <a:latin typeface="Times New Roman" panose="02020603050405020304" pitchFamily="18" charset="0"/>
                <a:ea typeface="Times New Roman" panose="02020603050405020304" pitchFamily="18" charset="0"/>
              </a:rPr>
              <a:t>     </a:t>
            </a:r>
            <a:r>
              <a:rPr lang="en-GB" sz="2000" dirty="0">
                <a:effectLst/>
                <a:latin typeface="Times New Roman" panose="02020603050405020304" pitchFamily="18" charset="0"/>
                <a:ea typeface="Times New Roman" panose="02020603050405020304" pitchFamily="18" charset="0"/>
              </a:rPr>
              <a:t>accuracy model. It manages big datasets effectively and</a:t>
            </a:r>
            <a:r>
              <a:rPr lang="en-US" sz="2000" dirty="0">
                <a:effectLst/>
                <a:latin typeface="Times New Roman" panose="02020603050405020304" pitchFamily="18" charset="0"/>
                <a:ea typeface="Times New Roman" panose="02020603050405020304" pitchFamily="18" charset="0"/>
              </a:rPr>
              <a:t> lowers overfitting by averaging many trees</a:t>
            </a:r>
            <a:r>
              <a:rPr lang="en-GB" sz="20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54447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6838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637775"/>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Model Building</a:t>
            </a:r>
          </a:p>
        </p:txBody>
      </p:sp>
      <p:sp>
        <p:nvSpPr>
          <p:cNvPr id="2" name="Slide Number Placeholder 1">
            <a:extLst>
              <a:ext uri="{FF2B5EF4-FFF2-40B4-BE49-F238E27FC236}">
                <a16:creationId xmlns:a16="http://schemas.microsoft.com/office/drawing/2014/main" id="{B1396DFE-3519-175B-F32B-D35202B9BA84}"/>
              </a:ext>
            </a:extLst>
          </p:cNvPr>
          <p:cNvSpPr>
            <a:spLocks noGrp="1"/>
          </p:cNvSpPr>
          <p:nvPr>
            <p:ph type="sldNum" sz="quarter" idx="12"/>
          </p:nvPr>
        </p:nvSpPr>
        <p:spPr/>
        <p:txBody>
          <a:bodyPr/>
          <a:lstStyle/>
          <a:p>
            <a:fld id="{F3281B17-8789-6B4C-B449-7FC9CCFFE3A3}" type="slidenum">
              <a:rPr lang="en-US" smtClean="0"/>
              <a:t>23</a:t>
            </a:fld>
            <a:endParaRPr lang="en-US"/>
          </a:p>
        </p:txBody>
      </p:sp>
      <p:sp>
        <p:nvSpPr>
          <p:cNvPr id="5" name="Rectangle 2">
            <a:extLst>
              <a:ext uri="{FF2B5EF4-FFF2-40B4-BE49-F238E27FC236}">
                <a16:creationId xmlns:a16="http://schemas.microsoft.com/office/drawing/2014/main" id="{B43DB4C0-53F5-7619-BDD9-913515622238}"/>
              </a:ext>
            </a:extLst>
          </p:cNvPr>
          <p:cNvSpPr>
            <a:spLocks noChangeArrowheads="1"/>
          </p:cNvSpPr>
          <p:nvPr/>
        </p:nvSpPr>
        <p:spPr bwMode="auto">
          <a:xfrm>
            <a:off x="145372" y="897599"/>
            <a:ext cx="11208428"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Following an extensive </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data preprocessing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exploratory data analysis of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healthcare_dataset.xlxs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dataset, which included 3424 observations and 69 characteristics (67 categorical and 2 numerical), a classification model was constructed to predict drug persistency in patients. </a:t>
            </a:r>
            <a:r>
              <a:rPr lang="en-US" altLang="en-US" sz="2000" dirty="0">
                <a:latin typeface="Times New Roman" panose="02020603050405020304" pitchFamily="18" charset="0"/>
                <a:cs typeface="Times New Roman" panose="02020603050405020304" pitchFamily="18" charset="0"/>
              </a:rPr>
              <a:t>The data was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cleaned,  </a:t>
            </a:r>
            <a:r>
              <a:rPr lang="en-US" altLang="en-US" sz="2000" dirty="0">
                <a:latin typeface="Times New Roman" panose="02020603050405020304" pitchFamily="18" charset="0"/>
                <a:cs typeface="Times New Roman" panose="02020603050405020304" pitchFamily="18" charset="0"/>
              </a:rPr>
              <a:t>relevant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selected and then scaled and divided </a:t>
            </a:r>
            <a:r>
              <a:rPr lang="en-US" altLang="en-US" sz="2000" dirty="0">
                <a:latin typeface="Times New Roman" panose="02020603050405020304" pitchFamily="18" charset="0"/>
                <a:cs typeface="Times New Roman" panose="02020603050405020304" pitchFamily="18" charset="0"/>
              </a:rPr>
              <a:t>into training sets and test sets in the ratio of 70:30 in readiness for the model training.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Supervised algorithms used for this model training are:</a:t>
            </a:r>
          </a:p>
          <a:p>
            <a:pPr marL="457200" marR="0" lvl="0" indent="-457200" defTabSz="914400" rtl="0" eaLnBrk="0" fontAlgn="base" latinLnBrk="0" hangingPunct="0">
              <a:lnSpc>
                <a:spcPct val="150000"/>
              </a:lnSpc>
              <a:spcBef>
                <a:spcPct val="0"/>
              </a:spcBef>
              <a:spcAft>
                <a:spcPct val="0"/>
              </a:spcAft>
              <a:buClrTx/>
              <a:buSzTx/>
              <a:buFontTx/>
              <a:buAutoNum type="arabicPeriod"/>
              <a:tabLst/>
            </a:pPr>
            <a:r>
              <a:rPr lang="en-US" altLang="en-US" sz="2000" dirty="0">
                <a:latin typeface="Times New Roman" panose="02020603050405020304" pitchFamily="18" charset="0"/>
                <a:cs typeface="Times New Roman" panose="02020603050405020304" pitchFamily="18" charset="0"/>
              </a:rPr>
              <a:t>Logistic Regression – linear model</a:t>
            </a:r>
          </a:p>
          <a:p>
            <a:pPr marL="457200" marR="0" lvl="0" indent="-457200" defTabSz="914400" rtl="0" eaLnBrk="0" fontAlgn="base" latinLnBrk="0" hangingPunct="0">
              <a:lnSpc>
                <a:spcPct val="15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 Ensemble model</a:t>
            </a:r>
          </a:p>
          <a:p>
            <a:pPr marL="457200" marR="0" lvl="0" indent="-457200" defTabSz="914400" rtl="0" eaLnBrk="0" fontAlgn="base" latinLnBrk="0" hangingPunct="0">
              <a:lnSpc>
                <a:spcPct val="150000"/>
              </a:lnSpc>
              <a:spcBef>
                <a:spcPct val="0"/>
              </a:spcBef>
              <a:spcAft>
                <a:spcPct val="0"/>
              </a:spcAft>
              <a:buClrTx/>
              <a:buSzTx/>
              <a:buFontTx/>
              <a:buAutoNum type="arabicPeriod"/>
              <a:tabLst/>
            </a:pPr>
            <a:r>
              <a:rPr lang="en-US" altLang="en-US" sz="2000" dirty="0">
                <a:latin typeface="Times New Roman" panose="02020603050405020304" pitchFamily="18" charset="0"/>
                <a:cs typeface="Times New Roman" panose="02020603050405020304" pitchFamily="18" charset="0"/>
              </a:rPr>
              <a:t>Extreme Gradient boosting (</a:t>
            </a:r>
            <a:r>
              <a:rPr lang="en-US" altLang="en-US" sz="2000" dirty="0" err="1">
                <a:latin typeface="Times New Roman" panose="02020603050405020304" pitchFamily="18" charset="0"/>
                <a:cs typeface="Times New Roman" panose="02020603050405020304" pitchFamily="18" charset="0"/>
              </a:rPr>
              <a:t>XGBoost</a:t>
            </a:r>
            <a:r>
              <a:rPr lang="en-US" altLang="en-US" sz="2000" dirty="0">
                <a:latin typeface="Times New Roman" panose="02020603050405020304" pitchFamily="18" charset="0"/>
                <a:cs typeface="Times New Roman" panose="02020603050405020304" pitchFamily="18" charset="0"/>
              </a:rPr>
              <a:t>) – Boosting algorithm</a:t>
            </a:r>
          </a:p>
          <a:p>
            <a:pPr marL="457200" marR="0" lvl="0" indent="-457200" defTabSz="914400" rtl="0" eaLnBrk="0" fontAlgn="base" latinLnBrk="0" hangingPunct="0">
              <a:lnSpc>
                <a:spcPct val="15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72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66957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8"/>
            <a:ext cx="10515600" cy="669579"/>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Linear Model – Logistic Regression</a:t>
            </a:r>
          </a:p>
        </p:txBody>
      </p:sp>
      <p:sp>
        <p:nvSpPr>
          <p:cNvPr id="2" name="Slide Number Placeholder 1">
            <a:extLst>
              <a:ext uri="{FF2B5EF4-FFF2-40B4-BE49-F238E27FC236}">
                <a16:creationId xmlns:a16="http://schemas.microsoft.com/office/drawing/2014/main" id="{B1396DFE-3519-175B-F32B-D35202B9BA84}"/>
              </a:ext>
            </a:extLst>
          </p:cNvPr>
          <p:cNvSpPr>
            <a:spLocks noGrp="1"/>
          </p:cNvSpPr>
          <p:nvPr>
            <p:ph type="sldNum" sz="quarter" idx="12"/>
          </p:nvPr>
        </p:nvSpPr>
        <p:spPr/>
        <p:txBody>
          <a:bodyPr/>
          <a:lstStyle/>
          <a:p>
            <a:fld id="{F3281B17-8789-6B4C-B449-7FC9CCFFE3A3}" type="slidenum">
              <a:rPr lang="en-US" smtClean="0"/>
              <a:t>24</a:t>
            </a:fld>
            <a:endParaRPr lang="en-US"/>
          </a:p>
        </p:txBody>
      </p:sp>
      <p:sp>
        <p:nvSpPr>
          <p:cNvPr id="5" name="TextBox 4">
            <a:extLst>
              <a:ext uri="{FF2B5EF4-FFF2-40B4-BE49-F238E27FC236}">
                <a16:creationId xmlns:a16="http://schemas.microsoft.com/office/drawing/2014/main" id="{374C20B7-5E2A-1324-D651-2D1993B8908B}"/>
              </a:ext>
            </a:extLst>
          </p:cNvPr>
          <p:cNvSpPr txBox="1"/>
          <p:nvPr/>
        </p:nvSpPr>
        <p:spPr>
          <a:xfrm>
            <a:off x="244502" y="838354"/>
            <a:ext cx="11340547" cy="2535566"/>
          </a:xfrm>
          <a:prstGeom prst="rect">
            <a:avLst/>
          </a:prstGeom>
          <a:noFill/>
        </p:spPr>
        <p:txBody>
          <a:bodyPr wrap="square">
            <a:spAutoFit/>
          </a:bodyPr>
          <a:lstStyle/>
          <a:p>
            <a:pPr algn="just">
              <a:lnSpc>
                <a:spcPct val="150000"/>
              </a:lnSpc>
              <a:tabLst>
                <a:tab pos="4241800" algn="l"/>
              </a:tabLst>
            </a:pPr>
            <a:r>
              <a:rPr lang="en-US" dirty="0">
                <a:solidFill>
                  <a:srgbClr val="000000"/>
                </a:solidFill>
                <a:latin typeface="Times New Roman" panose="02020603050405020304" pitchFamily="18" charset="0"/>
                <a:ea typeface="Times New Roman" panose="02020603050405020304" pitchFamily="18" charset="0"/>
              </a:rPr>
              <a:t>Logistic regression (LR) is a </a:t>
            </a:r>
            <a:r>
              <a:rPr lang="en-US" sz="1800" dirty="0">
                <a:solidFill>
                  <a:srgbClr val="000000"/>
                </a:solidFill>
                <a:effectLst/>
                <a:latin typeface="Times New Roman" panose="02020603050405020304" pitchFamily="18" charset="0"/>
                <a:ea typeface="Times New Roman" panose="02020603050405020304" pitchFamily="18" charset="0"/>
              </a:rPr>
              <a:t>linear model that is easy to implement and interpret. It is used for the binary classification of categorical dependent variables</a:t>
            </a:r>
            <a:r>
              <a:rPr lang="en-US" dirty="0">
                <a:solidFill>
                  <a:srgbClr val="000000"/>
                </a:solidFill>
                <a:latin typeface="Times New Roman" panose="02020603050405020304" pitchFamily="18" charset="0"/>
                <a:ea typeface="Times New Roman" panose="02020603050405020304" pitchFamily="18" charset="0"/>
              </a:rPr>
              <a:t>.</a:t>
            </a:r>
          </a:p>
          <a:p>
            <a:pPr algn="just">
              <a:lnSpc>
                <a:spcPct val="150000"/>
              </a:lnSpc>
              <a:tabLst>
                <a:tab pos="4241800" algn="l"/>
              </a:tabLst>
            </a:pPr>
            <a:r>
              <a:rPr lang="en-US" dirty="0">
                <a:solidFill>
                  <a:srgbClr val="000000"/>
                </a:solidFill>
                <a:latin typeface="Times New Roman" panose="02020603050405020304" pitchFamily="18" charset="0"/>
                <a:ea typeface="Times New Roman" panose="02020603050405020304" pitchFamily="18" charset="0"/>
              </a:rPr>
              <a:t>LR</a:t>
            </a:r>
            <a:r>
              <a:rPr lang="en-US" sz="1800" dirty="0">
                <a:solidFill>
                  <a:srgbClr val="000000"/>
                </a:solidFill>
                <a:effectLst/>
                <a:latin typeface="Times New Roman" panose="02020603050405020304" pitchFamily="18" charset="0"/>
                <a:ea typeface="Times New Roman" panose="02020603050405020304" pitchFamily="18" charset="0"/>
              </a:rPr>
              <a:t> model trained on the cleaned and scaled </a:t>
            </a:r>
            <a:r>
              <a:rPr lang="en-US" sz="1800" dirty="0" err="1">
                <a:solidFill>
                  <a:srgbClr val="000000"/>
                </a:solidFill>
                <a:effectLst/>
                <a:latin typeface="Times New Roman" panose="02020603050405020304" pitchFamily="18" charset="0"/>
                <a:ea typeface="Times New Roman" panose="02020603050405020304" pitchFamily="18" charset="0"/>
              </a:rPr>
              <a:t>healthcare_dataset</a:t>
            </a:r>
            <a:r>
              <a:rPr lang="en-US" sz="1800" dirty="0">
                <a:solidFill>
                  <a:srgbClr val="000000"/>
                </a:solidFill>
                <a:effectLst/>
                <a:latin typeface="Times New Roman" panose="02020603050405020304" pitchFamily="18" charset="0"/>
                <a:ea typeface="Times New Roman" panose="02020603050405020304" pitchFamily="18" charset="0"/>
              </a:rPr>
              <a:t> gives the following result:</a:t>
            </a:r>
          </a:p>
          <a:p>
            <a:pPr algn="just">
              <a:lnSpc>
                <a:spcPct val="150000"/>
              </a:lnSpc>
              <a:tabLst>
                <a:tab pos="4241800" algn="l"/>
              </a:tabLst>
            </a:pPr>
            <a:endParaRPr lang="en-US" sz="18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tabLst>
                <a:tab pos="4241800" algn="l"/>
              </a:tabLst>
            </a:pPr>
            <a:endParaRPr lang="en-US" dirty="0">
              <a:solidFill>
                <a:srgbClr val="000000"/>
              </a:solidFill>
              <a:latin typeface="Times New Roman" panose="02020603050405020304" pitchFamily="18" charset="0"/>
              <a:ea typeface="Times New Roman" panose="02020603050405020304" pitchFamily="18" charset="0"/>
            </a:endParaRPr>
          </a:p>
          <a:p>
            <a:pPr algn="just">
              <a:lnSpc>
                <a:spcPct val="150000"/>
              </a:lnSpc>
              <a:tabLst>
                <a:tab pos="4241800" algn="l"/>
              </a:tabLst>
            </a:pPr>
            <a:endParaRPr lang="en-GB" sz="18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DB05A5EB-1C5B-D8DA-E647-BF5889EC9810}"/>
              </a:ext>
            </a:extLst>
          </p:cNvPr>
          <p:cNvPicPr>
            <a:picLocks noChangeAspect="1"/>
          </p:cNvPicPr>
          <p:nvPr/>
        </p:nvPicPr>
        <p:blipFill>
          <a:blip r:embed="rId2"/>
          <a:stretch>
            <a:fillRect/>
          </a:stretch>
        </p:blipFill>
        <p:spPr>
          <a:xfrm>
            <a:off x="341379" y="2383032"/>
            <a:ext cx="4400776" cy="501676"/>
          </a:xfrm>
          <a:prstGeom prst="rect">
            <a:avLst/>
          </a:prstGeom>
        </p:spPr>
      </p:pic>
      <p:pic>
        <p:nvPicPr>
          <p:cNvPr id="2052" name="Picture 4">
            <a:extLst>
              <a:ext uri="{FF2B5EF4-FFF2-40B4-BE49-F238E27FC236}">
                <a16:creationId xmlns:a16="http://schemas.microsoft.com/office/drawing/2014/main" id="{2621319A-5881-B7E6-435A-E503622B3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500" y="2349611"/>
            <a:ext cx="5000625" cy="37242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5DCFDAF-D0DE-0C49-BA8D-657F1DC59B6F}"/>
              </a:ext>
            </a:extLst>
          </p:cNvPr>
          <p:cNvPicPr>
            <a:picLocks noChangeAspect="1"/>
          </p:cNvPicPr>
          <p:nvPr/>
        </p:nvPicPr>
        <p:blipFill>
          <a:blip r:embed="rId4"/>
          <a:stretch>
            <a:fillRect/>
          </a:stretch>
        </p:blipFill>
        <p:spPr>
          <a:xfrm>
            <a:off x="180426" y="2903888"/>
            <a:ext cx="6274122" cy="2571882"/>
          </a:xfrm>
          <a:prstGeom prst="rect">
            <a:avLst/>
          </a:prstGeom>
        </p:spPr>
      </p:pic>
      <p:sp>
        <p:nvSpPr>
          <p:cNvPr id="16" name="Slide Number Placeholder 1">
            <a:extLst>
              <a:ext uri="{FF2B5EF4-FFF2-40B4-BE49-F238E27FC236}">
                <a16:creationId xmlns:a16="http://schemas.microsoft.com/office/drawing/2014/main" id="{7EB39419-895D-4B59-0EF5-5B724A4E7D25}"/>
              </a:ext>
            </a:extLst>
          </p:cNvPr>
          <p:cNvSpPr txBox="1">
            <a:spLocks/>
          </p:cNvSpPr>
          <p:nvPr/>
        </p:nvSpPr>
        <p:spPr>
          <a:xfrm>
            <a:off x="7354958" y="6019646"/>
            <a:ext cx="310184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002060"/>
                </a:solidFill>
                <a:latin typeface="Times New Roman" panose="02020603050405020304" pitchFamily="18" charset="0"/>
                <a:cs typeface="Times New Roman" panose="02020603050405020304" pitchFamily="18" charset="0"/>
              </a:rPr>
              <a:t>Logistic Regression’s model heatmap</a:t>
            </a:r>
          </a:p>
        </p:txBody>
      </p:sp>
    </p:spTree>
    <p:extLst>
      <p:ext uri="{BB962C8B-B14F-4D97-AF65-F5344CB8AC3E}">
        <p14:creationId xmlns:p14="http://schemas.microsoft.com/office/powerpoint/2010/main" val="519165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50165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8"/>
            <a:ext cx="10515600" cy="311771"/>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Ensemble model – Random Forest</a:t>
            </a:r>
          </a:p>
        </p:txBody>
      </p:sp>
      <p:sp>
        <p:nvSpPr>
          <p:cNvPr id="2" name="Slide Number Placeholder 1">
            <a:extLst>
              <a:ext uri="{FF2B5EF4-FFF2-40B4-BE49-F238E27FC236}">
                <a16:creationId xmlns:a16="http://schemas.microsoft.com/office/drawing/2014/main" id="{B1396DFE-3519-175B-F32B-D35202B9BA84}"/>
              </a:ext>
            </a:extLst>
          </p:cNvPr>
          <p:cNvSpPr>
            <a:spLocks noGrp="1"/>
          </p:cNvSpPr>
          <p:nvPr>
            <p:ph type="sldNum" sz="quarter" idx="12"/>
          </p:nvPr>
        </p:nvSpPr>
        <p:spPr/>
        <p:txBody>
          <a:bodyPr/>
          <a:lstStyle/>
          <a:p>
            <a:fld id="{F3281B17-8789-6B4C-B449-7FC9CCFFE3A3}" type="slidenum">
              <a:rPr lang="en-US" smtClean="0"/>
              <a:t>25</a:t>
            </a:fld>
            <a:endParaRPr lang="en-US"/>
          </a:p>
        </p:txBody>
      </p:sp>
      <p:pic>
        <p:nvPicPr>
          <p:cNvPr id="2050" name="Picture 2">
            <a:extLst>
              <a:ext uri="{FF2B5EF4-FFF2-40B4-BE49-F238E27FC236}">
                <a16:creationId xmlns:a16="http://schemas.microsoft.com/office/drawing/2014/main" id="{5F226A02-AB66-9461-D229-27D4FAE5E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488" y="2777237"/>
            <a:ext cx="4236390" cy="31866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560C3B-7F87-65FC-AAC8-934C57BD89FD}"/>
              </a:ext>
            </a:extLst>
          </p:cNvPr>
          <p:cNvSpPr txBox="1"/>
          <p:nvPr/>
        </p:nvSpPr>
        <p:spPr>
          <a:xfrm>
            <a:off x="85476" y="638172"/>
            <a:ext cx="11785822" cy="1704569"/>
          </a:xfrm>
          <a:prstGeom prst="rect">
            <a:avLst/>
          </a:prstGeom>
          <a:noFill/>
        </p:spPr>
        <p:txBody>
          <a:bodyPr wrap="square">
            <a:spAutoFit/>
          </a:bodyPr>
          <a:lstStyle/>
          <a:p>
            <a:pPr algn="just">
              <a:lnSpc>
                <a:spcPct val="150000"/>
              </a:lnSpc>
            </a:pPr>
            <a:r>
              <a:rPr lang="en-GB" dirty="0">
                <a:latin typeface="Times New Roman" panose="02020603050405020304" pitchFamily="18" charset="0"/>
                <a:ea typeface="Times New Roman" panose="02020603050405020304" pitchFamily="18" charset="0"/>
              </a:rPr>
              <a:t>Random forest (RF) is an</a:t>
            </a:r>
            <a:r>
              <a:rPr lang="en-GB" sz="1800" dirty="0">
                <a:latin typeface="Times New Roman" panose="02020603050405020304" pitchFamily="18" charset="0"/>
                <a:ea typeface="Times New Roman" panose="02020603050405020304" pitchFamily="18" charset="0"/>
              </a:rPr>
              <a:t> ensemble learning method that builds on a large number of decision trees during training and outputs the mode of the classes for a classification problem. </a:t>
            </a:r>
            <a:r>
              <a:rPr lang="en-GB" sz="1800" dirty="0">
                <a:effectLst/>
                <a:latin typeface="Times New Roman" panose="02020603050405020304" pitchFamily="18" charset="0"/>
                <a:ea typeface="Times New Roman" panose="02020603050405020304" pitchFamily="18" charset="0"/>
              </a:rPr>
              <a:t>It offers, with </a:t>
            </a:r>
            <a:r>
              <a:rPr lang="en-GB" sz="1800" dirty="0">
                <a:latin typeface="Times New Roman" panose="02020603050405020304" pitchFamily="18" charset="0"/>
                <a:ea typeface="Times New Roman" panose="02020603050405020304" pitchFamily="18" charset="0"/>
              </a:rPr>
              <a:t>minimal tuning</a:t>
            </a:r>
            <a:r>
              <a:rPr lang="en-GB" sz="1800" dirty="0">
                <a:effectLst/>
                <a:latin typeface="Times New Roman" panose="02020603050405020304" pitchFamily="18" charset="0"/>
                <a:ea typeface="Times New Roman" panose="02020603050405020304" pitchFamily="18" charset="0"/>
              </a:rPr>
              <a:t>, a strong, high-accuracy model. It manages big datasets effectively and</a:t>
            </a:r>
            <a:r>
              <a:rPr lang="en-US" sz="1800" dirty="0">
                <a:effectLst/>
                <a:latin typeface="Times New Roman" panose="02020603050405020304" pitchFamily="18" charset="0"/>
                <a:ea typeface="Times New Roman" panose="02020603050405020304" pitchFamily="18" charset="0"/>
              </a:rPr>
              <a:t> lowers overfitting by averaging many trees</a:t>
            </a:r>
            <a:r>
              <a:rPr lang="en-GB" sz="1800" dirty="0">
                <a:effectLst/>
                <a:latin typeface="Times New Roman" panose="02020603050405020304" pitchFamily="18" charset="0"/>
                <a:ea typeface="Times New Roman" panose="02020603050405020304" pitchFamily="18" charset="0"/>
              </a:rPr>
              <a:t>. </a:t>
            </a:r>
          </a:p>
          <a:p>
            <a:pPr>
              <a:lnSpc>
                <a:spcPct val="150000"/>
              </a:lnSpc>
            </a:pPr>
            <a:r>
              <a:rPr lang="en-GB" dirty="0">
                <a:solidFill>
                  <a:srgbClr val="000000"/>
                </a:solidFill>
                <a:latin typeface="Times New Roman" panose="02020603050405020304" pitchFamily="18" charset="0"/>
                <a:ea typeface="Times New Roman" panose="02020603050405020304" pitchFamily="18" charset="0"/>
              </a:rPr>
              <a:t>RF</a:t>
            </a:r>
            <a:r>
              <a:rPr lang="en-US" sz="1800" dirty="0">
                <a:solidFill>
                  <a:srgbClr val="000000"/>
                </a:solidFill>
                <a:effectLst/>
                <a:latin typeface="Times New Roman" panose="02020603050405020304" pitchFamily="18" charset="0"/>
                <a:ea typeface="Times New Roman" panose="02020603050405020304" pitchFamily="18" charset="0"/>
              </a:rPr>
              <a:t> model trained on the cleaned and scaled </a:t>
            </a:r>
            <a:r>
              <a:rPr lang="en-US" sz="1800" dirty="0" err="1">
                <a:solidFill>
                  <a:srgbClr val="000000"/>
                </a:solidFill>
                <a:effectLst/>
                <a:latin typeface="Times New Roman" panose="02020603050405020304" pitchFamily="18" charset="0"/>
                <a:ea typeface="Times New Roman" panose="02020603050405020304" pitchFamily="18" charset="0"/>
              </a:rPr>
              <a:t>healthcare_dataset</a:t>
            </a:r>
            <a:r>
              <a:rPr lang="en-US" sz="1800" dirty="0">
                <a:solidFill>
                  <a:srgbClr val="000000"/>
                </a:solidFill>
                <a:effectLst/>
                <a:latin typeface="Times New Roman" panose="02020603050405020304" pitchFamily="18" charset="0"/>
                <a:ea typeface="Times New Roman" panose="02020603050405020304" pitchFamily="18" charset="0"/>
              </a:rPr>
              <a:t> gives the following result:</a:t>
            </a:r>
          </a:p>
        </p:txBody>
      </p:sp>
      <p:pic>
        <p:nvPicPr>
          <p:cNvPr id="9" name="Picture 8">
            <a:extLst>
              <a:ext uri="{FF2B5EF4-FFF2-40B4-BE49-F238E27FC236}">
                <a16:creationId xmlns:a16="http://schemas.microsoft.com/office/drawing/2014/main" id="{C47B5FCA-B3D1-EA01-480D-41C81C9E729C}"/>
              </a:ext>
            </a:extLst>
          </p:cNvPr>
          <p:cNvPicPr>
            <a:picLocks noChangeAspect="1"/>
          </p:cNvPicPr>
          <p:nvPr/>
        </p:nvPicPr>
        <p:blipFill>
          <a:blip r:embed="rId3"/>
          <a:stretch>
            <a:fillRect/>
          </a:stretch>
        </p:blipFill>
        <p:spPr>
          <a:xfrm>
            <a:off x="141135" y="2801880"/>
            <a:ext cx="4800847" cy="463574"/>
          </a:xfrm>
          <a:prstGeom prst="rect">
            <a:avLst/>
          </a:prstGeom>
        </p:spPr>
      </p:pic>
      <p:pic>
        <p:nvPicPr>
          <p:cNvPr id="11" name="Picture 10">
            <a:extLst>
              <a:ext uri="{FF2B5EF4-FFF2-40B4-BE49-F238E27FC236}">
                <a16:creationId xmlns:a16="http://schemas.microsoft.com/office/drawing/2014/main" id="{D64C48D9-85C2-199A-17EA-AAA6AE8E2B7C}"/>
              </a:ext>
            </a:extLst>
          </p:cNvPr>
          <p:cNvPicPr>
            <a:picLocks noChangeAspect="1"/>
          </p:cNvPicPr>
          <p:nvPr/>
        </p:nvPicPr>
        <p:blipFill>
          <a:blip r:embed="rId4"/>
          <a:stretch>
            <a:fillRect/>
          </a:stretch>
        </p:blipFill>
        <p:spPr>
          <a:xfrm>
            <a:off x="141135" y="3626977"/>
            <a:ext cx="6236020" cy="2597283"/>
          </a:xfrm>
          <a:prstGeom prst="rect">
            <a:avLst/>
          </a:prstGeom>
        </p:spPr>
      </p:pic>
      <p:sp>
        <p:nvSpPr>
          <p:cNvPr id="13" name="Slide Number Placeholder 1">
            <a:extLst>
              <a:ext uri="{FF2B5EF4-FFF2-40B4-BE49-F238E27FC236}">
                <a16:creationId xmlns:a16="http://schemas.microsoft.com/office/drawing/2014/main" id="{5F69F86B-85FA-99CE-8391-64F4E7F5ECC6}"/>
              </a:ext>
            </a:extLst>
          </p:cNvPr>
          <p:cNvSpPr txBox="1">
            <a:spLocks/>
          </p:cNvSpPr>
          <p:nvPr/>
        </p:nvSpPr>
        <p:spPr>
          <a:xfrm>
            <a:off x="7665059" y="5959819"/>
            <a:ext cx="310184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002060"/>
                </a:solidFill>
                <a:latin typeface="Times New Roman" panose="02020603050405020304" pitchFamily="18" charset="0"/>
                <a:cs typeface="Times New Roman" panose="02020603050405020304" pitchFamily="18" charset="0"/>
              </a:rPr>
              <a:t>Random </a:t>
            </a:r>
            <a:r>
              <a:rPr lang="en-US" sz="1400" dirty="0" err="1">
                <a:solidFill>
                  <a:srgbClr val="002060"/>
                </a:solidFill>
                <a:latin typeface="Times New Roman" panose="02020603050405020304" pitchFamily="18" charset="0"/>
                <a:cs typeface="Times New Roman" panose="02020603050405020304" pitchFamily="18" charset="0"/>
              </a:rPr>
              <a:t>Frorest’s</a:t>
            </a:r>
            <a:r>
              <a:rPr lang="en-US" sz="1400" dirty="0">
                <a:solidFill>
                  <a:srgbClr val="002060"/>
                </a:solidFill>
                <a:latin typeface="Times New Roman" panose="02020603050405020304" pitchFamily="18" charset="0"/>
                <a:cs typeface="Times New Roman" panose="02020603050405020304" pitchFamily="18" charset="0"/>
              </a:rPr>
              <a:t> model heatmap</a:t>
            </a:r>
          </a:p>
        </p:txBody>
      </p:sp>
    </p:spTree>
    <p:extLst>
      <p:ext uri="{BB962C8B-B14F-4D97-AF65-F5344CB8AC3E}">
        <p14:creationId xmlns:p14="http://schemas.microsoft.com/office/powerpoint/2010/main" val="3485137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56364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8"/>
            <a:ext cx="10515600" cy="496409"/>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Boosting Model – Extreme Gradient Boosting (</a:t>
            </a:r>
            <a:r>
              <a:rPr lang="en-US" sz="3600" b="1" dirty="0" err="1">
                <a:solidFill>
                  <a:schemeClr val="accent2"/>
                </a:solidFill>
                <a:latin typeface="Times New Roman" panose="02020603050405020304" pitchFamily="18" charset="0"/>
                <a:cs typeface="Times New Roman" panose="02020603050405020304" pitchFamily="18" charset="0"/>
              </a:rPr>
              <a:t>XGBoost</a:t>
            </a:r>
            <a:r>
              <a:rPr lang="en-US" sz="3600" b="1" dirty="0">
                <a:solidFill>
                  <a:schemeClr val="accent2"/>
                </a:solidFill>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CFFB2A28-C6D8-99A4-6C91-203886A41615}"/>
              </a:ext>
            </a:extLst>
          </p:cNvPr>
          <p:cNvSpPr>
            <a:spLocks noGrp="1"/>
          </p:cNvSpPr>
          <p:nvPr>
            <p:ph type="sldNum" sz="quarter" idx="12"/>
          </p:nvPr>
        </p:nvSpPr>
        <p:spPr/>
        <p:txBody>
          <a:bodyPr/>
          <a:lstStyle/>
          <a:p>
            <a:fld id="{F3281B17-8789-6B4C-B449-7FC9CCFFE3A3}" type="slidenum">
              <a:rPr lang="en-US" smtClean="0"/>
              <a:t>26</a:t>
            </a:fld>
            <a:endParaRPr lang="en-US"/>
          </a:p>
        </p:txBody>
      </p:sp>
      <p:sp>
        <p:nvSpPr>
          <p:cNvPr id="10" name="TextBox 9">
            <a:extLst>
              <a:ext uri="{FF2B5EF4-FFF2-40B4-BE49-F238E27FC236}">
                <a16:creationId xmlns:a16="http://schemas.microsoft.com/office/drawing/2014/main" id="{56D845AF-B8AB-B9EE-3295-344F5B909ADD}"/>
              </a:ext>
            </a:extLst>
          </p:cNvPr>
          <p:cNvSpPr txBox="1"/>
          <p:nvPr/>
        </p:nvSpPr>
        <p:spPr>
          <a:xfrm>
            <a:off x="172940" y="887377"/>
            <a:ext cx="11626795" cy="1200329"/>
          </a:xfrm>
          <a:prstGeom prst="rect">
            <a:avLst/>
          </a:prstGeom>
          <a:noFill/>
        </p:spPr>
        <p:txBody>
          <a:bodyPr wrap="square">
            <a:spAutoFit/>
          </a:bodyPr>
          <a:lstStyle/>
          <a:p>
            <a:r>
              <a:rPr lang="en-US" sz="1800" kern="1200" dirty="0" err="1">
                <a:solidFill>
                  <a:srgbClr val="000000"/>
                </a:solidFill>
                <a:latin typeface="Times New Roman" panose="02020603050405020304" pitchFamily="18" charset="0"/>
              </a:rPr>
              <a:t>XGBoost</a:t>
            </a:r>
            <a:r>
              <a:rPr lang="en-US" sz="1800" kern="1200" dirty="0">
                <a:solidFill>
                  <a:srgbClr val="000000"/>
                </a:solidFill>
                <a:latin typeface="Times New Roman" panose="02020603050405020304" pitchFamily="18" charset="0"/>
              </a:rPr>
              <a:t> is a type of gradient boosting model which uses gradient descent to minimize the loss function. It </a:t>
            </a:r>
            <a:r>
              <a:rPr lang="en-US" sz="1800" kern="1200" dirty="0">
                <a:solidFill>
                  <a:prstClr val="black"/>
                </a:solidFill>
                <a:latin typeface="Times New Roman" panose="02020603050405020304" pitchFamily="18" charset="0"/>
              </a:rPr>
              <a:t>is a distributed gradient-boosting library that is optimized for efficiency, flexibility, and portability. It is a more regularized version of gradient boosting that avoids overfitting. </a:t>
            </a:r>
          </a:p>
          <a:p>
            <a:r>
              <a:rPr lang="en-GB"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model trained on the cleaned and scaled </a:t>
            </a:r>
            <a:r>
              <a:rPr lang="en-US" sz="1800" dirty="0" err="1">
                <a:solidFill>
                  <a:srgbClr val="000000"/>
                </a:solidFill>
                <a:effectLst/>
                <a:latin typeface="Times New Roman" panose="02020603050405020304" pitchFamily="18" charset="0"/>
                <a:ea typeface="Times New Roman" panose="02020603050405020304" pitchFamily="18" charset="0"/>
              </a:rPr>
              <a:t>healthcare_dataset</a:t>
            </a:r>
            <a:r>
              <a:rPr lang="en-US" sz="1800" dirty="0">
                <a:solidFill>
                  <a:srgbClr val="000000"/>
                </a:solidFill>
                <a:effectLst/>
                <a:latin typeface="Times New Roman" panose="02020603050405020304" pitchFamily="18" charset="0"/>
                <a:ea typeface="Times New Roman" panose="02020603050405020304" pitchFamily="18" charset="0"/>
              </a:rPr>
              <a:t> gives the following result:</a:t>
            </a:r>
          </a:p>
        </p:txBody>
      </p:sp>
      <p:pic>
        <p:nvPicPr>
          <p:cNvPr id="12" name="Picture 11">
            <a:extLst>
              <a:ext uri="{FF2B5EF4-FFF2-40B4-BE49-F238E27FC236}">
                <a16:creationId xmlns:a16="http://schemas.microsoft.com/office/drawing/2014/main" id="{817FAB57-F62E-0EE7-C0BB-DC1896826D74}"/>
              </a:ext>
            </a:extLst>
          </p:cNvPr>
          <p:cNvPicPr>
            <a:picLocks noChangeAspect="1"/>
          </p:cNvPicPr>
          <p:nvPr/>
        </p:nvPicPr>
        <p:blipFill>
          <a:blip r:embed="rId2"/>
          <a:stretch>
            <a:fillRect/>
          </a:stretch>
        </p:blipFill>
        <p:spPr>
          <a:xfrm>
            <a:off x="264934" y="2259465"/>
            <a:ext cx="4513800" cy="520727"/>
          </a:xfrm>
          <a:prstGeom prst="rect">
            <a:avLst/>
          </a:prstGeom>
        </p:spPr>
      </p:pic>
      <p:pic>
        <p:nvPicPr>
          <p:cNvPr id="1029" name="Picture 5">
            <a:extLst>
              <a:ext uri="{FF2B5EF4-FFF2-40B4-BE49-F238E27FC236}">
                <a16:creationId xmlns:a16="http://schemas.microsoft.com/office/drawing/2014/main" id="{DA84229D-B668-722E-C5AE-3685D7E90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037" y="2328541"/>
            <a:ext cx="5000625" cy="3724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EB9ABBF-E084-56F7-2232-5F213FC04D04}"/>
              </a:ext>
            </a:extLst>
          </p:cNvPr>
          <p:cNvPicPr>
            <a:picLocks noChangeAspect="1"/>
          </p:cNvPicPr>
          <p:nvPr/>
        </p:nvPicPr>
        <p:blipFill>
          <a:blip r:embed="rId4"/>
          <a:stretch>
            <a:fillRect/>
          </a:stretch>
        </p:blipFill>
        <p:spPr>
          <a:xfrm>
            <a:off x="172940" y="3059113"/>
            <a:ext cx="6286823" cy="2648086"/>
          </a:xfrm>
          <a:prstGeom prst="rect">
            <a:avLst/>
          </a:prstGeom>
        </p:spPr>
      </p:pic>
      <p:sp>
        <p:nvSpPr>
          <p:cNvPr id="15" name="Slide Number Placeholder 1">
            <a:extLst>
              <a:ext uri="{FF2B5EF4-FFF2-40B4-BE49-F238E27FC236}">
                <a16:creationId xmlns:a16="http://schemas.microsoft.com/office/drawing/2014/main" id="{7480E8C5-2736-A12F-20C3-2DA7A483C0AF}"/>
              </a:ext>
            </a:extLst>
          </p:cNvPr>
          <p:cNvSpPr txBox="1">
            <a:spLocks/>
          </p:cNvSpPr>
          <p:nvPr/>
        </p:nvSpPr>
        <p:spPr>
          <a:xfrm>
            <a:off x="8063197" y="6011420"/>
            <a:ext cx="215630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solidFill>
                  <a:srgbClr val="002060"/>
                </a:solidFill>
                <a:latin typeface="Times New Roman" panose="02020603050405020304" pitchFamily="18" charset="0"/>
                <a:cs typeface="Times New Roman" panose="02020603050405020304" pitchFamily="18" charset="0"/>
              </a:rPr>
              <a:t>XGBoost’s</a:t>
            </a:r>
            <a:r>
              <a:rPr lang="en-US" sz="1400" dirty="0">
                <a:solidFill>
                  <a:srgbClr val="002060"/>
                </a:solidFill>
                <a:latin typeface="Times New Roman" panose="02020603050405020304" pitchFamily="18" charset="0"/>
                <a:cs typeface="Times New Roman" panose="02020603050405020304" pitchFamily="18" charset="0"/>
              </a:rPr>
              <a:t> model heatmap</a:t>
            </a:r>
          </a:p>
        </p:txBody>
      </p:sp>
    </p:spTree>
    <p:extLst>
      <p:ext uri="{BB962C8B-B14F-4D97-AF65-F5344CB8AC3E}">
        <p14:creationId xmlns:p14="http://schemas.microsoft.com/office/powerpoint/2010/main" val="336594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49322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433295"/>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AUC-ROC For the models</a:t>
            </a:r>
          </a:p>
        </p:txBody>
      </p:sp>
      <p:sp>
        <p:nvSpPr>
          <p:cNvPr id="23" name="TextBox 22">
            <a:extLst>
              <a:ext uri="{FF2B5EF4-FFF2-40B4-BE49-F238E27FC236}">
                <a16:creationId xmlns:a16="http://schemas.microsoft.com/office/drawing/2014/main" id="{9072B615-52E5-8ED4-D8A1-031C42164B94}"/>
              </a:ext>
            </a:extLst>
          </p:cNvPr>
          <p:cNvSpPr txBox="1"/>
          <p:nvPr/>
        </p:nvSpPr>
        <p:spPr>
          <a:xfrm>
            <a:off x="1382049" y="1028346"/>
            <a:ext cx="10554311" cy="399405"/>
          </a:xfrm>
          <a:prstGeom prst="rect">
            <a:avLst/>
          </a:prstGeom>
          <a:noFill/>
        </p:spPr>
        <p:txBody>
          <a:bodyPr wrap="square">
            <a:spAutoFit/>
          </a:bodyPr>
          <a:lstStyle/>
          <a:p>
            <a:pPr lvl="0">
              <a:lnSpc>
                <a:spcPct val="107000"/>
              </a:lnSpc>
              <a:spcAft>
                <a:spcPts val="800"/>
              </a:spcAft>
              <a:tabLst>
                <a:tab pos="457200" algn="l"/>
              </a:tabLst>
            </a:pPr>
            <a:endPar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95F35E5-5471-D6B2-0B73-57DDA80D72F9}"/>
              </a:ext>
            </a:extLst>
          </p:cNvPr>
          <p:cNvSpPr>
            <a:spLocks noGrp="1"/>
          </p:cNvSpPr>
          <p:nvPr>
            <p:ph type="sldNum" sz="quarter" idx="12"/>
          </p:nvPr>
        </p:nvSpPr>
        <p:spPr/>
        <p:txBody>
          <a:bodyPr/>
          <a:lstStyle/>
          <a:p>
            <a:fld id="{F3281B17-8789-6B4C-B449-7FC9CCFFE3A3}" type="slidenum">
              <a:rPr lang="en-US" smtClean="0"/>
              <a:t>27</a:t>
            </a:fld>
            <a:endParaRPr lang="en-US" dirty="0"/>
          </a:p>
        </p:txBody>
      </p:sp>
      <p:pic>
        <p:nvPicPr>
          <p:cNvPr id="3074" name="Picture 2">
            <a:extLst>
              <a:ext uri="{FF2B5EF4-FFF2-40B4-BE49-F238E27FC236}">
                <a16:creationId xmlns:a16="http://schemas.microsoft.com/office/drawing/2014/main" id="{6850E83C-F06B-068C-6DC0-57A178126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2" y="2478840"/>
            <a:ext cx="7458117" cy="4144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DF86840-C56C-0005-98AA-F916E22D7AF9}"/>
              </a:ext>
            </a:extLst>
          </p:cNvPr>
          <p:cNvPicPr>
            <a:picLocks noChangeAspect="1"/>
          </p:cNvPicPr>
          <p:nvPr/>
        </p:nvPicPr>
        <p:blipFill>
          <a:blip r:embed="rId3"/>
          <a:stretch>
            <a:fillRect/>
          </a:stretch>
        </p:blipFill>
        <p:spPr>
          <a:xfrm>
            <a:off x="198782" y="747130"/>
            <a:ext cx="8006324" cy="1663786"/>
          </a:xfrm>
          <a:prstGeom prst="rect">
            <a:avLst/>
          </a:prstGeom>
        </p:spPr>
      </p:pic>
      <p:sp>
        <p:nvSpPr>
          <p:cNvPr id="5" name="Slide Number Placeholder 1">
            <a:extLst>
              <a:ext uri="{FF2B5EF4-FFF2-40B4-BE49-F238E27FC236}">
                <a16:creationId xmlns:a16="http://schemas.microsoft.com/office/drawing/2014/main" id="{EED47CEF-474B-8084-98B8-E3720C91F30F}"/>
              </a:ext>
            </a:extLst>
          </p:cNvPr>
          <p:cNvSpPr txBox="1">
            <a:spLocks/>
          </p:cNvSpPr>
          <p:nvPr/>
        </p:nvSpPr>
        <p:spPr>
          <a:xfrm>
            <a:off x="604298" y="6497167"/>
            <a:ext cx="407901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002060"/>
                </a:solidFill>
                <a:latin typeface="Times New Roman" panose="02020603050405020304" pitchFamily="18" charset="0"/>
                <a:cs typeface="Times New Roman" panose="02020603050405020304" pitchFamily="18" charset="0"/>
              </a:rPr>
              <a:t>ROC Curve for LR, RF, and XGBOOST’ models</a:t>
            </a:r>
          </a:p>
        </p:txBody>
      </p:sp>
      <p:sp>
        <p:nvSpPr>
          <p:cNvPr id="6" name="TextBox 5">
            <a:extLst>
              <a:ext uri="{FF2B5EF4-FFF2-40B4-BE49-F238E27FC236}">
                <a16:creationId xmlns:a16="http://schemas.microsoft.com/office/drawing/2014/main" id="{CDCF2EE6-E784-39EB-F65E-6AC0B151AD96}"/>
              </a:ext>
            </a:extLst>
          </p:cNvPr>
          <p:cNvSpPr txBox="1"/>
          <p:nvPr/>
        </p:nvSpPr>
        <p:spPr>
          <a:xfrm>
            <a:off x="8255453" y="747130"/>
            <a:ext cx="3819526" cy="5355312"/>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Logistic Regression shows a ROC-AUC score of 0.86 which indicates good class distinction, and a broad range of projected probabilities indicates confidence in predictions.</a:t>
            </a:r>
          </a:p>
          <a:p>
            <a:pPr marL="285750" indent="-285750" algn="just">
              <a:buFont typeface="Arial" panose="020B0604020202020204" pitchFamily="34" charset="0"/>
              <a:buChar char="•"/>
            </a:pP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Gradient boosting also shows a ROC-AUC score of 0.89 which depicts excellent class distinction, and a broad range of projected probabilities indicates high prediction confidence.</a:t>
            </a:r>
          </a:p>
          <a:p>
            <a:pPr marL="285750" indent="-285750" algn="just">
              <a:buFont typeface="Arial" panose="020B0604020202020204" pitchFamily="34" charset="0"/>
              <a:buChar char="•"/>
            </a:pPr>
            <a:endPar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The Random Forest model shows the best performance with a 0.91 ROC-AUC score, suggesting a very high-class distinction. The predicted probabilities </a:t>
            </a:r>
            <a:r>
              <a:rPr lang="en-US" dirty="0">
                <a:solidFill>
                  <a:srgbClr val="000000"/>
                </a:solidFill>
                <a:highlight>
                  <a:srgbClr val="FFFFFF"/>
                </a:highlight>
                <a:latin typeface="Times New Roman" panose="02020603050405020304" pitchFamily="18" charset="0"/>
                <a:cs typeface="Times New Roman" panose="02020603050405020304" pitchFamily="18" charset="0"/>
              </a:rPr>
              <a:t>are</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cautious, avoiding extreme values</a:t>
            </a:r>
          </a:p>
        </p:txBody>
      </p:sp>
    </p:spTree>
    <p:extLst>
      <p:ext uri="{BB962C8B-B14F-4D97-AF65-F5344CB8AC3E}">
        <p14:creationId xmlns:p14="http://schemas.microsoft.com/office/powerpoint/2010/main" val="1489297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54068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7089250" cy="425103"/>
          </a:xfrm>
        </p:spPr>
        <p:txBody>
          <a:bodyPr>
            <a:normAutofit fontScale="90000"/>
          </a:bodyPr>
          <a:lstStyle/>
          <a:p>
            <a:r>
              <a:rPr lang="en-US" sz="3600" b="1" dirty="0">
                <a:solidFill>
                  <a:schemeClr val="accent2"/>
                </a:solidFill>
                <a:latin typeface="Times New Roman" panose="02020603050405020304" pitchFamily="18" charset="0"/>
                <a:cs typeface="Times New Roman" panose="02020603050405020304" pitchFamily="18" charset="0"/>
              </a:rPr>
              <a:t>Best model </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B1FB65E9-29BC-BC7D-9A53-15AF768BF6FB}"/>
              </a:ext>
            </a:extLst>
          </p:cNvPr>
          <p:cNvSpPr>
            <a:spLocks noGrp="1"/>
          </p:cNvSpPr>
          <p:nvPr>
            <p:ph type="sldNum" sz="quarter" idx="12"/>
          </p:nvPr>
        </p:nvSpPr>
        <p:spPr/>
        <p:txBody>
          <a:bodyPr/>
          <a:lstStyle/>
          <a:p>
            <a:fld id="{F3281B17-8789-6B4C-B449-7FC9CCFFE3A3}" type="slidenum">
              <a:rPr lang="en-US" smtClean="0"/>
              <a:t>28</a:t>
            </a:fld>
            <a:endParaRPr lang="en-US" dirty="0"/>
          </a:p>
        </p:txBody>
      </p:sp>
      <p:sp>
        <p:nvSpPr>
          <p:cNvPr id="5" name="TextBox 4">
            <a:extLst>
              <a:ext uri="{FF2B5EF4-FFF2-40B4-BE49-F238E27FC236}">
                <a16:creationId xmlns:a16="http://schemas.microsoft.com/office/drawing/2014/main" id="{17A13C21-F044-B766-ECE7-F9A59CE62B27}"/>
              </a:ext>
            </a:extLst>
          </p:cNvPr>
          <p:cNvSpPr txBox="1"/>
          <p:nvPr/>
        </p:nvSpPr>
        <p:spPr>
          <a:xfrm>
            <a:off x="246489" y="747806"/>
            <a:ext cx="10869434" cy="2345322"/>
          </a:xfrm>
          <a:prstGeom prst="rect">
            <a:avLst/>
          </a:prstGeom>
          <a:noFill/>
        </p:spPr>
        <p:txBody>
          <a:bodyPr wrap="square">
            <a:spAutoFit/>
          </a:bodyPr>
          <a:lstStyle/>
          <a:p>
            <a:pPr algn="just">
              <a:lnSpc>
                <a:spcPct val="150000"/>
              </a:lnSpc>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Random Forest </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outperformed the other two models and is considered more suitable for the prediction of drug persistency among patients due to its</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high </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accuracy, F1-score and AUC-ROC score, with a good balance between precision and recall, indicating it is reliable in both identifying positive cases and avoiding false positives. Random Forest model is therefore considered the best model, followed by </a:t>
            </a:r>
            <a:r>
              <a:rPr lang="en-US" sz="20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XGBoost</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and Logistic Regression.</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024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latin typeface="Times New Roman" panose="02020603050405020304" pitchFamily="18" charset="0"/>
                <a:cs typeface="Times New Roman" panose="02020603050405020304" pitchFamily="18" charset="0"/>
              </a:rPr>
              <a:t>Thank</a:t>
            </a:r>
            <a:r>
              <a:rPr lang="en-US" sz="6600" dirty="0">
                <a:solidFill>
                  <a:srgbClr val="FF6600"/>
                </a:solidFill>
              </a:rPr>
              <a:t>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6838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637775"/>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Background</a:t>
            </a:r>
          </a:p>
        </p:txBody>
      </p:sp>
      <p:sp>
        <p:nvSpPr>
          <p:cNvPr id="2" name="Slide Number Placeholder 1">
            <a:extLst>
              <a:ext uri="{FF2B5EF4-FFF2-40B4-BE49-F238E27FC236}">
                <a16:creationId xmlns:a16="http://schemas.microsoft.com/office/drawing/2014/main" id="{B1396DFE-3519-175B-F32B-D35202B9BA84}"/>
              </a:ext>
            </a:extLst>
          </p:cNvPr>
          <p:cNvSpPr>
            <a:spLocks noGrp="1"/>
          </p:cNvSpPr>
          <p:nvPr>
            <p:ph type="sldNum" sz="quarter" idx="12"/>
          </p:nvPr>
        </p:nvSpPr>
        <p:spPr/>
        <p:txBody>
          <a:bodyPr/>
          <a:lstStyle/>
          <a:p>
            <a:fld id="{F3281B17-8789-6B4C-B449-7FC9CCFFE3A3}" type="slidenum">
              <a:rPr lang="en-US" smtClean="0"/>
              <a:t>3</a:t>
            </a:fld>
            <a:endParaRPr lang="en-US"/>
          </a:p>
        </p:txBody>
      </p:sp>
      <p:sp>
        <p:nvSpPr>
          <p:cNvPr id="5" name="Rectangle 2">
            <a:extLst>
              <a:ext uri="{FF2B5EF4-FFF2-40B4-BE49-F238E27FC236}">
                <a16:creationId xmlns:a16="http://schemas.microsoft.com/office/drawing/2014/main" id="{B43DB4C0-53F5-7619-BDD9-913515622238}"/>
              </a:ext>
            </a:extLst>
          </p:cNvPr>
          <p:cNvSpPr>
            <a:spLocks noChangeArrowheads="1"/>
          </p:cNvSpPr>
          <p:nvPr/>
        </p:nvSpPr>
        <p:spPr bwMode="auto">
          <a:xfrm>
            <a:off x="424637" y="864371"/>
            <a:ext cx="1107294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Typically, the continuance of action or efficacy of a drug within the body is referred to as its "persistency of drug." It indicates how long a substance is present or active in the body following administration. This concept is crucial in the fields of pharmacology and medicine, as it facilitates the determination of treatment regimens, prescription schedules, and potential adverse effects of medications. Substances that possess high persistency may necessitate less frequent dosing, whereas those that possess low persistency may demand more frequent administration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sustain therapeutic concentrations within the organism.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21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66957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8"/>
            <a:ext cx="10515600" cy="669579"/>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Problem Description</a:t>
            </a:r>
          </a:p>
        </p:txBody>
      </p:sp>
      <p:sp>
        <p:nvSpPr>
          <p:cNvPr id="14" name="TextBox 13">
            <a:extLst>
              <a:ext uri="{FF2B5EF4-FFF2-40B4-BE49-F238E27FC236}">
                <a16:creationId xmlns:a16="http://schemas.microsoft.com/office/drawing/2014/main" id="{A045E777-892A-D486-DC97-CB8A198CF78F}"/>
              </a:ext>
            </a:extLst>
          </p:cNvPr>
          <p:cNvSpPr txBox="1"/>
          <p:nvPr/>
        </p:nvSpPr>
        <p:spPr>
          <a:xfrm>
            <a:off x="525299" y="849120"/>
            <a:ext cx="10943303" cy="1892185"/>
          </a:xfrm>
          <a:prstGeom prst="rect">
            <a:avLst/>
          </a:prstGeom>
          <a:noFill/>
        </p:spPr>
        <p:txBody>
          <a:bodyPr wrap="square">
            <a:spAutoFit/>
          </a:bodyPr>
          <a:lstStyle/>
          <a:p>
            <a:pPr algn="just">
              <a:lnSpc>
                <a:spcPct val="150000"/>
              </a:lnSpc>
              <a:spcAft>
                <a:spcPts val="800"/>
              </a:spcAft>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Accurately determining the duration of medication use as advised by doctors presents a substantial difficulty for pharmaceutical companies. This makes it more difficult to understand patient adherence trends and optimise treatment outcomes. To tackle this problem, ABC Pharma Company </a:t>
            </a:r>
            <a:r>
              <a:rPr lang="en-GB" sz="2000" kern="0" dirty="0">
                <a:latin typeface="Times New Roman" panose="02020603050405020304" pitchFamily="18" charset="0"/>
                <a:ea typeface="Times New Roman" panose="02020603050405020304" pitchFamily="18" charset="0"/>
                <a:cs typeface="Times New Roman" panose="02020603050405020304" pitchFamily="18" charset="0"/>
              </a:rPr>
              <a:t>seeks</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to create an automated system that tracks and identifies drug persistency based on doctor prescriptions.</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1396DFE-3519-175B-F32B-D35202B9BA84}"/>
              </a:ext>
            </a:extLst>
          </p:cNvPr>
          <p:cNvSpPr>
            <a:spLocks noGrp="1"/>
          </p:cNvSpPr>
          <p:nvPr>
            <p:ph type="sldNum" sz="quarter" idx="12"/>
          </p:nvPr>
        </p:nvSpPr>
        <p:spPr/>
        <p:txBody>
          <a:bodyPr/>
          <a:lstStyle/>
          <a:p>
            <a:fld id="{F3281B17-8789-6B4C-B449-7FC9CCFFE3A3}" type="slidenum">
              <a:rPr lang="en-US" smtClean="0"/>
              <a:t>4</a:t>
            </a:fld>
            <a:endParaRPr lang="en-US"/>
          </a:p>
        </p:txBody>
      </p:sp>
    </p:spTree>
    <p:extLst>
      <p:ext uri="{BB962C8B-B14F-4D97-AF65-F5344CB8AC3E}">
        <p14:creationId xmlns:p14="http://schemas.microsoft.com/office/powerpoint/2010/main" val="96157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71561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8"/>
            <a:ext cx="10515600" cy="66958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Key Objectives</a:t>
            </a:r>
          </a:p>
        </p:txBody>
      </p:sp>
      <p:sp>
        <p:nvSpPr>
          <p:cNvPr id="2" name="Slide Number Placeholder 1">
            <a:extLst>
              <a:ext uri="{FF2B5EF4-FFF2-40B4-BE49-F238E27FC236}">
                <a16:creationId xmlns:a16="http://schemas.microsoft.com/office/drawing/2014/main" id="{B1396DFE-3519-175B-F32B-D35202B9BA84}"/>
              </a:ext>
            </a:extLst>
          </p:cNvPr>
          <p:cNvSpPr>
            <a:spLocks noGrp="1"/>
          </p:cNvSpPr>
          <p:nvPr>
            <p:ph type="sldNum" sz="quarter" idx="12"/>
          </p:nvPr>
        </p:nvSpPr>
        <p:spPr/>
        <p:txBody>
          <a:bodyPr/>
          <a:lstStyle/>
          <a:p>
            <a:fld id="{F3281B17-8789-6B4C-B449-7FC9CCFFE3A3}" type="slidenum">
              <a:rPr lang="en-US" smtClean="0"/>
              <a:t>5</a:t>
            </a:fld>
            <a:endParaRPr lang="en-US"/>
          </a:p>
        </p:txBody>
      </p:sp>
      <p:sp>
        <p:nvSpPr>
          <p:cNvPr id="5" name="TextBox 4">
            <a:extLst>
              <a:ext uri="{FF2B5EF4-FFF2-40B4-BE49-F238E27FC236}">
                <a16:creationId xmlns:a16="http://schemas.microsoft.com/office/drawing/2014/main" id="{C0D0AC99-EBC5-235A-85A6-D6E16E6CFD80}"/>
              </a:ext>
            </a:extLst>
          </p:cNvPr>
          <p:cNvSpPr txBox="1"/>
          <p:nvPr/>
        </p:nvSpPr>
        <p:spPr>
          <a:xfrm>
            <a:off x="403529" y="923876"/>
            <a:ext cx="11062252" cy="2345322"/>
          </a:xfrm>
          <a:prstGeom prst="rect">
            <a:avLst/>
          </a:prstGeom>
          <a:noFill/>
        </p:spPr>
        <p:txBody>
          <a:bodyPr wrap="square">
            <a:spAutoFit/>
          </a:bodyPr>
          <a:lstStyle/>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Insights Gathering: </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We aim to gather some insights and increase our knowledge of factors impacting drug persistence by exploring the provided dataset. </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Model Building: Develop a classification model to predict the Persistency-Flag, </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leading to better decisions and targeted interventions that benefit patients and make the most efficient use of pharmaceutical resources.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24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319547" y="1065375"/>
            <a:ext cx="11203859" cy="2822814"/>
          </a:xfrm>
        </p:spPr>
        <p:txBody>
          <a:bodyPr>
            <a:noAutofit/>
          </a:bodyPr>
          <a:lstStyle/>
          <a:p>
            <a:pPr marL="0" indent="0">
              <a:lnSpc>
                <a:spcPct val="107000"/>
              </a:lnSpc>
              <a:spcAft>
                <a:spcPts val="800"/>
              </a:spcAft>
              <a:buNone/>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The data analysis approach will be carried out as follows:</a:t>
            </a: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Data Exploration</a:t>
            </a:r>
          </a:p>
          <a:p>
            <a:pPr>
              <a:lnSpc>
                <a:spcPct val="107000"/>
              </a:lnSpc>
              <a:spcAft>
                <a:spcPts val="800"/>
              </a:spcAft>
              <a:buFont typeface="Wingdings" panose="05000000000000000000" pitchFamily="2" charset="2"/>
              <a:buChar char="Ø"/>
            </a:pPr>
            <a:r>
              <a:rPr lang="en-US" sz="2000" kern="100" dirty="0">
                <a:latin typeface="Times New Roman" panose="02020603050405020304" pitchFamily="18" charset="0"/>
                <a:ea typeface="Aptos" panose="020B0004020202020204" pitchFamily="34" charset="0"/>
                <a:cs typeface="Times New Roman" panose="02020603050405020304" pitchFamily="18" charset="0"/>
              </a:rPr>
              <a:t>Features Analysis</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2000" kern="100" dirty="0">
                <a:latin typeface="Times New Roman" panose="02020603050405020304" pitchFamily="18" charset="0"/>
                <a:ea typeface="Aptos" panose="020B0004020202020204" pitchFamily="34" charset="0"/>
                <a:cs typeface="Times New Roman" panose="02020603050405020304" pitchFamily="18" charset="0"/>
              </a:rPr>
              <a:t>Data Cleaning and Transformation</a:t>
            </a:r>
            <a:endParaRPr lang="en-GB"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0000"/>
              </a:lnSpc>
              <a:spcAft>
                <a:spcPts val="800"/>
              </a:spcAft>
              <a:buFont typeface="Wingdings" panose="05000000000000000000" pitchFamily="2" charset="2"/>
              <a:buChar char="Ø"/>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GB" sz="2000" kern="0" dirty="0">
                <a:latin typeface="Times New Roman" panose="02020603050405020304" pitchFamily="18" charset="0"/>
                <a:ea typeface="Times New Roman" panose="02020603050405020304" pitchFamily="18" charset="0"/>
                <a:cs typeface="Times New Roman" panose="02020603050405020304" pitchFamily="18" charset="0"/>
              </a:rPr>
              <a:t> for the proposed classification model</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71561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8"/>
            <a:ext cx="10515600" cy="66958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Data Analysis Approach</a:t>
            </a:r>
          </a:p>
        </p:txBody>
      </p:sp>
      <p:sp>
        <p:nvSpPr>
          <p:cNvPr id="2" name="Slide Number Placeholder 1">
            <a:extLst>
              <a:ext uri="{FF2B5EF4-FFF2-40B4-BE49-F238E27FC236}">
                <a16:creationId xmlns:a16="http://schemas.microsoft.com/office/drawing/2014/main" id="{CFFB2A28-C6D8-99A4-6C91-203886A41615}"/>
              </a:ext>
            </a:extLst>
          </p:cNvPr>
          <p:cNvSpPr>
            <a:spLocks noGrp="1"/>
          </p:cNvSpPr>
          <p:nvPr>
            <p:ph type="sldNum" sz="quarter" idx="12"/>
          </p:nvPr>
        </p:nvSpPr>
        <p:spPr/>
        <p:txBody>
          <a:bodyPr/>
          <a:lstStyle/>
          <a:p>
            <a:fld id="{F3281B17-8789-6B4C-B449-7FC9CCFFE3A3}" type="slidenum">
              <a:rPr lang="en-US" smtClean="0"/>
              <a:t>6</a:t>
            </a:fld>
            <a:endParaRPr lang="en-US"/>
          </a:p>
        </p:txBody>
      </p:sp>
    </p:spTree>
    <p:extLst>
      <p:ext uri="{BB962C8B-B14F-4D97-AF65-F5344CB8AC3E}">
        <p14:creationId xmlns:p14="http://schemas.microsoft.com/office/powerpoint/2010/main" val="352679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67920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619277"/>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Data Exploration</a:t>
            </a:r>
          </a:p>
        </p:txBody>
      </p:sp>
      <p:sp>
        <p:nvSpPr>
          <p:cNvPr id="23" name="TextBox 22">
            <a:extLst>
              <a:ext uri="{FF2B5EF4-FFF2-40B4-BE49-F238E27FC236}">
                <a16:creationId xmlns:a16="http://schemas.microsoft.com/office/drawing/2014/main" id="{9072B615-52E5-8ED4-D8A1-031C42164B94}"/>
              </a:ext>
            </a:extLst>
          </p:cNvPr>
          <p:cNvSpPr txBox="1"/>
          <p:nvPr/>
        </p:nvSpPr>
        <p:spPr>
          <a:xfrm>
            <a:off x="384645" y="1028346"/>
            <a:ext cx="11551716" cy="5150449"/>
          </a:xfrm>
          <a:prstGeom prst="rect">
            <a:avLst/>
          </a:prstGeom>
          <a:noFill/>
        </p:spPr>
        <p:txBody>
          <a:bodyPr wrap="square">
            <a:spAutoFit/>
          </a:bodyPr>
          <a:lstStyle/>
          <a:p>
            <a:pPr lvl="0">
              <a:lnSpc>
                <a:spcPct val="107000"/>
              </a:lnSpc>
              <a:spcAft>
                <a:spcPts val="800"/>
              </a:spcAft>
              <a:tabLst>
                <a:tab pos="457200" algn="l"/>
              </a:tabLst>
            </a:pPr>
            <a:r>
              <a:rPr lang="en-US" sz="2000" b="1" kern="0"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Datasets details</a:t>
            </a:r>
          </a:p>
          <a:p>
            <a:pPr marL="285750" lvl="0" indent="-285750">
              <a:lnSpc>
                <a:spcPct val="107000"/>
              </a:lnSpc>
              <a:spcAft>
                <a:spcPts val="800"/>
              </a:spcAft>
              <a:buFont typeface="Wingdings" panose="05000000000000000000" pitchFamily="2" charset="2"/>
              <a:buChar char="Ø"/>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dataset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analysed</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in this study is called “Healthcare_dataset.xlsx”</a:t>
            </a:r>
          </a:p>
          <a:p>
            <a:pPr marL="285750" lvl="0" indent="-285750">
              <a:lnSpc>
                <a:spcPct val="107000"/>
              </a:lnSpc>
              <a:spcAft>
                <a:spcPts val="800"/>
              </a:spcAft>
              <a:buFont typeface="Wingdings" panose="05000000000000000000" pitchFamily="2" charset="2"/>
              <a:buChar char="Ø"/>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It contains:</a:t>
            </a:r>
          </a:p>
          <a:p>
            <a:pPr marL="742950" lvl="1" indent="-285750">
              <a:lnSpc>
                <a:spcPct val="107000"/>
              </a:lnSpc>
              <a:spcAft>
                <a:spcPts val="800"/>
              </a:spcAft>
              <a:buFont typeface="Wingdings" panose="05000000000000000000" pitchFamily="2" charset="2"/>
              <a:buChar char="§"/>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3424 data points</a:t>
            </a:r>
          </a:p>
          <a:p>
            <a:pPr marL="742950" lvl="1" indent="-285750">
              <a:lnSpc>
                <a:spcPct val="107000"/>
              </a:lnSpc>
              <a:spcAft>
                <a:spcPts val="800"/>
              </a:spcAft>
              <a:buFont typeface="Wingdings" panose="05000000000000000000" pitchFamily="2" charset="2"/>
              <a:buChar char="§"/>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69 Feature</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s (67 categorical and 2 numerical features)</a:t>
            </a:r>
          </a:p>
          <a:p>
            <a:pPr lvl="1">
              <a:lnSpc>
                <a:spcPct val="107000"/>
              </a:lnSpc>
              <a:spcAft>
                <a:spcPts val="800"/>
              </a:spcAft>
              <a:tabLst>
                <a:tab pos="457200" algn="l"/>
              </a:tabLst>
            </a:pPr>
            <a:endParaRPr lang="en-US" sz="2000" kern="0" dirty="0">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US" sz="2000" b="1" kern="0"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Issues in the dataset</a:t>
            </a:r>
          </a:p>
          <a:p>
            <a:pPr lvl="0">
              <a:lnSpc>
                <a:spcPct val="107000"/>
              </a:lnSpc>
              <a:spcAft>
                <a:spcPts val="800"/>
              </a:spcAft>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During the exploration, the following issues were detected in the dataset:</a:t>
            </a:r>
          </a:p>
          <a:p>
            <a:pPr marL="285750" lvl="0" indent="-285750">
              <a:lnSpc>
                <a:spcPct val="107000"/>
              </a:lnSpc>
              <a:spcAft>
                <a:spcPts val="800"/>
              </a:spcAft>
              <a:buFont typeface="Wingdings" panose="05000000000000000000" pitchFamily="2" charset="2"/>
              <a:buChar char="Ø"/>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Missing values – </a:t>
            </a:r>
            <a:r>
              <a:rPr lang="en-US" sz="2000" dirty="0">
                <a:latin typeface="Times New Roman" panose="02020603050405020304" pitchFamily="18" charset="0"/>
                <a:cs typeface="Times New Roman" panose="02020603050405020304" pitchFamily="18" charset="0"/>
              </a:rPr>
              <a:t>The dataset contains a substantial number of missing values from 8 categorical features</a:t>
            </a:r>
            <a:endParaRPr lang="en-US" sz="20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Outliers – The numerical </a:t>
            </a:r>
            <a:r>
              <a:rPr lang="en-US" sz="2000" dirty="0">
                <a:latin typeface="Times New Roman" panose="02020603050405020304" pitchFamily="18" charset="0"/>
                <a:cs typeface="Times New Roman" panose="02020603050405020304" pitchFamily="18" charset="0"/>
              </a:rPr>
              <a:t>variables contain outliers.</a:t>
            </a:r>
            <a:endParaRPr lang="en-US" sz="20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Skewness  - </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The numerical </a:t>
            </a:r>
            <a:r>
              <a:rPr lang="en-US" sz="2000" dirty="0">
                <a:latin typeface="Times New Roman" panose="02020603050405020304" pitchFamily="18" charset="0"/>
                <a:cs typeface="Times New Roman" panose="02020603050405020304" pitchFamily="18" charset="0"/>
              </a:rPr>
              <a:t>variables in the dataset are right skewed</a:t>
            </a:r>
            <a:endPar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Imbalance in the target class “</a:t>
            </a:r>
            <a:r>
              <a:rPr lang="en-US" sz="2000" kern="0" dirty="0" err="1">
                <a:latin typeface="Times New Roman" panose="02020603050405020304" pitchFamily="18" charset="0"/>
                <a:ea typeface="Times New Roman" panose="02020603050405020304" pitchFamily="18" charset="0"/>
                <a:cs typeface="Times New Roman" panose="02020603050405020304" pitchFamily="18" charset="0"/>
              </a:rPr>
              <a:t>Persistency_Flag</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95F35E5-5471-D6B2-0B73-57DDA80D72F9}"/>
              </a:ext>
            </a:extLst>
          </p:cNvPr>
          <p:cNvSpPr>
            <a:spLocks noGrp="1"/>
          </p:cNvSpPr>
          <p:nvPr>
            <p:ph type="sldNum" sz="quarter" idx="12"/>
          </p:nvPr>
        </p:nvSpPr>
        <p:spPr/>
        <p:txBody>
          <a:bodyPr/>
          <a:lstStyle/>
          <a:p>
            <a:fld id="{F3281B17-8789-6B4C-B449-7FC9CCFFE3A3}" type="slidenum">
              <a:rPr lang="en-US" smtClean="0"/>
              <a:t>7</a:t>
            </a:fld>
            <a:endParaRPr lang="en-US"/>
          </a:p>
        </p:txBody>
      </p:sp>
    </p:spTree>
    <p:extLst>
      <p:ext uri="{BB962C8B-B14F-4D97-AF65-F5344CB8AC3E}">
        <p14:creationId xmlns:p14="http://schemas.microsoft.com/office/powerpoint/2010/main" val="11333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p:txBody>
          <a:bodyPr/>
          <a:lstStyle/>
          <a:p>
            <a:fld id="{F3281B17-8789-6B4C-B449-7FC9CCFFE3A3}" type="slidenum">
              <a:rPr lang="en-US" smtClean="0"/>
              <a:t>8</a:t>
            </a:fld>
            <a:endParaRPr lang="en-US"/>
          </a:p>
        </p:txBody>
      </p:sp>
      <p:sp>
        <p:nvSpPr>
          <p:cNvPr id="11" name="TextBox 10">
            <a:extLst>
              <a:ext uri="{FF2B5EF4-FFF2-40B4-BE49-F238E27FC236}">
                <a16:creationId xmlns:a16="http://schemas.microsoft.com/office/drawing/2014/main" id="{340DAE8F-EE67-94C5-86E4-3747A4687F41}"/>
              </a:ext>
            </a:extLst>
          </p:cNvPr>
          <p:cNvSpPr txBox="1"/>
          <p:nvPr/>
        </p:nvSpPr>
        <p:spPr>
          <a:xfrm>
            <a:off x="377390" y="1598097"/>
            <a:ext cx="2039697" cy="224676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Demographics </a:t>
            </a:r>
          </a:p>
          <a:p>
            <a:r>
              <a:rPr lang="en-US" sz="2000" dirty="0">
                <a:latin typeface="Times New Roman" panose="02020603050405020304" pitchFamily="18" charset="0"/>
                <a:cs typeface="Times New Roman" panose="02020603050405020304" pitchFamily="18" charset="0"/>
              </a:rPr>
              <a:t>• Age </a:t>
            </a:r>
          </a:p>
          <a:p>
            <a:r>
              <a:rPr lang="en-US" sz="2000" dirty="0">
                <a:latin typeface="Times New Roman" panose="02020603050405020304" pitchFamily="18" charset="0"/>
                <a:cs typeface="Times New Roman" panose="02020603050405020304" pitchFamily="18" charset="0"/>
              </a:rPr>
              <a:t>• Race </a:t>
            </a:r>
          </a:p>
          <a:p>
            <a:r>
              <a:rPr lang="en-US" sz="2000" dirty="0">
                <a:latin typeface="Times New Roman" panose="02020603050405020304" pitchFamily="18" charset="0"/>
                <a:cs typeface="Times New Roman" panose="02020603050405020304" pitchFamily="18" charset="0"/>
              </a:rPr>
              <a:t>• Region </a:t>
            </a:r>
          </a:p>
          <a:p>
            <a:r>
              <a:rPr lang="en-US" sz="2000" dirty="0">
                <a:latin typeface="Times New Roman" panose="02020603050405020304" pitchFamily="18" charset="0"/>
                <a:cs typeface="Times New Roman" panose="02020603050405020304" pitchFamily="18" charset="0"/>
              </a:rPr>
              <a:t>• Ethnicity </a:t>
            </a:r>
          </a:p>
          <a:p>
            <a:r>
              <a:rPr lang="en-US" sz="2000" dirty="0">
                <a:latin typeface="Times New Roman" panose="02020603050405020304" pitchFamily="18" charset="0"/>
                <a:cs typeface="Times New Roman" panose="02020603050405020304" pitchFamily="18" charset="0"/>
              </a:rPr>
              <a:t>• Gender </a:t>
            </a:r>
          </a:p>
          <a:p>
            <a:r>
              <a:rPr lang="en-US" sz="2000" dirty="0">
                <a:latin typeface="Times New Roman" panose="02020603050405020304" pitchFamily="18" charset="0"/>
                <a:cs typeface="Times New Roman" panose="02020603050405020304" pitchFamily="18" charset="0"/>
              </a:rPr>
              <a:t>• IDN Indicator</a:t>
            </a:r>
            <a:endParaRPr lang="en-GB"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1C584FA-1EA7-5B6C-3D83-6ADC9022A4D4}"/>
              </a:ext>
            </a:extLst>
          </p:cNvPr>
          <p:cNvSpPr txBox="1"/>
          <p:nvPr/>
        </p:nvSpPr>
        <p:spPr>
          <a:xfrm>
            <a:off x="3311106" y="1524943"/>
            <a:ext cx="3898127" cy="3170099"/>
          </a:xfrm>
          <a:prstGeom prst="rect">
            <a:avLst/>
          </a:prstGeom>
          <a:noFill/>
        </p:spPr>
        <p:txBody>
          <a:bodyPr wrap="square">
            <a:spAutoFit/>
          </a:bodyPr>
          <a:lstStyle/>
          <a:p>
            <a:r>
              <a:rPr lang="en-GB" sz="2000" dirty="0">
                <a:latin typeface="Times New Roman" panose="02020603050405020304" pitchFamily="18" charset="0"/>
                <a:cs typeface="Times New Roman" panose="02020603050405020304" pitchFamily="18" charset="0"/>
              </a:rPr>
              <a:t>Clinical Factors </a:t>
            </a:r>
          </a:p>
          <a:p>
            <a:r>
              <a:rPr lang="en-GB" sz="2000" dirty="0">
                <a:latin typeface="Times New Roman" panose="02020603050405020304" pitchFamily="18" charset="0"/>
                <a:cs typeface="Times New Roman" panose="02020603050405020304" pitchFamily="18" charset="0"/>
              </a:rPr>
              <a:t>• NTM - </a:t>
            </a:r>
            <a:r>
              <a:rPr lang="en-GB" sz="2000" dirty="0" err="1">
                <a:latin typeface="Times New Roman" panose="02020603050405020304" pitchFamily="18" charset="0"/>
                <a:cs typeface="Times New Roman" panose="02020603050405020304" pitchFamily="18" charset="0"/>
              </a:rPr>
              <a:t>T_Score</a:t>
            </a:r>
            <a:r>
              <a:rPr lang="en-GB" sz="2000" dirty="0">
                <a:latin typeface="Times New Roman" panose="02020603050405020304" pitchFamily="18" charset="0"/>
                <a:cs typeface="Times New Roman" panose="02020603050405020304" pitchFamily="18" charset="0"/>
              </a:rPr>
              <a:t> </a:t>
            </a:r>
          </a:p>
          <a:p>
            <a:r>
              <a:rPr lang="en-GB" sz="2000" dirty="0">
                <a:latin typeface="Times New Roman" panose="02020603050405020304" pitchFamily="18" charset="0"/>
                <a:cs typeface="Times New Roman" panose="02020603050405020304" pitchFamily="18" charset="0"/>
              </a:rPr>
              <a:t>• NTM - Risk Segment </a:t>
            </a:r>
          </a:p>
          <a:p>
            <a:r>
              <a:rPr lang="en-GB" sz="2000" dirty="0">
                <a:latin typeface="Times New Roman" panose="02020603050405020304" pitchFamily="18" charset="0"/>
                <a:cs typeface="Times New Roman" panose="02020603050405020304" pitchFamily="18" charset="0"/>
              </a:rPr>
              <a:t>• NTM - </a:t>
            </a:r>
            <a:r>
              <a:rPr lang="en-GB" sz="2000" dirty="0" err="1">
                <a:latin typeface="Times New Roman" panose="02020603050405020304" pitchFamily="18" charset="0"/>
                <a:cs typeface="Times New Roman" panose="02020603050405020304" pitchFamily="18" charset="0"/>
              </a:rPr>
              <a:t>Dexa</a:t>
            </a:r>
            <a:r>
              <a:rPr lang="en-GB" sz="2000" dirty="0">
                <a:latin typeface="Times New Roman" panose="02020603050405020304" pitchFamily="18" charset="0"/>
                <a:cs typeface="Times New Roman" panose="02020603050405020304" pitchFamily="18" charset="0"/>
              </a:rPr>
              <a:t> Scan Frequency </a:t>
            </a:r>
          </a:p>
          <a:p>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Dexa</a:t>
            </a:r>
            <a:r>
              <a:rPr lang="en-GB" sz="2000" dirty="0">
                <a:latin typeface="Times New Roman" panose="02020603050405020304" pitchFamily="18" charset="0"/>
                <a:cs typeface="Times New Roman" panose="02020603050405020304" pitchFamily="18" charset="0"/>
              </a:rPr>
              <a:t> During Therapy </a:t>
            </a:r>
          </a:p>
          <a:p>
            <a:r>
              <a:rPr lang="en-GB" sz="2000" dirty="0">
                <a:latin typeface="Times New Roman" panose="02020603050405020304" pitchFamily="18" charset="0"/>
                <a:cs typeface="Times New Roman" panose="02020603050405020304" pitchFamily="18" charset="0"/>
              </a:rPr>
              <a:t>• NTM - Fragility Fracture Recency </a:t>
            </a:r>
          </a:p>
          <a:p>
            <a:r>
              <a:rPr lang="en-GB" sz="2000" dirty="0">
                <a:latin typeface="Times New Roman" panose="02020603050405020304" pitchFamily="18" charset="0"/>
                <a:cs typeface="Times New Roman" panose="02020603050405020304" pitchFamily="18" charset="0"/>
              </a:rPr>
              <a:t>• Fragility Fracture During Therapy </a:t>
            </a:r>
          </a:p>
          <a:p>
            <a:r>
              <a:rPr lang="en-GB" sz="2000" dirty="0">
                <a:latin typeface="Times New Roman" panose="02020603050405020304" pitchFamily="18" charset="0"/>
                <a:cs typeface="Times New Roman" panose="02020603050405020304" pitchFamily="18" charset="0"/>
              </a:rPr>
              <a:t>• NTM - Glucocorticoid Recency </a:t>
            </a:r>
          </a:p>
          <a:p>
            <a:r>
              <a:rPr lang="en-GB" sz="2000" dirty="0">
                <a:latin typeface="Times New Roman" panose="02020603050405020304" pitchFamily="18" charset="0"/>
                <a:cs typeface="Times New Roman" panose="02020603050405020304" pitchFamily="18" charset="0"/>
              </a:rPr>
              <a:t>• Glucocorticoid Usage During Therapy</a:t>
            </a:r>
          </a:p>
        </p:txBody>
      </p:sp>
      <p:sp>
        <p:nvSpPr>
          <p:cNvPr id="15" name="TextBox 14">
            <a:extLst>
              <a:ext uri="{FF2B5EF4-FFF2-40B4-BE49-F238E27FC236}">
                <a16:creationId xmlns:a16="http://schemas.microsoft.com/office/drawing/2014/main" id="{BC0850DA-7EC8-F2CD-554A-58F0280F7296}"/>
              </a:ext>
            </a:extLst>
          </p:cNvPr>
          <p:cNvSpPr txBox="1"/>
          <p:nvPr/>
        </p:nvSpPr>
        <p:spPr>
          <a:xfrm>
            <a:off x="7633288" y="1546190"/>
            <a:ext cx="3641662"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Disease/ Treatment Factors </a:t>
            </a:r>
          </a:p>
          <a:p>
            <a:r>
              <a:rPr lang="en-US" sz="2000" dirty="0">
                <a:latin typeface="Times New Roman" panose="02020603050405020304" pitchFamily="18" charset="0"/>
                <a:cs typeface="Times New Roman" panose="02020603050405020304" pitchFamily="18" charset="0"/>
              </a:rPr>
              <a:t>• NTM - Injectable Experience </a:t>
            </a:r>
          </a:p>
          <a:p>
            <a:r>
              <a:rPr lang="en-US" sz="2000" dirty="0">
                <a:latin typeface="Times New Roman" panose="02020603050405020304" pitchFamily="18" charset="0"/>
                <a:cs typeface="Times New Roman" panose="02020603050405020304" pitchFamily="18" charset="0"/>
              </a:rPr>
              <a:t>• NTM - Risk Factors </a:t>
            </a:r>
          </a:p>
          <a:p>
            <a:r>
              <a:rPr lang="en-US" sz="2000" dirty="0">
                <a:latin typeface="Times New Roman" panose="02020603050405020304" pitchFamily="18" charset="0"/>
                <a:cs typeface="Times New Roman" panose="02020603050405020304" pitchFamily="18" charset="0"/>
              </a:rPr>
              <a:t>• NTM - Comorbidity </a:t>
            </a:r>
          </a:p>
          <a:p>
            <a:r>
              <a:rPr lang="en-US" sz="2000" dirty="0">
                <a:latin typeface="Times New Roman" panose="02020603050405020304" pitchFamily="18" charset="0"/>
                <a:cs typeface="Times New Roman" panose="02020603050405020304" pitchFamily="18" charset="0"/>
              </a:rPr>
              <a:t>• NTM - Concomitancy </a:t>
            </a:r>
          </a:p>
          <a:p>
            <a:r>
              <a:rPr lang="en-US" sz="2000" dirty="0">
                <a:latin typeface="Times New Roman" panose="02020603050405020304" pitchFamily="18" charset="0"/>
                <a:cs typeface="Times New Roman" panose="02020603050405020304" pitchFamily="18" charset="0"/>
              </a:rPr>
              <a:t>• Adherence</a:t>
            </a:r>
            <a:endParaRPr lang="en-GB" sz="2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FD1B633-C1DB-6FD8-B91E-EBCDCCD9047C}"/>
              </a:ext>
            </a:extLst>
          </p:cNvPr>
          <p:cNvSpPr txBox="1"/>
          <p:nvPr/>
        </p:nvSpPr>
        <p:spPr>
          <a:xfrm>
            <a:off x="377389" y="4472682"/>
            <a:ext cx="3204011"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Provider Attributes </a:t>
            </a:r>
          </a:p>
          <a:p>
            <a:r>
              <a:rPr lang="en-US" sz="2000" dirty="0">
                <a:latin typeface="Times New Roman" panose="02020603050405020304" pitchFamily="18" charset="0"/>
                <a:cs typeface="Times New Roman" panose="02020603050405020304" pitchFamily="18" charset="0"/>
              </a:rPr>
              <a:t>• NTM Physician specialist </a:t>
            </a:r>
          </a:p>
          <a:p>
            <a:r>
              <a:rPr lang="en-US" sz="2000" dirty="0">
                <a:latin typeface="Times New Roman" panose="02020603050405020304" pitchFamily="18" charset="0"/>
                <a:cs typeface="Times New Roman" panose="02020603050405020304" pitchFamily="18" charset="0"/>
              </a:rPr>
              <a:t>• Physician Specialist flag </a:t>
            </a:r>
          </a:p>
          <a:p>
            <a:r>
              <a:rPr lang="en-US" sz="2000" dirty="0">
                <a:latin typeface="Times New Roman" panose="02020603050405020304" pitchFamily="18" charset="0"/>
                <a:cs typeface="Times New Roman" panose="02020603050405020304" pitchFamily="18" charset="0"/>
              </a:rPr>
              <a:t>• Physician Specialist bucket  </a:t>
            </a:r>
            <a:endParaRPr lang="en-GB" sz="20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EA75D1E-88D9-2EB4-9207-CA0EBABE5E8B}"/>
              </a:ext>
            </a:extLst>
          </p:cNvPr>
          <p:cNvSpPr/>
          <p:nvPr/>
        </p:nvSpPr>
        <p:spPr>
          <a:xfrm>
            <a:off x="193777" y="943175"/>
            <a:ext cx="7153228" cy="4273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The features the in dataset were grouped in the following categories:</a:t>
            </a: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72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
            <a:ext cx="12192000" cy="71561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8361459" cy="655690"/>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Features Analysis –  (categorical features)</a:t>
            </a:r>
          </a:p>
        </p:txBody>
      </p:sp>
      <p:sp>
        <p:nvSpPr>
          <p:cNvPr id="3" name="Rectangle 2">
            <a:extLst>
              <a:ext uri="{FF2B5EF4-FFF2-40B4-BE49-F238E27FC236}">
                <a16:creationId xmlns:a16="http://schemas.microsoft.com/office/drawing/2014/main" id="{50A0CE0C-6BC3-C606-5D35-625F4F40B1E6}"/>
              </a:ext>
            </a:extLst>
          </p:cNvPr>
          <p:cNvSpPr/>
          <p:nvPr/>
        </p:nvSpPr>
        <p:spPr>
          <a:xfrm>
            <a:off x="9436509" y="4331111"/>
            <a:ext cx="1917291" cy="2851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ECCD8BC4-9F92-5F20-33DF-2A90EEAF6E52}"/>
              </a:ext>
            </a:extLst>
          </p:cNvPr>
          <p:cNvSpPr>
            <a:spLocks noGrp="1"/>
          </p:cNvSpPr>
          <p:nvPr>
            <p:ph type="sldNum" sz="quarter" idx="12"/>
          </p:nvPr>
        </p:nvSpPr>
        <p:spPr>
          <a:xfrm>
            <a:off x="10915650" y="6356350"/>
            <a:ext cx="438150" cy="365125"/>
          </a:xfrm>
        </p:spPr>
        <p:txBody>
          <a:bodyPr/>
          <a:lstStyle/>
          <a:p>
            <a:fld id="{F3281B17-8789-6B4C-B449-7FC9CCFFE3A3}" type="slidenum">
              <a:rPr lang="en-US" smtClean="0"/>
              <a:t>9</a:t>
            </a:fld>
            <a:endParaRPr lang="en-US" dirty="0"/>
          </a:p>
        </p:txBody>
      </p:sp>
      <p:pic>
        <p:nvPicPr>
          <p:cNvPr id="1026" name="Picture 2">
            <a:extLst>
              <a:ext uri="{FF2B5EF4-FFF2-40B4-BE49-F238E27FC236}">
                <a16:creationId xmlns:a16="http://schemas.microsoft.com/office/drawing/2014/main" id="{5A0BF38E-0D63-8ABC-7849-A50BF62E0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41" y="1541230"/>
            <a:ext cx="3614057"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C05E3555-FAD0-557E-B4E4-83EED6D84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920" y="1637966"/>
            <a:ext cx="3997779" cy="342668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6D2A5275-A09B-35E3-7EC5-1721F0B18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5086" y="1601830"/>
            <a:ext cx="3891644" cy="3219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594CAC-D373-D859-5573-5745DCD9306E}"/>
              </a:ext>
            </a:extLst>
          </p:cNvPr>
          <p:cNvSpPr txBox="1"/>
          <p:nvPr/>
        </p:nvSpPr>
        <p:spPr>
          <a:xfrm>
            <a:off x="262581" y="5488118"/>
            <a:ext cx="8892948"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Majority of the patients with persistence during the therapy are above 65 years old.</a:t>
            </a:r>
          </a:p>
          <a:p>
            <a:pPr marL="285750" indent="-285750">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Majority of the race with high persistency are Caucasians.</a:t>
            </a:r>
          </a:p>
          <a:p>
            <a:pPr marL="285750" indent="-285750">
              <a:buFont typeface="Arial" panose="020B0604020202020204" pitchFamily="34" charset="0"/>
              <a:buChar char="•"/>
            </a:pPr>
            <a:r>
              <a:rPr lang="en-US" dirty="0">
                <a:solidFill>
                  <a:srgbClr val="000000"/>
                </a:solidFill>
                <a:highlight>
                  <a:srgbClr val="FFFFFF"/>
                </a:highlight>
                <a:latin typeface="Times New Roman" panose="02020603050405020304" pitchFamily="18" charset="0"/>
                <a:cs typeface="Times New Roman" panose="02020603050405020304" pitchFamily="18" charset="0"/>
              </a:rPr>
              <a:t>Patients from the South and Midwest regions have the highest persistence.</a:t>
            </a:r>
          </a:p>
        </p:txBody>
      </p:sp>
      <p:sp>
        <p:nvSpPr>
          <p:cNvPr id="9" name="TextBox 8">
            <a:extLst>
              <a:ext uri="{FF2B5EF4-FFF2-40B4-BE49-F238E27FC236}">
                <a16:creationId xmlns:a16="http://schemas.microsoft.com/office/drawing/2014/main" id="{18445786-0186-ABA5-A9DE-A9BB0A8739A2}"/>
              </a:ext>
            </a:extLst>
          </p:cNvPr>
          <p:cNvSpPr txBox="1"/>
          <p:nvPr/>
        </p:nvSpPr>
        <p:spPr>
          <a:xfrm>
            <a:off x="0" y="708162"/>
            <a:ext cx="12021460" cy="646331"/>
          </a:xfrm>
          <a:prstGeom prst="rect">
            <a:avLst/>
          </a:prstGeom>
          <a:noFill/>
        </p:spPr>
        <p:txBody>
          <a:bodyPr wrap="square">
            <a:spAutoFit/>
          </a:bodyPr>
          <a:lstStyle/>
          <a:p>
            <a:pPr algn="just"/>
            <a:r>
              <a:rPr lang="en-US" dirty="0">
                <a:solidFill>
                  <a:schemeClr val="tx1"/>
                </a:solidFill>
                <a:latin typeface="Times New Roman" panose="02020603050405020304" pitchFamily="18" charset="0"/>
                <a:cs typeface="Times New Roman" panose="02020603050405020304" pitchFamily="18" charset="0"/>
              </a:rPr>
              <a:t>The following plots show the analysis of some categorical features (</a:t>
            </a:r>
            <a:r>
              <a:rPr lang="en-US" i="1" dirty="0">
                <a:solidFill>
                  <a:schemeClr val="tx1"/>
                </a:solidFill>
                <a:latin typeface="Times New Roman" panose="02020603050405020304" pitchFamily="18" charset="0"/>
                <a:cs typeface="Times New Roman" panose="02020603050405020304" pitchFamily="18" charset="0"/>
              </a:rPr>
              <a:t>‘Age</a:t>
            </a:r>
            <a:r>
              <a:rPr lang="en-US" i="1" dirty="0">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Bucket’, ‘Race’ and ‘Region’</a:t>
            </a:r>
            <a:r>
              <a:rPr lang="en-US" dirty="0">
                <a:solidFill>
                  <a:schemeClr val="tx1"/>
                </a:solidFill>
                <a:latin typeface="Times New Roman" panose="02020603050405020304" pitchFamily="18" charset="0"/>
                <a:cs typeface="Times New Roman" panose="02020603050405020304" pitchFamily="18" charset="0"/>
              </a:rPr>
              <a:t>) against the target class – </a:t>
            </a:r>
            <a:r>
              <a:rPr lang="en-US" i="1" dirty="0">
                <a:solidFill>
                  <a:schemeClr val="tx1"/>
                </a:solidFill>
                <a:latin typeface="Times New Roman" panose="02020603050405020304" pitchFamily="18" charset="0"/>
                <a:cs typeface="Times New Roman" panose="02020603050405020304" pitchFamily="18" charset="0"/>
              </a:rPr>
              <a:t>Persistency</a:t>
            </a:r>
            <a:r>
              <a:rPr lang="en-US" i="1" dirty="0">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Flag</a:t>
            </a:r>
            <a:r>
              <a:rPr lang="en-US" dirty="0">
                <a:solidFill>
                  <a:schemeClr val="tx1"/>
                </a:solidFill>
                <a:latin typeface="Times New Roman" panose="02020603050405020304" pitchFamily="18" charset="0"/>
                <a:cs typeface="Times New Roman" panose="02020603050405020304" pitchFamily="18" charset="0"/>
              </a:rPr>
              <a:t>:</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CD2CAFD-7D83-5C72-9767-F30C0E8813DA}"/>
              </a:ext>
            </a:extLst>
          </p:cNvPr>
          <p:cNvSpPr txBox="1"/>
          <p:nvPr/>
        </p:nvSpPr>
        <p:spPr>
          <a:xfrm>
            <a:off x="262581" y="5019979"/>
            <a:ext cx="4054978"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1: Class analysis by </a:t>
            </a:r>
            <a:r>
              <a:rPr lang="en-US" sz="1600" i="1" dirty="0">
                <a:latin typeface="Times New Roman" panose="02020603050405020304" pitchFamily="18" charset="0"/>
                <a:cs typeface="Times New Roman" panose="02020603050405020304" pitchFamily="18" charset="0"/>
              </a:rPr>
              <a:t>Age Bucket</a:t>
            </a: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3FE7A1E-19F7-3150-04D0-CBF6F5226771}"/>
              </a:ext>
            </a:extLst>
          </p:cNvPr>
          <p:cNvSpPr txBox="1"/>
          <p:nvPr/>
        </p:nvSpPr>
        <p:spPr>
          <a:xfrm>
            <a:off x="8708191" y="4950865"/>
            <a:ext cx="2797346"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3: Class analysis by </a:t>
            </a:r>
            <a:r>
              <a:rPr lang="en-US" sz="1600" i="1" dirty="0">
                <a:latin typeface="Times New Roman" panose="02020603050405020304" pitchFamily="18" charset="0"/>
                <a:cs typeface="Times New Roman" panose="02020603050405020304" pitchFamily="18" charset="0"/>
              </a:rPr>
              <a:t>Region</a:t>
            </a: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DFCB6B2-926E-B3D3-344A-8694C2149689}"/>
              </a:ext>
            </a:extLst>
          </p:cNvPr>
          <p:cNvSpPr txBox="1"/>
          <p:nvPr/>
        </p:nvSpPr>
        <p:spPr>
          <a:xfrm>
            <a:off x="4561581" y="5007062"/>
            <a:ext cx="2642301"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2: Class analysis by </a:t>
            </a:r>
            <a:r>
              <a:rPr lang="en-US" sz="1600" i="1" dirty="0">
                <a:latin typeface="Times New Roman" panose="02020603050405020304" pitchFamily="18" charset="0"/>
                <a:cs typeface="Times New Roman" panose="02020603050405020304" pitchFamily="18" charset="0"/>
              </a:rPr>
              <a:t>Race</a:t>
            </a: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962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2386</Words>
  <Application>Microsoft Office PowerPoint</Application>
  <PresentationFormat>Widescreen</PresentationFormat>
  <Paragraphs>242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Arial</vt:lpstr>
      <vt:lpstr>Calibri</vt:lpstr>
      <vt:lpstr>Calibri Light</vt:lpstr>
      <vt:lpstr>Times New Roman</vt:lpstr>
      <vt:lpstr>Wingdings</vt:lpstr>
      <vt:lpstr>Office Theme</vt:lpstr>
      <vt:lpstr>PowerPoint Presentation</vt:lpstr>
      <vt:lpstr>Team Members</vt:lpstr>
      <vt:lpstr>Background</vt:lpstr>
      <vt:lpstr>Problem Description</vt:lpstr>
      <vt:lpstr>Key Objectives</vt:lpstr>
      <vt:lpstr>Data Analysis Approach</vt:lpstr>
      <vt:lpstr>Data Exploration</vt:lpstr>
      <vt:lpstr>Features Analysis</vt:lpstr>
      <vt:lpstr>Features Analysis –  (categorical features)</vt:lpstr>
      <vt:lpstr>Features Analysis –  (categorical features)</vt:lpstr>
      <vt:lpstr>Features Analysis –  (categorical features)</vt:lpstr>
      <vt:lpstr>Features Analysis –  (categorical features)</vt:lpstr>
      <vt:lpstr>Features Analysis –  (categorical features)</vt:lpstr>
      <vt:lpstr>Features Analysis –  (Numerical features)</vt:lpstr>
      <vt:lpstr>Data cleaning and transformation </vt:lpstr>
      <vt:lpstr>Data cleaning and transformation (cont’d) </vt:lpstr>
      <vt:lpstr>Data cleaning and transformation (cont’d) </vt:lpstr>
      <vt:lpstr>Data cleaning and transformation (cont’d) </vt:lpstr>
      <vt:lpstr>Data cleaning and transformation (cont’d) </vt:lpstr>
      <vt:lpstr>Feature correlations and Selection </vt:lpstr>
      <vt:lpstr>EDA Summary</vt:lpstr>
      <vt:lpstr>PowerPoint Presentation</vt:lpstr>
      <vt:lpstr>Model Building</vt:lpstr>
      <vt:lpstr>Linear Model – Logistic Regression</vt:lpstr>
      <vt:lpstr>Ensemble model – Random Forest</vt:lpstr>
      <vt:lpstr>Boosting Model – Extreme Gradient Boosting (XGBoost)</vt:lpstr>
      <vt:lpstr>AUC-ROC For the models</vt:lpstr>
      <vt:lpstr>Best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Tomisin Adeniyi</cp:lastModifiedBy>
  <cp:revision>151</cp:revision>
  <cp:lastPrinted>2019-08-24T08:13:50Z</cp:lastPrinted>
  <dcterms:created xsi:type="dcterms:W3CDTF">2019-08-19T15:39:24Z</dcterms:created>
  <dcterms:modified xsi:type="dcterms:W3CDTF">2024-05-29T12:11:09Z</dcterms:modified>
</cp:coreProperties>
</file>