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9286B8-7B6C-4773-AD7C-BD57CFC33D50}">
  <a:tblStyle styleId="{DD9286B8-7B6C-4773-AD7C-BD57CFC33D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a188ee0c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a188ee0c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a188ee0c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a188ee0c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a188ee0c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a188ee0c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a188ee0c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a188ee0c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c1ea0103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c1ea0103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a19a2ea8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a19a2ea8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a19a2ea8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a19a2ea8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a188ee0c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a188ee0c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a188ee0c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a188ee0c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a188ee0c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a188ee0c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a188ee0c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a188ee0c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a19a2ea8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a19a2ea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a19a2ea8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a19a2ea8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a188ee0c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a188ee0c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a188ee0c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a188ee0c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a19a2ea8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a19a2ea8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27.png"/><Relationship Id="rId7" Type="http://schemas.openxmlformats.org/officeDocument/2006/relationships/hyperlink" Target="http://localhost:8088/" TargetMode="External"/><Relationship Id="rId8" Type="http://schemas.openxmlformats.org/officeDocument/2006/relationships/hyperlink" Target="http://localhost:5050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31.png"/><Relationship Id="rId6" Type="http://schemas.openxmlformats.org/officeDocument/2006/relationships/image" Target="../media/image25.png"/><Relationship Id="rId7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hyperlink" Target="https://www.datos.gob.ar/dataset/turismo-turismo-internacional---total-pai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ctrTitle"/>
          </p:nvPr>
        </p:nvSpPr>
        <p:spPr>
          <a:xfrm>
            <a:off x="1680302" y="13771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88"/>
              <a:t>DATA SET </a:t>
            </a:r>
            <a:br>
              <a:rPr lang="es-419"/>
            </a:br>
            <a:r>
              <a:rPr lang="es-419"/>
              <a:t>Turismo Internacional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Total </a:t>
            </a:r>
            <a:r>
              <a:rPr lang="es-419"/>
              <a:t>País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GRUPO N°8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>
            <p:ph type="title"/>
          </p:nvPr>
        </p:nvSpPr>
        <p:spPr>
          <a:xfrm>
            <a:off x="387900" y="8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/>
              <a:t>DOCKER UP  // CAT</a:t>
            </a:r>
            <a:endParaRPr i="1" sz="2400"/>
          </a:p>
        </p:txBody>
      </p:sp>
      <p:pic>
        <p:nvPicPr>
          <p:cNvPr id="150" name="Google Shape;150;p22" title="docker compose up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8513" y="766388"/>
            <a:ext cx="5986975" cy="15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 title="cat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4200" y="2422071"/>
            <a:ext cx="4755600" cy="25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2587700" y="825"/>
            <a:ext cx="6272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/>
              <a:t>GIT BASH</a:t>
            </a:r>
            <a:endParaRPr i="1" sz="2400"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531477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 title="inicializamos el ini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7688" y="686925"/>
            <a:ext cx="6272020" cy="41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>
            <p:ph type="title"/>
          </p:nvPr>
        </p:nvSpPr>
        <p:spPr>
          <a:xfrm>
            <a:off x="387900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/>
              <a:t>SUPERSET  //  PGADMIN</a:t>
            </a:r>
            <a:endParaRPr i="1" sz="2400"/>
          </a:p>
        </p:txBody>
      </p:sp>
      <p:pic>
        <p:nvPicPr>
          <p:cNvPr id="166" name="Google Shape;166;p24" title="Superse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13" y="686100"/>
            <a:ext cx="3038475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9925" y="1507050"/>
            <a:ext cx="5648325" cy="262694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741800" y="4648500"/>
            <a:ext cx="18597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http://localhost:8088/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5120038" y="4134000"/>
            <a:ext cx="19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http://localhost:5050/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>
            <p:ph type="title"/>
          </p:nvPr>
        </p:nvSpPr>
        <p:spPr>
          <a:xfrm>
            <a:off x="387900" y="762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/>
              <a:t>CONSULTAS Y </a:t>
            </a:r>
            <a:r>
              <a:rPr i="1" lang="es-419" sz="2400"/>
              <a:t>GRÁFICOS</a:t>
            </a:r>
            <a:endParaRPr i="1" sz="2400"/>
          </a:p>
        </p:txBody>
      </p:sp>
      <p:pic>
        <p:nvPicPr>
          <p:cNvPr id="177" name="Google Shape;177;p25" title="Distribución por medio de transporte utilizado para viajes al exterio.png"/>
          <p:cNvPicPr preferRelativeResize="0"/>
          <p:nvPr/>
        </p:nvPicPr>
        <p:blipFill rotWithShape="1">
          <a:blip r:embed="rId5">
            <a:alphaModFix/>
          </a:blip>
          <a:srcRect b="0" l="4614" r="15411" t="14067"/>
          <a:stretch/>
        </p:blipFill>
        <p:spPr>
          <a:xfrm>
            <a:off x="5848900" y="762300"/>
            <a:ext cx="3188975" cy="21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 title="Distribución por medio de transporte utilizado para viajes al exterior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325" y="1187152"/>
            <a:ext cx="5538836" cy="17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/>
        </p:nvSpPr>
        <p:spPr>
          <a:xfrm>
            <a:off x="1410350" y="1187150"/>
            <a:ext cx="427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Distribución por medio de transporte utilizado para viajes al exterior</a:t>
            </a:r>
            <a:endParaRPr sz="10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80" name="Google Shape;180;p25" title="Distribución por medio de transporte utilizado para viajes al exterior 1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626" y="3204325"/>
            <a:ext cx="8490724" cy="13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6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>
            <p:ph type="title"/>
          </p:nvPr>
        </p:nvSpPr>
        <p:spPr>
          <a:xfrm>
            <a:off x="387900" y="762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/>
              <a:t>CONSULTAS Y GRÁFICOS</a:t>
            </a:r>
            <a:endParaRPr i="1" sz="2400"/>
          </a:p>
        </p:txBody>
      </p:sp>
      <p:pic>
        <p:nvPicPr>
          <p:cNvPr id="188" name="Google Shape;188;p26" title="Países con mayor déficit o superávit turístic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825" y="1058100"/>
            <a:ext cx="3882925" cy="1699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 title="Paises con mayor deficit o superavit turistica 1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0800" y="824375"/>
            <a:ext cx="4615701" cy="20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 txBox="1"/>
          <p:nvPr/>
        </p:nvSpPr>
        <p:spPr>
          <a:xfrm>
            <a:off x="1218750" y="1058088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Países con mayor </a:t>
            </a:r>
            <a:r>
              <a:rPr lang="es-419" sz="1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déficit</a:t>
            </a:r>
            <a:r>
              <a:rPr lang="es-419" sz="1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 o </a:t>
            </a:r>
            <a:r>
              <a:rPr lang="es-419" sz="1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superávit</a:t>
            </a:r>
            <a:r>
              <a:rPr lang="es-419" sz="1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s-419" sz="1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turístico</a:t>
            </a:r>
            <a:endParaRPr sz="10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91" name="Google Shape;191;p26" title="Países con mayor déficit o superávit turístico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8250" y="3053375"/>
            <a:ext cx="6776680" cy="19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7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>
            <p:ph type="title"/>
          </p:nvPr>
        </p:nvSpPr>
        <p:spPr>
          <a:xfrm>
            <a:off x="387900" y="762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/>
              <a:t>CONSULTAS Y GRÁFICOS</a:t>
            </a:r>
            <a:endParaRPr i="1" sz="2400"/>
          </a:p>
        </p:txBody>
      </p:sp>
      <p:pic>
        <p:nvPicPr>
          <p:cNvPr id="199" name="Google Shape;199;p27" title="Ranking de países con mayor diferencia entre residentes que los visitan y turistas que envía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1687" y="2536200"/>
            <a:ext cx="5420624" cy="251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 title="Ranking de países con mayor diferencia entre residentes que los visitan y turistas que envían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7525" y="727452"/>
            <a:ext cx="7217252" cy="16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7"/>
          <p:cNvSpPr txBox="1"/>
          <p:nvPr/>
        </p:nvSpPr>
        <p:spPr>
          <a:xfrm>
            <a:off x="2498275" y="727450"/>
            <a:ext cx="581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Ranking de países con mayor diferencia entre residentes que los visitan y turistas que envían</a:t>
            </a:r>
            <a:endParaRPr sz="10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8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/>
          <p:nvPr/>
        </p:nvSpPr>
        <p:spPr>
          <a:xfrm>
            <a:off x="81900" y="3272175"/>
            <a:ext cx="8980200" cy="153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>
            <p:ph type="title"/>
          </p:nvPr>
        </p:nvSpPr>
        <p:spPr>
          <a:xfrm>
            <a:off x="387900" y="762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/>
              <a:t>CONSULTAS Y GRÁFICOS</a:t>
            </a:r>
            <a:endParaRPr i="1" sz="2400"/>
          </a:p>
        </p:txBody>
      </p:sp>
      <p:pic>
        <p:nvPicPr>
          <p:cNvPr id="210" name="Google Shape;210;p28" title="Top 5 países que más turistas enviaron a Argentina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426363"/>
            <a:ext cx="8839201" cy="122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 title="Top 5 países que más turistas enviaron a Argentina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750" y="1353175"/>
            <a:ext cx="5254710" cy="148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733350" y="1353163"/>
            <a:ext cx="482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Top 5 países que más turistas enviaron a Argentina</a:t>
            </a:r>
            <a:endParaRPr sz="10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13" name="Google Shape;213;p28" title="Top 5 países que más turistas enviaron a Argentina 1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64446" y="1004650"/>
            <a:ext cx="3327149" cy="20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9"/>
          <p:cNvSpPr txBox="1"/>
          <p:nvPr>
            <p:ph type="title"/>
          </p:nvPr>
        </p:nvSpPr>
        <p:spPr>
          <a:xfrm>
            <a:off x="387900" y="8476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  <p:graphicFrame>
        <p:nvGraphicFramePr>
          <p:cNvPr id="221" name="Google Shape;221;p29"/>
          <p:cNvGraphicFramePr/>
          <p:nvPr/>
        </p:nvGraphicFramePr>
        <p:xfrm>
          <a:off x="2532300" y="291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{DD9286B8-7B6C-4773-AD7C-BD57CFC33D50}</a:tableStyleId>
              </a:tblPr>
              <a:tblGrid>
                <a:gridCol w="2225950"/>
                <a:gridCol w="2852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Amante, Aldana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Ocanto, Victoria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Baricco, Tadeo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Olmedo, Celeste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Bertello, Luciana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Rodriguez, Luisina Belén 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Cuello, Milagros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2" name="Google Shape;222;p29"/>
          <p:cNvSpPr txBox="1"/>
          <p:nvPr/>
        </p:nvSpPr>
        <p:spPr>
          <a:xfrm>
            <a:off x="0" y="256950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INTEGRANTES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0" y="234275"/>
            <a:ext cx="9144000" cy="57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/>
              <a:t>TURISMO </a:t>
            </a:r>
            <a:r>
              <a:rPr i="1" lang="es-419" sz="2400"/>
              <a:t>INTERNACIONAL - </a:t>
            </a:r>
            <a:r>
              <a:rPr i="1" lang="es-419" sz="2400"/>
              <a:t>TOTAL </a:t>
            </a:r>
            <a:r>
              <a:rPr i="1" lang="es-419" sz="2400"/>
              <a:t>PAÍS</a:t>
            </a:r>
            <a:endParaRPr i="1" sz="2400"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5">
            <a:alphaModFix/>
          </a:blip>
          <a:srcRect b="46305" l="0" r="0" t="2522"/>
          <a:stretch/>
        </p:blipFill>
        <p:spPr>
          <a:xfrm>
            <a:off x="1943100" y="2496051"/>
            <a:ext cx="5257788" cy="22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0" y="4728000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hlink"/>
                </a:solidFill>
                <a:uFill>
                  <a:noFill/>
                </a:uFill>
                <a:hlinkClick r:id="rId6"/>
              </a:rPr>
              <a:t>https://www.datos.gob.ar/dataset/turismo-turismo-internacional---total-pais</a:t>
            </a:r>
            <a:r>
              <a:rPr b="1" lang="es-419" sz="1500">
                <a:solidFill>
                  <a:schemeClr val="accent2"/>
                </a:solidFill>
              </a:rPr>
              <a:t> </a:t>
            </a:r>
            <a:endParaRPr b="1" sz="1500">
              <a:solidFill>
                <a:schemeClr val="accent2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20950" y="926138"/>
            <a:ext cx="8102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Estadísticas de turismo internacional referidas a los viajes de turistas no residentes (turismo receptivo), residentes (emisivos) y saldo entre receptivo y emisivo (balanza) a nivel país, por todos los medios de transporte utilizados (aéreos, terrestres, fluviales y marítimos). </a:t>
            </a:r>
            <a:br>
              <a:rPr lang="es-419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s-419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-419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Datos en base a la información de la Dirección Nacional de Migraciones y de la Encuesta de Turismo Internacional (INDEC-Subsecretaría de Turismo).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387900" y="8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/>
              <a:t>ORGANIZACIÓN DEL PROYECTO</a:t>
            </a:r>
            <a:endParaRPr i="1" sz="240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7525" y="806975"/>
            <a:ext cx="4508950" cy="40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type="title"/>
          </p:nvPr>
        </p:nvSpPr>
        <p:spPr>
          <a:xfrm>
            <a:off x="387900" y="8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/>
              <a:t>SCRIPT</a:t>
            </a:r>
            <a:endParaRPr i="1" sz="2400"/>
          </a:p>
        </p:txBody>
      </p:sp>
      <p:pic>
        <p:nvPicPr>
          <p:cNvPr id="92" name="Google Shape;92;p16" title="1 script.png"/>
          <p:cNvPicPr preferRelativeResize="0"/>
          <p:nvPr/>
        </p:nvPicPr>
        <p:blipFill rotWithShape="1">
          <a:blip r:embed="rId5">
            <a:alphaModFix/>
          </a:blip>
          <a:srcRect b="0" l="0" r="32732" t="0"/>
          <a:stretch/>
        </p:blipFill>
        <p:spPr>
          <a:xfrm>
            <a:off x="191050" y="674950"/>
            <a:ext cx="3802150" cy="17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4474" y="686932"/>
            <a:ext cx="4631625" cy="404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 rotWithShape="1">
          <a:blip r:embed="rId7">
            <a:alphaModFix/>
          </a:blip>
          <a:srcRect b="0" l="0" r="12808" t="0"/>
          <a:stretch/>
        </p:blipFill>
        <p:spPr>
          <a:xfrm>
            <a:off x="191050" y="2455050"/>
            <a:ext cx="3802150" cy="234894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704100" y="610725"/>
            <a:ext cx="12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27C93F"/>
                </a:solidFill>
                <a:latin typeface="Roboto"/>
                <a:ea typeface="Roboto"/>
                <a:cs typeface="Roboto"/>
                <a:sym typeface="Roboto"/>
              </a:rPr>
              <a:t> 1</a:t>
            </a:r>
            <a:endParaRPr b="1">
              <a:solidFill>
                <a:srgbClr val="27C9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6878400" y="610725"/>
            <a:ext cx="18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27C93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27C9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982300" y="2378850"/>
            <a:ext cx="20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27C93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27C9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>
            <p:ph type="title"/>
          </p:nvPr>
        </p:nvSpPr>
        <p:spPr>
          <a:xfrm>
            <a:off x="387900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/>
              <a:t>SCRIPT</a:t>
            </a:r>
            <a:endParaRPr i="1" sz="2400"/>
          </a:p>
        </p:txBody>
      </p:sp>
      <p:pic>
        <p:nvPicPr>
          <p:cNvPr id="105" name="Google Shape;105;p17" title="4 scrip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9063" y="686100"/>
            <a:ext cx="5725876" cy="10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 title="5 script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1938" y="1884700"/>
            <a:ext cx="4500129" cy="30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6186900" y="609900"/>
            <a:ext cx="12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27C93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solidFill>
                <a:srgbClr val="27C9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5731325" y="1808500"/>
            <a:ext cx="109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27C93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rgbClr val="27C9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>
            <p:ph type="title"/>
          </p:nvPr>
        </p:nvSpPr>
        <p:spPr>
          <a:xfrm>
            <a:off x="387900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/>
              <a:t>SCRIPT</a:t>
            </a:r>
            <a:endParaRPr i="1" sz="2400"/>
          </a:p>
        </p:txBody>
      </p:sp>
      <p:pic>
        <p:nvPicPr>
          <p:cNvPr id="116" name="Google Shape;116;p18" title="6 scrip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113" y="686100"/>
            <a:ext cx="8745769" cy="41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7303775" y="609900"/>
            <a:ext cx="16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419">
                <a:solidFill>
                  <a:srgbClr val="27C93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solidFill>
                <a:srgbClr val="27C9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/>
              <a:t>DOCKER COMPOSE YAML</a:t>
            </a:r>
            <a:endParaRPr i="1" sz="2400"/>
          </a:p>
        </p:txBody>
      </p:sp>
      <p:pic>
        <p:nvPicPr>
          <p:cNvPr id="125" name="Google Shape;125;p19" title="docker yaml.png"/>
          <p:cNvPicPr preferRelativeResize="0"/>
          <p:nvPr/>
        </p:nvPicPr>
        <p:blipFill rotWithShape="1">
          <a:blip r:embed="rId5">
            <a:alphaModFix/>
          </a:blip>
          <a:srcRect b="44168" l="0" r="0" t="0"/>
          <a:stretch/>
        </p:blipFill>
        <p:spPr>
          <a:xfrm>
            <a:off x="387900" y="1144127"/>
            <a:ext cx="3800350" cy="34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 title="docker yaml.png"/>
          <p:cNvPicPr preferRelativeResize="0"/>
          <p:nvPr/>
        </p:nvPicPr>
        <p:blipFill rotWithShape="1">
          <a:blip r:embed="rId5">
            <a:alphaModFix/>
          </a:blip>
          <a:srcRect b="0" l="0" r="0" t="54802"/>
          <a:stretch/>
        </p:blipFill>
        <p:spPr>
          <a:xfrm>
            <a:off x="4472350" y="1249911"/>
            <a:ext cx="4404750" cy="32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 title="env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5962" y="825050"/>
            <a:ext cx="7412075" cy="401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0" y="305925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ENV.DB</a:t>
            </a:r>
            <a:endParaRPr i="1" sz="24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>
            <p:ph type="title"/>
          </p:nvPr>
        </p:nvSpPr>
        <p:spPr>
          <a:xfrm>
            <a:off x="71550" y="385313"/>
            <a:ext cx="90009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/>
              <a:t>INIT.SH</a:t>
            </a:r>
            <a:endParaRPr i="1" sz="2400"/>
          </a:p>
        </p:txBody>
      </p:sp>
      <p:pic>
        <p:nvPicPr>
          <p:cNvPr id="142" name="Google Shape;142;p21" title="ini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400" y="1071413"/>
            <a:ext cx="8321550" cy="36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