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s-AR"/>
        </a:p>
      </c:txPr>
    </c:title>
    <c:autoTitleDeleted val="0"/>
    <c:plotArea>
      <c:layout/>
      <c:pieChart>
        <c:varyColors val="1"/>
        <c:ser>
          <c:idx val="0"/>
          <c:order val="0"/>
          <c:tx>
            <c:strRef>
              <c:f>Hoja1!$B$1</c:f>
              <c:strCache>
                <c:ptCount val="1"/>
                <c:pt idx="0">
                  <c:v>Calidades</c:v>
                </c:pt>
              </c:strCache>
            </c:strRef>
          </c:tx>
          <c:dPt>
            <c:idx val="0"/>
            <c:bubble3D val="0"/>
            <c:spPr>
              <a:solidFill>
                <a:schemeClr val="accent6"/>
              </a:solidFill>
              <a:ln>
                <a:noFill/>
              </a:ln>
              <a:effectLst>
                <a:outerShdw blurRad="254000" sx="102000" sy="102000" algn="ctr" rotWithShape="0">
                  <a:prstClr val="black">
                    <a:alpha val="20000"/>
                  </a:prstClr>
                </a:outerShdw>
              </a:effectLst>
            </c:spPr>
          </c:dPt>
          <c:dPt>
            <c:idx val="1"/>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s-AR"/>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Hoja1!$A$2:$A$3</c:f>
              <c:strCache>
                <c:ptCount val="2"/>
                <c:pt idx="0">
                  <c:v>Buena</c:v>
                </c:pt>
                <c:pt idx="1">
                  <c:v>Mala</c:v>
                </c:pt>
              </c:strCache>
            </c:strRef>
          </c:cat>
          <c:val>
            <c:numRef>
              <c:f>Hoja1!$B$2:$B$3</c:f>
              <c:numCache>
                <c:formatCode>General</c:formatCode>
                <c:ptCount val="2"/>
                <c:pt idx="0">
                  <c:v>0.55000000000000004</c:v>
                </c:pt>
                <c:pt idx="1">
                  <c:v>0.45</c:v>
                </c:pt>
              </c:numCache>
            </c:numRef>
          </c:val>
          <c:extLst>
            <c:ext xmlns:c16="http://schemas.microsoft.com/office/drawing/2014/chart" uri="{C3380CC4-5D6E-409C-BE32-E72D297353CC}">
              <c16:uniqueId val="{00000000-02D0-4A88-A371-2EE280F3B52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1602121542333983"/>
          <c:y val="0.40036273281762219"/>
          <c:w val="0.1682457571607078"/>
          <c:h val="0.2887347585918941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s-A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66342-52E4-4F38-AAD8-2BD6ACF2D7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s-ES"/>
        </a:p>
      </dgm:t>
    </dgm:pt>
    <dgm:pt modelId="{37106414-66FD-4176-B0A1-7DD46268A814}">
      <dgm:prSet phldrT="[Texto]"/>
      <dgm:spPr>
        <a:solidFill>
          <a:schemeClr val="accent1">
            <a:lumMod val="60000"/>
            <a:lumOff val="40000"/>
          </a:schemeClr>
        </a:solidFill>
        <a:ln>
          <a:solidFill>
            <a:schemeClr val="bg2">
              <a:lumMod val="40000"/>
              <a:lumOff val="60000"/>
            </a:schemeClr>
          </a:solidFill>
        </a:ln>
      </dgm:spPr>
      <dgm:t>
        <a:bodyPr/>
        <a:lstStyle/>
        <a:p>
          <a:r>
            <a:rPr lang="es-ES" dirty="0" smtClean="0"/>
            <a:t>Obtención de data</a:t>
          </a:r>
          <a:endParaRPr lang="es-ES" dirty="0"/>
        </a:p>
      </dgm:t>
    </dgm:pt>
    <dgm:pt modelId="{7C1E0943-2677-43E2-86A3-AE4D930227A4}" type="parTrans" cxnId="{30A8C3C7-4384-4B86-BCF9-05789D254AF7}">
      <dgm:prSet/>
      <dgm:spPr/>
      <dgm:t>
        <a:bodyPr/>
        <a:lstStyle/>
        <a:p>
          <a:endParaRPr lang="es-ES"/>
        </a:p>
      </dgm:t>
    </dgm:pt>
    <dgm:pt modelId="{5DA0F53F-8354-4F07-A21A-C85B5E954102}" type="sibTrans" cxnId="{30A8C3C7-4384-4B86-BCF9-05789D254AF7}">
      <dgm:prSet/>
      <dgm:spPr/>
      <dgm:t>
        <a:bodyPr/>
        <a:lstStyle/>
        <a:p>
          <a:endParaRPr lang="es-ES"/>
        </a:p>
      </dgm:t>
    </dgm:pt>
    <dgm:pt modelId="{6990187F-3538-49AE-A696-B7BB9763A1C0}">
      <dgm:prSet phldrT="[Texto]"/>
      <dgm:spPr>
        <a:solidFill>
          <a:schemeClr val="accent1">
            <a:lumMod val="60000"/>
            <a:lumOff val="40000"/>
          </a:schemeClr>
        </a:solidFill>
      </dgm:spPr>
      <dgm:t>
        <a:bodyPr/>
        <a:lstStyle/>
        <a:p>
          <a:r>
            <a:rPr lang="es-ES" dirty="0" smtClean="0"/>
            <a:t>Análisis &amp; descripción de Variables</a:t>
          </a:r>
          <a:endParaRPr lang="es-ES" dirty="0"/>
        </a:p>
      </dgm:t>
    </dgm:pt>
    <dgm:pt modelId="{93D4485B-C577-42D9-9408-3002C0017C2E}" type="parTrans" cxnId="{F22F5433-DBD3-48AD-823D-296832224363}">
      <dgm:prSet/>
      <dgm:spPr/>
      <dgm:t>
        <a:bodyPr/>
        <a:lstStyle/>
        <a:p>
          <a:endParaRPr lang="es-ES"/>
        </a:p>
      </dgm:t>
    </dgm:pt>
    <dgm:pt modelId="{847CB5F9-5EC6-49E7-A03A-DB6A621DA75F}" type="sibTrans" cxnId="{F22F5433-DBD3-48AD-823D-296832224363}">
      <dgm:prSet/>
      <dgm:spPr/>
      <dgm:t>
        <a:bodyPr/>
        <a:lstStyle/>
        <a:p>
          <a:endParaRPr lang="es-ES"/>
        </a:p>
      </dgm:t>
    </dgm:pt>
    <dgm:pt modelId="{F897CD82-44F9-4404-A34D-698666C8CF15}">
      <dgm:prSet phldrT="[Texto]"/>
      <dgm:spPr>
        <a:solidFill>
          <a:schemeClr val="accent1">
            <a:lumMod val="60000"/>
            <a:lumOff val="40000"/>
          </a:schemeClr>
        </a:solidFill>
      </dgm:spPr>
      <dgm:t>
        <a:bodyPr/>
        <a:lstStyle/>
        <a:p>
          <a:r>
            <a:rPr lang="es-ES" dirty="0" smtClean="0"/>
            <a:t>Limpieza y manejo de datos (Faltantes, duplicados, </a:t>
          </a:r>
          <a:r>
            <a:rPr lang="es-ES" dirty="0" err="1" smtClean="0"/>
            <a:t>outliers</a:t>
          </a:r>
          <a:r>
            <a:rPr lang="es-ES" dirty="0" smtClean="0"/>
            <a:t>)</a:t>
          </a:r>
          <a:endParaRPr lang="es-ES" dirty="0"/>
        </a:p>
      </dgm:t>
    </dgm:pt>
    <dgm:pt modelId="{737332CF-55BB-447D-BE8E-83982483FD45}" type="parTrans" cxnId="{A1D90557-3579-4BA3-8C4E-655F15B0F44D}">
      <dgm:prSet/>
      <dgm:spPr/>
      <dgm:t>
        <a:bodyPr/>
        <a:lstStyle/>
        <a:p>
          <a:endParaRPr lang="es-ES"/>
        </a:p>
      </dgm:t>
    </dgm:pt>
    <dgm:pt modelId="{7C892521-33F4-46E7-A155-97D4BE2A3C5A}" type="sibTrans" cxnId="{A1D90557-3579-4BA3-8C4E-655F15B0F44D}">
      <dgm:prSet/>
      <dgm:spPr/>
      <dgm:t>
        <a:bodyPr/>
        <a:lstStyle/>
        <a:p>
          <a:endParaRPr lang="es-ES"/>
        </a:p>
      </dgm:t>
    </dgm:pt>
    <dgm:pt modelId="{617E2541-6C03-49B2-B5D7-0E54F59BAD24}">
      <dgm:prSet phldrT="[Texto]"/>
      <dgm:spPr>
        <a:solidFill>
          <a:schemeClr val="accent1">
            <a:lumMod val="60000"/>
            <a:lumOff val="40000"/>
          </a:schemeClr>
        </a:solidFill>
      </dgm:spPr>
      <dgm:t>
        <a:bodyPr/>
        <a:lstStyle/>
        <a:p>
          <a:r>
            <a:rPr lang="es-ES" dirty="0" smtClean="0"/>
            <a:t>Modelos Estadísticos de predicción.</a:t>
          </a:r>
          <a:endParaRPr lang="es-ES" dirty="0"/>
        </a:p>
      </dgm:t>
    </dgm:pt>
    <dgm:pt modelId="{1B0C771F-06CE-47D5-B9D9-F1CECAA8A7B5}" type="parTrans" cxnId="{5F034526-F56C-45BA-A04D-96DDC33186BF}">
      <dgm:prSet/>
      <dgm:spPr/>
      <dgm:t>
        <a:bodyPr/>
        <a:lstStyle/>
        <a:p>
          <a:endParaRPr lang="es-ES"/>
        </a:p>
      </dgm:t>
    </dgm:pt>
    <dgm:pt modelId="{39E216B4-B97A-4723-A97F-573AB65DD96D}" type="sibTrans" cxnId="{5F034526-F56C-45BA-A04D-96DDC33186BF}">
      <dgm:prSet/>
      <dgm:spPr/>
      <dgm:t>
        <a:bodyPr/>
        <a:lstStyle/>
        <a:p>
          <a:endParaRPr lang="es-ES"/>
        </a:p>
      </dgm:t>
    </dgm:pt>
    <dgm:pt modelId="{47C6F160-E326-4E90-8D95-935D05CFDDB6}" type="pres">
      <dgm:prSet presAssocID="{40866342-52E4-4F38-AAD8-2BD6ACF2D7A3}" presName="Name0" presStyleCnt="0">
        <dgm:presLayoutVars>
          <dgm:dir/>
          <dgm:resizeHandles val="exact"/>
        </dgm:presLayoutVars>
      </dgm:prSet>
      <dgm:spPr/>
      <dgm:t>
        <a:bodyPr/>
        <a:lstStyle/>
        <a:p>
          <a:endParaRPr lang="es-ES"/>
        </a:p>
      </dgm:t>
    </dgm:pt>
    <dgm:pt modelId="{BB165F1F-991E-47F4-AA4F-5940D4B385F3}" type="pres">
      <dgm:prSet presAssocID="{37106414-66FD-4176-B0A1-7DD46268A814}" presName="node" presStyleLbl="node1" presStyleIdx="0" presStyleCnt="4">
        <dgm:presLayoutVars>
          <dgm:bulletEnabled val="1"/>
        </dgm:presLayoutVars>
      </dgm:prSet>
      <dgm:spPr/>
      <dgm:t>
        <a:bodyPr/>
        <a:lstStyle/>
        <a:p>
          <a:endParaRPr lang="es-ES"/>
        </a:p>
      </dgm:t>
    </dgm:pt>
    <dgm:pt modelId="{34020C86-05D8-47BA-A1D3-430FA1C5B181}" type="pres">
      <dgm:prSet presAssocID="{5DA0F53F-8354-4F07-A21A-C85B5E954102}" presName="sibTrans" presStyleLbl="sibTrans2D1" presStyleIdx="0" presStyleCnt="3"/>
      <dgm:spPr/>
      <dgm:t>
        <a:bodyPr/>
        <a:lstStyle/>
        <a:p>
          <a:endParaRPr lang="es-ES"/>
        </a:p>
      </dgm:t>
    </dgm:pt>
    <dgm:pt modelId="{E339D488-37A0-47DA-8108-8F5A63E67D79}" type="pres">
      <dgm:prSet presAssocID="{5DA0F53F-8354-4F07-A21A-C85B5E954102}" presName="connectorText" presStyleLbl="sibTrans2D1" presStyleIdx="0" presStyleCnt="3"/>
      <dgm:spPr/>
      <dgm:t>
        <a:bodyPr/>
        <a:lstStyle/>
        <a:p>
          <a:endParaRPr lang="es-ES"/>
        </a:p>
      </dgm:t>
    </dgm:pt>
    <dgm:pt modelId="{5CC7961E-59A4-48FD-877C-2932A17F9727}" type="pres">
      <dgm:prSet presAssocID="{6990187F-3538-49AE-A696-B7BB9763A1C0}" presName="node" presStyleLbl="node1" presStyleIdx="1" presStyleCnt="4">
        <dgm:presLayoutVars>
          <dgm:bulletEnabled val="1"/>
        </dgm:presLayoutVars>
      </dgm:prSet>
      <dgm:spPr/>
      <dgm:t>
        <a:bodyPr/>
        <a:lstStyle/>
        <a:p>
          <a:endParaRPr lang="es-ES"/>
        </a:p>
      </dgm:t>
    </dgm:pt>
    <dgm:pt modelId="{6ECF57F6-5817-4119-8E8E-C416F76FEC67}" type="pres">
      <dgm:prSet presAssocID="{847CB5F9-5EC6-49E7-A03A-DB6A621DA75F}" presName="sibTrans" presStyleLbl="sibTrans2D1" presStyleIdx="1" presStyleCnt="3"/>
      <dgm:spPr/>
      <dgm:t>
        <a:bodyPr/>
        <a:lstStyle/>
        <a:p>
          <a:endParaRPr lang="es-ES"/>
        </a:p>
      </dgm:t>
    </dgm:pt>
    <dgm:pt modelId="{63EB9BD9-2010-4C7F-8EF3-127E707CBAF6}" type="pres">
      <dgm:prSet presAssocID="{847CB5F9-5EC6-49E7-A03A-DB6A621DA75F}" presName="connectorText" presStyleLbl="sibTrans2D1" presStyleIdx="1" presStyleCnt="3"/>
      <dgm:spPr/>
      <dgm:t>
        <a:bodyPr/>
        <a:lstStyle/>
        <a:p>
          <a:endParaRPr lang="es-ES"/>
        </a:p>
      </dgm:t>
    </dgm:pt>
    <dgm:pt modelId="{C8434B6F-B846-4553-8986-AC7876291E27}" type="pres">
      <dgm:prSet presAssocID="{F897CD82-44F9-4404-A34D-698666C8CF15}" presName="node" presStyleLbl="node1" presStyleIdx="2" presStyleCnt="4">
        <dgm:presLayoutVars>
          <dgm:bulletEnabled val="1"/>
        </dgm:presLayoutVars>
      </dgm:prSet>
      <dgm:spPr/>
      <dgm:t>
        <a:bodyPr/>
        <a:lstStyle/>
        <a:p>
          <a:endParaRPr lang="es-ES"/>
        </a:p>
      </dgm:t>
    </dgm:pt>
    <dgm:pt modelId="{11E555BB-F398-463C-B988-91B38DB38E03}" type="pres">
      <dgm:prSet presAssocID="{7C892521-33F4-46E7-A155-97D4BE2A3C5A}" presName="sibTrans" presStyleLbl="sibTrans2D1" presStyleIdx="2" presStyleCnt="3"/>
      <dgm:spPr/>
      <dgm:t>
        <a:bodyPr/>
        <a:lstStyle/>
        <a:p>
          <a:endParaRPr lang="es-ES"/>
        </a:p>
      </dgm:t>
    </dgm:pt>
    <dgm:pt modelId="{D95C2076-7C84-4452-84C8-632B57EEBD2F}" type="pres">
      <dgm:prSet presAssocID="{7C892521-33F4-46E7-A155-97D4BE2A3C5A}" presName="connectorText" presStyleLbl="sibTrans2D1" presStyleIdx="2" presStyleCnt="3"/>
      <dgm:spPr/>
      <dgm:t>
        <a:bodyPr/>
        <a:lstStyle/>
        <a:p>
          <a:endParaRPr lang="es-ES"/>
        </a:p>
      </dgm:t>
    </dgm:pt>
    <dgm:pt modelId="{A25FDEF0-4D68-40A6-8BAA-145DA606B183}" type="pres">
      <dgm:prSet presAssocID="{617E2541-6C03-49B2-B5D7-0E54F59BAD24}" presName="node" presStyleLbl="node1" presStyleIdx="3" presStyleCnt="4">
        <dgm:presLayoutVars>
          <dgm:bulletEnabled val="1"/>
        </dgm:presLayoutVars>
      </dgm:prSet>
      <dgm:spPr/>
      <dgm:t>
        <a:bodyPr/>
        <a:lstStyle/>
        <a:p>
          <a:endParaRPr lang="es-ES"/>
        </a:p>
      </dgm:t>
    </dgm:pt>
  </dgm:ptLst>
  <dgm:cxnLst>
    <dgm:cxn modelId="{A1D90557-3579-4BA3-8C4E-655F15B0F44D}" srcId="{40866342-52E4-4F38-AAD8-2BD6ACF2D7A3}" destId="{F897CD82-44F9-4404-A34D-698666C8CF15}" srcOrd="2" destOrd="0" parTransId="{737332CF-55BB-447D-BE8E-83982483FD45}" sibTransId="{7C892521-33F4-46E7-A155-97D4BE2A3C5A}"/>
    <dgm:cxn modelId="{87AF1F3B-76EE-43AB-BB0F-CE37E3A12F50}" type="presOf" srcId="{847CB5F9-5EC6-49E7-A03A-DB6A621DA75F}" destId="{63EB9BD9-2010-4C7F-8EF3-127E707CBAF6}" srcOrd="1" destOrd="0" presId="urn:microsoft.com/office/officeart/2005/8/layout/process1"/>
    <dgm:cxn modelId="{8D6670B1-625C-4B64-B568-231D907C9D92}" type="presOf" srcId="{7C892521-33F4-46E7-A155-97D4BE2A3C5A}" destId="{D95C2076-7C84-4452-84C8-632B57EEBD2F}" srcOrd="1" destOrd="0" presId="urn:microsoft.com/office/officeart/2005/8/layout/process1"/>
    <dgm:cxn modelId="{20E34711-1EC5-4063-88C8-951A416CF45A}" type="presOf" srcId="{5DA0F53F-8354-4F07-A21A-C85B5E954102}" destId="{34020C86-05D8-47BA-A1D3-430FA1C5B181}" srcOrd="0" destOrd="0" presId="urn:microsoft.com/office/officeart/2005/8/layout/process1"/>
    <dgm:cxn modelId="{E3CBC31D-19D2-4416-9492-F62CF1BF9E6D}" type="presOf" srcId="{5DA0F53F-8354-4F07-A21A-C85B5E954102}" destId="{E339D488-37A0-47DA-8108-8F5A63E67D79}" srcOrd="1" destOrd="0" presId="urn:microsoft.com/office/officeart/2005/8/layout/process1"/>
    <dgm:cxn modelId="{136A5E63-E742-4053-AC99-A99131233C05}" type="presOf" srcId="{847CB5F9-5EC6-49E7-A03A-DB6A621DA75F}" destId="{6ECF57F6-5817-4119-8E8E-C416F76FEC67}" srcOrd="0" destOrd="0" presId="urn:microsoft.com/office/officeart/2005/8/layout/process1"/>
    <dgm:cxn modelId="{30A8C3C7-4384-4B86-BCF9-05789D254AF7}" srcId="{40866342-52E4-4F38-AAD8-2BD6ACF2D7A3}" destId="{37106414-66FD-4176-B0A1-7DD46268A814}" srcOrd="0" destOrd="0" parTransId="{7C1E0943-2677-43E2-86A3-AE4D930227A4}" sibTransId="{5DA0F53F-8354-4F07-A21A-C85B5E954102}"/>
    <dgm:cxn modelId="{5F034526-F56C-45BA-A04D-96DDC33186BF}" srcId="{40866342-52E4-4F38-AAD8-2BD6ACF2D7A3}" destId="{617E2541-6C03-49B2-B5D7-0E54F59BAD24}" srcOrd="3" destOrd="0" parTransId="{1B0C771F-06CE-47D5-B9D9-F1CECAA8A7B5}" sibTransId="{39E216B4-B97A-4723-A97F-573AB65DD96D}"/>
    <dgm:cxn modelId="{043C6ABD-7CF7-45F1-A2DF-68B1B3C319A9}" type="presOf" srcId="{40866342-52E4-4F38-AAD8-2BD6ACF2D7A3}" destId="{47C6F160-E326-4E90-8D95-935D05CFDDB6}" srcOrd="0" destOrd="0" presId="urn:microsoft.com/office/officeart/2005/8/layout/process1"/>
    <dgm:cxn modelId="{82112AA7-DFA1-4938-B686-ABA5202AE859}" type="presOf" srcId="{F897CD82-44F9-4404-A34D-698666C8CF15}" destId="{C8434B6F-B846-4553-8986-AC7876291E27}" srcOrd="0" destOrd="0" presId="urn:microsoft.com/office/officeart/2005/8/layout/process1"/>
    <dgm:cxn modelId="{2D034115-63B1-42CD-8704-52E56B629334}" type="presOf" srcId="{617E2541-6C03-49B2-B5D7-0E54F59BAD24}" destId="{A25FDEF0-4D68-40A6-8BAA-145DA606B183}" srcOrd="0" destOrd="0" presId="urn:microsoft.com/office/officeart/2005/8/layout/process1"/>
    <dgm:cxn modelId="{DCB9F4F3-17CE-483F-9BE1-9B4077344EED}" type="presOf" srcId="{37106414-66FD-4176-B0A1-7DD46268A814}" destId="{BB165F1F-991E-47F4-AA4F-5940D4B385F3}" srcOrd="0" destOrd="0" presId="urn:microsoft.com/office/officeart/2005/8/layout/process1"/>
    <dgm:cxn modelId="{F22F5433-DBD3-48AD-823D-296832224363}" srcId="{40866342-52E4-4F38-AAD8-2BD6ACF2D7A3}" destId="{6990187F-3538-49AE-A696-B7BB9763A1C0}" srcOrd="1" destOrd="0" parTransId="{93D4485B-C577-42D9-9408-3002C0017C2E}" sibTransId="{847CB5F9-5EC6-49E7-A03A-DB6A621DA75F}"/>
    <dgm:cxn modelId="{6EC450F7-F40D-48EF-92EE-5CF2233D010D}" type="presOf" srcId="{7C892521-33F4-46E7-A155-97D4BE2A3C5A}" destId="{11E555BB-F398-463C-B988-91B38DB38E03}" srcOrd="0" destOrd="0" presId="urn:microsoft.com/office/officeart/2005/8/layout/process1"/>
    <dgm:cxn modelId="{30344407-F51A-4D9D-82A0-0C5A4C6F0B75}" type="presOf" srcId="{6990187F-3538-49AE-A696-B7BB9763A1C0}" destId="{5CC7961E-59A4-48FD-877C-2932A17F9727}" srcOrd="0" destOrd="0" presId="urn:microsoft.com/office/officeart/2005/8/layout/process1"/>
    <dgm:cxn modelId="{0B204654-BE3A-4F85-8EF1-70587C648776}" type="presParOf" srcId="{47C6F160-E326-4E90-8D95-935D05CFDDB6}" destId="{BB165F1F-991E-47F4-AA4F-5940D4B385F3}" srcOrd="0" destOrd="0" presId="urn:microsoft.com/office/officeart/2005/8/layout/process1"/>
    <dgm:cxn modelId="{6E2458CF-6D45-48CF-9898-41E478601DC8}" type="presParOf" srcId="{47C6F160-E326-4E90-8D95-935D05CFDDB6}" destId="{34020C86-05D8-47BA-A1D3-430FA1C5B181}" srcOrd="1" destOrd="0" presId="urn:microsoft.com/office/officeart/2005/8/layout/process1"/>
    <dgm:cxn modelId="{FAF9FF1C-6980-4CE1-BF67-F3085576DA4F}" type="presParOf" srcId="{34020C86-05D8-47BA-A1D3-430FA1C5B181}" destId="{E339D488-37A0-47DA-8108-8F5A63E67D79}" srcOrd="0" destOrd="0" presId="urn:microsoft.com/office/officeart/2005/8/layout/process1"/>
    <dgm:cxn modelId="{1D9CEB70-5051-4810-A7E5-F4F0CC4E96CB}" type="presParOf" srcId="{47C6F160-E326-4E90-8D95-935D05CFDDB6}" destId="{5CC7961E-59A4-48FD-877C-2932A17F9727}" srcOrd="2" destOrd="0" presId="urn:microsoft.com/office/officeart/2005/8/layout/process1"/>
    <dgm:cxn modelId="{998CC578-7E1B-464B-B23E-A2951AC72CC9}" type="presParOf" srcId="{47C6F160-E326-4E90-8D95-935D05CFDDB6}" destId="{6ECF57F6-5817-4119-8E8E-C416F76FEC67}" srcOrd="3" destOrd="0" presId="urn:microsoft.com/office/officeart/2005/8/layout/process1"/>
    <dgm:cxn modelId="{D2E64C2D-5586-495C-B371-AC46F68746B6}" type="presParOf" srcId="{6ECF57F6-5817-4119-8E8E-C416F76FEC67}" destId="{63EB9BD9-2010-4C7F-8EF3-127E707CBAF6}" srcOrd="0" destOrd="0" presId="urn:microsoft.com/office/officeart/2005/8/layout/process1"/>
    <dgm:cxn modelId="{D93491C0-B8BA-4B7A-9262-80F50E58799F}" type="presParOf" srcId="{47C6F160-E326-4E90-8D95-935D05CFDDB6}" destId="{C8434B6F-B846-4553-8986-AC7876291E27}" srcOrd="4" destOrd="0" presId="urn:microsoft.com/office/officeart/2005/8/layout/process1"/>
    <dgm:cxn modelId="{7E77AAAB-0BCE-4F5B-A08A-3C0DA1BFC357}" type="presParOf" srcId="{47C6F160-E326-4E90-8D95-935D05CFDDB6}" destId="{11E555BB-F398-463C-B988-91B38DB38E03}" srcOrd="5" destOrd="0" presId="urn:microsoft.com/office/officeart/2005/8/layout/process1"/>
    <dgm:cxn modelId="{41612E77-8125-462E-8E1F-4450C0770572}" type="presParOf" srcId="{11E555BB-F398-463C-B988-91B38DB38E03}" destId="{D95C2076-7C84-4452-84C8-632B57EEBD2F}" srcOrd="0" destOrd="0" presId="urn:microsoft.com/office/officeart/2005/8/layout/process1"/>
    <dgm:cxn modelId="{E92E3A87-B26C-4476-ABE6-A1FF6E418BBB}" type="presParOf" srcId="{47C6F160-E326-4E90-8D95-935D05CFDDB6}" destId="{A25FDEF0-4D68-40A6-8BAA-145DA606B18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66342-52E4-4F38-AAD8-2BD6ACF2D7A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s-ES"/>
        </a:p>
      </dgm:t>
    </dgm:pt>
    <dgm:pt modelId="{37106414-66FD-4176-B0A1-7DD46268A814}">
      <dgm:prSet phldrT="[Texto]"/>
      <dgm:spPr>
        <a:solidFill>
          <a:schemeClr val="accent1">
            <a:lumMod val="60000"/>
            <a:lumOff val="40000"/>
          </a:schemeClr>
        </a:solidFill>
        <a:ln>
          <a:solidFill>
            <a:schemeClr val="bg2">
              <a:lumMod val="40000"/>
              <a:lumOff val="60000"/>
            </a:schemeClr>
          </a:solidFill>
        </a:ln>
      </dgm:spPr>
      <dgm:t>
        <a:bodyPr/>
        <a:lstStyle/>
        <a:p>
          <a:r>
            <a:rPr lang="es-ES" dirty="0" smtClean="0"/>
            <a:t>Análisis de </a:t>
          </a:r>
          <a:r>
            <a:rPr lang="es-ES" dirty="0" err="1" smtClean="0"/>
            <a:t>Outlierns</a:t>
          </a:r>
          <a:r>
            <a:rPr lang="es-ES" dirty="0" smtClean="0"/>
            <a:t> mediante gráficos de Caja.</a:t>
          </a:r>
          <a:endParaRPr lang="es-ES" dirty="0"/>
        </a:p>
      </dgm:t>
    </dgm:pt>
    <dgm:pt modelId="{7C1E0943-2677-43E2-86A3-AE4D930227A4}" type="parTrans" cxnId="{30A8C3C7-4384-4B86-BCF9-05789D254AF7}">
      <dgm:prSet/>
      <dgm:spPr/>
      <dgm:t>
        <a:bodyPr/>
        <a:lstStyle/>
        <a:p>
          <a:endParaRPr lang="es-ES"/>
        </a:p>
      </dgm:t>
    </dgm:pt>
    <dgm:pt modelId="{5DA0F53F-8354-4F07-A21A-C85B5E954102}" type="sibTrans" cxnId="{30A8C3C7-4384-4B86-BCF9-05789D254AF7}">
      <dgm:prSet/>
      <dgm:spPr/>
      <dgm:t>
        <a:bodyPr/>
        <a:lstStyle/>
        <a:p>
          <a:endParaRPr lang="es-ES"/>
        </a:p>
      </dgm:t>
    </dgm:pt>
    <dgm:pt modelId="{6990187F-3538-49AE-A696-B7BB9763A1C0}">
      <dgm:prSet phldrT="[Texto]"/>
      <dgm:spPr>
        <a:solidFill>
          <a:schemeClr val="accent1">
            <a:lumMod val="60000"/>
            <a:lumOff val="40000"/>
          </a:schemeClr>
        </a:solidFill>
      </dgm:spPr>
      <dgm:t>
        <a:bodyPr/>
        <a:lstStyle/>
        <a:p>
          <a:r>
            <a:rPr lang="es-ES" dirty="0" smtClean="0"/>
            <a:t>Limpieza de Valores Nulos/ Repetidos.</a:t>
          </a:r>
          <a:endParaRPr lang="es-ES" dirty="0"/>
        </a:p>
      </dgm:t>
    </dgm:pt>
    <dgm:pt modelId="{93D4485B-C577-42D9-9408-3002C0017C2E}" type="parTrans" cxnId="{F22F5433-DBD3-48AD-823D-296832224363}">
      <dgm:prSet/>
      <dgm:spPr/>
      <dgm:t>
        <a:bodyPr/>
        <a:lstStyle/>
        <a:p>
          <a:endParaRPr lang="es-ES"/>
        </a:p>
      </dgm:t>
    </dgm:pt>
    <dgm:pt modelId="{847CB5F9-5EC6-49E7-A03A-DB6A621DA75F}" type="sibTrans" cxnId="{F22F5433-DBD3-48AD-823D-296832224363}">
      <dgm:prSet/>
      <dgm:spPr/>
      <dgm:t>
        <a:bodyPr/>
        <a:lstStyle/>
        <a:p>
          <a:endParaRPr lang="es-ES"/>
        </a:p>
      </dgm:t>
    </dgm:pt>
    <dgm:pt modelId="{F897CD82-44F9-4404-A34D-698666C8CF15}">
      <dgm:prSet phldrT="[Texto]"/>
      <dgm:spPr>
        <a:solidFill>
          <a:schemeClr val="accent1">
            <a:lumMod val="60000"/>
            <a:lumOff val="40000"/>
          </a:schemeClr>
        </a:solidFill>
      </dgm:spPr>
      <dgm:t>
        <a:bodyPr/>
        <a:lstStyle/>
        <a:p>
          <a:r>
            <a:rPr lang="es-ES" dirty="0" smtClean="0"/>
            <a:t>Eliminar Valores Atípicos más extremos.</a:t>
          </a:r>
          <a:endParaRPr lang="es-ES" dirty="0"/>
        </a:p>
      </dgm:t>
    </dgm:pt>
    <dgm:pt modelId="{737332CF-55BB-447D-BE8E-83982483FD45}" type="parTrans" cxnId="{A1D90557-3579-4BA3-8C4E-655F15B0F44D}">
      <dgm:prSet/>
      <dgm:spPr/>
      <dgm:t>
        <a:bodyPr/>
        <a:lstStyle/>
        <a:p>
          <a:endParaRPr lang="es-ES"/>
        </a:p>
      </dgm:t>
    </dgm:pt>
    <dgm:pt modelId="{7C892521-33F4-46E7-A155-97D4BE2A3C5A}" type="sibTrans" cxnId="{A1D90557-3579-4BA3-8C4E-655F15B0F44D}">
      <dgm:prSet/>
      <dgm:spPr/>
      <dgm:t>
        <a:bodyPr/>
        <a:lstStyle/>
        <a:p>
          <a:endParaRPr lang="es-ES"/>
        </a:p>
      </dgm:t>
    </dgm:pt>
    <dgm:pt modelId="{47C6F160-E326-4E90-8D95-935D05CFDDB6}" type="pres">
      <dgm:prSet presAssocID="{40866342-52E4-4F38-AAD8-2BD6ACF2D7A3}" presName="Name0" presStyleCnt="0">
        <dgm:presLayoutVars>
          <dgm:dir/>
          <dgm:resizeHandles val="exact"/>
        </dgm:presLayoutVars>
      </dgm:prSet>
      <dgm:spPr/>
      <dgm:t>
        <a:bodyPr/>
        <a:lstStyle/>
        <a:p>
          <a:endParaRPr lang="es-ES"/>
        </a:p>
      </dgm:t>
    </dgm:pt>
    <dgm:pt modelId="{BB165F1F-991E-47F4-AA4F-5940D4B385F3}" type="pres">
      <dgm:prSet presAssocID="{37106414-66FD-4176-B0A1-7DD46268A814}" presName="node" presStyleLbl="node1" presStyleIdx="0" presStyleCnt="3">
        <dgm:presLayoutVars>
          <dgm:bulletEnabled val="1"/>
        </dgm:presLayoutVars>
      </dgm:prSet>
      <dgm:spPr/>
      <dgm:t>
        <a:bodyPr/>
        <a:lstStyle/>
        <a:p>
          <a:endParaRPr lang="es-ES"/>
        </a:p>
      </dgm:t>
    </dgm:pt>
    <dgm:pt modelId="{34020C86-05D8-47BA-A1D3-430FA1C5B181}" type="pres">
      <dgm:prSet presAssocID="{5DA0F53F-8354-4F07-A21A-C85B5E954102}" presName="sibTrans" presStyleLbl="sibTrans2D1" presStyleIdx="0" presStyleCnt="2"/>
      <dgm:spPr/>
      <dgm:t>
        <a:bodyPr/>
        <a:lstStyle/>
        <a:p>
          <a:endParaRPr lang="es-ES"/>
        </a:p>
      </dgm:t>
    </dgm:pt>
    <dgm:pt modelId="{E339D488-37A0-47DA-8108-8F5A63E67D79}" type="pres">
      <dgm:prSet presAssocID="{5DA0F53F-8354-4F07-A21A-C85B5E954102}" presName="connectorText" presStyleLbl="sibTrans2D1" presStyleIdx="0" presStyleCnt="2"/>
      <dgm:spPr/>
      <dgm:t>
        <a:bodyPr/>
        <a:lstStyle/>
        <a:p>
          <a:endParaRPr lang="es-ES"/>
        </a:p>
      </dgm:t>
    </dgm:pt>
    <dgm:pt modelId="{5CC7961E-59A4-48FD-877C-2932A17F9727}" type="pres">
      <dgm:prSet presAssocID="{6990187F-3538-49AE-A696-B7BB9763A1C0}" presName="node" presStyleLbl="node1" presStyleIdx="1" presStyleCnt="3">
        <dgm:presLayoutVars>
          <dgm:bulletEnabled val="1"/>
        </dgm:presLayoutVars>
      </dgm:prSet>
      <dgm:spPr/>
      <dgm:t>
        <a:bodyPr/>
        <a:lstStyle/>
        <a:p>
          <a:endParaRPr lang="es-ES"/>
        </a:p>
      </dgm:t>
    </dgm:pt>
    <dgm:pt modelId="{6ECF57F6-5817-4119-8E8E-C416F76FEC67}" type="pres">
      <dgm:prSet presAssocID="{847CB5F9-5EC6-49E7-A03A-DB6A621DA75F}" presName="sibTrans" presStyleLbl="sibTrans2D1" presStyleIdx="1" presStyleCnt="2"/>
      <dgm:spPr/>
      <dgm:t>
        <a:bodyPr/>
        <a:lstStyle/>
        <a:p>
          <a:endParaRPr lang="es-ES"/>
        </a:p>
      </dgm:t>
    </dgm:pt>
    <dgm:pt modelId="{63EB9BD9-2010-4C7F-8EF3-127E707CBAF6}" type="pres">
      <dgm:prSet presAssocID="{847CB5F9-5EC6-49E7-A03A-DB6A621DA75F}" presName="connectorText" presStyleLbl="sibTrans2D1" presStyleIdx="1" presStyleCnt="2"/>
      <dgm:spPr/>
      <dgm:t>
        <a:bodyPr/>
        <a:lstStyle/>
        <a:p>
          <a:endParaRPr lang="es-ES"/>
        </a:p>
      </dgm:t>
    </dgm:pt>
    <dgm:pt modelId="{C8434B6F-B846-4553-8986-AC7876291E27}" type="pres">
      <dgm:prSet presAssocID="{F897CD82-44F9-4404-A34D-698666C8CF15}" presName="node" presStyleLbl="node1" presStyleIdx="2" presStyleCnt="3">
        <dgm:presLayoutVars>
          <dgm:bulletEnabled val="1"/>
        </dgm:presLayoutVars>
      </dgm:prSet>
      <dgm:spPr/>
      <dgm:t>
        <a:bodyPr/>
        <a:lstStyle/>
        <a:p>
          <a:endParaRPr lang="es-ES"/>
        </a:p>
      </dgm:t>
    </dgm:pt>
  </dgm:ptLst>
  <dgm:cxnLst>
    <dgm:cxn modelId="{20E34711-1EC5-4063-88C8-951A416CF45A}" type="presOf" srcId="{5DA0F53F-8354-4F07-A21A-C85B5E954102}" destId="{34020C86-05D8-47BA-A1D3-430FA1C5B181}" srcOrd="0" destOrd="0" presId="urn:microsoft.com/office/officeart/2005/8/layout/process1"/>
    <dgm:cxn modelId="{30A8C3C7-4384-4B86-BCF9-05789D254AF7}" srcId="{40866342-52E4-4F38-AAD8-2BD6ACF2D7A3}" destId="{37106414-66FD-4176-B0A1-7DD46268A814}" srcOrd="0" destOrd="0" parTransId="{7C1E0943-2677-43E2-86A3-AE4D930227A4}" sibTransId="{5DA0F53F-8354-4F07-A21A-C85B5E954102}"/>
    <dgm:cxn modelId="{A1D90557-3579-4BA3-8C4E-655F15B0F44D}" srcId="{40866342-52E4-4F38-AAD8-2BD6ACF2D7A3}" destId="{F897CD82-44F9-4404-A34D-698666C8CF15}" srcOrd="2" destOrd="0" parTransId="{737332CF-55BB-447D-BE8E-83982483FD45}" sibTransId="{7C892521-33F4-46E7-A155-97D4BE2A3C5A}"/>
    <dgm:cxn modelId="{30344407-F51A-4D9D-82A0-0C5A4C6F0B75}" type="presOf" srcId="{6990187F-3538-49AE-A696-B7BB9763A1C0}" destId="{5CC7961E-59A4-48FD-877C-2932A17F9727}" srcOrd="0" destOrd="0" presId="urn:microsoft.com/office/officeart/2005/8/layout/process1"/>
    <dgm:cxn modelId="{DCB9F4F3-17CE-483F-9BE1-9B4077344EED}" type="presOf" srcId="{37106414-66FD-4176-B0A1-7DD46268A814}" destId="{BB165F1F-991E-47F4-AA4F-5940D4B385F3}" srcOrd="0" destOrd="0" presId="urn:microsoft.com/office/officeart/2005/8/layout/process1"/>
    <dgm:cxn modelId="{87AF1F3B-76EE-43AB-BB0F-CE37E3A12F50}" type="presOf" srcId="{847CB5F9-5EC6-49E7-A03A-DB6A621DA75F}" destId="{63EB9BD9-2010-4C7F-8EF3-127E707CBAF6}" srcOrd="1" destOrd="0" presId="urn:microsoft.com/office/officeart/2005/8/layout/process1"/>
    <dgm:cxn modelId="{F22F5433-DBD3-48AD-823D-296832224363}" srcId="{40866342-52E4-4F38-AAD8-2BD6ACF2D7A3}" destId="{6990187F-3538-49AE-A696-B7BB9763A1C0}" srcOrd="1" destOrd="0" parTransId="{93D4485B-C577-42D9-9408-3002C0017C2E}" sibTransId="{847CB5F9-5EC6-49E7-A03A-DB6A621DA75F}"/>
    <dgm:cxn modelId="{136A5E63-E742-4053-AC99-A99131233C05}" type="presOf" srcId="{847CB5F9-5EC6-49E7-A03A-DB6A621DA75F}" destId="{6ECF57F6-5817-4119-8E8E-C416F76FEC67}" srcOrd="0" destOrd="0" presId="urn:microsoft.com/office/officeart/2005/8/layout/process1"/>
    <dgm:cxn modelId="{043C6ABD-7CF7-45F1-A2DF-68B1B3C319A9}" type="presOf" srcId="{40866342-52E4-4F38-AAD8-2BD6ACF2D7A3}" destId="{47C6F160-E326-4E90-8D95-935D05CFDDB6}" srcOrd="0" destOrd="0" presId="urn:microsoft.com/office/officeart/2005/8/layout/process1"/>
    <dgm:cxn modelId="{82112AA7-DFA1-4938-B686-ABA5202AE859}" type="presOf" srcId="{F897CD82-44F9-4404-A34D-698666C8CF15}" destId="{C8434B6F-B846-4553-8986-AC7876291E27}" srcOrd="0" destOrd="0" presId="urn:microsoft.com/office/officeart/2005/8/layout/process1"/>
    <dgm:cxn modelId="{E3CBC31D-19D2-4416-9492-F62CF1BF9E6D}" type="presOf" srcId="{5DA0F53F-8354-4F07-A21A-C85B5E954102}" destId="{E339D488-37A0-47DA-8108-8F5A63E67D79}" srcOrd="1" destOrd="0" presId="urn:microsoft.com/office/officeart/2005/8/layout/process1"/>
    <dgm:cxn modelId="{0B204654-BE3A-4F85-8EF1-70587C648776}" type="presParOf" srcId="{47C6F160-E326-4E90-8D95-935D05CFDDB6}" destId="{BB165F1F-991E-47F4-AA4F-5940D4B385F3}" srcOrd="0" destOrd="0" presId="urn:microsoft.com/office/officeart/2005/8/layout/process1"/>
    <dgm:cxn modelId="{6E2458CF-6D45-48CF-9898-41E478601DC8}" type="presParOf" srcId="{47C6F160-E326-4E90-8D95-935D05CFDDB6}" destId="{34020C86-05D8-47BA-A1D3-430FA1C5B181}" srcOrd="1" destOrd="0" presId="urn:microsoft.com/office/officeart/2005/8/layout/process1"/>
    <dgm:cxn modelId="{FAF9FF1C-6980-4CE1-BF67-F3085576DA4F}" type="presParOf" srcId="{34020C86-05D8-47BA-A1D3-430FA1C5B181}" destId="{E339D488-37A0-47DA-8108-8F5A63E67D79}" srcOrd="0" destOrd="0" presId="urn:microsoft.com/office/officeart/2005/8/layout/process1"/>
    <dgm:cxn modelId="{1D9CEB70-5051-4810-A7E5-F4F0CC4E96CB}" type="presParOf" srcId="{47C6F160-E326-4E90-8D95-935D05CFDDB6}" destId="{5CC7961E-59A4-48FD-877C-2932A17F9727}" srcOrd="2" destOrd="0" presId="urn:microsoft.com/office/officeart/2005/8/layout/process1"/>
    <dgm:cxn modelId="{998CC578-7E1B-464B-B23E-A2951AC72CC9}" type="presParOf" srcId="{47C6F160-E326-4E90-8D95-935D05CFDDB6}" destId="{6ECF57F6-5817-4119-8E8E-C416F76FEC67}" srcOrd="3" destOrd="0" presId="urn:microsoft.com/office/officeart/2005/8/layout/process1"/>
    <dgm:cxn modelId="{D2E64C2D-5586-495C-B371-AC46F68746B6}" type="presParOf" srcId="{6ECF57F6-5817-4119-8E8E-C416F76FEC67}" destId="{63EB9BD9-2010-4C7F-8EF3-127E707CBAF6}" srcOrd="0" destOrd="0" presId="urn:microsoft.com/office/officeart/2005/8/layout/process1"/>
    <dgm:cxn modelId="{D93491C0-B8BA-4B7A-9262-80F50E58799F}" type="presParOf" srcId="{47C6F160-E326-4E90-8D95-935D05CFDDB6}" destId="{C8434B6F-B846-4553-8986-AC7876291E27}"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8B52FA-A1FE-47D7-8DEB-537BC193126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AB7D4C0C-A9CE-445D-8E83-F7F6DA86A9DF}">
      <dgm:prSet phldrT="[Texto]"/>
      <dgm:spPr/>
      <dgm:t>
        <a:bodyPr/>
        <a:lstStyle/>
        <a:p>
          <a:r>
            <a:rPr lang="es-ES" dirty="0" smtClean="0"/>
            <a:t>2 a 6 categorías</a:t>
          </a:r>
          <a:endParaRPr lang="es-ES" dirty="0"/>
        </a:p>
      </dgm:t>
    </dgm:pt>
    <dgm:pt modelId="{E956BCAB-2CBC-4CCC-8708-2FD46F0C362A}" type="parTrans" cxnId="{04DB4FB2-EE46-4D01-9769-E2EFB1FB6CB1}">
      <dgm:prSet/>
      <dgm:spPr/>
      <dgm:t>
        <a:bodyPr/>
        <a:lstStyle/>
        <a:p>
          <a:endParaRPr lang="es-ES"/>
        </a:p>
      </dgm:t>
    </dgm:pt>
    <dgm:pt modelId="{1A5F71BE-D166-4BE7-9A91-138630EC4338}" type="sibTrans" cxnId="{04DB4FB2-EE46-4D01-9769-E2EFB1FB6CB1}">
      <dgm:prSet/>
      <dgm:spPr/>
      <dgm:t>
        <a:bodyPr/>
        <a:lstStyle/>
        <a:p>
          <a:endParaRPr lang="es-ES"/>
        </a:p>
      </dgm:t>
    </dgm:pt>
    <dgm:pt modelId="{F3B6FF4A-D22D-487C-87B5-6E6AE50C11BF}">
      <dgm:prSet phldrT="[Texto]"/>
      <dgm:spPr/>
      <dgm:t>
        <a:bodyPr/>
        <a:lstStyle/>
        <a:p>
          <a:r>
            <a:rPr lang="es-ES" dirty="0" smtClean="0"/>
            <a:t>Buenas y Malas</a:t>
          </a:r>
          <a:endParaRPr lang="es-ES" dirty="0"/>
        </a:p>
      </dgm:t>
    </dgm:pt>
    <dgm:pt modelId="{E6AA94C5-60A2-4E63-A9BD-FC41E0341310}" type="parTrans" cxnId="{ABD959D0-FE44-4076-9C16-8B34F29D9C1D}">
      <dgm:prSet/>
      <dgm:spPr/>
      <dgm:t>
        <a:bodyPr/>
        <a:lstStyle/>
        <a:p>
          <a:endParaRPr lang="es-ES"/>
        </a:p>
      </dgm:t>
    </dgm:pt>
    <dgm:pt modelId="{421FE5F8-D7C2-4E9E-B252-19CE250BD8C3}" type="sibTrans" cxnId="{ABD959D0-FE44-4076-9C16-8B34F29D9C1D}">
      <dgm:prSet/>
      <dgm:spPr/>
      <dgm:t>
        <a:bodyPr/>
        <a:lstStyle/>
        <a:p>
          <a:endParaRPr lang="es-ES"/>
        </a:p>
      </dgm:t>
    </dgm:pt>
    <dgm:pt modelId="{07F0059B-217A-4DF4-ADEF-AEC43AED9043}">
      <dgm:prSet phldrT="[Texto]"/>
      <dgm:spPr/>
      <dgm:t>
        <a:bodyPr/>
        <a:lstStyle/>
        <a:p>
          <a:r>
            <a:rPr lang="es-ES" dirty="0" smtClean="0"/>
            <a:t>Limpieza de </a:t>
          </a:r>
          <a:r>
            <a:rPr lang="es-ES" dirty="0" err="1" smtClean="0"/>
            <a:t>Outliers</a:t>
          </a:r>
          <a:endParaRPr lang="es-ES" dirty="0"/>
        </a:p>
      </dgm:t>
    </dgm:pt>
    <dgm:pt modelId="{2D0402CA-86AC-409E-854C-3034D4DCF36B}" type="parTrans" cxnId="{79E94015-FDEC-42B0-ABED-C5F91E944E5A}">
      <dgm:prSet/>
      <dgm:spPr/>
      <dgm:t>
        <a:bodyPr/>
        <a:lstStyle/>
        <a:p>
          <a:endParaRPr lang="es-ES"/>
        </a:p>
      </dgm:t>
    </dgm:pt>
    <dgm:pt modelId="{BA87D640-B49A-4ECC-847D-A15EA923480A}" type="sibTrans" cxnId="{79E94015-FDEC-42B0-ABED-C5F91E944E5A}">
      <dgm:prSet/>
      <dgm:spPr/>
      <dgm:t>
        <a:bodyPr/>
        <a:lstStyle/>
        <a:p>
          <a:endParaRPr lang="es-ES"/>
        </a:p>
      </dgm:t>
    </dgm:pt>
    <dgm:pt modelId="{32A42724-7914-4118-BF7B-71C185283806}">
      <dgm:prSet/>
      <dgm:spPr/>
      <dgm:t>
        <a:bodyPr/>
        <a:lstStyle/>
        <a:p>
          <a:r>
            <a:rPr lang="es-ES" dirty="0" smtClean="0"/>
            <a:t>Pasamos de 6 categorías extremadamente desbalanceadas a 2 muy balanceadas.</a:t>
          </a:r>
          <a:endParaRPr lang="es-ES" dirty="0"/>
        </a:p>
      </dgm:t>
    </dgm:pt>
    <dgm:pt modelId="{3AB71619-008B-44EC-9D09-16FA1854C98D}" type="parTrans" cxnId="{2F3D7F98-1008-46F3-B424-B946F6CA87B1}">
      <dgm:prSet/>
      <dgm:spPr/>
      <dgm:t>
        <a:bodyPr/>
        <a:lstStyle/>
        <a:p>
          <a:endParaRPr lang="es-ES"/>
        </a:p>
      </dgm:t>
    </dgm:pt>
    <dgm:pt modelId="{EF374ACE-812D-496A-ABAC-546BF449633E}" type="sibTrans" cxnId="{2F3D7F98-1008-46F3-B424-B946F6CA87B1}">
      <dgm:prSet/>
      <dgm:spPr/>
      <dgm:t>
        <a:bodyPr/>
        <a:lstStyle/>
        <a:p>
          <a:endParaRPr lang="es-ES"/>
        </a:p>
      </dgm:t>
    </dgm:pt>
    <dgm:pt modelId="{C29A9FAB-95BE-4556-9759-52577D5D11D1}">
      <dgm:prSet/>
      <dgm:spPr/>
      <dgm:t>
        <a:bodyPr/>
        <a:lstStyle/>
        <a:p>
          <a:r>
            <a:rPr lang="es-ES" dirty="0" smtClean="0"/>
            <a:t>Se tomó la decisión de hacer un punto de inflexión entre las categorías 5 y 6, tomando “3, 4 &amp; 5” como Malas, y “6, 7 &amp; 8” como Buenas </a:t>
          </a:r>
          <a:endParaRPr lang="es-ES" dirty="0"/>
        </a:p>
      </dgm:t>
    </dgm:pt>
    <dgm:pt modelId="{B6A3FD47-1BD6-4BBB-8B0C-F4C8C63F16AC}" type="parTrans" cxnId="{481E71EC-5725-462B-BE72-6B03EC45ED42}">
      <dgm:prSet/>
      <dgm:spPr/>
      <dgm:t>
        <a:bodyPr/>
        <a:lstStyle/>
        <a:p>
          <a:endParaRPr lang="es-ES"/>
        </a:p>
      </dgm:t>
    </dgm:pt>
    <dgm:pt modelId="{1879F50E-5C15-4A74-A087-3FFC66388254}" type="sibTrans" cxnId="{481E71EC-5725-462B-BE72-6B03EC45ED42}">
      <dgm:prSet/>
      <dgm:spPr/>
      <dgm:t>
        <a:bodyPr/>
        <a:lstStyle/>
        <a:p>
          <a:endParaRPr lang="es-ES"/>
        </a:p>
      </dgm:t>
    </dgm:pt>
    <dgm:pt modelId="{4E30452C-80CE-41B8-8A32-29A89130EB4D}">
      <dgm:prSet/>
      <dgm:spPr/>
      <dgm:t>
        <a:bodyPr/>
        <a:lstStyle/>
        <a:p>
          <a:r>
            <a:rPr lang="es-ES" dirty="0" smtClean="0"/>
            <a:t>Luego de limpiar </a:t>
          </a:r>
          <a:r>
            <a:rPr lang="es-ES" dirty="0" err="1" smtClean="0"/>
            <a:t>outliers</a:t>
          </a:r>
          <a:r>
            <a:rPr lang="es-ES" dirty="0" smtClean="0"/>
            <a:t> &amp; repetidos, nos quedamos con dos Categorías casi perfectamente balanceadas.</a:t>
          </a:r>
          <a:endParaRPr lang="es-ES" dirty="0"/>
        </a:p>
      </dgm:t>
    </dgm:pt>
    <dgm:pt modelId="{CF3C91D1-3B6B-4DA7-BEE8-D153025EF540}" type="parTrans" cxnId="{3A2F0E8A-E75D-41FA-9A87-79ABCF0CF701}">
      <dgm:prSet/>
      <dgm:spPr/>
      <dgm:t>
        <a:bodyPr/>
        <a:lstStyle/>
        <a:p>
          <a:endParaRPr lang="es-ES"/>
        </a:p>
      </dgm:t>
    </dgm:pt>
    <dgm:pt modelId="{AF1812C9-FDCE-4ED3-BC5C-EFBAFCA68616}" type="sibTrans" cxnId="{3A2F0E8A-E75D-41FA-9A87-79ABCF0CF701}">
      <dgm:prSet/>
      <dgm:spPr/>
      <dgm:t>
        <a:bodyPr/>
        <a:lstStyle/>
        <a:p>
          <a:endParaRPr lang="es-ES"/>
        </a:p>
      </dgm:t>
    </dgm:pt>
    <dgm:pt modelId="{F037AF40-500F-4987-924B-DCEFD111667F}" type="pres">
      <dgm:prSet presAssocID="{6F8B52FA-A1FE-47D7-8DEB-537BC1931266}" presName="linear" presStyleCnt="0">
        <dgm:presLayoutVars>
          <dgm:dir/>
          <dgm:animLvl val="lvl"/>
          <dgm:resizeHandles val="exact"/>
        </dgm:presLayoutVars>
      </dgm:prSet>
      <dgm:spPr/>
      <dgm:t>
        <a:bodyPr/>
        <a:lstStyle/>
        <a:p>
          <a:endParaRPr lang="es-ES"/>
        </a:p>
      </dgm:t>
    </dgm:pt>
    <dgm:pt modelId="{3200C331-C2C6-4FE8-9E72-7165EECAB46F}" type="pres">
      <dgm:prSet presAssocID="{AB7D4C0C-A9CE-445D-8E83-F7F6DA86A9DF}" presName="parentLin" presStyleCnt="0"/>
      <dgm:spPr/>
    </dgm:pt>
    <dgm:pt modelId="{AE01A2C8-D908-4A4F-8A31-3AC8CB88ECDD}" type="pres">
      <dgm:prSet presAssocID="{AB7D4C0C-A9CE-445D-8E83-F7F6DA86A9DF}" presName="parentLeftMargin" presStyleLbl="node1" presStyleIdx="0" presStyleCnt="3"/>
      <dgm:spPr/>
      <dgm:t>
        <a:bodyPr/>
        <a:lstStyle/>
        <a:p>
          <a:endParaRPr lang="es-ES"/>
        </a:p>
      </dgm:t>
    </dgm:pt>
    <dgm:pt modelId="{DBB45EF5-2E8D-4E74-947B-892578D7BEB0}" type="pres">
      <dgm:prSet presAssocID="{AB7D4C0C-A9CE-445D-8E83-F7F6DA86A9DF}" presName="parentText" presStyleLbl="node1" presStyleIdx="0" presStyleCnt="3" custLinFactNeighborX="2433">
        <dgm:presLayoutVars>
          <dgm:chMax val="0"/>
          <dgm:bulletEnabled val="1"/>
        </dgm:presLayoutVars>
      </dgm:prSet>
      <dgm:spPr/>
      <dgm:t>
        <a:bodyPr/>
        <a:lstStyle/>
        <a:p>
          <a:endParaRPr lang="es-ES"/>
        </a:p>
      </dgm:t>
    </dgm:pt>
    <dgm:pt modelId="{E6298C27-92E7-48B7-B437-52E39C0DA004}" type="pres">
      <dgm:prSet presAssocID="{AB7D4C0C-A9CE-445D-8E83-F7F6DA86A9DF}" presName="negativeSpace" presStyleCnt="0"/>
      <dgm:spPr/>
    </dgm:pt>
    <dgm:pt modelId="{E0846B74-A095-4BED-B27F-E0BC69687B95}" type="pres">
      <dgm:prSet presAssocID="{AB7D4C0C-A9CE-445D-8E83-F7F6DA86A9DF}" presName="childText" presStyleLbl="conFgAcc1" presStyleIdx="0" presStyleCnt="3" custLinFactNeighborX="667" custLinFactNeighborY="-3013">
        <dgm:presLayoutVars>
          <dgm:bulletEnabled val="1"/>
        </dgm:presLayoutVars>
      </dgm:prSet>
      <dgm:spPr/>
      <dgm:t>
        <a:bodyPr/>
        <a:lstStyle/>
        <a:p>
          <a:endParaRPr lang="es-ES"/>
        </a:p>
      </dgm:t>
    </dgm:pt>
    <dgm:pt modelId="{7D50A0E4-FDC2-4AC4-BAEA-4DAEAE39EB6C}" type="pres">
      <dgm:prSet presAssocID="{1A5F71BE-D166-4BE7-9A91-138630EC4338}" presName="spaceBetweenRectangles" presStyleCnt="0"/>
      <dgm:spPr/>
    </dgm:pt>
    <dgm:pt modelId="{010420E6-D0D6-43DE-89F4-077815871B94}" type="pres">
      <dgm:prSet presAssocID="{F3B6FF4A-D22D-487C-87B5-6E6AE50C11BF}" presName="parentLin" presStyleCnt="0"/>
      <dgm:spPr/>
    </dgm:pt>
    <dgm:pt modelId="{3DBDE6B5-1DEA-4D68-8A26-219802CB5F4D}" type="pres">
      <dgm:prSet presAssocID="{F3B6FF4A-D22D-487C-87B5-6E6AE50C11BF}" presName="parentLeftMargin" presStyleLbl="node1" presStyleIdx="0" presStyleCnt="3"/>
      <dgm:spPr/>
      <dgm:t>
        <a:bodyPr/>
        <a:lstStyle/>
        <a:p>
          <a:endParaRPr lang="es-ES"/>
        </a:p>
      </dgm:t>
    </dgm:pt>
    <dgm:pt modelId="{1F0CEBC6-67D6-4BE0-8E56-C180EC3F4926}" type="pres">
      <dgm:prSet presAssocID="{F3B6FF4A-D22D-487C-87B5-6E6AE50C11BF}" presName="parentText" presStyleLbl="node1" presStyleIdx="1" presStyleCnt="3">
        <dgm:presLayoutVars>
          <dgm:chMax val="0"/>
          <dgm:bulletEnabled val="1"/>
        </dgm:presLayoutVars>
      </dgm:prSet>
      <dgm:spPr/>
      <dgm:t>
        <a:bodyPr/>
        <a:lstStyle/>
        <a:p>
          <a:endParaRPr lang="es-ES"/>
        </a:p>
      </dgm:t>
    </dgm:pt>
    <dgm:pt modelId="{D118C44F-6C0A-44B3-8339-89F4FA9AF522}" type="pres">
      <dgm:prSet presAssocID="{F3B6FF4A-D22D-487C-87B5-6E6AE50C11BF}" presName="negativeSpace" presStyleCnt="0"/>
      <dgm:spPr/>
    </dgm:pt>
    <dgm:pt modelId="{5485D414-9C87-4A4D-91D7-F4FA927D3C73}" type="pres">
      <dgm:prSet presAssocID="{F3B6FF4A-D22D-487C-87B5-6E6AE50C11BF}" presName="childText" presStyleLbl="conFgAcc1" presStyleIdx="1" presStyleCnt="3">
        <dgm:presLayoutVars>
          <dgm:bulletEnabled val="1"/>
        </dgm:presLayoutVars>
      </dgm:prSet>
      <dgm:spPr/>
      <dgm:t>
        <a:bodyPr/>
        <a:lstStyle/>
        <a:p>
          <a:endParaRPr lang="es-ES"/>
        </a:p>
      </dgm:t>
    </dgm:pt>
    <dgm:pt modelId="{9C559A6E-1473-4A1E-B297-9D03E494F28E}" type="pres">
      <dgm:prSet presAssocID="{421FE5F8-D7C2-4E9E-B252-19CE250BD8C3}" presName="spaceBetweenRectangles" presStyleCnt="0"/>
      <dgm:spPr/>
    </dgm:pt>
    <dgm:pt modelId="{A5B5848F-2A29-4AB8-BDBD-D095349DD217}" type="pres">
      <dgm:prSet presAssocID="{07F0059B-217A-4DF4-ADEF-AEC43AED9043}" presName="parentLin" presStyleCnt="0"/>
      <dgm:spPr/>
    </dgm:pt>
    <dgm:pt modelId="{D1156E97-A530-4C34-988C-990999724363}" type="pres">
      <dgm:prSet presAssocID="{07F0059B-217A-4DF4-ADEF-AEC43AED9043}" presName="parentLeftMargin" presStyleLbl="node1" presStyleIdx="1" presStyleCnt="3"/>
      <dgm:spPr/>
      <dgm:t>
        <a:bodyPr/>
        <a:lstStyle/>
        <a:p>
          <a:endParaRPr lang="es-ES"/>
        </a:p>
      </dgm:t>
    </dgm:pt>
    <dgm:pt modelId="{B8DA5F05-CB5F-45C1-90A6-AC996180866D}" type="pres">
      <dgm:prSet presAssocID="{07F0059B-217A-4DF4-ADEF-AEC43AED9043}" presName="parentText" presStyleLbl="node1" presStyleIdx="2" presStyleCnt="3">
        <dgm:presLayoutVars>
          <dgm:chMax val="0"/>
          <dgm:bulletEnabled val="1"/>
        </dgm:presLayoutVars>
      </dgm:prSet>
      <dgm:spPr/>
      <dgm:t>
        <a:bodyPr/>
        <a:lstStyle/>
        <a:p>
          <a:endParaRPr lang="es-ES"/>
        </a:p>
      </dgm:t>
    </dgm:pt>
    <dgm:pt modelId="{53BA8C9A-F757-40C1-BD79-30EFAE016CD7}" type="pres">
      <dgm:prSet presAssocID="{07F0059B-217A-4DF4-ADEF-AEC43AED9043}" presName="negativeSpace" presStyleCnt="0"/>
      <dgm:spPr/>
    </dgm:pt>
    <dgm:pt modelId="{E733F869-47EE-4158-84BD-1C141FC61D9E}" type="pres">
      <dgm:prSet presAssocID="{07F0059B-217A-4DF4-ADEF-AEC43AED9043}" presName="childText" presStyleLbl="conFgAcc1" presStyleIdx="2" presStyleCnt="3">
        <dgm:presLayoutVars>
          <dgm:bulletEnabled val="1"/>
        </dgm:presLayoutVars>
      </dgm:prSet>
      <dgm:spPr/>
      <dgm:t>
        <a:bodyPr/>
        <a:lstStyle/>
        <a:p>
          <a:endParaRPr lang="es-ES"/>
        </a:p>
      </dgm:t>
    </dgm:pt>
  </dgm:ptLst>
  <dgm:cxnLst>
    <dgm:cxn modelId="{ABD959D0-FE44-4076-9C16-8B34F29D9C1D}" srcId="{6F8B52FA-A1FE-47D7-8DEB-537BC1931266}" destId="{F3B6FF4A-D22D-487C-87B5-6E6AE50C11BF}" srcOrd="1" destOrd="0" parTransId="{E6AA94C5-60A2-4E63-A9BD-FC41E0341310}" sibTransId="{421FE5F8-D7C2-4E9E-B252-19CE250BD8C3}"/>
    <dgm:cxn modelId="{04DB4FB2-EE46-4D01-9769-E2EFB1FB6CB1}" srcId="{6F8B52FA-A1FE-47D7-8DEB-537BC1931266}" destId="{AB7D4C0C-A9CE-445D-8E83-F7F6DA86A9DF}" srcOrd="0" destOrd="0" parTransId="{E956BCAB-2CBC-4CCC-8708-2FD46F0C362A}" sibTransId="{1A5F71BE-D166-4BE7-9A91-138630EC4338}"/>
    <dgm:cxn modelId="{3A2F0E8A-E75D-41FA-9A87-79ABCF0CF701}" srcId="{07F0059B-217A-4DF4-ADEF-AEC43AED9043}" destId="{4E30452C-80CE-41B8-8A32-29A89130EB4D}" srcOrd="0" destOrd="0" parTransId="{CF3C91D1-3B6B-4DA7-BEE8-D153025EF540}" sibTransId="{AF1812C9-FDCE-4ED3-BC5C-EFBAFCA68616}"/>
    <dgm:cxn modelId="{283A78FD-8A09-49BD-87BA-C8B4DCBE1DA0}" type="presOf" srcId="{AB7D4C0C-A9CE-445D-8E83-F7F6DA86A9DF}" destId="{AE01A2C8-D908-4A4F-8A31-3AC8CB88ECDD}" srcOrd="0" destOrd="0" presId="urn:microsoft.com/office/officeart/2005/8/layout/list1"/>
    <dgm:cxn modelId="{4E11DDEC-746C-4CD5-ACB6-8C6FED9E739A}" type="presOf" srcId="{6F8B52FA-A1FE-47D7-8DEB-537BC1931266}" destId="{F037AF40-500F-4987-924B-DCEFD111667F}" srcOrd="0" destOrd="0" presId="urn:microsoft.com/office/officeart/2005/8/layout/list1"/>
    <dgm:cxn modelId="{281F04DF-B623-431A-8448-D33893CA7587}" type="presOf" srcId="{07F0059B-217A-4DF4-ADEF-AEC43AED9043}" destId="{D1156E97-A530-4C34-988C-990999724363}" srcOrd="0" destOrd="0" presId="urn:microsoft.com/office/officeart/2005/8/layout/list1"/>
    <dgm:cxn modelId="{2F3D7F98-1008-46F3-B424-B946F6CA87B1}" srcId="{AB7D4C0C-A9CE-445D-8E83-F7F6DA86A9DF}" destId="{32A42724-7914-4118-BF7B-71C185283806}" srcOrd="0" destOrd="0" parTransId="{3AB71619-008B-44EC-9D09-16FA1854C98D}" sibTransId="{EF374ACE-812D-496A-ABAC-546BF449633E}"/>
    <dgm:cxn modelId="{EA252FD0-7700-4FB5-9483-B92C52C2A82A}" type="presOf" srcId="{4E30452C-80CE-41B8-8A32-29A89130EB4D}" destId="{E733F869-47EE-4158-84BD-1C141FC61D9E}" srcOrd="0" destOrd="0" presId="urn:microsoft.com/office/officeart/2005/8/layout/list1"/>
    <dgm:cxn modelId="{481E71EC-5725-462B-BE72-6B03EC45ED42}" srcId="{F3B6FF4A-D22D-487C-87B5-6E6AE50C11BF}" destId="{C29A9FAB-95BE-4556-9759-52577D5D11D1}" srcOrd="0" destOrd="0" parTransId="{B6A3FD47-1BD6-4BBB-8B0C-F4C8C63F16AC}" sibTransId="{1879F50E-5C15-4A74-A087-3FFC66388254}"/>
    <dgm:cxn modelId="{3F50498F-AD6D-4E6C-8B8A-D891D8CA282C}" type="presOf" srcId="{32A42724-7914-4118-BF7B-71C185283806}" destId="{E0846B74-A095-4BED-B27F-E0BC69687B95}" srcOrd="0" destOrd="0" presId="urn:microsoft.com/office/officeart/2005/8/layout/list1"/>
    <dgm:cxn modelId="{79E94015-FDEC-42B0-ABED-C5F91E944E5A}" srcId="{6F8B52FA-A1FE-47D7-8DEB-537BC1931266}" destId="{07F0059B-217A-4DF4-ADEF-AEC43AED9043}" srcOrd="2" destOrd="0" parTransId="{2D0402CA-86AC-409E-854C-3034D4DCF36B}" sibTransId="{BA87D640-B49A-4ECC-847D-A15EA923480A}"/>
    <dgm:cxn modelId="{9D62620E-72D9-4156-8C13-8DBF47A973DB}" type="presOf" srcId="{F3B6FF4A-D22D-487C-87B5-6E6AE50C11BF}" destId="{1F0CEBC6-67D6-4BE0-8E56-C180EC3F4926}" srcOrd="1" destOrd="0" presId="urn:microsoft.com/office/officeart/2005/8/layout/list1"/>
    <dgm:cxn modelId="{06449A9D-526D-4452-A869-A3647690EBFD}" type="presOf" srcId="{C29A9FAB-95BE-4556-9759-52577D5D11D1}" destId="{5485D414-9C87-4A4D-91D7-F4FA927D3C73}" srcOrd="0" destOrd="0" presId="urn:microsoft.com/office/officeart/2005/8/layout/list1"/>
    <dgm:cxn modelId="{CCEF258C-36D8-4A61-8730-7CACDD3C8429}" type="presOf" srcId="{F3B6FF4A-D22D-487C-87B5-6E6AE50C11BF}" destId="{3DBDE6B5-1DEA-4D68-8A26-219802CB5F4D}" srcOrd="0" destOrd="0" presId="urn:microsoft.com/office/officeart/2005/8/layout/list1"/>
    <dgm:cxn modelId="{5F7339ED-2F90-46F0-9F3A-AE185F951085}" type="presOf" srcId="{07F0059B-217A-4DF4-ADEF-AEC43AED9043}" destId="{B8DA5F05-CB5F-45C1-90A6-AC996180866D}" srcOrd="1" destOrd="0" presId="urn:microsoft.com/office/officeart/2005/8/layout/list1"/>
    <dgm:cxn modelId="{B8389C35-E72A-4FA1-8A5F-897DB92E456A}" type="presOf" srcId="{AB7D4C0C-A9CE-445D-8E83-F7F6DA86A9DF}" destId="{DBB45EF5-2E8D-4E74-947B-892578D7BEB0}" srcOrd="1" destOrd="0" presId="urn:microsoft.com/office/officeart/2005/8/layout/list1"/>
    <dgm:cxn modelId="{FA032741-F518-4666-87D1-B65BFEA3E057}" type="presParOf" srcId="{F037AF40-500F-4987-924B-DCEFD111667F}" destId="{3200C331-C2C6-4FE8-9E72-7165EECAB46F}" srcOrd="0" destOrd="0" presId="urn:microsoft.com/office/officeart/2005/8/layout/list1"/>
    <dgm:cxn modelId="{00DDE178-A480-4126-8C80-AD1BCD741BE8}" type="presParOf" srcId="{3200C331-C2C6-4FE8-9E72-7165EECAB46F}" destId="{AE01A2C8-D908-4A4F-8A31-3AC8CB88ECDD}" srcOrd="0" destOrd="0" presId="urn:microsoft.com/office/officeart/2005/8/layout/list1"/>
    <dgm:cxn modelId="{72086960-9EAF-4BD6-A7ED-782BAFFB3EE3}" type="presParOf" srcId="{3200C331-C2C6-4FE8-9E72-7165EECAB46F}" destId="{DBB45EF5-2E8D-4E74-947B-892578D7BEB0}" srcOrd="1" destOrd="0" presId="urn:microsoft.com/office/officeart/2005/8/layout/list1"/>
    <dgm:cxn modelId="{372E2D3E-3BCB-4282-956C-57541064540C}" type="presParOf" srcId="{F037AF40-500F-4987-924B-DCEFD111667F}" destId="{E6298C27-92E7-48B7-B437-52E39C0DA004}" srcOrd="1" destOrd="0" presId="urn:microsoft.com/office/officeart/2005/8/layout/list1"/>
    <dgm:cxn modelId="{59CCC49B-0803-4DB2-9679-31BE929ED520}" type="presParOf" srcId="{F037AF40-500F-4987-924B-DCEFD111667F}" destId="{E0846B74-A095-4BED-B27F-E0BC69687B95}" srcOrd="2" destOrd="0" presId="urn:microsoft.com/office/officeart/2005/8/layout/list1"/>
    <dgm:cxn modelId="{F33795FE-15F2-4FFE-A7B5-D4D06BC78C7B}" type="presParOf" srcId="{F037AF40-500F-4987-924B-DCEFD111667F}" destId="{7D50A0E4-FDC2-4AC4-BAEA-4DAEAE39EB6C}" srcOrd="3" destOrd="0" presId="urn:microsoft.com/office/officeart/2005/8/layout/list1"/>
    <dgm:cxn modelId="{B46DC42D-6A60-4D69-8969-4D5DDE7296A4}" type="presParOf" srcId="{F037AF40-500F-4987-924B-DCEFD111667F}" destId="{010420E6-D0D6-43DE-89F4-077815871B94}" srcOrd="4" destOrd="0" presId="urn:microsoft.com/office/officeart/2005/8/layout/list1"/>
    <dgm:cxn modelId="{A46A1A05-87FC-400D-81CC-FAA1A5F0D23B}" type="presParOf" srcId="{010420E6-D0D6-43DE-89F4-077815871B94}" destId="{3DBDE6B5-1DEA-4D68-8A26-219802CB5F4D}" srcOrd="0" destOrd="0" presId="urn:microsoft.com/office/officeart/2005/8/layout/list1"/>
    <dgm:cxn modelId="{E5EF70F8-4400-404A-B3FF-B6B06BF76D47}" type="presParOf" srcId="{010420E6-D0D6-43DE-89F4-077815871B94}" destId="{1F0CEBC6-67D6-4BE0-8E56-C180EC3F4926}" srcOrd="1" destOrd="0" presId="urn:microsoft.com/office/officeart/2005/8/layout/list1"/>
    <dgm:cxn modelId="{7E4FC164-DDD8-4CE6-8251-9F45F0EF311D}" type="presParOf" srcId="{F037AF40-500F-4987-924B-DCEFD111667F}" destId="{D118C44F-6C0A-44B3-8339-89F4FA9AF522}" srcOrd="5" destOrd="0" presId="urn:microsoft.com/office/officeart/2005/8/layout/list1"/>
    <dgm:cxn modelId="{CD62E288-0853-4923-94F9-34C6FEC2FE31}" type="presParOf" srcId="{F037AF40-500F-4987-924B-DCEFD111667F}" destId="{5485D414-9C87-4A4D-91D7-F4FA927D3C73}" srcOrd="6" destOrd="0" presId="urn:microsoft.com/office/officeart/2005/8/layout/list1"/>
    <dgm:cxn modelId="{C8C553E1-0589-4C84-8ADF-E46309EC2CD8}" type="presParOf" srcId="{F037AF40-500F-4987-924B-DCEFD111667F}" destId="{9C559A6E-1473-4A1E-B297-9D03E494F28E}" srcOrd="7" destOrd="0" presId="urn:microsoft.com/office/officeart/2005/8/layout/list1"/>
    <dgm:cxn modelId="{5FACA163-BEE9-457C-B617-E340169A6AD1}" type="presParOf" srcId="{F037AF40-500F-4987-924B-DCEFD111667F}" destId="{A5B5848F-2A29-4AB8-BDBD-D095349DD217}" srcOrd="8" destOrd="0" presId="urn:microsoft.com/office/officeart/2005/8/layout/list1"/>
    <dgm:cxn modelId="{1C877EC4-82E1-4BBB-80D5-7500E6A2DF94}" type="presParOf" srcId="{A5B5848F-2A29-4AB8-BDBD-D095349DD217}" destId="{D1156E97-A530-4C34-988C-990999724363}" srcOrd="0" destOrd="0" presId="urn:microsoft.com/office/officeart/2005/8/layout/list1"/>
    <dgm:cxn modelId="{613EA2E5-33D8-424A-90D8-974E6AA419DD}" type="presParOf" srcId="{A5B5848F-2A29-4AB8-BDBD-D095349DD217}" destId="{B8DA5F05-CB5F-45C1-90A6-AC996180866D}" srcOrd="1" destOrd="0" presId="urn:microsoft.com/office/officeart/2005/8/layout/list1"/>
    <dgm:cxn modelId="{66EBA616-96B4-4689-B268-F77271B5A199}" type="presParOf" srcId="{F037AF40-500F-4987-924B-DCEFD111667F}" destId="{53BA8C9A-F757-40C1-BD79-30EFAE016CD7}" srcOrd="9" destOrd="0" presId="urn:microsoft.com/office/officeart/2005/8/layout/list1"/>
    <dgm:cxn modelId="{BAC38CDB-3E15-4A1F-8EB2-0F0F945140CB}" type="presParOf" srcId="{F037AF40-500F-4987-924B-DCEFD111667F}" destId="{E733F869-47EE-4158-84BD-1C141FC61D9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65F1F-991E-47F4-AA4F-5940D4B385F3}">
      <dsp:nvSpPr>
        <dsp:cNvPr id="0" name=""/>
        <dsp:cNvSpPr/>
      </dsp:nvSpPr>
      <dsp:spPr>
        <a:xfrm>
          <a:off x="3931" y="579575"/>
          <a:ext cx="1718976" cy="1756579"/>
        </a:xfrm>
        <a:prstGeom prst="roundRect">
          <a:avLst>
            <a:gd name="adj" fmla="val 10000"/>
          </a:avLst>
        </a:prstGeom>
        <a:solidFill>
          <a:schemeClr val="accent1">
            <a:lumMod val="60000"/>
            <a:lumOff val="40000"/>
          </a:schemeClr>
        </a:solidFill>
        <a:ln w="19050" cap="rnd" cmpd="sng" algn="ctr">
          <a:solidFill>
            <a:schemeClr val="bg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Obtención de data</a:t>
          </a:r>
          <a:endParaRPr lang="es-ES" sz="1800" kern="1200" dirty="0"/>
        </a:p>
      </dsp:txBody>
      <dsp:txXfrm>
        <a:off x="54278" y="629922"/>
        <a:ext cx="1618282" cy="1655885"/>
      </dsp:txXfrm>
    </dsp:sp>
    <dsp:sp modelId="{34020C86-05D8-47BA-A1D3-430FA1C5B181}">
      <dsp:nvSpPr>
        <dsp:cNvPr id="0" name=""/>
        <dsp:cNvSpPr/>
      </dsp:nvSpPr>
      <dsp:spPr>
        <a:xfrm>
          <a:off x="1894805" y="1244711"/>
          <a:ext cx="364423" cy="426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1894805" y="1329972"/>
        <a:ext cx="255096" cy="255784"/>
      </dsp:txXfrm>
    </dsp:sp>
    <dsp:sp modelId="{5CC7961E-59A4-48FD-877C-2932A17F9727}">
      <dsp:nvSpPr>
        <dsp:cNvPr id="0" name=""/>
        <dsp:cNvSpPr/>
      </dsp:nvSpPr>
      <dsp:spPr>
        <a:xfrm>
          <a:off x="2410498" y="579575"/>
          <a:ext cx="1718976" cy="1756579"/>
        </a:xfrm>
        <a:prstGeom prst="roundRect">
          <a:avLst>
            <a:gd name="adj" fmla="val 10000"/>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Análisis &amp; descripción de Variables</a:t>
          </a:r>
          <a:endParaRPr lang="es-ES" sz="1800" kern="1200" dirty="0"/>
        </a:p>
      </dsp:txBody>
      <dsp:txXfrm>
        <a:off x="2460845" y="629922"/>
        <a:ext cx="1618282" cy="1655885"/>
      </dsp:txXfrm>
    </dsp:sp>
    <dsp:sp modelId="{6ECF57F6-5817-4119-8E8E-C416F76FEC67}">
      <dsp:nvSpPr>
        <dsp:cNvPr id="0" name=""/>
        <dsp:cNvSpPr/>
      </dsp:nvSpPr>
      <dsp:spPr>
        <a:xfrm>
          <a:off x="4301372" y="1244711"/>
          <a:ext cx="364423" cy="426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4301372" y="1329972"/>
        <a:ext cx="255096" cy="255784"/>
      </dsp:txXfrm>
    </dsp:sp>
    <dsp:sp modelId="{C8434B6F-B846-4553-8986-AC7876291E27}">
      <dsp:nvSpPr>
        <dsp:cNvPr id="0" name=""/>
        <dsp:cNvSpPr/>
      </dsp:nvSpPr>
      <dsp:spPr>
        <a:xfrm>
          <a:off x="4817065" y="579575"/>
          <a:ext cx="1718976" cy="1756579"/>
        </a:xfrm>
        <a:prstGeom prst="roundRect">
          <a:avLst>
            <a:gd name="adj" fmla="val 10000"/>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Limpieza y manejo de datos (Faltantes, duplicados, </a:t>
          </a:r>
          <a:r>
            <a:rPr lang="es-ES" sz="1800" kern="1200" dirty="0" err="1" smtClean="0"/>
            <a:t>outliers</a:t>
          </a:r>
          <a:r>
            <a:rPr lang="es-ES" sz="1800" kern="1200" dirty="0" smtClean="0"/>
            <a:t>)</a:t>
          </a:r>
          <a:endParaRPr lang="es-ES" sz="1800" kern="1200" dirty="0"/>
        </a:p>
      </dsp:txBody>
      <dsp:txXfrm>
        <a:off x="4867412" y="629922"/>
        <a:ext cx="1618282" cy="1655885"/>
      </dsp:txXfrm>
    </dsp:sp>
    <dsp:sp modelId="{11E555BB-F398-463C-B988-91B38DB38E03}">
      <dsp:nvSpPr>
        <dsp:cNvPr id="0" name=""/>
        <dsp:cNvSpPr/>
      </dsp:nvSpPr>
      <dsp:spPr>
        <a:xfrm>
          <a:off x="6707939" y="1244711"/>
          <a:ext cx="364423" cy="426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6707939" y="1329972"/>
        <a:ext cx="255096" cy="255784"/>
      </dsp:txXfrm>
    </dsp:sp>
    <dsp:sp modelId="{A25FDEF0-4D68-40A6-8BAA-145DA606B183}">
      <dsp:nvSpPr>
        <dsp:cNvPr id="0" name=""/>
        <dsp:cNvSpPr/>
      </dsp:nvSpPr>
      <dsp:spPr>
        <a:xfrm>
          <a:off x="7223632" y="579575"/>
          <a:ext cx="1718976" cy="1756579"/>
        </a:xfrm>
        <a:prstGeom prst="roundRect">
          <a:avLst>
            <a:gd name="adj" fmla="val 10000"/>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Modelos Estadísticos de predicción.</a:t>
          </a:r>
          <a:endParaRPr lang="es-ES" sz="1800" kern="1200" dirty="0"/>
        </a:p>
      </dsp:txBody>
      <dsp:txXfrm>
        <a:off x="7273979" y="629922"/>
        <a:ext cx="1618282" cy="1655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65F1F-991E-47F4-AA4F-5940D4B385F3}">
      <dsp:nvSpPr>
        <dsp:cNvPr id="0" name=""/>
        <dsp:cNvSpPr/>
      </dsp:nvSpPr>
      <dsp:spPr>
        <a:xfrm>
          <a:off x="7103" y="701443"/>
          <a:ext cx="2123288" cy="1512843"/>
        </a:xfrm>
        <a:prstGeom prst="roundRect">
          <a:avLst>
            <a:gd name="adj" fmla="val 10000"/>
          </a:avLst>
        </a:prstGeom>
        <a:solidFill>
          <a:schemeClr val="accent1">
            <a:lumMod val="60000"/>
            <a:lumOff val="40000"/>
          </a:schemeClr>
        </a:solidFill>
        <a:ln w="19050" cap="rnd" cmpd="sng" algn="ctr">
          <a:solidFill>
            <a:schemeClr val="bg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Análisis de </a:t>
          </a:r>
          <a:r>
            <a:rPr lang="es-ES" sz="1800" kern="1200" dirty="0" err="1" smtClean="0"/>
            <a:t>Outlierns</a:t>
          </a:r>
          <a:r>
            <a:rPr lang="es-ES" sz="1800" kern="1200" dirty="0" smtClean="0"/>
            <a:t> mediante gráficos de Caja.</a:t>
          </a:r>
          <a:endParaRPr lang="es-ES" sz="1800" kern="1200" dirty="0"/>
        </a:p>
      </dsp:txBody>
      <dsp:txXfrm>
        <a:off x="51413" y="745753"/>
        <a:ext cx="2034668" cy="1424223"/>
      </dsp:txXfrm>
    </dsp:sp>
    <dsp:sp modelId="{34020C86-05D8-47BA-A1D3-430FA1C5B181}">
      <dsp:nvSpPr>
        <dsp:cNvPr id="0" name=""/>
        <dsp:cNvSpPr/>
      </dsp:nvSpPr>
      <dsp:spPr>
        <a:xfrm>
          <a:off x="2342721" y="1194577"/>
          <a:ext cx="450137" cy="5265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2342721" y="1299892"/>
        <a:ext cx="315096" cy="315945"/>
      </dsp:txXfrm>
    </dsp:sp>
    <dsp:sp modelId="{5CC7961E-59A4-48FD-877C-2932A17F9727}">
      <dsp:nvSpPr>
        <dsp:cNvPr id="0" name=""/>
        <dsp:cNvSpPr/>
      </dsp:nvSpPr>
      <dsp:spPr>
        <a:xfrm>
          <a:off x="2979708" y="701443"/>
          <a:ext cx="2123288" cy="1512843"/>
        </a:xfrm>
        <a:prstGeom prst="roundRect">
          <a:avLst>
            <a:gd name="adj" fmla="val 10000"/>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Limpieza de Valores Nulos/ Repetidos.</a:t>
          </a:r>
          <a:endParaRPr lang="es-ES" sz="1800" kern="1200" dirty="0"/>
        </a:p>
      </dsp:txBody>
      <dsp:txXfrm>
        <a:off x="3024018" y="745753"/>
        <a:ext cx="2034668" cy="1424223"/>
      </dsp:txXfrm>
    </dsp:sp>
    <dsp:sp modelId="{6ECF57F6-5817-4119-8E8E-C416F76FEC67}">
      <dsp:nvSpPr>
        <dsp:cNvPr id="0" name=""/>
        <dsp:cNvSpPr/>
      </dsp:nvSpPr>
      <dsp:spPr>
        <a:xfrm>
          <a:off x="5315325" y="1194577"/>
          <a:ext cx="450137" cy="5265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a:off x="5315325" y="1299892"/>
        <a:ext cx="315096" cy="315945"/>
      </dsp:txXfrm>
    </dsp:sp>
    <dsp:sp modelId="{C8434B6F-B846-4553-8986-AC7876291E27}">
      <dsp:nvSpPr>
        <dsp:cNvPr id="0" name=""/>
        <dsp:cNvSpPr/>
      </dsp:nvSpPr>
      <dsp:spPr>
        <a:xfrm>
          <a:off x="5952312" y="701443"/>
          <a:ext cx="2123288" cy="1512843"/>
        </a:xfrm>
        <a:prstGeom prst="roundRect">
          <a:avLst>
            <a:gd name="adj" fmla="val 10000"/>
          </a:avLst>
        </a:prstGeom>
        <a:solidFill>
          <a:schemeClr val="accent1">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Eliminar Valores Atípicos más extremos.</a:t>
          </a:r>
          <a:endParaRPr lang="es-ES" sz="1800" kern="1200" dirty="0"/>
        </a:p>
      </dsp:txBody>
      <dsp:txXfrm>
        <a:off x="5996622" y="745753"/>
        <a:ext cx="2034668" cy="1424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46B74-A095-4BED-B27F-E0BC69687B95}">
      <dsp:nvSpPr>
        <dsp:cNvPr id="0" name=""/>
        <dsp:cNvSpPr/>
      </dsp:nvSpPr>
      <dsp:spPr>
        <a:xfrm>
          <a:off x="0" y="426163"/>
          <a:ext cx="6528526" cy="8505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6686" tIns="312420" rIns="506686" bIns="106680" numCol="1" spcCol="1270" anchor="t" anchorCtr="0">
          <a:noAutofit/>
        </a:bodyPr>
        <a:lstStyle/>
        <a:p>
          <a:pPr marL="114300" lvl="1" indent="-114300" algn="l" defTabSz="666750">
            <a:lnSpc>
              <a:spcPct val="90000"/>
            </a:lnSpc>
            <a:spcBef>
              <a:spcPct val="0"/>
            </a:spcBef>
            <a:spcAft>
              <a:spcPct val="15000"/>
            </a:spcAft>
            <a:buChar char="••"/>
          </a:pPr>
          <a:r>
            <a:rPr lang="es-ES" sz="1500" kern="1200" dirty="0" smtClean="0"/>
            <a:t>Pasamos de 6 categorías extremadamente desbalanceadas a 2 muy balanceadas.</a:t>
          </a:r>
          <a:endParaRPr lang="es-ES" sz="1500" kern="1200" dirty="0"/>
        </a:p>
      </dsp:txBody>
      <dsp:txXfrm>
        <a:off x="0" y="426163"/>
        <a:ext cx="6528526" cy="850500"/>
      </dsp:txXfrm>
    </dsp:sp>
    <dsp:sp modelId="{DBB45EF5-2E8D-4E74-947B-892578D7BEB0}">
      <dsp:nvSpPr>
        <dsp:cNvPr id="0" name=""/>
        <dsp:cNvSpPr/>
      </dsp:nvSpPr>
      <dsp:spPr>
        <a:xfrm>
          <a:off x="334368" y="207203"/>
          <a:ext cx="456996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734" tIns="0" rIns="172734" bIns="0" numCol="1" spcCol="1270" anchor="ctr" anchorCtr="0">
          <a:noAutofit/>
        </a:bodyPr>
        <a:lstStyle/>
        <a:p>
          <a:pPr lvl="0" algn="l" defTabSz="666750">
            <a:lnSpc>
              <a:spcPct val="90000"/>
            </a:lnSpc>
            <a:spcBef>
              <a:spcPct val="0"/>
            </a:spcBef>
            <a:spcAft>
              <a:spcPct val="35000"/>
            </a:spcAft>
          </a:pPr>
          <a:r>
            <a:rPr lang="es-ES" sz="1500" kern="1200" dirty="0" smtClean="0"/>
            <a:t>2 a 6 categorías</a:t>
          </a:r>
          <a:endParaRPr lang="es-ES" sz="1500" kern="1200" dirty="0"/>
        </a:p>
      </dsp:txBody>
      <dsp:txXfrm>
        <a:off x="355984" y="228819"/>
        <a:ext cx="4526736" cy="399568"/>
      </dsp:txXfrm>
    </dsp:sp>
    <dsp:sp modelId="{5485D414-9C87-4A4D-91D7-F4FA927D3C73}">
      <dsp:nvSpPr>
        <dsp:cNvPr id="0" name=""/>
        <dsp:cNvSpPr/>
      </dsp:nvSpPr>
      <dsp:spPr>
        <a:xfrm>
          <a:off x="0" y="1581503"/>
          <a:ext cx="6528526" cy="106312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6686" tIns="312420" rIns="506686" bIns="106680" numCol="1" spcCol="1270" anchor="t" anchorCtr="0">
          <a:noAutofit/>
        </a:bodyPr>
        <a:lstStyle/>
        <a:p>
          <a:pPr marL="114300" lvl="1" indent="-114300" algn="l" defTabSz="666750">
            <a:lnSpc>
              <a:spcPct val="90000"/>
            </a:lnSpc>
            <a:spcBef>
              <a:spcPct val="0"/>
            </a:spcBef>
            <a:spcAft>
              <a:spcPct val="15000"/>
            </a:spcAft>
            <a:buChar char="••"/>
          </a:pPr>
          <a:r>
            <a:rPr lang="es-ES" sz="1500" kern="1200" dirty="0" smtClean="0"/>
            <a:t>Se tomó la decisión de hacer un punto de inflexión entre las categorías 5 y 6, tomando “3, 4 &amp; 5” como Malas, y “6, 7 &amp; 8” como Buenas </a:t>
          </a:r>
          <a:endParaRPr lang="es-ES" sz="1500" kern="1200" dirty="0"/>
        </a:p>
      </dsp:txBody>
      <dsp:txXfrm>
        <a:off x="0" y="1581503"/>
        <a:ext cx="6528526" cy="1063125"/>
      </dsp:txXfrm>
    </dsp:sp>
    <dsp:sp modelId="{1F0CEBC6-67D6-4BE0-8E56-C180EC3F4926}">
      <dsp:nvSpPr>
        <dsp:cNvPr id="0" name=""/>
        <dsp:cNvSpPr/>
      </dsp:nvSpPr>
      <dsp:spPr>
        <a:xfrm>
          <a:off x="326426" y="1360103"/>
          <a:ext cx="456996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734" tIns="0" rIns="172734" bIns="0" numCol="1" spcCol="1270" anchor="ctr" anchorCtr="0">
          <a:noAutofit/>
        </a:bodyPr>
        <a:lstStyle/>
        <a:p>
          <a:pPr lvl="0" algn="l" defTabSz="666750">
            <a:lnSpc>
              <a:spcPct val="90000"/>
            </a:lnSpc>
            <a:spcBef>
              <a:spcPct val="0"/>
            </a:spcBef>
            <a:spcAft>
              <a:spcPct val="35000"/>
            </a:spcAft>
          </a:pPr>
          <a:r>
            <a:rPr lang="es-ES" sz="1500" kern="1200" dirty="0" smtClean="0"/>
            <a:t>Buenas y Malas</a:t>
          </a:r>
          <a:endParaRPr lang="es-ES" sz="1500" kern="1200" dirty="0"/>
        </a:p>
      </dsp:txBody>
      <dsp:txXfrm>
        <a:off x="348042" y="1381719"/>
        <a:ext cx="4526736" cy="399568"/>
      </dsp:txXfrm>
    </dsp:sp>
    <dsp:sp modelId="{E733F869-47EE-4158-84BD-1C141FC61D9E}">
      <dsp:nvSpPr>
        <dsp:cNvPr id="0" name=""/>
        <dsp:cNvSpPr/>
      </dsp:nvSpPr>
      <dsp:spPr>
        <a:xfrm>
          <a:off x="0" y="2947028"/>
          <a:ext cx="6528526" cy="8505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6686" tIns="312420" rIns="506686" bIns="106680" numCol="1" spcCol="1270" anchor="t" anchorCtr="0">
          <a:noAutofit/>
        </a:bodyPr>
        <a:lstStyle/>
        <a:p>
          <a:pPr marL="114300" lvl="1" indent="-114300" algn="l" defTabSz="666750">
            <a:lnSpc>
              <a:spcPct val="90000"/>
            </a:lnSpc>
            <a:spcBef>
              <a:spcPct val="0"/>
            </a:spcBef>
            <a:spcAft>
              <a:spcPct val="15000"/>
            </a:spcAft>
            <a:buChar char="••"/>
          </a:pPr>
          <a:r>
            <a:rPr lang="es-ES" sz="1500" kern="1200" dirty="0" smtClean="0"/>
            <a:t>Luego de limpiar </a:t>
          </a:r>
          <a:r>
            <a:rPr lang="es-ES" sz="1500" kern="1200" dirty="0" err="1" smtClean="0"/>
            <a:t>outliers</a:t>
          </a:r>
          <a:r>
            <a:rPr lang="es-ES" sz="1500" kern="1200" dirty="0" smtClean="0"/>
            <a:t> &amp; repetidos, nos quedamos con dos Categorías casi perfectamente balanceadas.</a:t>
          </a:r>
          <a:endParaRPr lang="es-ES" sz="1500" kern="1200" dirty="0"/>
        </a:p>
      </dsp:txBody>
      <dsp:txXfrm>
        <a:off x="0" y="2947028"/>
        <a:ext cx="6528526" cy="850500"/>
      </dsp:txXfrm>
    </dsp:sp>
    <dsp:sp modelId="{B8DA5F05-CB5F-45C1-90A6-AC996180866D}">
      <dsp:nvSpPr>
        <dsp:cNvPr id="0" name=""/>
        <dsp:cNvSpPr/>
      </dsp:nvSpPr>
      <dsp:spPr>
        <a:xfrm>
          <a:off x="326426" y="2725629"/>
          <a:ext cx="4569968"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734" tIns="0" rIns="172734" bIns="0" numCol="1" spcCol="1270" anchor="ctr" anchorCtr="0">
          <a:noAutofit/>
        </a:bodyPr>
        <a:lstStyle/>
        <a:p>
          <a:pPr lvl="0" algn="l" defTabSz="666750">
            <a:lnSpc>
              <a:spcPct val="90000"/>
            </a:lnSpc>
            <a:spcBef>
              <a:spcPct val="0"/>
            </a:spcBef>
            <a:spcAft>
              <a:spcPct val="35000"/>
            </a:spcAft>
          </a:pPr>
          <a:r>
            <a:rPr lang="es-ES" sz="1500" kern="1200" dirty="0" smtClean="0"/>
            <a:t>Limpieza de </a:t>
          </a:r>
          <a:r>
            <a:rPr lang="es-ES" sz="1500" kern="1200" dirty="0" err="1" smtClean="0"/>
            <a:t>Outliers</a:t>
          </a:r>
          <a:endParaRPr lang="es-ES" sz="1500" kern="1200" dirty="0"/>
        </a:p>
      </dsp:txBody>
      <dsp:txXfrm>
        <a:off x="348042" y="2747245"/>
        <a:ext cx="4526736"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372496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88C0478-3CD8-4EE9-BDA5-4A4BB609471B}" type="datetimeFigureOut">
              <a:rPr lang="es-AR" smtClean="0"/>
              <a:t>7/1/2024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173695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158411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0345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557538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221609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2731638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1142153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411345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283523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301960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88C0478-3CD8-4EE9-BDA5-4A4BB609471B}" type="datetimeFigureOut">
              <a:rPr lang="es-AR" smtClean="0"/>
              <a:t>7/1/2024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89426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88C0478-3CD8-4EE9-BDA5-4A4BB609471B}" type="datetimeFigureOut">
              <a:rPr lang="es-AR" smtClean="0"/>
              <a:t>7/1/2024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207169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112007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40114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F88C0478-3CD8-4EE9-BDA5-4A4BB609471B}" type="datetimeFigureOut">
              <a:rPr lang="es-AR" smtClean="0"/>
              <a:t>7/1/2024</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241752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88C0478-3CD8-4EE9-BDA5-4A4BB609471B}" type="datetimeFigureOut">
              <a:rPr lang="es-AR" smtClean="0"/>
              <a:t>7/1/2024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8CBB53D-9645-4FE5-BE01-CF2FF47851D4}" type="slidenum">
              <a:rPr lang="es-AR" smtClean="0"/>
              <a:t>‹Nº›</a:t>
            </a:fld>
            <a:endParaRPr lang="es-AR"/>
          </a:p>
        </p:txBody>
      </p:sp>
    </p:spTree>
    <p:extLst>
      <p:ext uri="{BB962C8B-B14F-4D97-AF65-F5344CB8AC3E}">
        <p14:creationId xmlns:p14="http://schemas.microsoft.com/office/powerpoint/2010/main" val="156876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8C0478-3CD8-4EE9-BDA5-4A4BB609471B}" type="datetimeFigureOut">
              <a:rPr lang="es-AR" smtClean="0"/>
              <a:t>7/1/2024</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CBB53D-9645-4FE5-BE01-CF2FF47851D4}" type="slidenum">
              <a:rPr lang="es-AR" smtClean="0"/>
              <a:t>‹Nº›</a:t>
            </a:fld>
            <a:endParaRPr lang="es-AR"/>
          </a:p>
        </p:txBody>
      </p:sp>
    </p:spTree>
    <p:extLst>
      <p:ext uri="{BB962C8B-B14F-4D97-AF65-F5344CB8AC3E}">
        <p14:creationId xmlns:p14="http://schemas.microsoft.com/office/powerpoint/2010/main" val="34380668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tmp"/><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png"/><Relationship Id="rId7" Type="http://schemas.openxmlformats.org/officeDocument/2006/relationships/diagramColors" Target="../diagrams/colors2.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3.xml"/><Relationship Id="rId7" Type="http://schemas.openxmlformats.org/officeDocument/2006/relationships/image" Target="../media/image21.tmp"/><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18857" y="69011"/>
            <a:ext cx="8825658" cy="2387864"/>
          </a:xfrm>
        </p:spPr>
        <p:txBody>
          <a:bodyPr/>
          <a:lstStyle/>
          <a:p>
            <a:pPr algn="ctr"/>
            <a:r>
              <a:rPr lang="es-AR" sz="4800" dirty="0"/>
              <a:t>Proyecto </a:t>
            </a:r>
            <a:r>
              <a:rPr lang="es-AR" sz="4800"/>
              <a:t>de </a:t>
            </a:r>
            <a:r>
              <a:rPr lang="es-AR" sz="4800" smtClean="0"/>
              <a:t>Ciencia </a:t>
            </a:r>
            <a:r>
              <a:rPr lang="es-AR" sz="4800" dirty="0"/>
              <a:t>de Datos: Mejora de la Selección de Vinos</a:t>
            </a:r>
          </a:p>
        </p:txBody>
      </p:sp>
      <p:sp>
        <p:nvSpPr>
          <p:cNvPr id="3" name="Subtítulo 2"/>
          <p:cNvSpPr>
            <a:spLocks noGrp="1"/>
          </p:cNvSpPr>
          <p:nvPr>
            <p:ph type="subTitle" idx="1"/>
          </p:nvPr>
        </p:nvSpPr>
        <p:spPr>
          <a:xfrm>
            <a:off x="138023" y="5011947"/>
            <a:ext cx="11887200" cy="1584385"/>
          </a:xfrm>
        </p:spPr>
        <p:txBody>
          <a:bodyPr>
            <a:normAutofit/>
          </a:bodyPr>
          <a:lstStyle/>
          <a:p>
            <a:pPr algn="r"/>
            <a:r>
              <a:rPr lang="es-AR" sz="1800" i="1" dirty="0" smtClean="0"/>
              <a:t>Proyecto de estudio - </a:t>
            </a:r>
            <a:r>
              <a:rPr lang="es-AR" sz="1800" i="1" dirty="0" err="1" smtClean="0"/>
              <a:t>CoderHouse</a:t>
            </a:r>
            <a:endParaRPr lang="es-AR" sz="1800" i="1" dirty="0" smtClean="0"/>
          </a:p>
          <a:p>
            <a:r>
              <a:rPr lang="es-AR" sz="1800" i="1" dirty="0" smtClean="0"/>
              <a:t>Realizado </a:t>
            </a:r>
            <a:r>
              <a:rPr lang="es-AR" sz="1800" i="1" dirty="0"/>
              <a:t>por:</a:t>
            </a:r>
            <a:br>
              <a:rPr lang="es-AR" sz="1800" i="1" dirty="0"/>
            </a:br>
            <a:r>
              <a:rPr lang="es-AR" sz="1800" i="1" dirty="0"/>
              <a:t>Tadeo Raffaeli</a:t>
            </a:r>
            <a:endParaRPr lang="es-AR" sz="1800" dirty="0"/>
          </a:p>
          <a:p>
            <a:pPr algn="r"/>
            <a:r>
              <a:rPr lang="es-AR" sz="1800" dirty="0"/>
              <a:t>Año de Estudio: 2023</a:t>
            </a:r>
          </a:p>
          <a:p>
            <a:endParaRPr lang="es-AR" dirty="0"/>
          </a:p>
        </p:txBody>
      </p:sp>
      <p:pic>
        <p:nvPicPr>
          <p:cNvPr id="1026" name="Picture 2" descr="Imagen de carátul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1360" y="2456875"/>
            <a:ext cx="2861093" cy="428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55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7346" y="83696"/>
            <a:ext cx="9404723" cy="1400530"/>
          </a:xfrm>
        </p:spPr>
        <p:txBody>
          <a:bodyPr/>
          <a:lstStyle/>
          <a:p>
            <a:pPr algn="ctr"/>
            <a:r>
              <a:rPr lang="es-AR" b="1" dirty="0"/>
              <a:t>Conclusiones del EDA</a:t>
            </a:r>
            <a:endParaRPr lang="es-AR" dirty="0"/>
          </a:p>
        </p:txBody>
      </p:sp>
      <p:pic>
        <p:nvPicPr>
          <p:cNvPr id="4" name="Imagen 3"/>
          <p:cNvPicPr/>
          <p:nvPr/>
        </p:nvPicPr>
        <p:blipFill>
          <a:blip r:embed="rId2">
            <a:extLst>
              <a:ext uri="{28A0092B-C50C-407E-A947-70E740481C1C}">
                <a14:useLocalDpi xmlns:a14="http://schemas.microsoft.com/office/drawing/2010/main" val="0"/>
              </a:ext>
            </a:extLst>
          </a:blip>
          <a:stretch>
            <a:fillRect/>
          </a:stretch>
        </p:blipFill>
        <p:spPr>
          <a:xfrm>
            <a:off x="1105989" y="913980"/>
            <a:ext cx="2497807" cy="2642274"/>
          </a:xfrm>
          <a:prstGeom prst="rect">
            <a:avLst/>
          </a:prstGeom>
        </p:spPr>
      </p:pic>
      <p:pic>
        <p:nvPicPr>
          <p:cNvPr id="5" name="Imagen 4" descr="C:\Users\tadeo\Downloads\newplot (4).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7148" y="1013079"/>
            <a:ext cx="6854190" cy="2543175"/>
          </a:xfrm>
          <a:prstGeom prst="rect">
            <a:avLst/>
          </a:prstGeom>
          <a:noFill/>
          <a:ln>
            <a:noFill/>
          </a:ln>
        </p:spPr>
      </p:pic>
      <p:pic>
        <p:nvPicPr>
          <p:cNvPr id="6" name="Imagen 5" descr="C:\Users\tadeo\Downloads\newplot (6).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7148" y="4206784"/>
            <a:ext cx="6854190" cy="2568485"/>
          </a:xfrm>
          <a:prstGeom prst="rect">
            <a:avLst/>
          </a:prstGeom>
          <a:noFill/>
          <a:ln>
            <a:noFill/>
          </a:ln>
        </p:spPr>
      </p:pic>
      <p:sp>
        <p:nvSpPr>
          <p:cNvPr id="7" name="Flecha derecha 6"/>
          <p:cNvSpPr/>
          <p:nvPr/>
        </p:nvSpPr>
        <p:spPr>
          <a:xfrm>
            <a:off x="3624634" y="2193993"/>
            <a:ext cx="530839" cy="461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Flecha derecha 7"/>
          <p:cNvSpPr/>
          <p:nvPr/>
        </p:nvSpPr>
        <p:spPr>
          <a:xfrm rot="5400000">
            <a:off x="7434634" y="3650742"/>
            <a:ext cx="530839" cy="461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p:cNvSpPr txBox="1"/>
          <p:nvPr/>
        </p:nvSpPr>
        <p:spPr>
          <a:xfrm>
            <a:off x="452845" y="3670417"/>
            <a:ext cx="3518263" cy="3693319"/>
          </a:xfrm>
          <a:prstGeom prst="rect">
            <a:avLst/>
          </a:prstGeom>
          <a:noFill/>
        </p:spPr>
        <p:txBody>
          <a:bodyPr wrap="square" rtlCol="0">
            <a:spAutoFit/>
          </a:bodyPr>
          <a:lstStyle/>
          <a:p>
            <a:pPr marL="285750" indent="-285750">
              <a:buFont typeface="Arial" panose="020B0604020202020204" pitchFamily="34" charset="0"/>
              <a:buChar char="•"/>
            </a:pPr>
            <a:r>
              <a:rPr lang="es-AR" dirty="0" smtClean="0"/>
              <a:t>Se encontraron muchos valores atípicos que fueron eliminados;</a:t>
            </a:r>
          </a:p>
          <a:p>
            <a:pPr marL="285750" indent="-285750">
              <a:buFont typeface="Arial" panose="020B0604020202020204" pitchFamily="34" charset="0"/>
              <a:buChar char="•"/>
            </a:pPr>
            <a:r>
              <a:rPr lang="es-AR" dirty="0" smtClean="0"/>
              <a:t>Se eliminaron Duplicados;</a:t>
            </a:r>
          </a:p>
          <a:p>
            <a:pPr marL="285750" indent="-285750">
              <a:buFont typeface="Arial" panose="020B0604020202020204" pitchFamily="34" charset="0"/>
              <a:buChar char="•"/>
            </a:pPr>
            <a:r>
              <a:rPr lang="es-AR" dirty="0" smtClean="0"/>
              <a:t>Se encontró una relación positiva entre Sulfitos y el tipo de Calidad;</a:t>
            </a:r>
          </a:p>
          <a:p>
            <a:pPr marL="285750" indent="-285750">
              <a:buFont typeface="Arial" panose="020B0604020202020204" pitchFamily="34" charset="0"/>
              <a:buChar char="•"/>
            </a:pPr>
            <a:r>
              <a:rPr lang="es-AR" dirty="0" smtClean="0"/>
              <a:t>Se eliminó </a:t>
            </a:r>
            <a:r>
              <a:rPr lang="es-AR" dirty="0" err="1" smtClean="0"/>
              <a:t>Fixed</a:t>
            </a:r>
            <a:r>
              <a:rPr lang="es-AR" dirty="0" smtClean="0"/>
              <a:t> </a:t>
            </a:r>
            <a:r>
              <a:rPr lang="es-AR" dirty="0" err="1" smtClean="0"/>
              <a:t>Acidity</a:t>
            </a:r>
            <a:r>
              <a:rPr lang="es-AR" dirty="0" smtClean="0"/>
              <a:t>;</a:t>
            </a:r>
          </a:p>
          <a:p>
            <a:pPr marL="285750" indent="-285750">
              <a:buFont typeface="Arial" panose="020B0604020202020204" pitchFamily="34" charset="0"/>
              <a:buChar char="•"/>
            </a:pPr>
            <a:r>
              <a:rPr lang="es-AR" dirty="0" smtClean="0"/>
              <a:t>Se encontró una relación positiva entre </a:t>
            </a:r>
            <a:r>
              <a:rPr lang="es-AR" dirty="0" err="1" smtClean="0"/>
              <a:t>Citric</a:t>
            </a:r>
            <a:r>
              <a:rPr lang="es-AR" dirty="0" smtClean="0"/>
              <a:t> </a:t>
            </a:r>
            <a:r>
              <a:rPr lang="es-AR" dirty="0" err="1" smtClean="0"/>
              <a:t>Acid</a:t>
            </a:r>
            <a:r>
              <a:rPr lang="es-AR" dirty="0" smtClean="0"/>
              <a:t> &amp; las calidades.</a:t>
            </a:r>
          </a:p>
          <a:p>
            <a:pPr marL="285750" indent="-285750">
              <a:buFont typeface="Arial" panose="020B0604020202020204" pitchFamily="34" charset="0"/>
              <a:buChar char="•"/>
            </a:pPr>
            <a:endParaRPr lang="es-AR" dirty="0" smtClean="0"/>
          </a:p>
          <a:p>
            <a:pPr marL="285750" indent="-285750">
              <a:buFont typeface="Arial" panose="020B0604020202020204" pitchFamily="34" charset="0"/>
              <a:buChar char="•"/>
            </a:pPr>
            <a:endParaRPr lang="es-AR" dirty="0"/>
          </a:p>
        </p:txBody>
      </p:sp>
      <p:sp>
        <p:nvSpPr>
          <p:cNvPr id="10" name="CuadroTexto 9"/>
          <p:cNvSpPr txBox="1"/>
          <p:nvPr/>
        </p:nvSpPr>
        <p:spPr>
          <a:xfrm>
            <a:off x="11093014" y="1696494"/>
            <a:ext cx="1098986" cy="584775"/>
          </a:xfrm>
          <a:prstGeom prst="rect">
            <a:avLst/>
          </a:prstGeom>
          <a:noFill/>
        </p:spPr>
        <p:txBody>
          <a:bodyPr wrap="square" rtlCol="0">
            <a:spAutoFit/>
          </a:bodyPr>
          <a:lstStyle/>
          <a:p>
            <a:pPr algn="ctr"/>
            <a:r>
              <a:rPr lang="es-AR" sz="1600" dirty="0" smtClean="0"/>
              <a:t>1,599 Muestras</a:t>
            </a:r>
            <a:endParaRPr lang="es-AR" sz="1600" dirty="0"/>
          </a:p>
        </p:txBody>
      </p:sp>
      <p:sp>
        <p:nvSpPr>
          <p:cNvPr id="13" name="CuadroTexto 12"/>
          <p:cNvSpPr txBox="1"/>
          <p:nvPr/>
        </p:nvSpPr>
        <p:spPr>
          <a:xfrm>
            <a:off x="11093013" y="2424770"/>
            <a:ext cx="1098986" cy="523220"/>
          </a:xfrm>
          <a:prstGeom prst="rect">
            <a:avLst/>
          </a:prstGeom>
          <a:noFill/>
        </p:spPr>
        <p:txBody>
          <a:bodyPr wrap="square" rtlCol="0">
            <a:spAutoFit/>
          </a:bodyPr>
          <a:lstStyle/>
          <a:p>
            <a:pPr algn="ctr"/>
            <a:r>
              <a:rPr lang="es-AR" sz="1400" dirty="0" smtClean="0"/>
              <a:t>2 Calidades</a:t>
            </a:r>
            <a:endParaRPr lang="es-AR" sz="1400" dirty="0"/>
          </a:p>
        </p:txBody>
      </p:sp>
      <p:sp>
        <p:nvSpPr>
          <p:cNvPr id="14" name="CuadroTexto 13"/>
          <p:cNvSpPr txBox="1"/>
          <p:nvPr/>
        </p:nvSpPr>
        <p:spPr>
          <a:xfrm>
            <a:off x="11093014" y="5956095"/>
            <a:ext cx="1098986" cy="523220"/>
          </a:xfrm>
          <a:prstGeom prst="rect">
            <a:avLst/>
          </a:prstGeom>
          <a:noFill/>
        </p:spPr>
        <p:txBody>
          <a:bodyPr wrap="square" rtlCol="0">
            <a:spAutoFit/>
          </a:bodyPr>
          <a:lstStyle/>
          <a:p>
            <a:pPr algn="ctr"/>
            <a:r>
              <a:rPr lang="es-AR" sz="1400" dirty="0" smtClean="0"/>
              <a:t>2 Calidades</a:t>
            </a:r>
            <a:endParaRPr lang="es-AR" sz="1400" dirty="0"/>
          </a:p>
        </p:txBody>
      </p:sp>
      <p:sp>
        <p:nvSpPr>
          <p:cNvPr id="15" name="CuadroTexto 14"/>
          <p:cNvSpPr txBox="1"/>
          <p:nvPr/>
        </p:nvSpPr>
        <p:spPr>
          <a:xfrm>
            <a:off x="11051338" y="5289374"/>
            <a:ext cx="1098986" cy="584775"/>
          </a:xfrm>
          <a:prstGeom prst="rect">
            <a:avLst/>
          </a:prstGeom>
          <a:noFill/>
        </p:spPr>
        <p:txBody>
          <a:bodyPr wrap="square" rtlCol="0">
            <a:spAutoFit/>
          </a:bodyPr>
          <a:lstStyle/>
          <a:p>
            <a:pPr algn="ctr"/>
            <a:r>
              <a:rPr lang="es-AR" sz="1600" dirty="0" smtClean="0"/>
              <a:t>1,121 Muestras</a:t>
            </a:r>
            <a:endParaRPr lang="es-AR" sz="1600" dirty="0"/>
          </a:p>
        </p:txBody>
      </p:sp>
      <p:sp>
        <p:nvSpPr>
          <p:cNvPr id="17" name="CuadroTexto 16"/>
          <p:cNvSpPr txBox="1"/>
          <p:nvPr/>
        </p:nvSpPr>
        <p:spPr>
          <a:xfrm>
            <a:off x="-13835" y="1592538"/>
            <a:ext cx="1098986" cy="584775"/>
          </a:xfrm>
          <a:prstGeom prst="rect">
            <a:avLst/>
          </a:prstGeom>
          <a:noFill/>
        </p:spPr>
        <p:txBody>
          <a:bodyPr wrap="square" rtlCol="0">
            <a:spAutoFit/>
          </a:bodyPr>
          <a:lstStyle/>
          <a:p>
            <a:pPr algn="ctr"/>
            <a:r>
              <a:rPr lang="es-AR" sz="1600" dirty="0" smtClean="0"/>
              <a:t>1,599 Muestras</a:t>
            </a:r>
            <a:endParaRPr lang="es-AR" sz="1600" dirty="0"/>
          </a:p>
        </p:txBody>
      </p:sp>
      <p:sp>
        <p:nvSpPr>
          <p:cNvPr id="18" name="CuadroTexto 17"/>
          <p:cNvSpPr txBox="1"/>
          <p:nvPr/>
        </p:nvSpPr>
        <p:spPr>
          <a:xfrm>
            <a:off x="-13835" y="2393937"/>
            <a:ext cx="1098986" cy="523220"/>
          </a:xfrm>
          <a:prstGeom prst="rect">
            <a:avLst/>
          </a:prstGeom>
          <a:noFill/>
        </p:spPr>
        <p:txBody>
          <a:bodyPr wrap="square" rtlCol="0">
            <a:spAutoFit/>
          </a:bodyPr>
          <a:lstStyle/>
          <a:p>
            <a:pPr algn="ctr"/>
            <a:r>
              <a:rPr lang="es-AR" sz="1400" dirty="0" smtClean="0"/>
              <a:t>6 Calidades</a:t>
            </a:r>
            <a:endParaRPr lang="es-AR" sz="1400" dirty="0"/>
          </a:p>
        </p:txBody>
      </p:sp>
    </p:spTree>
    <p:extLst>
      <p:ext uri="{BB962C8B-B14F-4D97-AF65-F5344CB8AC3E}">
        <p14:creationId xmlns:p14="http://schemas.microsoft.com/office/powerpoint/2010/main" val="629367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41512" y="224118"/>
            <a:ext cx="8012114" cy="1071282"/>
          </a:xfrm>
        </p:spPr>
        <p:txBody>
          <a:bodyPr/>
          <a:lstStyle/>
          <a:p>
            <a:r>
              <a:rPr lang="es-AR" dirty="0" smtClean="0"/>
              <a:t>Comprobación de categorías</a:t>
            </a:r>
            <a:endParaRPr lang="es-AR" dirty="0"/>
          </a:p>
        </p:txBody>
      </p:sp>
      <p:sp>
        <p:nvSpPr>
          <p:cNvPr id="3" name="Marcador de contenido 2"/>
          <p:cNvSpPr>
            <a:spLocks noGrp="1"/>
          </p:cNvSpPr>
          <p:nvPr>
            <p:ph idx="1"/>
          </p:nvPr>
        </p:nvSpPr>
        <p:spPr>
          <a:xfrm>
            <a:off x="811016" y="1377355"/>
            <a:ext cx="3313413" cy="438508"/>
          </a:xfrm>
          <a:ln>
            <a:solidFill>
              <a:schemeClr val="accent4"/>
            </a:solidFill>
          </a:ln>
        </p:spPr>
        <p:txBody>
          <a:bodyPr>
            <a:normAutofit/>
          </a:bodyPr>
          <a:lstStyle/>
          <a:p>
            <a:r>
              <a:rPr lang="es-AR" dirty="0"/>
              <a:t>Modelo </a:t>
            </a:r>
            <a:r>
              <a:rPr lang="es-AR" dirty="0" smtClean="0"/>
              <a:t>de </a:t>
            </a:r>
            <a:r>
              <a:rPr lang="es-AR" dirty="0" err="1" smtClean="0"/>
              <a:t>Silhouette</a:t>
            </a:r>
            <a:endParaRPr lang="es-AR" dirty="0"/>
          </a:p>
          <a:p>
            <a:endParaRPr lang="es-AR" dirty="0"/>
          </a:p>
        </p:txBody>
      </p:sp>
      <p:sp>
        <p:nvSpPr>
          <p:cNvPr id="4" name="Marcador de contenido 2"/>
          <p:cNvSpPr txBox="1">
            <a:spLocks/>
          </p:cNvSpPr>
          <p:nvPr/>
        </p:nvSpPr>
        <p:spPr>
          <a:xfrm>
            <a:off x="7338337" y="1377355"/>
            <a:ext cx="2883965" cy="438508"/>
          </a:xfrm>
          <a:prstGeom prst="rect">
            <a:avLst/>
          </a:prstGeom>
          <a:ln>
            <a:solidFill>
              <a:schemeClr val="accent4"/>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AR" dirty="0" smtClean="0"/>
              <a:t>Modelo del Codo</a:t>
            </a:r>
          </a:p>
          <a:p>
            <a:endParaRPr lang="es-AR" dirty="0"/>
          </a:p>
        </p:txBody>
      </p:sp>
      <p:pic>
        <p:nvPicPr>
          <p:cNvPr id="6" name="Imagen 5"/>
          <p:cNvPicPr>
            <a:picLocks noChangeAspect="1"/>
          </p:cNvPicPr>
          <p:nvPr/>
        </p:nvPicPr>
        <p:blipFill>
          <a:blip r:embed="rId2"/>
          <a:stretch>
            <a:fillRect/>
          </a:stretch>
        </p:blipFill>
        <p:spPr>
          <a:xfrm>
            <a:off x="261280" y="2044461"/>
            <a:ext cx="2982252" cy="2214761"/>
          </a:xfrm>
          <a:prstGeom prst="rect">
            <a:avLst/>
          </a:prstGeom>
          <a:ln w="38100">
            <a:solidFill>
              <a:schemeClr val="accent6"/>
            </a:solidFill>
          </a:ln>
        </p:spPr>
      </p:pic>
      <p:pic>
        <p:nvPicPr>
          <p:cNvPr id="7" name="Imagen 6"/>
          <p:cNvPicPr>
            <a:picLocks noChangeAspect="1"/>
          </p:cNvPicPr>
          <p:nvPr/>
        </p:nvPicPr>
        <p:blipFill>
          <a:blip r:embed="rId3"/>
          <a:stretch>
            <a:fillRect/>
          </a:stretch>
        </p:blipFill>
        <p:spPr>
          <a:xfrm>
            <a:off x="261280" y="4408100"/>
            <a:ext cx="2982252" cy="2212254"/>
          </a:xfrm>
          <a:prstGeom prst="rect">
            <a:avLst/>
          </a:prstGeom>
          <a:ln>
            <a:solidFill>
              <a:schemeClr val="accent6"/>
            </a:solidFill>
          </a:ln>
        </p:spPr>
      </p:pic>
      <p:pic>
        <p:nvPicPr>
          <p:cNvPr id="9" name="Imagen 8"/>
          <p:cNvPicPr>
            <a:picLocks noChangeAspect="1"/>
          </p:cNvPicPr>
          <p:nvPr/>
        </p:nvPicPr>
        <p:blipFill>
          <a:blip r:embed="rId4"/>
          <a:stretch>
            <a:fillRect/>
          </a:stretch>
        </p:blipFill>
        <p:spPr>
          <a:xfrm>
            <a:off x="3355857" y="2044461"/>
            <a:ext cx="3053569" cy="2214761"/>
          </a:xfrm>
          <a:prstGeom prst="rect">
            <a:avLst/>
          </a:prstGeom>
          <a:ln>
            <a:solidFill>
              <a:schemeClr val="accent6"/>
            </a:solidFill>
          </a:ln>
        </p:spPr>
      </p:pic>
      <p:pic>
        <p:nvPicPr>
          <p:cNvPr id="10" name="Imagen 9"/>
          <p:cNvPicPr>
            <a:picLocks noChangeAspect="1"/>
          </p:cNvPicPr>
          <p:nvPr/>
        </p:nvPicPr>
        <p:blipFill>
          <a:blip r:embed="rId5"/>
          <a:stretch>
            <a:fillRect/>
          </a:stretch>
        </p:blipFill>
        <p:spPr>
          <a:xfrm>
            <a:off x="3355857" y="4408100"/>
            <a:ext cx="3053569" cy="2212254"/>
          </a:xfrm>
          <a:prstGeom prst="rect">
            <a:avLst/>
          </a:prstGeom>
          <a:ln>
            <a:solidFill>
              <a:schemeClr val="accent6"/>
            </a:solidFill>
          </a:ln>
        </p:spPr>
      </p:pic>
      <p:pic>
        <p:nvPicPr>
          <p:cNvPr id="11" name="Imagen 10"/>
          <p:cNvPicPr>
            <a:picLocks noChangeAspect="1"/>
          </p:cNvPicPr>
          <p:nvPr/>
        </p:nvPicPr>
        <p:blipFill>
          <a:blip r:embed="rId6"/>
          <a:stretch>
            <a:fillRect/>
          </a:stretch>
        </p:blipFill>
        <p:spPr>
          <a:xfrm>
            <a:off x="6858000" y="2044461"/>
            <a:ext cx="3674853" cy="2911039"/>
          </a:xfrm>
          <a:prstGeom prst="rect">
            <a:avLst/>
          </a:prstGeom>
          <a:ln w="19050">
            <a:solidFill>
              <a:schemeClr val="accent6">
                <a:lumMod val="75000"/>
              </a:schemeClr>
            </a:solidFill>
          </a:ln>
        </p:spPr>
      </p:pic>
      <p:sp>
        <p:nvSpPr>
          <p:cNvPr id="12" name="Marcador de contenido 2"/>
          <p:cNvSpPr txBox="1">
            <a:spLocks/>
          </p:cNvSpPr>
          <p:nvPr/>
        </p:nvSpPr>
        <p:spPr>
          <a:xfrm>
            <a:off x="6777619" y="5075718"/>
            <a:ext cx="5023317" cy="1544635"/>
          </a:xfrm>
          <a:prstGeom prst="rect">
            <a:avLst/>
          </a:prstGeom>
          <a:ln>
            <a:solidFill>
              <a:schemeClr val="accent4"/>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AR" dirty="0" smtClean="0"/>
              <a:t>Claras conclusiones en ambos estudios que tener solo 2 categorías es beneficioso para nuestro proyecto en particular.</a:t>
            </a:r>
          </a:p>
          <a:p>
            <a:endParaRPr lang="es-AR" dirty="0"/>
          </a:p>
        </p:txBody>
      </p:sp>
    </p:spTree>
    <p:extLst>
      <p:ext uri="{BB962C8B-B14F-4D97-AF65-F5344CB8AC3E}">
        <p14:creationId xmlns:p14="http://schemas.microsoft.com/office/powerpoint/2010/main" val="4023229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96734" y="191461"/>
            <a:ext cx="9404723" cy="1400530"/>
          </a:xfrm>
        </p:spPr>
        <p:txBody>
          <a:bodyPr/>
          <a:lstStyle/>
          <a:p>
            <a:pPr algn="ctr"/>
            <a:r>
              <a:rPr lang="es-AR" b="1" dirty="0" smtClean="0"/>
              <a:t>Entrenamiento de Modelos</a:t>
            </a:r>
            <a:endParaRPr lang="es-AR" dirty="0"/>
          </a:p>
        </p:txBody>
      </p:sp>
      <p:sp>
        <p:nvSpPr>
          <p:cNvPr id="3" name="Marcador de contenido 2"/>
          <p:cNvSpPr>
            <a:spLocks noGrp="1"/>
          </p:cNvSpPr>
          <p:nvPr>
            <p:ph idx="1"/>
          </p:nvPr>
        </p:nvSpPr>
        <p:spPr>
          <a:xfrm>
            <a:off x="0" y="853326"/>
            <a:ext cx="5975113" cy="1122636"/>
          </a:xfrm>
        </p:spPr>
        <p:txBody>
          <a:bodyPr/>
          <a:lstStyle/>
          <a:p>
            <a:pPr algn="ctr">
              <a:buFont typeface="Wingdings" panose="05000000000000000000" pitchFamily="2" charset="2"/>
              <a:buChar char="ü"/>
            </a:pPr>
            <a:r>
              <a:rPr lang="es-AR" dirty="0" smtClean="0"/>
              <a:t>Reemplazo de Calidades Buenas por 1 y calidades Malas por 0 (para trabajar testear nuestro modelo).</a:t>
            </a:r>
          </a:p>
          <a:p>
            <a:pPr algn="ctr">
              <a:buFont typeface="Wingdings" panose="05000000000000000000" pitchFamily="2" charset="2"/>
              <a:buChar char="ü"/>
            </a:pPr>
            <a:endParaRPr lang="es-AR" dirty="0"/>
          </a:p>
        </p:txBody>
      </p:sp>
      <p:sp>
        <p:nvSpPr>
          <p:cNvPr id="4" name="Rectángulo 3"/>
          <p:cNvSpPr/>
          <p:nvPr/>
        </p:nvSpPr>
        <p:spPr>
          <a:xfrm>
            <a:off x="3381554" y="1932317"/>
            <a:ext cx="1026543" cy="448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902</a:t>
            </a:r>
            <a:endParaRPr lang="es-AR" dirty="0"/>
          </a:p>
        </p:txBody>
      </p:sp>
      <p:sp>
        <p:nvSpPr>
          <p:cNvPr id="5" name="Rectángulo 4"/>
          <p:cNvSpPr/>
          <p:nvPr/>
        </p:nvSpPr>
        <p:spPr>
          <a:xfrm>
            <a:off x="3381554" y="2576304"/>
            <a:ext cx="1026543" cy="448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225</a:t>
            </a:r>
            <a:endParaRPr lang="es-AR" dirty="0"/>
          </a:p>
        </p:txBody>
      </p:sp>
      <p:sp>
        <p:nvSpPr>
          <p:cNvPr id="6" name="CuadroTexto 5"/>
          <p:cNvSpPr txBox="1"/>
          <p:nvPr/>
        </p:nvSpPr>
        <p:spPr>
          <a:xfrm>
            <a:off x="1210689" y="1908182"/>
            <a:ext cx="1207698" cy="369332"/>
          </a:xfrm>
          <a:prstGeom prst="rect">
            <a:avLst/>
          </a:prstGeom>
          <a:noFill/>
        </p:spPr>
        <p:txBody>
          <a:bodyPr wrap="square" rtlCol="0">
            <a:spAutoFit/>
          </a:bodyPr>
          <a:lstStyle/>
          <a:p>
            <a:r>
              <a:rPr lang="es-AR" dirty="0" smtClean="0"/>
              <a:t>Train</a:t>
            </a:r>
            <a:endParaRPr lang="es-AR" dirty="0"/>
          </a:p>
        </p:txBody>
      </p:sp>
      <p:sp>
        <p:nvSpPr>
          <p:cNvPr id="8" name="CuadroTexto 7"/>
          <p:cNvSpPr txBox="1"/>
          <p:nvPr/>
        </p:nvSpPr>
        <p:spPr>
          <a:xfrm>
            <a:off x="1210689" y="2609273"/>
            <a:ext cx="1207698" cy="369332"/>
          </a:xfrm>
          <a:prstGeom prst="rect">
            <a:avLst/>
          </a:prstGeom>
          <a:noFill/>
        </p:spPr>
        <p:txBody>
          <a:bodyPr wrap="square" rtlCol="0">
            <a:spAutoFit/>
          </a:bodyPr>
          <a:lstStyle/>
          <a:p>
            <a:r>
              <a:rPr lang="es-AR" dirty="0" smtClean="0"/>
              <a:t>Test</a:t>
            </a:r>
            <a:endParaRPr lang="es-AR" dirty="0"/>
          </a:p>
        </p:txBody>
      </p:sp>
      <p:sp>
        <p:nvSpPr>
          <p:cNvPr id="9" name="CuadroTexto 8"/>
          <p:cNvSpPr txBox="1"/>
          <p:nvPr/>
        </p:nvSpPr>
        <p:spPr>
          <a:xfrm>
            <a:off x="2127791" y="2592244"/>
            <a:ext cx="1207698" cy="369332"/>
          </a:xfrm>
          <a:prstGeom prst="rect">
            <a:avLst/>
          </a:prstGeom>
          <a:noFill/>
        </p:spPr>
        <p:txBody>
          <a:bodyPr wrap="square" rtlCol="0">
            <a:spAutoFit/>
          </a:bodyPr>
          <a:lstStyle/>
          <a:p>
            <a:r>
              <a:rPr lang="es-AR" dirty="0" smtClean="0"/>
              <a:t>20%</a:t>
            </a:r>
            <a:endParaRPr lang="es-AR" dirty="0"/>
          </a:p>
        </p:txBody>
      </p:sp>
      <p:sp>
        <p:nvSpPr>
          <p:cNvPr id="10" name="CuadroTexto 9"/>
          <p:cNvSpPr txBox="1"/>
          <p:nvPr/>
        </p:nvSpPr>
        <p:spPr>
          <a:xfrm>
            <a:off x="2081725" y="1921148"/>
            <a:ext cx="1207698" cy="369332"/>
          </a:xfrm>
          <a:prstGeom prst="rect">
            <a:avLst/>
          </a:prstGeom>
          <a:noFill/>
        </p:spPr>
        <p:txBody>
          <a:bodyPr wrap="square" rtlCol="0">
            <a:spAutoFit/>
          </a:bodyPr>
          <a:lstStyle/>
          <a:p>
            <a:r>
              <a:rPr lang="es-AR" dirty="0" smtClean="0"/>
              <a:t>80%</a:t>
            </a:r>
            <a:endParaRPr lang="es-AR" dirty="0"/>
          </a:p>
        </p:txBody>
      </p:sp>
      <p:cxnSp>
        <p:nvCxnSpPr>
          <p:cNvPr id="12" name="Conector recto de flecha 11"/>
          <p:cNvCxnSpPr>
            <a:endCxn id="10" idx="1"/>
          </p:cNvCxnSpPr>
          <p:nvPr/>
        </p:nvCxnSpPr>
        <p:spPr>
          <a:xfrm>
            <a:off x="1814307" y="2105814"/>
            <a:ext cx="267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a:endCxn id="10" idx="3"/>
          </p:cNvCxnSpPr>
          <p:nvPr/>
        </p:nvCxnSpPr>
        <p:spPr>
          <a:xfrm>
            <a:off x="2774830" y="2105814"/>
            <a:ext cx="514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a:off x="2774830" y="2767172"/>
            <a:ext cx="514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1860373" y="2793939"/>
            <a:ext cx="267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V="1">
            <a:off x="4518743" y="1685906"/>
            <a:ext cx="672861" cy="268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4518743" y="2026751"/>
            <a:ext cx="672861"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flipV="1">
            <a:off x="4546178" y="2693188"/>
            <a:ext cx="672861" cy="268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a:off x="4546178" y="3012366"/>
            <a:ext cx="672861" cy="22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24"/>
          <p:cNvSpPr/>
          <p:nvPr/>
        </p:nvSpPr>
        <p:spPr>
          <a:xfrm>
            <a:off x="5302250" y="1530811"/>
            <a:ext cx="752582" cy="310189"/>
          </a:xfrm>
          <a:prstGeom prst="rect">
            <a:avLst/>
          </a:prstGeom>
          <a:solidFill>
            <a:schemeClr val="accent6"/>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492</a:t>
            </a:r>
            <a:endParaRPr lang="es-AR" dirty="0"/>
          </a:p>
        </p:txBody>
      </p:sp>
      <p:sp>
        <p:nvSpPr>
          <p:cNvPr id="27" name="Rectángulo 26"/>
          <p:cNvSpPr/>
          <p:nvPr/>
        </p:nvSpPr>
        <p:spPr>
          <a:xfrm>
            <a:off x="5314662" y="2070702"/>
            <a:ext cx="752582" cy="310189"/>
          </a:xfrm>
          <a:prstGeom prst="rect">
            <a:avLst/>
          </a:prstGeom>
          <a:solidFill>
            <a:srgbClr val="0070C0"/>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410</a:t>
            </a:r>
            <a:endParaRPr lang="es-AR" dirty="0"/>
          </a:p>
        </p:txBody>
      </p:sp>
      <p:sp>
        <p:nvSpPr>
          <p:cNvPr id="28" name="Rectángulo 27"/>
          <p:cNvSpPr/>
          <p:nvPr/>
        </p:nvSpPr>
        <p:spPr>
          <a:xfrm>
            <a:off x="5328922" y="2517193"/>
            <a:ext cx="752582" cy="310189"/>
          </a:xfrm>
          <a:prstGeom prst="rect">
            <a:avLst/>
          </a:prstGeom>
          <a:solidFill>
            <a:schemeClr val="accent6"/>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123</a:t>
            </a:r>
            <a:endParaRPr lang="es-AR" dirty="0"/>
          </a:p>
        </p:txBody>
      </p:sp>
      <p:sp>
        <p:nvSpPr>
          <p:cNvPr id="29" name="Rectángulo 28"/>
          <p:cNvSpPr/>
          <p:nvPr/>
        </p:nvSpPr>
        <p:spPr>
          <a:xfrm>
            <a:off x="5314662" y="3134713"/>
            <a:ext cx="752582" cy="310189"/>
          </a:xfrm>
          <a:prstGeom prst="rect">
            <a:avLst/>
          </a:prstGeom>
          <a:solidFill>
            <a:srgbClr val="0070C0"/>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102</a:t>
            </a:r>
            <a:endParaRPr lang="es-AR" dirty="0"/>
          </a:p>
        </p:txBody>
      </p:sp>
      <p:sp>
        <p:nvSpPr>
          <p:cNvPr id="30" name="CuadroTexto 29"/>
          <p:cNvSpPr txBox="1"/>
          <p:nvPr/>
        </p:nvSpPr>
        <p:spPr>
          <a:xfrm>
            <a:off x="6101855" y="1501239"/>
            <a:ext cx="1282120" cy="369332"/>
          </a:xfrm>
          <a:prstGeom prst="rect">
            <a:avLst/>
          </a:prstGeom>
          <a:noFill/>
        </p:spPr>
        <p:txBody>
          <a:bodyPr wrap="square" rtlCol="0">
            <a:spAutoFit/>
          </a:bodyPr>
          <a:lstStyle/>
          <a:p>
            <a:r>
              <a:rPr lang="es-AR" dirty="0" smtClean="0"/>
              <a:t>1 (Buena)</a:t>
            </a:r>
            <a:endParaRPr lang="es-AR" dirty="0"/>
          </a:p>
        </p:txBody>
      </p:sp>
      <p:sp>
        <p:nvSpPr>
          <p:cNvPr id="31" name="CuadroTexto 30"/>
          <p:cNvSpPr txBox="1"/>
          <p:nvPr/>
        </p:nvSpPr>
        <p:spPr>
          <a:xfrm>
            <a:off x="6110140" y="2458050"/>
            <a:ext cx="1282120" cy="369332"/>
          </a:xfrm>
          <a:prstGeom prst="rect">
            <a:avLst/>
          </a:prstGeom>
          <a:noFill/>
        </p:spPr>
        <p:txBody>
          <a:bodyPr wrap="square" rtlCol="0">
            <a:spAutoFit/>
          </a:bodyPr>
          <a:lstStyle/>
          <a:p>
            <a:r>
              <a:rPr lang="es-AR" dirty="0" smtClean="0"/>
              <a:t>1 (Buena)</a:t>
            </a:r>
            <a:endParaRPr lang="es-AR" dirty="0"/>
          </a:p>
        </p:txBody>
      </p:sp>
      <p:sp>
        <p:nvSpPr>
          <p:cNvPr id="32" name="CuadroTexto 31"/>
          <p:cNvSpPr txBox="1"/>
          <p:nvPr/>
        </p:nvSpPr>
        <p:spPr>
          <a:xfrm>
            <a:off x="6117561" y="2022444"/>
            <a:ext cx="1282120" cy="369332"/>
          </a:xfrm>
          <a:prstGeom prst="rect">
            <a:avLst/>
          </a:prstGeom>
          <a:noFill/>
        </p:spPr>
        <p:txBody>
          <a:bodyPr wrap="square" rtlCol="0">
            <a:spAutoFit/>
          </a:bodyPr>
          <a:lstStyle/>
          <a:p>
            <a:r>
              <a:rPr lang="es-AR" dirty="0"/>
              <a:t>0</a:t>
            </a:r>
            <a:r>
              <a:rPr lang="es-AR" dirty="0" smtClean="0"/>
              <a:t> (Mala)</a:t>
            </a:r>
            <a:endParaRPr lang="es-AR" dirty="0"/>
          </a:p>
        </p:txBody>
      </p:sp>
      <p:sp>
        <p:nvSpPr>
          <p:cNvPr id="33" name="CuadroTexto 32"/>
          <p:cNvSpPr txBox="1"/>
          <p:nvPr/>
        </p:nvSpPr>
        <p:spPr>
          <a:xfrm>
            <a:off x="6160457" y="3105141"/>
            <a:ext cx="1282120" cy="369332"/>
          </a:xfrm>
          <a:prstGeom prst="rect">
            <a:avLst/>
          </a:prstGeom>
          <a:noFill/>
        </p:spPr>
        <p:txBody>
          <a:bodyPr wrap="square" rtlCol="0">
            <a:spAutoFit/>
          </a:bodyPr>
          <a:lstStyle/>
          <a:p>
            <a:r>
              <a:rPr lang="es-AR" dirty="0"/>
              <a:t>0</a:t>
            </a:r>
            <a:r>
              <a:rPr lang="es-AR" dirty="0" smtClean="0"/>
              <a:t> (Mala)</a:t>
            </a:r>
            <a:endParaRPr lang="es-AR" dirty="0"/>
          </a:p>
        </p:txBody>
      </p:sp>
      <p:graphicFrame>
        <p:nvGraphicFramePr>
          <p:cNvPr id="36" name="Gráfico 35"/>
          <p:cNvGraphicFramePr/>
          <p:nvPr>
            <p:extLst>
              <p:ext uri="{D42A27DB-BD31-4B8C-83A1-F6EECF244321}">
                <p14:modId xmlns:p14="http://schemas.microsoft.com/office/powerpoint/2010/main" val="60900889"/>
              </p:ext>
            </p:extLst>
          </p:nvPr>
        </p:nvGraphicFramePr>
        <p:xfrm>
          <a:off x="7485473" y="1174396"/>
          <a:ext cx="4279151" cy="2534962"/>
        </p:xfrm>
        <a:graphic>
          <a:graphicData uri="http://schemas.openxmlformats.org/drawingml/2006/chart">
            <c:chart xmlns:c="http://schemas.openxmlformats.org/drawingml/2006/chart" xmlns:r="http://schemas.openxmlformats.org/officeDocument/2006/relationships" r:id="rId2"/>
          </a:graphicData>
        </a:graphic>
      </p:graphicFrame>
      <p:sp>
        <p:nvSpPr>
          <p:cNvPr id="37" name="Marcador de contenido 2"/>
          <p:cNvSpPr txBox="1">
            <a:spLocks/>
          </p:cNvSpPr>
          <p:nvPr/>
        </p:nvSpPr>
        <p:spPr>
          <a:xfrm>
            <a:off x="252487" y="3773040"/>
            <a:ext cx="2548480" cy="432663"/>
          </a:xfrm>
          <a:prstGeom prst="rect">
            <a:avLst/>
          </a:prstGeom>
          <a:ln>
            <a:solidFill>
              <a:schemeClr val="accent5">
                <a:lumMod val="60000"/>
                <a:lumOff val="40000"/>
              </a:schemeClr>
            </a:solidFill>
          </a:ln>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ctr">
              <a:buFont typeface="Wingdings" panose="05000000000000000000" pitchFamily="2" charset="2"/>
              <a:buChar char="ü"/>
            </a:pPr>
            <a:r>
              <a:rPr lang="es-AR" dirty="0" smtClean="0"/>
              <a:t>Hiperparámetros</a:t>
            </a:r>
          </a:p>
          <a:p>
            <a:pPr algn="ctr">
              <a:buFont typeface="Wingdings" panose="05000000000000000000" pitchFamily="2" charset="2"/>
              <a:buChar char="ü"/>
            </a:pPr>
            <a:endParaRPr lang="es-AR" dirty="0"/>
          </a:p>
        </p:txBody>
      </p:sp>
      <p:cxnSp>
        <p:nvCxnSpPr>
          <p:cNvPr id="39" name="Conector recto de flecha 38"/>
          <p:cNvCxnSpPr/>
          <p:nvPr/>
        </p:nvCxnSpPr>
        <p:spPr>
          <a:xfrm>
            <a:off x="2971980" y="4000885"/>
            <a:ext cx="1162050" cy="95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Rectángulo 39"/>
          <p:cNvSpPr/>
          <p:nvPr/>
        </p:nvSpPr>
        <p:spPr>
          <a:xfrm>
            <a:off x="3426136" y="5141369"/>
            <a:ext cx="2185214" cy="400110"/>
          </a:xfrm>
          <a:prstGeom prst="rect">
            <a:avLst/>
          </a:prstGeom>
          <a:ln>
            <a:solidFill>
              <a:schemeClr val="accent4"/>
            </a:solidFill>
          </a:ln>
        </p:spPr>
        <p:txBody>
          <a:bodyPr wrap="none">
            <a:spAutoFit/>
          </a:bodyPr>
          <a:lstStyle/>
          <a:p>
            <a:r>
              <a:rPr lang="es-AR" sz="2000" b="1" dirty="0" err="1" smtClean="0">
                <a:solidFill>
                  <a:srgbClr val="D4D4D4"/>
                </a:solidFill>
                <a:latin typeface="Courier New" panose="02070309020205020404" pitchFamily="49" charset="0"/>
              </a:rPr>
              <a:t>Decision</a:t>
            </a:r>
            <a:r>
              <a:rPr lang="es-AR" sz="2000" b="1" dirty="0" smtClean="0">
                <a:solidFill>
                  <a:srgbClr val="D4D4D4"/>
                </a:solidFill>
                <a:latin typeface="Courier New" panose="02070309020205020404" pitchFamily="49" charset="0"/>
              </a:rPr>
              <a:t> </a:t>
            </a:r>
            <a:r>
              <a:rPr lang="es-AR" sz="2000" b="1" dirty="0" err="1" smtClean="0">
                <a:solidFill>
                  <a:srgbClr val="D4D4D4"/>
                </a:solidFill>
                <a:latin typeface="Courier New" panose="02070309020205020404" pitchFamily="49" charset="0"/>
              </a:rPr>
              <a:t>Tree</a:t>
            </a:r>
            <a:endParaRPr lang="es-AR" sz="2000" b="1" dirty="0">
              <a:solidFill>
                <a:srgbClr val="D4D4D4"/>
              </a:solidFill>
              <a:effectLst/>
              <a:latin typeface="Courier New" panose="02070309020205020404" pitchFamily="49" charset="0"/>
            </a:endParaRPr>
          </a:p>
        </p:txBody>
      </p:sp>
      <p:cxnSp>
        <p:nvCxnSpPr>
          <p:cNvPr id="43" name="Conector angular 42"/>
          <p:cNvCxnSpPr/>
          <p:nvPr/>
        </p:nvCxnSpPr>
        <p:spPr>
          <a:xfrm rot="5400000">
            <a:off x="5282051" y="4293354"/>
            <a:ext cx="787694" cy="598434"/>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44" name="Rectángulo 43"/>
          <p:cNvSpPr/>
          <p:nvPr/>
        </p:nvSpPr>
        <p:spPr>
          <a:xfrm>
            <a:off x="4222482" y="3778700"/>
            <a:ext cx="2073543" cy="400110"/>
          </a:xfrm>
          <a:prstGeom prst="rect">
            <a:avLst/>
          </a:prstGeom>
          <a:ln>
            <a:solidFill>
              <a:schemeClr val="accent5">
                <a:lumMod val="60000"/>
                <a:lumOff val="40000"/>
              </a:schemeClr>
            </a:solidFill>
          </a:ln>
        </p:spPr>
        <p:txBody>
          <a:bodyPr wrap="square">
            <a:spAutoFit/>
          </a:bodyPr>
          <a:lstStyle/>
          <a:p>
            <a:r>
              <a:rPr lang="es-AR" sz="2000" b="1" dirty="0" err="1">
                <a:solidFill>
                  <a:srgbClr val="D4D4D4"/>
                </a:solidFill>
                <a:latin typeface="Courier New" panose="02070309020205020404" pitchFamily="49" charset="0"/>
              </a:rPr>
              <a:t>GridSearchCV</a:t>
            </a:r>
            <a:endParaRPr lang="es-AR" sz="2000" b="1" dirty="0">
              <a:solidFill>
                <a:srgbClr val="D4D4D4"/>
              </a:solidFill>
              <a:effectLst/>
              <a:latin typeface="Courier New" panose="02070309020205020404" pitchFamily="49" charset="0"/>
            </a:endParaRPr>
          </a:p>
        </p:txBody>
      </p:sp>
      <p:sp>
        <p:nvSpPr>
          <p:cNvPr id="45" name="CuadroTexto 44"/>
          <p:cNvSpPr txBox="1"/>
          <p:nvPr/>
        </p:nvSpPr>
        <p:spPr>
          <a:xfrm>
            <a:off x="0" y="4531710"/>
            <a:ext cx="3053454" cy="1754326"/>
          </a:xfrm>
          <a:prstGeom prst="rect">
            <a:avLst/>
          </a:prstGeom>
          <a:noFill/>
        </p:spPr>
        <p:txBody>
          <a:bodyPr wrap="square" rtlCol="0">
            <a:spAutoFit/>
          </a:bodyPr>
          <a:lstStyle/>
          <a:p>
            <a:pPr marL="285750" indent="-285750">
              <a:buFont typeface="Arial" panose="020B0604020202020204" pitchFamily="34" charset="0"/>
              <a:buChar char="•"/>
            </a:pPr>
            <a:r>
              <a:rPr lang="es-AR" dirty="0" err="1" smtClean="0"/>
              <a:t>Criterion</a:t>
            </a:r>
            <a:r>
              <a:rPr lang="es-AR" dirty="0" smtClean="0"/>
              <a:t>: </a:t>
            </a:r>
            <a:r>
              <a:rPr lang="es-AR" dirty="0" err="1" smtClean="0"/>
              <a:t>Gini</a:t>
            </a:r>
            <a:r>
              <a:rPr lang="es-AR" dirty="0" smtClean="0"/>
              <a:t>;</a:t>
            </a:r>
          </a:p>
          <a:p>
            <a:pPr marL="285750" indent="-285750">
              <a:buFont typeface="Arial" panose="020B0604020202020204" pitchFamily="34" charset="0"/>
              <a:buChar char="•"/>
            </a:pPr>
            <a:r>
              <a:rPr lang="es-AR" dirty="0" err="1" smtClean="0"/>
              <a:t>Max_depth</a:t>
            </a:r>
            <a:r>
              <a:rPr lang="es-AR" dirty="0" smtClean="0"/>
              <a:t>: 4;</a:t>
            </a:r>
          </a:p>
          <a:p>
            <a:pPr marL="285750" indent="-285750">
              <a:buFont typeface="Arial" panose="020B0604020202020204" pitchFamily="34" charset="0"/>
              <a:buChar char="•"/>
            </a:pPr>
            <a:r>
              <a:rPr lang="es-AR" dirty="0" err="1" smtClean="0"/>
              <a:t>Min_samples_leaf</a:t>
            </a:r>
            <a:r>
              <a:rPr lang="es-AR" dirty="0" smtClean="0"/>
              <a:t>: 7;</a:t>
            </a:r>
          </a:p>
          <a:p>
            <a:pPr marL="285750" indent="-285750">
              <a:buFont typeface="Arial" panose="020B0604020202020204" pitchFamily="34" charset="0"/>
              <a:buChar char="•"/>
            </a:pPr>
            <a:r>
              <a:rPr lang="es-AR" dirty="0" err="1" smtClean="0"/>
              <a:t>Min_samples_Split</a:t>
            </a:r>
            <a:r>
              <a:rPr lang="es-AR" dirty="0" smtClean="0"/>
              <a:t>: 2;</a:t>
            </a:r>
          </a:p>
          <a:p>
            <a:pPr marL="285750" indent="-285750">
              <a:buFont typeface="Arial" panose="020B0604020202020204" pitchFamily="34" charset="0"/>
              <a:buChar char="•"/>
            </a:pPr>
            <a:r>
              <a:rPr lang="es-AR" dirty="0" err="1" smtClean="0"/>
              <a:t>Random_state</a:t>
            </a:r>
            <a:r>
              <a:rPr lang="es-AR" dirty="0" smtClean="0"/>
              <a:t>: 42;</a:t>
            </a:r>
          </a:p>
          <a:p>
            <a:pPr marL="285750" indent="-285750">
              <a:buFont typeface="Arial" panose="020B0604020202020204" pitchFamily="34" charset="0"/>
              <a:buChar char="•"/>
            </a:pPr>
            <a:r>
              <a:rPr lang="es-AR" dirty="0" err="1" smtClean="0"/>
              <a:t>Splitter</a:t>
            </a:r>
            <a:r>
              <a:rPr lang="es-AR" dirty="0" smtClean="0"/>
              <a:t>: </a:t>
            </a:r>
            <a:r>
              <a:rPr lang="es-AR" dirty="0" err="1" smtClean="0"/>
              <a:t>random</a:t>
            </a:r>
            <a:endParaRPr lang="es-AR" dirty="0"/>
          </a:p>
        </p:txBody>
      </p:sp>
      <p:cxnSp>
        <p:nvCxnSpPr>
          <p:cNvPr id="51" name="Conector recto de flecha 50"/>
          <p:cNvCxnSpPr/>
          <p:nvPr/>
        </p:nvCxnSpPr>
        <p:spPr>
          <a:xfrm flipH="1">
            <a:off x="2866961" y="5341424"/>
            <a:ext cx="51459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Conector angular 52"/>
          <p:cNvCxnSpPr/>
          <p:nvPr/>
        </p:nvCxnSpPr>
        <p:spPr>
          <a:xfrm>
            <a:off x="6341756" y="4146326"/>
            <a:ext cx="802318" cy="305574"/>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54" name="Rectángulo 53"/>
          <p:cNvSpPr/>
          <p:nvPr/>
        </p:nvSpPr>
        <p:spPr>
          <a:xfrm>
            <a:off x="7205735" y="4222668"/>
            <a:ext cx="2185214" cy="400110"/>
          </a:xfrm>
          <a:prstGeom prst="rect">
            <a:avLst/>
          </a:prstGeom>
          <a:ln>
            <a:solidFill>
              <a:schemeClr val="accent4"/>
            </a:solidFill>
          </a:ln>
        </p:spPr>
        <p:txBody>
          <a:bodyPr wrap="none">
            <a:spAutoFit/>
          </a:bodyPr>
          <a:lstStyle/>
          <a:p>
            <a:r>
              <a:rPr lang="es-AR" sz="2000" b="1" dirty="0" err="1" smtClean="0">
                <a:solidFill>
                  <a:srgbClr val="D4D4D4"/>
                </a:solidFill>
                <a:latin typeface="Courier New" panose="02070309020205020404" pitchFamily="49" charset="0"/>
              </a:rPr>
              <a:t>Random</a:t>
            </a:r>
            <a:r>
              <a:rPr lang="es-AR" sz="2000" b="1" dirty="0" smtClean="0">
                <a:solidFill>
                  <a:srgbClr val="D4D4D4"/>
                </a:solidFill>
                <a:latin typeface="Courier New" panose="02070309020205020404" pitchFamily="49" charset="0"/>
              </a:rPr>
              <a:t> </a:t>
            </a:r>
            <a:r>
              <a:rPr lang="es-AR" sz="2000" b="1" dirty="0" err="1" smtClean="0">
                <a:solidFill>
                  <a:srgbClr val="D4D4D4"/>
                </a:solidFill>
                <a:latin typeface="Courier New" panose="02070309020205020404" pitchFamily="49" charset="0"/>
              </a:rPr>
              <a:t>Forest</a:t>
            </a:r>
            <a:endParaRPr lang="es-AR" sz="2000" b="1" dirty="0">
              <a:solidFill>
                <a:srgbClr val="D4D4D4"/>
              </a:solidFill>
              <a:effectLst/>
              <a:latin typeface="Courier New" panose="02070309020205020404" pitchFamily="49" charset="0"/>
            </a:endParaRPr>
          </a:p>
        </p:txBody>
      </p:sp>
      <p:cxnSp>
        <p:nvCxnSpPr>
          <p:cNvPr id="55" name="Conector recto de flecha 54"/>
          <p:cNvCxnSpPr/>
          <p:nvPr/>
        </p:nvCxnSpPr>
        <p:spPr>
          <a:xfrm>
            <a:off x="7447375" y="4728203"/>
            <a:ext cx="138014" cy="32366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7" name="CuadroTexto 56"/>
          <p:cNvSpPr txBox="1"/>
          <p:nvPr/>
        </p:nvSpPr>
        <p:spPr>
          <a:xfrm>
            <a:off x="7724198" y="4884348"/>
            <a:ext cx="3053454" cy="1754326"/>
          </a:xfrm>
          <a:prstGeom prst="rect">
            <a:avLst/>
          </a:prstGeom>
          <a:noFill/>
        </p:spPr>
        <p:txBody>
          <a:bodyPr wrap="square" rtlCol="0">
            <a:spAutoFit/>
          </a:bodyPr>
          <a:lstStyle/>
          <a:p>
            <a:pPr marL="285750" indent="-285750">
              <a:buFont typeface="Arial" panose="020B0604020202020204" pitchFamily="34" charset="0"/>
              <a:buChar char="•"/>
            </a:pPr>
            <a:r>
              <a:rPr lang="es-AR" dirty="0" err="1" smtClean="0"/>
              <a:t>Max_depth</a:t>
            </a:r>
            <a:r>
              <a:rPr lang="es-AR" dirty="0" smtClean="0"/>
              <a:t>= </a:t>
            </a:r>
            <a:r>
              <a:rPr lang="es-AR" dirty="0" err="1" smtClean="0"/>
              <a:t>None</a:t>
            </a:r>
            <a:r>
              <a:rPr lang="es-AR" dirty="0" smtClean="0"/>
              <a:t>;</a:t>
            </a:r>
          </a:p>
          <a:p>
            <a:pPr marL="285750" indent="-285750">
              <a:buFont typeface="Arial" panose="020B0604020202020204" pitchFamily="34" charset="0"/>
              <a:buChar char="•"/>
            </a:pPr>
            <a:r>
              <a:rPr lang="es-AR" dirty="0" err="1" smtClean="0"/>
              <a:t>Max_features</a:t>
            </a:r>
            <a:r>
              <a:rPr lang="es-AR" dirty="0" smtClean="0"/>
              <a:t>: ‘</a:t>
            </a:r>
            <a:r>
              <a:rPr lang="es-AR" dirty="0" err="1" smtClean="0"/>
              <a:t>sqrt</a:t>
            </a:r>
            <a:r>
              <a:rPr lang="es-AR" dirty="0" smtClean="0"/>
              <a:t>’;</a:t>
            </a:r>
          </a:p>
          <a:p>
            <a:pPr marL="285750" indent="-285750">
              <a:buFont typeface="Arial" panose="020B0604020202020204" pitchFamily="34" charset="0"/>
              <a:buChar char="•"/>
            </a:pPr>
            <a:r>
              <a:rPr lang="es-AR" dirty="0" err="1" smtClean="0"/>
              <a:t>Min_samples_leaf</a:t>
            </a:r>
            <a:r>
              <a:rPr lang="es-AR" dirty="0" smtClean="0"/>
              <a:t>: 1;</a:t>
            </a:r>
          </a:p>
          <a:p>
            <a:pPr marL="285750" indent="-285750">
              <a:buFont typeface="Arial" panose="020B0604020202020204" pitchFamily="34" charset="0"/>
              <a:buChar char="•"/>
            </a:pPr>
            <a:r>
              <a:rPr lang="es-AR" dirty="0" err="1" smtClean="0"/>
              <a:t>Min_samples_Split</a:t>
            </a:r>
            <a:r>
              <a:rPr lang="es-AR" dirty="0" smtClean="0"/>
              <a:t>: 10;</a:t>
            </a:r>
          </a:p>
          <a:p>
            <a:pPr marL="285750" indent="-285750">
              <a:buFont typeface="Arial" panose="020B0604020202020204" pitchFamily="34" charset="0"/>
              <a:buChar char="•"/>
            </a:pPr>
            <a:r>
              <a:rPr lang="es-AR" dirty="0" err="1" smtClean="0"/>
              <a:t>N_estimators</a:t>
            </a:r>
            <a:r>
              <a:rPr lang="es-AR" dirty="0" smtClean="0"/>
              <a:t>: 100;</a:t>
            </a:r>
          </a:p>
          <a:p>
            <a:pPr marL="285750" indent="-285750">
              <a:buFont typeface="Arial" panose="020B0604020202020204" pitchFamily="34" charset="0"/>
              <a:buChar char="•"/>
            </a:pPr>
            <a:r>
              <a:rPr lang="es-AR" dirty="0" err="1" smtClean="0"/>
              <a:t>Random_state</a:t>
            </a:r>
            <a:r>
              <a:rPr lang="es-AR" dirty="0" smtClean="0"/>
              <a:t>: 42.</a:t>
            </a:r>
            <a:endParaRPr lang="es-AR" dirty="0"/>
          </a:p>
        </p:txBody>
      </p:sp>
    </p:spTree>
    <p:extLst>
      <p:ext uri="{BB962C8B-B14F-4D97-AF65-F5344CB8AC3E}">
        <p14:creationId xmlns:p14="http://schemas.microsoft.com/office/powerpoint/2010/main" val="458996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2375" y="237058"/>
            <a:ext cx="9404723" cy="1400530"/>
          </a:xfrm>
        </p:spPr>
        <p:txBody>
          <a:bodyPr/>
          <a:lstStyle/>
          <a:p>
            <a:pPr algn="ctr"/>
            <a:r>
              <a:rPr lang="es-AR" dirty="0" smtClean="0"/>
              <a:t>Precisión de Modelos de ML</a:t>
            </a:r>
            <a:endParaRPr lang="es-AR" dirty="0"/>
          </a:p>
        </p:txBody>
      </p:sp>
      <p:sp>
        <p:nvSpPr>
          <p:cNvPr id="3" name="Marcador de contenido 2"/>
          <p:cNvSpPr>
            <a:spLocks noGrp="1"/>
          </p:cNvSpPr>
          <p:nvPr>
            <p:ph idx="1"/>
          </p:nvPr>
        </p:nvSpPr>
        <p:spPr/>
        <p:txBody>
          <a:bodyPr/>
          <a:lstStyle/>
          <a:p>
            <a:endParaRPr lang="es-AR"/>
          </a:p>
        </p:txBody>
      </p:sp>
      <p:pic>
        <p:nvPicPr>
          <p:cNvPr id="4" name="Imagen 3"/>
          <p:cNvPicPr>
            <a:picLocks noChangeAspect="1"/>
          </p:cNvPicPr>
          <p:nvPr/>
        </p:nvPicPr>
        <p:blipFill>
          <a:blip r:embed="rId2"/>
          <a:stretch>
            <a:fillRect/>
          </a:stretch>
        </p:blipFill>
        <p:spPr>
          <a:xfrm>
            <a:off x="732375" y="1178494"/>
            <a:ext cx="9896475" cy="5191125"/>
          </a:xfrm>
          <a:prstGeom prst="rect">
            <a:avLst/>
          </a:prstGeom>
        </p:spPr>
      </p:pic>
    </p:spTree>
    <p:extLst>
      <p:ext uri="{BB962C8B-B14F-4D97-AF65-F5344CB8AC3E}">
        <p14:creationId xmlns:p14="http://schemas.microsoft.com/office/powerpoint/2010/main" val="2449208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6881" y="228432"/>
            <a:ext cx="9404723" cy="1400530"/>
          </a:xfrm>
        </p:spPr>
        <p:txBody>
          <a:bodyPr/>
          <a:lstStyle/>
          <a:p>
            <a:pPr algn="ctr"/>
            <a:r>
              <a:rPr lang="es-AR" dirty="0" smtClean="0"/>
              <a:t>Conclusiones</a:t>
            </a:r>
            <a:endParaRPr lang="es-AR" dirty="0"/>
          </a:p>
        </p:txBody>
      </p:sp>
      <p:sp>
        <p:nvSpPr>
          <p:cNvPr id="3" name="Marcador de contenido 2"/>
          <p:cNvSpPr>
            <a:spLocks noGrp="1"/>
          </p:cNvSpPr>
          <p:nvPr>
            <p:ph idx="1"/>
          </p:nvPr>
        </p:nvSpPr>
        <p:spPr>
          <a:xfrm>
            <a:off x="421825" y="1637420"/>
            <a:ext cx="11241088" cy="4987667"/>
          </a:xfrm>
        </p:spPr>
        <p:txBody>
          <a:bodyPr>
            <a:normAutofit fontScale="92500" lnSpcReduction="20000"/>
          </a:bodyPr>
          <a:lstStyle/>
          <a:p>
            <a:r>
              <a:rPr lang="es-AR" dirty="0" smtClean="0"/>
              <a:t>Respuesta de Hipótesis:</a:t>
            </a:r>
          </a:p>
          <a:p>
            <a:pPr lvl="1"/>
            <a:r>
              <a:rPr lang="es-AR" sz="1600" dirty="0" smtClean="0"/>
              <a:t>Se realizaron análisis de </a:t>
            </a:r>
            <a:r>
              <a:rPr lang="es-AR" sz="1600" dirty="0" err="1" smtClean="0"/>
              <a:t>Spearman</a:t>
            </a:r>
            <a:r>
              <a:rPr lang="es-AR" sz="1600" dirty="0" smtClean="0"/>
              <a:t> en varias variables asociadas a nuestras Hipótesis:</a:t>
            </a:r>
          </a:p>
          <a:p>
            <a:pPr lvl="1">
              <a:buFont typeface="Wingdings" panose="05000000000000000000" pitchFamily="2" charset="2"/>
              <a:buChar char="q"/>
            </a:pPr>
            <a:r>
              <a:rPr lang="es-AR" sz="1600" dirty="0" smtClean="0"/>
              <a:t>El coeficiente de correlación entre Sulfitos y Calidad fue de 0.38, una correlación positiva débil, con una magnitud de correlación moderada. Nuestro análisis NO respalda la H1 del todo, ya que es evidente que otras variables juegan un papel crucial.</a:t>
            </a:r>
          </a:p>
          <a:p>
            <a:pPr lvl="1">
              <a:buFont typeface="Wingdings" panose="05000000000000000000" pitchFamily="2" charset="2"/>
              <a:buChar char="q"/>
            </a:pPr>
            <a:r>
              <a:rPr lang="es-AR" sz="1600" dirty="0" smtClean="0"/>
              <a:t>La h2 (Influencia de Factores químicos en la Calidad) nos arroja una correlación muy baja e inversa, y el p </a:t>
            </a:r>
            <a:r>
              <a:rPr lang="es-AR" sz="1600" dirty="0" err="1" smtClean="0"/>
              <a:t>Value</a:t>
            </a:r>
            <a:r>
              <a:rPr lang="es-AR" sz="1600" dirty="0" smtClean="0"/>
              <a:t> nos indica que la correlación es significativa. Pudimos concluir que la influencia de Dióxido de azufre total/ pH es más moderada en comparación a otros factores. Igualmente, llegamos a la misma conclusión que en la h1, refutando nuestra Hipótesis 2ª y validando la 2b.</a:t>
            </a:r>
          </a:p>
          <a:p>
            <a:pPr lvl="1">
              <a:buFont typeface="Wingdings" panose="05000000000000000000" pitchFamily="2" charset="2"/>
              <a:buChar char="q"/>
            </a:pPr>
            <a:r>
              <a:rPr lang="es-AR" sz="1600" dirty="0" smtClean="0"/>
              <a:t>Cuando analizamos la H3 (Relación entre características sensoriales y la calidad) pudimos observar una correlación moderada pero muy significativa, lo cual valida nuestra H3 que una mayor presencia de características sensoriales, como el ácido cítrico, está fuertemente correlacionado con la calidad del vino.</a:t>
            </a:r>
            <a:endParaRPr lang="es-AR" dirty="0"/>
          </a:p>
          <a:p>
            <a:r>
              <a:rPr lang="es-AR" dirty="0" smtClean="0"/>
              <a:t>Modelos:</a:t>
            </a:r>
          </a:p>
          <a:p>
            <a:pPr lvl="1"/>
            <a:r>
              <a:rPr lang="es-AR" sz="1600" dirty="0" smtClean="0"/>
              <a:t>Si bien </a:t>
            </a:r>
            <a:r>
              <a:rPr lang="es-AR" sz="1600" dirty="0" err="1" smtClean="0"/>
              <a:t>Random</a:t>
            </a:r>
            <a:r>
              <a:rPr lang="es-AR" sz="1600" dirty="0" smtClean="0"/>
              <a:t> </a:t>
            </a:r>
            <a:r>
              <a:rPr lang="es-AR" sz="1600" dirty="0" err="1" smtClean="0"/>
              <a:t>Forest</a:t>
            </a:r>
            <a:r>
              <a:rPr lang="es-AR" sz="1600" dirty="0" smtClean="0"/>
              <a:t> sin hiperparámetros &amp; RF aplicando SMOTE dan los mejores resultados de precisión, estos podrían ser indicativos de un sobreajuste o problemas de sesgos de las muestras (ya que llegamos a valores extraordinarios).</a:t>
            </a:r>
          </a:p>
          <a:p>
            <a:pPr lvl="1"/>
            <a:r>
              <a:rPr lang="es-AR" sz="1600" dirty="0" err="1" smtClean="0"/>
              <a:t>Random</a:t>
            </a:r>
            <a:r>
              <a:rPr lang="es-AR" sz="1600" dirty="0" smtClean="0"/>
              <a:t> </a:t>
            </a:r>
            <a:r>
              <a:rPr lang="es-AR" sz="1600" dirty="0" err="1" smtClean="0"/>
              <a:t>Forest</a:t>
            </a:r>
            <a:r>
              <a:rPr lang="es-AR" sz="1600" dirty="0" smtClean="0"/>
              <a:t> aplicando </a:t>
            </a:r>
            <a:r>
              <a:rPr lang="es-AR" sz="1600" dirty="0" err="1" smtClean="0"/>
              <a:t>Stratified</a:t>
            </a:r>
            <a:r>
              <a:rPr lang="es-AR" sz="1600" dirty="0" smtClean="0"/>
              <a:t> K-</a:t>
            </a:r>
            <a:r>
              <a:rPr lang="es-AR" sz="1600" dirty="0" err="1" smtClean="0"/>
              <a:t>Fold</a:t>
            </a:r>
            <a:r>
              <a:rPr lang="es-AR" sz="1600" dirty="0" smtClean="0"/>
              <a:t> obtuvo una precisión del 80.74%, con una buena consistencia y estabilidad en su rendimiento. Este modelo es más confiable y generalizable en la predicción de la calidad de vinos.</a:t>
            </a:r>
            <a:endParaRPr lang="es-AR" sz="1600" dirty="0"/>
          </a:p>
        </p:txBody>
      </p:sp>
    </p:spTree>
    <p:extLst>
      <p:ext uri="{BB962C8B-B14F-4D97-AF65-F5344CB8AC3E}">
        <p14:creationId xmlns:p14="http://schemas.microsoft.com/office/powerpoint/2010/main" val="2192812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1658" y="185299"/>
            <a:ext cx="10180040" cy="1400530"/>
          </a:xfrm>
        </p:spPr>
        <p:txBody>
          <a:bodyPr/>
          <a:lstStyle/>
          <a:p>
            <a:pPr algn="ctr"/>
            <a:r>
              <a:rPr lang="es-AR" dirty="0" smtClean="0"/>
              <a:t>Introducción</a:t>
            </a:r>
            <a:endParaRPr lang="es-AR"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13655056"/>
              </p:ext>
            </p:extLst>
          </p:nvPr>
        </p:nvGraphicFramePr>
        <p:xfrm>
          <a:off x="982918" y="1061049"/>
          <a:ext cx="8946541" cy="291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n 5"/>
          <p:cNvPicPr>
            <a:picLocks noChangeAspect="1"/>
          </p:cNvPicPr>
          <p:nvPr/>
        </p:nvPicPr>
        <p:blipFill>
          <a:blip r:embed="rId7"/>
          <a:stretch>
            <a:fillRect/>
          </a:stretch>
        </p:blipFill>
        <p:spPr>
          <a:xfrm>
            <a:off x="7563401" y="4183812"/>
            <a:ext cx="4525082" cy="2579297"/>
          </a:xfrm>
          <a:prstGeom prst="rect">
            <a:avLst/>
          </a:prstGeom>
        </p:spPr>
      </p:pic>
      <p:sp>
        <p:nvSpPr>
          <p:cNvPr id="7" name="CuadroTexto 6"/>
          <p:cNvSpPr txBox="1"/>
          <p:nvPr/>
        </p:nvSpPr>
        <p:spPr>
          <a:xfrm>
            <a:off x="861772" y="3709359"/>
            <a:ext cx="6505186" cy="2893100"/>
          </a:xfrm>
          <a:prstGeom prst="rect">
            <a:avLst/>
          </a:prstGeom>
          <a:noFill/>
        </p:spPr>
        <p:txBody>
          <a:bodyPr wrap="square" rtlCol="0">
            <a:spAutoFit/>
          </a:bodyPr>
          <a:lstStyle/>
          <a:p>
            <a:pPr marL="342900" indent="-342900">
              <a:buFont typeface="+mj-lt"/>
              <a:buAutoNum type="arabicPeriod"/>
            </a:pPr>
            <a:r>
              <a:rPr lang="es-AR" sz="1600" b="1" u="sng" dirty="0" smtClean="0"/>
              <a:t>Selección de Vinos de Alta Calidad</a:t>
            </a:r>
            <a:r>
              <a:rPr lang="es-AR" sz="1600" dirty="0" smtClean="0"/>
              <a:t>: Identificar las características cruciales que influyen en la calidad de un vino, sin verse influenciados por marcas, precios o bodegas reconocidas. </a:t>
            </a:r>
          </a:p>
          <a:p>
            <a:pPr marL="342900" indent="-342900">
              <a:buFont typeface="+mj-lt"/>
              <a:buAutoNum type="arabicPeriod"/>
            </a:pPr>
            <a:r>
              <a:rPr lang="es-AR" sz="1600" b="1" u="sng" dirty="0" smtClean="0"/>
              <a:t>Optimización de la Gestión de Inventario</a:t>
            </a:r>
            <a:r>
              <a:rPr lang="es-AR" sz="1600" dirty="0" smtClean="0"/>
              <a:t>: Mejorar la gestión del inventario al reconocer qué vinos tienen una demanda más elevada y cuáles requieren ajustes en sus niveles de existencias. </a:t>
            </a:r>
          </a:p>
          <a:p>
            <a:pPr marL="342900" indent="-342900">
              <a:buFont typeface="+mj-lt"/>
              <a:buAutoNum type="arabicPeriod"/>
            </a:pPr>
            <a:r>
              <a:rPr lang="es-AR" sz="1600" b="1" u="sng" dirty="0" smtClean="0"/>
              <a:t>Establecimiento de Precios Competitivos</a:t>
            </a:r>
            <a:r>
              <a:rPr lang="es-AR" sz="1600" dirty="0" smtClean="0"/>
              <a:t>: Determinar precios competitivos para cada vino, basados en su calidad percibida. </a:t>
            </a:r>
            <a:endParaRPr lang="es-AR" sz="1600" dirty="0"/>
          </a:p>
        </p:txBody>
      </p:sp>
    </p:spTree>
    <p:extLst>
      <p:ext uri="{BB962C8B-B14F-4D97-AF65-F5344CB8AC3E}">
        <p14:creationId xmlns:p14="http://schemas.microsoft.com/office/powerpoint/2010/main" val="84141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dirty="0" smtClean="0"/>
              <a:t>Hipótesis</a:t>
            </a:r>
            <a:endParaRPr lang="es-AR" dirty="0"/>
          </a:p>
        </p:txBody>
      </p:sp>
      <p:sp>
        <p:nvSpPr>
          <p:cNvPr id="3" name="Marcador de contenido 2"/>
          <p:cNvSpPr>
            <a:spLocks noGrp="1"/>
          </p:cNvSpPr>
          <p:nvPr>
            <p:ph idx="1"/>
          </p:nvPr>
        </p:nvSpPr>
        <p:spPr>
          <a:xfrm>
            <a:off x="119901" y="1152983"/>
            <a:ext cx="5495895" cy="5566994"/>
          </a:xfrm>
        </p:spPr>
        <p:txBody>
          <a:bodyPr/>
          <a:lstStyle/>
          <a:p>
            <a:pPr marL="457200" indent="-457200">
              <a:buFont typeface="+mj-lt"/>
              <a:buAutoNum type="arabicPeriod"/>
            </a:pPr>
            <a:r>
              <a:rPr lang="es-AR" dirty="0"/>
              <a:t>Relación entre Sulfitos y Calidad del Vino. Creemos que a medida que aumenta la cantidad de sulfitos en los vinos, </a:t>
            </a:r>
            <a:r>
              <a:rPr lang="es-AR" dirty="0" smtClean="0"/>
              <a:t>localidad </a:t>
            </a:r>
            <a:r>
              <a:rPr lang="es-AR" dirty="0"/>
              <a:t>del vino tiende a mejorar</a:t>
            </a:r>
            <a:r>
              <a:rPr lang="es-AR" dirty="0" smtClean="0"/>
              <a:t>.</a:t>
            </a:r>
          </a:p>
          <a:p>
            <a:pPr marL="457200" indent="-457200">
              <a:buFont typeface="+mj-lt"/>
              <a:buAutoNum type="arabicPeriod"/>
            </a:pPr>
            <a:r>
              <a:rPr lang="es-AR" dirty="0"/>
              <a:t>Influencia de Factores Químicos en la Calidad del </a:t>
            </a:r>
            <a:r>
              <a:rPr lang="es-AR" dirty="0" smtClean="0"/>
              <a:t>Vino</a:t>
            </a:r>
            <a:r>
              <a:rPr lang="es-AR" dirty="0"/>
              <a:t>. Proponemos que la calidad del vino no está determinada por una única </a:t>
            </a:r>
            <a:r>
              <a:rPr lang="es-AR" dirty="0" smtClean="0"/>
              <a:t>variable química</a:t>
            </a:r>
            <a:r>
              <a:rPr lang="es-AR" dirty="0"/>
              <a:t>, sino que es una interacción compleja de múltiples factores químicos</a:t>
            </a:r>
            <a:r>
              <a:rPr lang="es-AR" dirty="0" smtClean="0"/>
              <a:t>.</a:t>
            </a:r>
          </a:p>
          <a:p>
            <a:pPr marL="457200" indent="-457200">
              <a:buFont typeface="+mj-lt"/>
              <a:buAutoNum type="arabicPeriod"/>
            </a:pPr>
            <a:r>
              <a:rPr lang="es-AR" dirty="0"/>
              <a:t>Relación entre Características Sensoriales y Calidad del Vino. Suponemos que las características sensoriales, como </a:t>
            </a:r>
            <a:r>
              <a:rPr lang="es-AR" dirty="0" err="1"/>
              <a:t>citric</a:t>
            </a:r>
            <a:r>
              <a:rPr lang="es-AR" dirty="0"/>
              <a:t> </a:t>
            </a:r>
            <a:r>
              <a:rPr lang="es-AR" dirty="0" err="1" smtClean="0"/>
              <a:t>acid</a:t>
            </a:r>
            <a:r>
              <a:rPr lang="es-AR" dirty="0" smtClean="0"/>
              <a:t> también </a:t>
            </a:r>
            <a:r>
              <a:rPr lang="es-AR" dirty="0"/>
              <a:t>se relacionarán con la calidad del vino.</a:t>
            </a:r>
          </a:p>
        </p:txBody>
      </p:sp>
      <p:sp>
        <p:nvSpPr>
          <p:cNvPr id="4" name="AutoShape 2" descr="data:image/png;base64,iVBORw0KGgoAAAANSUhEUgAABvgAAAb4CAYAAABKtNRyAAAAOXRFWHRTb2Z0d2FyZQBNYXRwbG90bGliIHZlcnNpb24zLjcuMSwgaHR0cHM6Ly9tYXRwbG90bGliLm9yZy/bCgiHAAAACXBIWXMAAA9hAAAPYQGoP6dpAAEAAElEQVR4nOzdeXxM1//H8fdEFoLQoHaSSsUSaq1StbcUQVBbUWrfoqqIWqJqK4qWVlGxtiq2r32tfrW+VW3VFo2qfYut1iSSDJnfH36mIgkJM24meT0fD49mztw59z0ny5zez73nmiwWi0UAAAAAAAAAAAAAHIKT0QEAAAAAAAAAAAAApBwFPgAAAAAAAAAAAMCBUOADAAAAAAAAAAAAHAgFPgAAAAAAAAAAAMCBUOADAAAAAAAAAAAAHAgFPgAAAAAAAAAAAMCBUOADAAAAAAAAAAAAHAgFPgAAAAAAAAAAAMCBUOADAAAAAAAAAAAAHAgFPuAZCQoKkq+vb7L/vvzyS0Pz/fTTT+rZs6dq1Kih0qVLq1KlSnr77be1devWVPfVoUMHtWrVyvr42LFjatasmfz8/DR79mxbxpaUeGz9/PxUq1Ytvffee9q1a1ei7evUqaMBAwbYNMPKlSvl6+urY8eOJbtNbGysfH19NX36dJvu25ZiY2M1f/58tWzZUhUrVlSZMmX0xhtvaMyYMbp48aLd9hsUFKRXX33V+tge3yMAgON43LzJ19dXHTp0sNv+d+/eLV9fX/3444+P3G7fvn0aMGCAateuLT8/P5UvX14tW7bU0qVLU73Phz8Lr1y5onbt2qls2bIKDg5OdX+PM3369ATjWbp0aVWvXl09e/bUli1bEm3/8PzOFlI6zq+++qqCgoJsum9bunv3rpYvX6727durcuXK8vPzU+3atTV06NBHzg2f1v3vYWxsrCT7fI8AAHiUh+crKf1st4Uff/xRvr6+2r17t133c/bsWfn6+mrJkiWP3K5Vq1YJ5qe+vr6aPHmyXbPZ0uXLlzVhwgQ1aNBAZcuWVfny5dW8eXPNmTNHt2/fttt+Hzz+k9KxBvAvZ6MDABmJp6en1qxZk+RzWbNmfcZp/rV69WoNHjxYHTt21HvvvaccOXLowoULWrhwofr166fPPvtM9evXf+L+Fy1apKNHj2rJkiXy8vKyXfAHPDi2cXFxOn36tNatW6d3331X77zzToKDQsuXL5eLi4tN99+wYUO99tpr8vT0tGm/z9LNmzf17rvv6uLFi+rdu7defvllubm56a+//tLs2bPVpEkTzZkzR2XLlrV7loe/R0OGDFGhQoXUr18/u+8bAGC8YcOGaeDAgdbHwcHBOnTokJYvX25tS+lnefv27dW8eXM1b97cphl3796tzp07680339Rnn32mPHny6J9//tGqVas0cuRIRUdHq3Pnzk/c/6pVq7Rnzx7Nnj1bL730kg2TJ7R9+3a5urrqzp07OnfunL7//nu9//77qlu3rj799FM5O9/7X0Z7nKBUvnx57dy5Uzly5LB538+K2WxWnz59tHfvXvXo0UMjR45U1qxZdfLkSS1YsEABAQH67LPPVLt2bbtnefh79Pnnn+v8+fOaMGGC3fcNAMiYHp6vuLu7O/xn+8Py58+vnTt3Knv27Kl63c6dO+Xu7m59bK85qS38+eef6tKliwoVKqQPPvhAvr6+unPnjn799Vd9+eWXWrdunebPn6/nnnvOrjmSGuvatWtrwoQJqlKlil33DTgqCnzAM+Tk5KQ8efIYHSORxYsXq2LFiho2bJi1LX/+/CpXrpyioqK0b9++pyrw3bx5U88//7zKlClji7hJenhsCxYsqKpVq6pq1aoaOHCgfHx81LJlS0mySxEuc+bMypw5s837fZbGjBmjM2fOaNWqVSpQoIC1vVChQnrttdf07rvvKjAwUJs3b5abm5tdszz8Pdq7d68KFSpk130CANKO7NmzJ/gfezc3N2XKlCnV86g7d+4oLCzMLgdSlixZorx582ry5MkymUyS7s2f/Pz8FBMTo0OHDj1V/zdv3pQk1axZ86mzPkru3Lmtn+v58+dXpUqVVKdOHXXu3FlffPGF+vfvL0nKmTOnzfft6uqaJufGqfHll1/q559/1tKlS1W6dGlre8GCBVWtWjV98MEH+uCDD7Rx40Y9//zzds3y8Pdo7969yps3r133CQDI2JKarzj6Z/vDnmQOKiUcB3vOSZ+W2WxW//795eXlpQULFsjV1dX6nLe3t2rWrKlmzZpp1KhR+uyzz+ya5eGxvnjxos6fP2/XfQKOjiU6gTSmQ4cO6t27t6ZNm6by5ctr8eLFkqTIyEh9/PHHql+/vsqUKaN69epp9uzZslgs1tdaLBbNnz9fTZs2Vbly5VStWjWNHDnSOuFKTkxMjMxmc4K+JMlkMmn27NkaMmSItS2pJQYeXh7oQXXq1NH69et17tw56/KUyS1nmdRl+cuWLVObNm3k5+enW7dupWAEE2rcuLGqVq2aYGnQh5d/vHXrloKDg1W9enX5+fmpZs2aGjNmjKKjoyXdW36rVKlSWrZsmfU1cXFxatCggTp37iyLxZLke/riiy9UvXp1lS1bVm3bttVff/2VKN/ly5c1ePBg1alTR2XKlFGjRo0SXJ3wsF27dsnX11c7d+5M0B4XF6dKlSppzJgxkqStW7eqRYsWqlChgipUqKA2bdro559/Trbfixcvat26derSpUuC4t59rq6uCgoKUkREhDZu3Cgp+WW1Hl4e6vLlywoKClLVqlXl5+enOnXqaMKECYqJiUk2z4PfI19fX506dUozZsyQr6+vFi9erBIlSujMmTOJ3kPJkiX17bffJtsvACB9+eGHH9SqVSuVLVtW5cqVU9u2bfW///1P0r25ROnSpXX79m0NHTpUvr6+1tfNnz9fDRs2lJ+fn6pUqaIuXbro8OHDqdp3TEyM7t69K7PZnOi5sWPHJpgvJbX09KOW9+7QoYN17uLr66ugoKAUf+76+vpq9uzZ6tGjh8qUKZPk/ONxKleurKZNm2r+/PmKi4tLcj9xcXH69NNPVadOHfn5+alatWoKCgrSP//8I0k6c+aMypcvr6lTpybou2PHjmrcuLHi4uKSfE9Lly61zouaNWumX375JVG+lMyLH3T69Gn5+vomuXTqm2++qV69ekmSfv31V+sym+XKlVNAQIDWr1+f7DjFxcVp0aJFatGiRYLi3n0mk0lBQUGKiYlRaGiopOSXnnp4idaoqCiNGTNGr732mkqXLq0aNWroww8/1LVr15LN8+D3qE6dOvr555+1atUq+fr66ocffkhyGbP7c8hJkyYl2y8AAEl53Hzl5s2bqlGjhj744IMErxs6dKheffVVXb16VVLKPtcjIyP1wQcfqEKFCqpYsaIGDhz42GNdUso/T/fv368OHTqoXLlyql69ugYPHqzLly9LSvqze9u2bWrQoIH8/PzUoEEDbdiwIdG+7x8/S2pO+sknn6h8+fKKiopK8Jp9+/bJ19dXO3bsSNTftGnTVKZMGUVGRib5mq1bt8piseirr75S/fr1VbZsWb3yyivq27dvouMnD9qyZYtOnz6toKCgBMW9+/Lly6fu3btr8+bNOnv2rKTkjwM+fMzwwIED6tKliypUqKCyZcuqYcOG+u6775LN8uBY7969WzVq1JB0b/5Yp04dBQYGqm7duonmfOvXr5evr6+OHj2abN9AekWBD0iDjhw5olOnTmnFihVq2rSpJKlv375at26d+vfvr/Xr16tbt26aMWOGvvjiC+vrZs6cqQkTJqhRo0Zas2aNJkyYoJ07d6pv376P3F+NGjV04MABde3aVT/++KNN19Zevny56tatq3z58mnnzp169913U/X6uXPnqmXLltqyZcsTL2Nat25dnTp1Ktmzfnr27Knt27dr1KhR2rhxo4YMGaI1a9Zo8ODBkqRy5cqpa9eumjx5snUCOnv2bF25ckXjx4+3nrX/oOXLl+vzzz9XmzZttGbNGnXv3l2jR49OsE1cXJzeeecd7dmzR6NGjdLatWvVtGlTDR8+XP/5z3+SzFqlShU9//zz2rx5c4L2H3/8Ubdu3VLTpk114sQJvffee6pfv75Wr16tZcuWyc/PT927d1dERESS/f7666+6e/euatWqlew4+vn5KU+ePEne1/BRBg4cqN9//11ffvmltm7dquDgYK1YsULTpk1L0eu3b98uSXr33Xe1c+dONW3aVJkzZ040Rhs3bpSbm5v8/f1TlQ8A4Jh+/vln9erVSyVKlNDy5cu1dOlS5c2bV927d9ehQ4eUP39+ffPNN5KkDz/80HpyzH/+8x+NHz9eb7/9trZs2aIFCxbIyclJ3bt3f+TJJw+rUaOGLl68qLffflubN29+ohORkjN9+nS1b99e0r3lnR5cZSElli1bpooVK2rjxo3y9vZ+ogx169ZVdHS09u/fn+Tzw4cP17fffqvAwEBt2LBB48eP1+7du9WtWzdZLBYVLlxYQUFBmjt3rrWI+Z///Ed//PGHPvnkkyQPIO3atUsjR47Ua6+9pv/85z8aOnSopk2bZj3p6r6UzIsfVKRIEb300kuJ5k+HDx/W8ePH1bRpU926dUs9evRQiRIlFBoaqjVr1qh+/foaOHCg9u3bl2S/YWFhunXr1iPnT3ny5JGfn1+ShcpHGTNmjNauXasJEyZo27Zt+vTTT7V7926NHDkyRa9fvny5PD099eabb2rnzp169dVXlT9/fq1atSrBdvfnkG+99Vaq8gEA8Lj5ioeHh8aOHat169ZZTzj+9ddftWrVKo0ZM8a6ck9KPtdHjx6t77//Xh9//LFWrFihChUqaMqUKY/NmJLP05MnT6pTp04qXLiwQkNDNWPGDP3555/WE4Aedvz4cfXv31/FihXTypUr9cknn2jp0qU6ffp0ktsnNSdt1aqVbt++nWhusn79euXPn1+vvfZaon78/f0VFxenH374IUH7hg0blDNnTtWsWVPLly/XrFmzNGjQIG3atEmzZ8/WzZs31aNHj2TH6JdfflHOnDkfuSR8rVq1ZLFYUnW/w8jISHXu3FnOzs4KDQ3Vhg0b1LZtWwUHB1uP8zxK+fLl9emnn0q697O2fPlytW7dWmfPntWvv/6aYNv169erfPny8vHxSXE+IL2gwAekQRcuXNCoUaP0wgsvKHv27Nq/f7927dqlwYMHq2HDhipSpIhat26t1q1bKyQkRHFxcTKbzZo7d66aNm2q7t27q0iRItYzk3bv3q0//vgj2f31799f7dq10y+//KJu3bqpcuXKatu2rWbOnKmLFy8+1Xvx9PRMsKxWaot0xYsXV8uWLVWgQAE5OT3Zn6z8+fNLkvXsqwft3btXv//+u4YOHap69eqpcOHCatiwoXr27KmtW7daC2J9+/ZV3rx5NW7cOJ08eVKzZs3S8OHDlS9fviT3uWLFCpUtW1Z9+/aVl5eXateure7duyfYZtu2bTp27JjGjh2rGjVqyMvLS927d1edOnU0c+bMJPt1cnJSo0aNtHXrVt29e9favnHjRr3wwgsqU6aMwsPDdefOHTVv3lyFCxdWsWLFNHToUC1atEgeHh5J9nv/fSZ19d6DChYsmGyRMDkTJkzQokWLVL58eeXPn181a9ZU9erV9dNPP6Xo9blz55Ykubu7K0+ePMqePbsaNmyoVatWJThra8OGDapfv36q18UHADimuXPnqlixYvroo49UvHhx+fr6auLEicqWLZu+/fZbZcqUyXqfkOzZs1uX+6lTp47Wrl2rt99+WwUKFFCJEiXUoUMHXbx4UUeOHEnx/tu2bat+/frpyJEjCgwM1Msvv6zmzZtrypQpOnHixFO9t5w5cypLliySZP3sS43s2bOre/fuKlSoUJKFtJS4PydIav508eJFrVmzRj179lSzZs1UpEgR1axZU0FBQTp06JD27NkjSWrdurVeeeUVjRw5UteuXdMnn3yiXr16JXm1m3Rv/pQnTx6NHDlSxYoVU5UqVTRixIgEBb6UzIuT4u/vr927dyc4Y3/Dhg3y8PBQnTp1dOLECUVHR8vf31/e3t4qUqSIevbsqaVLlyZ7D+kLFy5I+neumZwnmT8NGDBAy5cvtxbmKleubC3WJXel4oM8PT3l5OSkzJkzK0+ePHJ1ddVbb72lzZs3J7haYP369apcubLd7pMNAEi/UjJfee2119SqVSuNGjVKkZGRCg4OVvPmza33pk3J5/rt27e1YcMGtWvXTo0aNZKXl5fefvtt1alT57EZU/J5umjRIrm5uWn06NEqXry4ypUrZz0md39lggetXr1aJpNJEyZMUPHixfXSSy9pypQpyV5RmNSc1NvbW1WqVNHKlSut28XHx2vTpk1q3rx5kse/ihUrptKlS2vTpk3WNovFok2bNqlBgwZydXW1nuRWr149FShQQGXLltW0adM0ceJExcfHJ5kvIiLisceC7t8yJTXzmcyZM2vFihWaOHGifHx8VKhQIXXo0EG5c+dO0fEgV1dX6zGsHDlyyNPTU9WqVVPRokUTjNutW7f0008/cbISMiwKfMAz9M8//6h8+fJJ/ntwaaJChQoluCHx/TOnq1evnqC/qlWrKioqSidPntSxY8cUGRmZYGkfSXrllVck3bthbnJcXV0VHBysH3/8UePHj5e/v78uXryoadOm6fXXX9e2bdue+r0/KT8/v6fu486dO5LuTaoedvDgQUlSpUqVErSXL19e0r/j5urqqokTJ2rTpk3q2bOnatWqpWbNmiW7z7///jvRwav7fd63f/9+ubi46OWXX07QXrVqVZ08eTLRUg33NW7cWNeuXbOesRQTE6Pt27dbr/asUKGCPD091b59e82bN0+HDx9WpkyZVL58+ccWWB8sGiYlJQeUHmY2mzVjxgy9/vrrqlixosqXL68tW7bo+vXrqe7rvjZt2ujcuXPWs8fOnj2r/fv3M6EDgAzk4MGDqlixYoIr6V1dXeXn5/fIeU+WLFn0448/qnnz5nrllVdUvnx562oHqflsMplM6tu3r3bu3KkpU6ZYz8SeNWuWGjZsaD1T2wi2mD/dX3o0qflTWFiYLBbLY+dP0r3lSv/++2+1bdtWBQsWfOQZ5H///bdKliyZYJ+lSpVKcJ/jlMyLk9KwYUNZLJYE89qNGzdaD4j5+PioaNGi6tevn2bOnKn9+/crPj5eL730UrL3H7w/L0rugNnD26WGk5OTFi1apAYNGqhSpUoqX7685s+fr+jo6GSLmI/z1ltvKS4uznpgMDo6Wj/88IP1PtUAANjDkCFDFB8fr5YtWyo2NlYffvih9bmUfK6fPHlSZrP5scdYkpKSz9MDBw6odOnScnZ2tr6uUqVKmjhxonLlypWoz7///ltFihRJUNDMlSuXihQpkoLR+FebNm30+++/W5fP/O2333TlyhW1aNEi2dc0btxYP/30k/V40Z49e3Tx4kXr8aDatWtbr0hctWqVIiIi5OnpKT8/v2RPmrdYLHY5FuTs7KwLFy5oyJAhqlWrlvX45z///PPEx4NMJpNatWqlLVu2WMdg69atcnFx0ZtvvvlEfQKOzvnxmwCwlZw5cyZ57w9Jev75561fP3yV1f31tRs0aJCg/f7BhMuXL8vNzU3SveWSgoODE/Wf1NnXD8uVK5eaN29uvenv/bOohg0bptq1ayd5gMfebHE11qlTp2QymZI8I+n+2D68n2zZsklSgiJbiRIlVKFCBe3evfuxS2VFRUXJ3d09QdvDxbXIyEiZzWZVrFgxQfv9guTly5eTLMj5+fnJ29tbGzduVNWqVfXf//5Xt2/fti5NmS9fPi1btkxz587V/PnzNWHCBBUsWFC9evVKtgB2/+fvzJkzCYrLDztz5kyCm2c/TlRUlNq3by8XFxcNGjRIL774olxcXDR58uRHXlX6OGXLllXp0qW1cuVKvfLKK9qwYYO8vb0THWgEAKRfkZGR1s/rB2XNmvWR9xn55JNPtHjxYvXu3Vt169ZVtmzZtH//fg0aNOiJcmTPnl2NGjVSo0aNJEmHDh3SoEGDNH78eDVo0CDJA0P2ltwV+6lx6tQpSfeuPntYauZPefPmVd26dbVy5Up99NFHCQ6ePSyp+ZPJZLJeHfDgvh81Ly5evHiivnPlyqWqVatq06ZNeuutt3Tw4EGdPn1a48ePl3RvpYDvvvtOc+fO1X/+8x9NmzZNuXLlUqdOndStW7ckl2TPmzevpHvzo1KlSiX7vs6cOfPYM+MfZLFY1KVLF0VERCgoKEh+fn5yc3PTokWLtGjRohT387Dnn39ederU0cqVK9WiRQv98MMPcnFxSTSWAADYUtasWdWsWTNNnz5d3bt3TzB/S83xroePjzzuBOaUfp7evHnzsVfjPyip+UpK8jysXr16ypUrl1auXGldnrRatWpJzr3ua9SokSZNmqT//ve/atSokTZs2KAiRYqoQoUKkqSaNWtq4cKFWrhwocaOHatbt27ppZde0pAhQxIde7ovb9682rdvnywWS5LzHUnWuXVq5jMHDx7Uu+++q0qVKmn8+PHKmzevMmXKpA4dOqS4j6Q0b95c06ZN08aNG9WyZUutX79ejRs3TvJ7AmQEFPiAZyhTpkwqWrRoql93v+CyYMGCJIsvefLk0blz5yRJgwYNst6E9kGPKpRFRUXJzc0t0QGXqlWrqmvXrho3bpwuXrxo/SB/+Mydh++L8jjJTRiSu2LtaW3evFmlS5e2ru/+oPsHwG7dupXg4NH9++g8eIBs8+bN+uOPP1S9enWNHz9eL7/8snWi+bAsWbIkuo/Pw/fm8fDwSPJecvc9aoLp7++vxYsXKzg4WBs2bFDlypUTTAILFSqk4OBgBQcH6++//9aiRYs0fPhwFSpUSFWrVk3UX6VKlWQymbRt27Zkz/o/ePCgrl69ar0q9P738eGfh6ioKOvP0u7du3Xp0iV9/fXXCdaQT+3PTFJat26tCRMmKCYmRhs2bODqPQDIYLJnz249KPSgyMjIR8571q5dq4YNGyowMNDadv+K/tSIjY2VpERzgdKlS+v9999Xnz59dPz4cWuBz1bzp0d97trS5s2blTt37iQLVw/Onx6U1PzpwIEDWrNmjWrXrq3PP/9cb7zxRpJzMinp+VN8fHyCOWJK5sXJ8ff317Bhw3T9+nVt2LBBBQsWTHCwy9PTU4MGDdKgQYN05swZLV++XFOnTpWnp2eSV7mVLl1a7u7u2rZtm+rXr5/kPi9fvqw///xTffr0kZT89/HBn4cjR47o8OHD+uijj6wn3kl64iv3HtS6dWt17dpV58+f14YNG+Tv75/gCkkAAGzt7NmzCgkJUe3atbVgwQI1a9ZMxYoVk5Syz/X7S5/fvn07wXPJLYl5X0o/T3PlyqUbN26k+P1kyZIlyaU7b926laoik4uLi1q0aKF169apT58+2rJli0aNGvXI1+TNm1cvv/yydVnOzZs3q02bNgm2qVSpkipVqqQ7d+5oz549mjFjhrp166b//ve/SZ4E9vLLL2vFihX65ZdfkjxeJEk7duyQyWRSlSpVJCU9n3n4mN769evl5OSkL7/80lrUjY+PT9VYJ8XT01P169fXunXrVKdOHf3yyy/67rvvnqpPwJGxRCfgAO7f6PbSpUsqWrSo9Z+Hh4eyZMkid3d3eXt7y8PDQ2fOnEmwTaFChXTnzp1kD6SEhYWpUqVKWrVqVZLPnz17Vq6urtb1wj08PHT16tUE2+zbty9V7+f+QbcH+zl16tRTLdmYnEWLFunQoUPq2bNnks+XLVtWkvT7778naN+zZ4+cnJysB7WuXr2qUaNGqWfPnpoyZYpu3LjxyBs6FytWzLrUxH0P76NcuXKKiYnR7du3E3zPMmfOLA8Pj0feM8ff319Xr17Vzz//rB07dqhJkybW58LDw7Vr1y7r4xdffFGjR49WtmzZdPjw4ST7K1SokOrVq6eFCxcmed8gs9msiRMnqkCBAtYz6+5PDB+8l83NmzcTvP7+8l4P/vydPXtWu3fvTvUSDw9v37hxY5lMJn399dc6evSoAgICUtUfAMCxvfTSS9qzZ0+Cz4fY2FiFhYWpTJkyCbZ9cJu4uLhE86L786CUfjZdunRJlSpVSvaeuWfPnpX07xVetpg/peRz11a+//57bd26Vd26dUtyOaf7yzz99ttvCdrv33vv/vjHxsZqyJAhatKkiaZPny5PT0+NHDky2f0WK1ZMYWFhCZaJOnDgQIIDcSmZFyfn9ddfl7Ozs/773/9q8+bNatKkifUA1cmTJ7V9+3brtoULF9aAAQP04osvJjt/ypIli1q1aqX169cnmufd98knnyhLlizWE5Hufx8f/Hm4c+eOwsLCrI+Tmj9FRkZqy5YtklK3TNbD27766qsqXLiwli5dqh07dnCCFADAriwWiz788EP5+flp5syZqly5soYMGWJduSgln+tFixaVs7PzY4+xPCyln6fFixfXwYMHE5xktG/fPrVt21anT59O1G+xYsV08uTJBIWqixcvPnIFiQfH40GtWrXS2bNn9dVXX8lkMqlu3bqP7eP+Mp3/+9//dOXKlQTHg3766ScdPXpU0r0lMqtUqaKhQ4cqKioq2Xz169dX3rx5NXHixERF1Pvvbe7cuapfv771xPKkjus9/P0xm81ydXVNcMXmhg0bFBMT89THg9q0aaNff/1VixYtko+PT6K5P5CRUOADHICfn5+qV6+ujz/+WNu2bdPZs2f166+/qmvXrurZs6csFoucnZ3VtWtXLVmyRAsXLtTJkycVHh6uoUOH6q233tLFixeT7btevXoaPXq0ZsyYoYMHD+r8+fMKCwvTlClTtHjxYnXt2tV6dVvZsmW1fft2/fLLLzpx4oQ+/fTTRAesHqdUqVJydnbW3LlzdeLECe3bt0/Dhw+3HgR7EvHx8bp8+bIuX76sixcvau/evRoxYoTGjh2rHj166PXXX0/ydWXLltUrr7yiCRMm6L///a/OnDmj1atX66uvvlKzZs2sS1cGBwcrV65c6t69u3LkyKFhw4ZpwYIF1vvgPaxp06YKCwvT7NmzderUKW3fvl3z589PsE3t2rVVvHhxffDBB/r555917tw57dixQ+3bt9eIESMe+X6LFClivZGzxWJJsJzFvn371Lt3b61YsUJnzpzRmTNnFBISoujo6GSXZJCkkSNHKk+ePGrXrp0WLVqkY8eO6ezZs/rhhx/UoUMH/fnnn5o6dar1LO8iRYooR44c+uabb3TkyBGFh4dr0KBByp07t7VPPz8/OTs7KyQkRGfOnNGuXbvUp08fvfnmm7p+/br+/PPPx56N7urqqsyZM2vfvn06fPiw9Sy9rFmzqkmTJpo5c6bq1KmTbBEbAJA+de3aVcePH9eoUaN07NgxhYeHa8CAAYqNjbUu/XP/TPBff/1Vhw8fVkxMjPVesPv379exY8cUFBSkQoUKSZL++OOPx54NLt1b6vDtt9/WV199pfHjx2vfvn06d+6cDh8+rDlz5mjq1Klq2rSp9V4sZcuW1R9//KFt27bp9OnTmj9/vg4dOpSq95uSz90nceXKFV2+fFmXLl3SoUOHNGnSJPXv31+NGzfWO++8k+Rr8uTJo4CAAM2ePVvr1q3TmTNn9P3332v8+PGqUqWK9QSqqVOn6ubNmxoyZIhcXFw0ZswYff/998muXtC0aVNduXJFEyZM0IkTJ7R7926NGzcuwZJXKZkXJydr1qyqU6eOFixYoHPnzlnvVyNJp0+fVt++fTVv3jydPHlS586d08qVK3XixAlVrlw52T4DAwNVpkwZdevWTTNnztRff/2l8+fP6+eff1bPnj21adMmffLJJ9Y5Zfbs2eXl5aXVq1frwIEDOnr0qEaMGCEXFxdrny+88IL1e31/rty1a1fVq1dP0r0VEpI6APcwDw8P/fnnnwoPD9eVK1ck/Xvvmq+//lrFixdXyZIlH9sPAABPavHixdq/f78+/vhjmUwmjRo1SkePHtWsWbMkpexzPVu2bKpbt65CQ0O1ZcsWnTp1SosXL9bPP//8yH2n9PO0Q4cOunv3rgYPHqwTJ07owIEDGj16tOLi4lS4cOFE/fr7++vu3bvW97J//3598MEHj1yWPak5qXTvZOvq1atr5syZatasWYL5QHLq16+vu3fvaurUqSpfvnyClcJWrlypPn36aOfOnTp//ryOHDmiefPmKVeuXNarJh+WJUsWTZ48WSdOnFDr1q21adMmnTlzRidOnNCyZcvUqlUrPffccwluB3R/rvfVV1/p9OnT2rVrl6ZPn56gmFeuXDlFRUVp/vz5Onv2rFauXKlvvvlG5cqV099//209Ie5R7o/b//73P/3555/WeV7lypXl7e2t2bNnc7ISMjwKfICDmD59ut544w2NHj1ab7zxhvr3769SpUrp66+/tp553KNHDw0ZMkRLlixR48aN9fbbb+vGjRv65ptvHlk8mzZtmoKCgrRz505rMezdd9/V/v37rQd57hs+fLhefPFF9erVS2+//bYkqWPHjql6LwUKFNDo0aN15MgRNWnSRCNGjFCPHj2UL1++JxiZe65evarq1aurevXqqlmzpnr27KmLFy/q66+/1vvvv//I137xxReqVauWhg0bpgYNGuizzz5T+/btNXr0aEn3lvLatm2bxowZY72qrmHDhqpVq5aCgoKSXB6sXbt26t69u+bNm6fGjRtr9uzZ+vjjjxNclefq6qr58+erTJkyGjhwoF5//XWNGDFC9erV06RJkx77nv39/fXnn3+qdu3aCZYia9u2rfr166evv/5ajRs3VkBAgLZs2aLPPvvMOglLyvPPP69ly5apWbNmmj9/vpo0aaK6detq5MiRevHFF7V69WqVK1fOur27u7smTZqkyMhItWjRQv3791ejRo0SLPFZsGBBjR07Vnv37lXjxo01ZcoUjRw5Ur169bIeHE3qjLgHmUwm9e7dW3v37tXbb7+tY8eOWZ9r2LCh7ty5o1atWj12vAAA6cvLL7+smTNn6tChQwoICFC7du0UHR2thQsXWg9g5M6dW+3atdPGjRv1zjvv6Nq1awoODlbRokX1zjvv6N1335WXl5dGjRql+vXra+7cuVqwYEGK9h8UFKRJkybp8OHD6tu3r9544w29/fbb+v777zVkyBDrvd2ke0WgV199VUOGDFHLli117NgxDRgwIFXvNyWfu0+iTp06ql69ul577TW98847OnjwoCZOnKjJkycnu6y6JI0aNUpt2rTR5MmT1aBBAwUHB6tevXr68ssvJd07q37BggUaNmyYcubMKenegZ63335bY8eO1YULFxL1Wbt2bQ0dOlRbtmyRv7+/xo0bp/fffz/BvaqllM2Lk3N//lSmTBl5e3tb22vUqKFx48Zp9erVatasmRo3bqyFCxdq+PDhyS6/Kd0rGi5cuFDdunXT2rVr1bJlS9WuXVsDBgyQu7u7VqxYYT2QeN/EiROVLVs2tW/fXl26dFHx4sUTnIzm7u6uyZMn69KlS2ratKlGjBihbt266f3335ePj48CAwNTdC/jHj166MKFC2rbtm2Cqy3vz59at2792D4AAHhSp06d0qeffqq+fftai1CFCxdW//79NXPmTP3555+SUva5/tFHH1nnUgEBAdqzZ89jT4xO6edpsWLFNG/ePF25ckXNmjVTr169VKxYMc2aNSvJeUWJEiU0adIkhYWFqVmzZho8eLDatm0rX1/fZLMkNSe9r2HDhrp7926Sy4EnxcPDQ7Vq1dKff/4pf3//BM99/PHHqlq1qoYNG6Y33nhDnTp1UmRkpEJCQh65JPfLL7+slStXWleAev3119WgQQPNmzdPb731lpYtW5bgpOry5ctrwIAB+uGHH9S4cWNNmzZNw4YNS7CPRo0a6Z133tGsWbPUpEkTbd26VdOmTdM777yjiIgIderU6bHvtUyZMqpbt67mzZunrl27Wu/NKElvvvmmXFxcElzBCGREJktqr4kFAGQIR48eVaNGjTRo0CB17drV6DhJGjNmjHbv3q21a9caHQUAAEDXr1/Xa6+9ppYtWyY40z0tmTdvnmbPnq0ffviB++8BAGCw+1cq3r+qMS345ptvNHr0aC1btuyRJ4obJT4+XgEBAapYseIjl38HMgLb340dAJAu+Pj4qE6dOvriiy9UoEABlStXTlmzZk3yxtfP0p07d3T58mVt3bpV33zzjebMmWNoHgAAgPty5syp1q1b69tvv1Xx4sVVo0YNZcmSJU0sJX7hwgX9+uuvmjp1qoYPH05xDwAAg8TFxeny5ctaunSpdu7cqZUrVxodKYGmTZtq9uzZCgoK0ujRo5U/f37lyZMnwapURoiOjtaVK1c0c+ZMXbhwQb169TI0D5AWcAUfACBZN27c0NixY7Vjxw7FxMRo7Nixaty4saGZIiIiVLduXeXLl099+vRRixYtDM0DAADwoNjYWE2aNEmbNm3SjRs31K9fP3Xv3t3oWCpdurQ8PT3Vvn179ejRw+g4AABkWL///rs6dOggLy8vBQUFqWbNmkZHSuTIkSP6+OOPFRYWJmdnZ61cuTLJexI+S2vWrFFQUJBKlCihUaNGpcmrC4FnjQIfAAAAAAAAAAAA4ECcjA4AAAAAAAAAAAAAIOUo8AEAAAAAAAAAAAAOhAIfAAAAAAAAAAAA4ECcjQ6QFuzdu1cWi0UuLi5GRwEAAGmY2WyWyWRS+fLljY5iOOZPAAAgJZg/3cPcCQAApERq5k4U+CRZLBZZLBajYwAAgDSO+cK/mD8BAICUYL5wD3MnAACQEqmZL1Dgk6xnT5UpU8bgJAAAIC07ePCg0RHSDOZPAAAgJZg/3cPcCQAApERq5k6G3oPv3Llz6tOnj6pUqaJq1aopKChIN2/elCSFh4erffv2qlixot544w2FhIQk2098fLymTp2qunXrqnLlyurSpYvOnDnzrN4GAAAAAAAAAAAA8MwYWuDr2bOnPDw8tH37dq1cuVJ///23PvnkE8XExKhHjx565ZVX9NNPP2nq1KmaNWuWtmzZkmQ/33zzjdauXavZs2frhx9+kJeXl/r06cPSBwAAAAAAAAAAAEh3DCvw3bx5U35+fho4cKCyZs2qfPnyKSAgQL///rv++9//ymw2q1evXnJ3d1fp0qX11ltvaenSpUn2tXTpUnXq1EnFihVTtmzZNGDAAB07dkz79+9/xu8KAAAAAAAAAAAAsC/DCnweHh4aP368cufObW2LiIjQ888/r0OHDsnX11eZMmWyPleqVCmFhYUl6icmJkZHjx5VqVKlrG3ZsmVT0aJFWecdAAAAAAAAAAAA6Y6z0QHuO3jwoBYvXqyZM2dq48aN8vDwSPB8zpw5df36dcXHx8vJ6d+65I0bN2SxWJQjR44E2+fIkUPXrl1L8f4tFouio6Of7k0AAIB0zWKxyGQyGR0DAAAAAAAAGVyaKPDt2bNHvXr10sCBA1WtWjVt3Lgxye0edUDtae+3ZzabFR4e/lR9AACA9M/V1dXoCAAAAAAAAMjgDC/wbd++XYMGDdKIESPUrFkzSZKnp6dOnjyZYLvr168rZ86cCa7ek2Rtu379eqLtc+XKleIcLi4u8vHxeZK3AAAAMoijR48aHQEAAAAAAAAwtsD3xx9/aMiQIfrss89UvXp1a7ufn5+WLFmiO3fuyNn5XsSDBw/qpZdeStSHm5ubXnzxRR06dEgvv/yyJOnmzZs6ffq0ypYtm+IsJpNJ7u7uT/mOAABAesbynAAAAAAAAEgLnB6/iX3cuXNHw4cP1wcffJCguCdJNWvWVLZs2TRz5kzdvn1b+/fv1/Lly9W2bVtJ0sWLF9WgQQOdOXNGktS2bVstXLhQx44dU2RkpCZPnqySJUuqTJkyz/x9AQAAAAAAAAAAAPZk2BV8+/bt07FjxzRmzBiNGTMmwXObNm3SV199peDgYM2ePVu5c+fWgAEDVKtWLUn37pd34sQJxcXFSZLatGmjy5cvq0OHDoqKilKVKlU0Y8aMZ/2WAAAAAAAAAAAAALszrMBXqVIl/fXXX4/cZsmSJUm2FypUKMFrTSaTAgMDFRgYaNOMAAAAAAAAAAAAQFpj2BKdAAAAAAAAAAAAAFKPAh8AAAAAAAAAAADgQCjwAQAAAAAAAAAAAA6EAh8AAAAAAAAAAADgQCjwAQAAAAAAAAAAAA6EAh8AAAAAAAAAAADgQCjwAQAAAAAAAAAAAA6EAh8AAAAAAAAAAADgQCjwAQAAAAAAAAAAAA6EAh8AADBMZGSkIiMjjY4BAGkSfyMBAEbhMwgAkF6k5880CnwAAMAQoaGhCggIUEBAgEJDQ42OAwBpCn8jAQBG4TMIAJBepPfPNAp8AADgmYuKilJISIji4+MVHx+vkJAQRUVFGR0rXZo5c6aqV6+ucuXKqVOnTjp79qwkadeuXWrZsqUqVKigRo0aac2aNQYnBXAffyMBAEbhMwgAkF5khM80CnwAAOCZi4iIkNlstj42m82KiIgwMFH69M0332jNmjVauHChdu7cKR8fH82fP1+XLl1S79691aZNG+3atUvDhg3TiBEjdPDgQaMjAxB/IwEAxuEzCACQXmSEzzRnowMAAADAPkJCQjRkyBC98MILkqThw4dLkubOnSsvLy+1bNlSklStWjXVqVNHy5YtU5kyZQzLCwAAAAAAgJThCj4AAIB06OLFizp79qxu3Lihhg0bqkqVKgoMDNTVq1d16NAhlSpVKsH2pUqVUlhYmEFpAQAAAAAAkBpcwQcAAJAOXbhwQZK0adMmzZs3TxaLRYGBgRo+fLhiYmKUN2/eBNvnzJlT165dS9U+LBaLoqOjbZYZwD0xMTFJtvH7BsARWSwWmUwmo2MAAACkOxT4AAAA0iGLxSJJ6tq1q7WY169fP3Xr1k3VqlWzyT7MZrPCw8Nt0heAf50/fz5R24kTJxQbG2tAGgB4eq6urkZHAAAASHco8AEAAKRDuXPnliR5eHhY2woWLCiLxSKz2azr168n2P7atWvy9PRM1T5cXFzk4+Pz1FkBJOTm5paozdvb23o/TQBwJEePHjU6AgAAQLpEgQ8AACAdypcvn7Jly6bw8HCVLl1aknTu3Dm5uLioZs2aWr16dYLtw8LC9NJLL6VqHyaTSe7u7jbLDOCezJkzJ9nG7xsAR8TynAAAAPbhZHQAAAAA2J6zs7Natmypr776SqdOndI///yjL774Qv7+/goICNC5c+e0bNkyxcbGaseOHdqxY4datWpldGwAAAAAAACkAFfwAQAApFMDBw5UXFyc3nrrLZnNZtWvX1/Dhw9X1qxZNWvWLI0ZM0YfffSRChYsqEmTJqlEiRJGRwYAAAAAAEAKUOADAABIp1xdXRUcHKzg4OBEz1WuXDnRMp0AAAAAAABwDCzRCQAAAAAAAAAAADgQCnwAAAAAAAAAAACAA6HABwAAAAAAAAAAADgQCnwAAAAAAAAAAAAGiYyMVGRkpNEx4GAo8AEAAAAAAAAAABggNDRUAQEBCggIUGhoqNFx4EAo8AEAAAAAAAAAADxjUVFRCgkJUXx8vOLj4xUSEqKoqCijY8FBUOADAAAAAAAAAAB4xiIiImQ2m62PzWazIiIiDEwER0KBDwAAAAAAAAAAAHAgFPgAAAAAAAAAAAAAB0KBDwAAAAAAAAAAAHAgFPgAAAAAAAAAAAAAB0KBDwAAAAAAAAAAAHAgFPgAAAAAAAAAAAAAB0KBDwAAAAAAAAAAAHAgFPgAAAAAAAAAAAAAB+JsdAAAAAAASEs6zetv6P7jrt5O1DZy9US5emYxIM2/5nf+zND9AwAAAAD+xRV8AAAAAAAAAAAAgAOhwAfgmYmMjFRkZKTRMQAAAAAAAAAAcGgU+AA8E6GhoQoICFBAQIBCQ0ONjgMAAAAAAAAAgMOiwAfA7qKiohQSEqL4+HjFx8crJCREUVFRRscCAAAAAAAAAMAhORsdAED6FxERIbPZbH1sNpsVEREhHx8fA1MBAAAAAAAAyMjGDVtu6P5vRV1J1DZ3xjZlz7rv2Yd5wIdjWxq6f6QMV/ABAAAAAAAAAAAADoQCHwAAAAAAAAAAAOBAKPABAAAAAAAAAAAADoQCHwAAAAAAAAAAAOBAKPABAAAAAAAAAAAADoQCHwAAAAAAAAAAAOBAKPABAAAAAAAAAAAADoQCHwAAAAAAAAAAAOBAKPABAAAAAAAAAAAADoQCHwAAAAAAAAAAAOBAnI0O8NNPP2nIkCGqUqWKpk6dam0fPny4Vq9enWDbu3fvqmnTpho/fnyifurUqaNLly7JZDJZ21599VV99dVX9gsPAAAAAAAAAAAAPGOGFvjmzJmj5cuXq2jRoomeGzNmjMaMGWN9fOfOHTVr1kwNGjRItr+5c+eqSpUqdskKAAAAAAAAAAAApAWGLtHp5uaWbIHvYQsWLFCBAgVUs2bNZ5AMAAAAAAAAAAAASJsMvYKvY8eOKdru5s2b+uqrr/Ttt98+cruFCxdq2LBh+ueff/Taa68pODhYuXLlStE+LBaLoqOjU7QtgNSJiYlJso3fOSDjctS/CxaLJcFy4AAAAAAAAIARDL8HX0osXrxYlStX1osvvpjsNiVLllTZsmU1ceJE3bx5U0OGDFH//v21ePHiFO3DbDYrPDzcVpEBPOD8+fOJ2k6cOKHY2FgD0gBICxz574Krq6vREQAAAAAAQDqQxc1DJpOTLJZ4SZLJ5KQsbh4Gp4KjSPMFvrt37+qbb77Rp59++sjtvvjiC+vXWbNmVXBwsBo2bKjTp0+rSJEij92Pi4uLfHx8njovgMTc3NwStXl7e+uFF14wIA2AtMBR/y4cPXrU6AgAAAAAADxzkZGRkqRs2bIZnCR9cXZ2VbHCVXTs9C+SpGKFq8jZmROLkTJpvsD322+/KS4uTpUqVUrV6woWLChJunTpUooKfCaTSe7u7k+UEcCjZc6cOck2fueAjMtR/y6wPCcAAAAAIKMJDQ3VnDlzJEndunVTq1atDE6UvhQtUE4Fni8pSXJxTnxCNJAcJ6MDPM7333+vV155Rc7Oydciz507p+DgYMXFxVnbjh07JkkqXLiw3TMCAAAAgK04Z3OVnB44ocDJdK8NAAAAeMaioqIUEhKi+Ph4xcfHKyQkRFFRUUbHSndcnN0o7iHV0nyBLzw8XIUKFUrUvnXrVrVr106SlCtXLm3fvl0TJkxQdHS0Ll68qPHjx6t27drKmzfvs44MAAAAAE/MyTWTcpTLK5kkmaQc5fLKyTWT0bEAAACQAUVERMhsNlsfm81mRUREGJgIwH2GLtFZpkwZSdKdO3ckSdu2bZMkHTx40LrN5cuXlTt37kSvvXXrlk6dOiXp3pJeX3/9tSZMmKAaNWpIkl5//XUNHTrUrvkBAAAAwB48SuVWNp/nJIniHgAAAAAgEUMLfA8W8pKzefPmJNubN2+u5s2bWx/7+vpq3rx5NssGAAAAAEaisAcAAAAASI6hBT4AAAAAAAAAAACkL1OG9jB0/zeiYhO1Lfp8jHJkNfZeh++Pn2WzvtL8PfgAAAAAAAAAAAAA/Isr+IAMoNO8/obuP+7q7URtI1dPlKtnFgPS/Gt+588M3T8AAAAAAAAAAE+CK/gAAAAAAAAAAAAAB8IVfAAAAAAAAEAa0G7wN4bu3xz9T6K2odM2yMU9lwFp/vXtxLcN3T8cR2RkpCQpW7ZsBicBAPujwAcAAAAAAAAAcGihoaGaM2eOJKlbt25q1aqVwYlsY0PHzobu/1JcXKK2ncODdcTV1YA0/2q4cJ6h+wfSApboBAAAAAAAAAA4rKioKIWEhCg+Pl7x8fEKCQlRVFSU0bEAwK4o8AEAAAAAAADAMxAZGWldRhK2ExERIbPZbH1sNpsVERFhYCIAsD8KfAAAAAAAAABgZ6GhoQoICFBAQIBCQ0ONjgMAcHAU+AAAAAAAAADAjlhCEgBgaxT4HBCX8gMAAAAAAACOgyUkAQC2RoHPwXApPwAAAAAAAAAAQMZGgc+BcCk/AAAAAAAAAAAAKPA5EC7lBwAAAAAAAAA8KzmcnZXpgceZ/r8NgPH4TQQAAAAAAAAAPLFO8/obuv+4q7cTtY1cPVGunlkMSPOv+Z0/M3T/tuDm5KTqHjn1483rkqTqHjnl5sR1Q0BaQIEPANKJyMhISVK2bNkMTgIAAAAAAID0olJ2D/llvXe8KTPFPSDN4LcRANKB0NBQBQQEKCAgQKGhoUbHAQAAAAAAQDqS2cmJ4h6QxvAbCQAOLioqSiEhIYqPj1d8fLxCQkIUFRVldCwAAAAAAAAAgJ1Q4AMABxcRESGz2Wx9bDabFRERYWAiAAAAAEh//vzzT3Xs2FGVKlXSq6++qg8++EBXr141OhYAAMigKPABAAAAAAAAj3Dnzh11795d5cqV088//6x169bp6tWrGjVqlNHRAABABkWBDwAAAAAAAHiEy5cv6/Lly2ratKlcXV313HPP6fXXX1d4eLjR0QBIcs7mKjmZ/m1wMt1rA4B0zNnoAAAAAAAAAEBaljdvXpUsWVJLly5V//79FRMToy1btqhWrVop7sNisSg6Otp+IdOx9DBuMTExSbalh/eWFji5ZlKOcnl1Y+8FSVKOcnnl5JrJ4FTp42c3rWJs7YvxtZ/Hja3FYpHJZHrkNvdR4AMAAAAAAAAewcnJSdOnT1enTp20YMECSdLLL7+sgQMHprgPs9nMFX9PKD2M2/nz5xO1nThxQrGxsQakSZ88SuVWNp/nJClNFPek9PGzm1YxtvbF+NpPSsbW1TVlVyBT4ANgd9ZlEuIt9xpYJgEAAAAA4EDi4uLUs2dPNWjQQD179lR0dLQ++ugjffDBB5oxY0aK+nBxcZGPj89jtjr89GHToZIlSxod4am5ubklavP29tYLL7xgQBo7OGB0gHvSSmHvPlv87F60QY70yFZ/FzbrhE36SW9sMb47bJAjPXrc2B49ejTFfVHgA2B3aXWZBAAAAAAAUmLXrl06e/as3n//fWXKlEnZs2dXYGCgmjZtquvXrytnzpyP7cNkMsnd3d3+YdOh9DBumTNnTrItPbw3JI/vr/0wtvbF+NrP48Y2pctzShT4ADwjaXGZBAAAAAAAUuLu3buKj4+XxWKxtsXFxRmYCAAAZHRORgcAkHE4uWaiuAcAAAAAcDjly5eXu7u7pk+frtu3b+vatWuaOXOmKleunKKr9wAAAGyNAh8AAAAAAADwCM8995zmzp2rP/74QzVq1FDjxo2VOXNmffrpp0ZHAwAAGRRLdAIAAKRTvr6+cnFxSbB+e6tWrTRixAjt2rVLn376qY4fP678+fOrR48eatKkiYFpAQAA0jY/Pz8tWrTI6BgAAACSKPABAACka5s2bVKhQoUStF26dEm9e/fWsGHD5O/vrz179qhXr17y9vZWmTJlDEoKAAAAAACAlGKJTgAAgAxm7dq18vLyUsuWLeXm5qZq1aqpTp06WrZsmdHRAAAAAAAAkAJcwQcAAJCOffrpp9q7d68iIyP15ptvKigoSIcOHVKpUqUSbFeqVClt3LgxVX1bLBZFR0fbMi6ANIzfdwBPwmKxJFguHAAAALZBgQ8AACCdKleunKpVq6ZPPvlEZ86c0XvvvaePPvpI169fV968eRNsmzNnTl27di1V/ZvNZoWHh9syMoA0jN93AE/K1dXV6AgAAADpDgU+AACAdGrp0qXWr4sVK6YPPvhAvXr1UsWKFW3Sv4uLi3x8fGzSF5CmHDA6QNpUsmRJoyMAcEBHjx41OgIAAEC6RIEPAAAggyhUqJDu3r0rJycnXb9+PcFz165dk6enZ6r6M5lMcnd3t2FCAGkZv+8AngTLcyKt2DOxq6H7P38zNlFb+PyPdMPDzYA0/6o4+GtD9w8AeHJORgcAAACA7f3555+aMGFCgrZjx47J1dVVNWvWVFhYWILnwsLC9NJLLz3LiAAAAAAAAHhCFPgAAADSoVy5cmnp0qWaPXu24uLidOLECX322Wdq3bq1mjZtqnPnzmnZsmWKjY3Vjh07tGPHDrVq1cro2AAAAAAAAEgBCnwAAADpUN68eTV79mxt375dVapUUZs2bfTaa69p0KBBypUrl2bNmqXFixerYsWKGjdunCZNmqQSJUoYHRsAAAAAAAApwD34AAAA0qnKlSvru+++S/a51atXP+NEAAAAAAAAsAWu4AMAAAAAAAAAAAAcCFfwAcBT2tCxs6H7vxQXl6ht5/BgHXF1NSDNPQ0XzjNs3wAAAAAAAACQ3nEFHwAAAAAAAAAAAOBAKPABAAAAAAAAAAAADoQCHwAAjxEZGanIyEijYwAAAAAAAACAJAp8AAA8UmhoqAICAhQQEKDQ0FCj4wAAAAAAAAAABT4AAJITFRWlkJAQxcfHKz4+XiEhIYqKijI6FgAAAAAAAIAMjgIfAADJiIiIkNlstj42m82KiIgwMBEAAAAAAAAAUOADAAAAAAAAAAAAHAoFPgAAAAAAAAAAAMCBUOADAAAAAAAAAABAuuGe2UVOpn8fO5nutaUnFPgAAAAAAAAAAACQbrhkcpJvoVwySTJJ8i2USy6Z0ldJzNnoAAAAAAAAAAAAAIAtvZD/ORXO4yFJcnHOZHAa2zO8XPnTTz+pWrVqGjBgQIL2lStXqkSJEipTpkyCfwcOHEiyn+vXr+u9995TtWrVVL16dQ0bNkwxMTHP4i0AAAAAAAAADi+TW3bJ9MDhQpPTvTYAAByUi3OmdFnckwy+gm/OnDlavny5ihYtmuTzlStX1qJFi1LU14gRIxQXF6d169bJbDarf//+mjx5soYPH27LyAAAAAAAAIaJjIyUJGXLls3gJEiPnDK5KlvBioo8+7skKVvBinLK5GpwKgAAkBRDr+Bzc3N7ZIEvpa5cuaJt27ZpwIAB8vT0VN68edW7d2+tWLFCZrPZRmmRUURGRlr/hwkAAAAAgLQiNDRUAQEBCggIUGhoqNFxkE5lzVtGeV5qpzwvtVPWvGWMjgMAAJJh6BV8HTt2fOTzERER6ty5s8LCwuTh4aHAwEA1bdo00Xbh4eHKlCmTfH19rW2lS5dWdHS0jh8/nqA9ORaLRdHR0al/E89QUkuOxsTEpPncjmTlypVasGCBJKlTp04KCAgwOBHsid8d+0kvY8vfXftx1LG1WCwymUxGxwAAABlQVFSUQkJCFB8fL0kKCQlRo0aNlDVrVoOTIT1ycnYzOgIAAHgMQwt8j+Lp6SkvLy+9//778vHx0datWzV48GA9//zzqlq1aoJtr1+/rmzZsiU44JYjRw5J0rVr11K0P7PZrPDwcNu9ATs4f/58orYTJ04oNjbWgDTpT0xMjBYuXGj9n6UFCxbIy8tLmTNnNjgZ7CWt/847svQytvzdtR9HHltXV5YoAgAAz15ERESCVYrMZrMiIiLk4+NjYCoAKeXp7qJMJumu5d7jTKZ7bQAAPKk0W+CrVauWatWqZX3cqFEjbd26VStXrkxU4JPunVH/NFxcXNL8pNjNLfHZU97e3nrhhRcMSJP+HD9+XHfv3rU+vnv3rnLkyJE+xveA0QHSppIlS9qkn4s26SV9sdXYGo2/u/bjqGN79OhRoyMAAAAAcECZnZ3UoLinNh65KklqUNxTmZ0NvXsSAMDBpdkCX1IKFiyosLCwRO2enp6KjIzU3bt3lSlTJkn3ruqTpFy5cqWob5PJJHd3d5tltYekriTLnDlzms/tKBjfjIfvrf2kl7Hl74L9OOrYsjwnAAAAgCdV0yuHXi6YTZKUxSWTwWkAAI4uzZ4msmTJEm3YsCFB27Fjx1S4cOFE25YsWVIWi0WHDx+2th08eFAeHh7y9va2e1YAAAAAAAAAeJwsLpko7gEAbCLNFvji4uL08ccf6+DBgzKbzVq3bp1+/PFHtWnTRpK0detWtWvXTtK9K/jq16+vadOm6erVq7pw4YK++OILtWzZUs7ODnWRIgAAAAAAAAAAAPBIhla/ypQpI0m6c+eOJGnbtm2S7l1917FjR0VFRal///66fPmyChUqpC+++EJ+fn6SpFu3bunUqVPWvkaPHq3g4GDVrVtXLi4uaty4sQYMGPCM3xEAPHs5nJ2VSdL9O0hm+v82AAAAAAAAAED6ZOgR4IMHDyb7nMlkUu/evdW7d+8kn2/evLmaN29ufZw9e3ZNmTLF5hkBIK1zc3JSdY+c+vHmdUlSdY+ccnNKsxdoAwAAAAAAAACeEpd4AEA6UCm7h/yy3rtRd2aKewAAAAAAAACQrlHgA4B0gsIeAAAAAAAAAGQMHA0GAAAAAAAAAAAAHAgFPgAAAAAAAAAAAMCBUOADAAAAAAAAAAAAHAgFPgAAAAAAAAAAAMCBUOADAAAAAAAAAAAAHAgFPgAAAAAAAAAAAMCBUOADAAAAAAAAAAAAHAgFPgAAAAAAAAAAAMCBUOADAAAAAAAAAAAAHAgFPgAAAAAAAAAAAMCBUOADAAAAAAAAAAAAHAgFPgAAAAAAAAAAAMCBUOADAAAA8MQiIyMVGRlpdAwAAAAAADIUCnwAAAAAnkhoaKgCAgIUEBCg0NBQo+MAAAAAAJBhUOADAAAAkGpRUVEKCQlRfHy84uPjFRISoqioKKNjAQAAAACQIVDgAwAAAJBqERERMpvN1sdms1kREREGJgIAAAAAIOOgwAcAAAAAAAAAAAA4EGejAwAAkJxxw5Ybuv9bUVcStc2dsU3Zs+579mEe8OHYlobuHwAAAAAAAICxuIIPAAAAAAAAAAAAcCAU+AAAAAAAAAAAAAAHQoEPAAAAAAAAAAAAcCAU+AAAAAAAAAAAAAAHQoEPAAAAAJDhREZGKjIy0ugYAAAAAPBEnI0OAAAAnr0pQ3sYuv8bUbGJ2hZ9PkY5sroZkOZf74+fZej+AQDPRmhoqObMmSNJ6tatm1q1amVwIgAAAABIHa7gAwAAAABkGFFRUQoJCVF8fLzi4+MVEhKiqKgoo2MBAAAAQKpQ4AMAAAAAZBgREREym83Wx2azWREREQYmAgAAAIDUo8AHAAAAAAAAAAAAOBAKfAAAAAAAAAAAAIADocAHAAAAAAAAAAAAOBAKfAAAAAAAAAAAAIADocAHAAAAAAAAAAAAOBAKfAAAAAAAAAAAAIADocAHAAAAAAAAAAAAOBAKfAAAAAAAAAAAAIADocAHAAAAAAAAAAAAOBAKfAAAAAAAwGYiIyMVGRlpdAwAAAAgXaPABwAAAAAAbCI0NFQBAQEKCAhQaGio0XEAAACAdIsCHwAAAAAAeGpRUVEKCQlRfHy84uPjFRISoqioKKNjAQAAAOkSBT4AAAAAAPDUIiIiZDabrY/NZrMiIiIMTAQAAACkXxT4AAAAAAAAAAAAAAdCgQ8AAAAAAAAAAABwIBT4AAAAAAAAAAAAAAfibHQAAAAAAEDGsaFjZ0P3fykuLlHbzuHBOuLqakCafzVcOM/Q/QMAAABwLFzBBwAAAAAAAAAAADgQCnwAAAAZwLhx4+Tr62t9vGvXLrVs2VIVKlRQo0aNtGbNGgPTAQAAAAAAIDVYohMAACCdCw8P1+rVq62PL126pN69e2vYsGHy9/fXnj171KtXL3l7e6tMmTIGJgUAAAAAAEBKcAUfAABAOhYfH6/g4GB16tTJ2rZ27Vp5eXmpZcuWcnNzU7Vq1VSnTh0tW7bMuKAAAAAAAABIMa7gAwAASMe+++47ubm5yd/fX9OmTZMkHTp0SKVKlUqwXalSpbRx48ZU9W2xWBQdHW2rqHAwMTExSbbxM5F+8b21r/QwvvxdsC9HHV+LxSKTyWR0DAAAgHSHAh8AAEA6deXKFU2fPl2LFi1K0H79+nXlzZs3QVvOnDl17dq1VPVvNpsVHh7+1DnhmM6fP5+o7cSJE4qNjTUgDZ4Fft/tKz2ML38X7MuRx9fV1dXoCAAAAOkOBT4AAIB0avz48WrevLl8fHx09uxZm/fv4uIiHx8fm/cLx+Dm5paozdvbWy+88IIBaWzsgNEB0qaSJUvapJ+LNukl/bHV+BopXf9dSAMcdXyPHj1qdAQAAIB0yfAC308//aQhQ4aoSpUqmjp1aoLntmzZohkzZujMmTN6/vnn1aVLF7Vq1SrJfjp06KA//vhDTk7/3lbQ29tba9assWt+AACAtGjXrl3au3ev1q1bl+i55557TtevX0/Qdu3aNXl6eqZqHyaTSe7u7k8TEw4sc+bMSbbxM5F+8b21r/QwvvxdsC9HHV+W5wQAALAPQwt8c+bM0fLly1W0aNFEzx04cEAffPCBpkyZolq1aul///uf+vTpoxdeeEGVKlVKsr+PP/5YzZs3t3dsAACANG/NmjX6559/VLt2bUn37n8jSVWqVNG7776bqPAXFhaml1566ZnnBAAAAAAAQOo5PX4T+3Fzc0u2wHf9+nX16NFD9erVk7Ozs2rWrKnixYvr999/NyApAACAYwkKCtLmzZu1evVqrV69WrNnz5YkrV69Wv7+/jp37pyWLVum2NhY7dixQzt27Eh2pQQAAAAAAACkLYZewdexY8dkn6tRo4Zq1KhhfXznzh1dvnxZefPmTfY1GzZs0Ndff62IiAi99NJLGj16tIoUKWLTzAAAAI4gR44cypEjh/XxnTt3JEn58uWTJM2aNUtjxozRRx99pIIFC2rSpEkqUaKEIVkBAAAAAACQOobfgy+lJk+eLHd3dzVs2DDJ54sVK6YsWbJo8uTJio+P15gxY9S1a1etW7dOrq6uj+3fYrEoOjra1rFtKiYmJsm2tJ7bUTC+GQ/fW/thbO2L8bWfx42txWJ5pveRuXPnjpydbTNdK1SokP766y/r48qVK2v16tU26RsAAAAAAADPVpov8FksFk2ePFnr1q3TwoUL5ebmluR2o0aNSvB49OjRqlKlivbs2aOqVas+dj9ms1nh4eG2iGw358+fT9R24sQJxcbGGpAm/WF8M560/jvvyBhb+2J87SclY5uSE4eeRnx8vGbMmKFVq1bpn3/+0YEDB3T79m1NmDBBw4YNs/v+AQAAAAAAkPY9UYHv+PHjWr9+vc6dO6cJEyZIkvbu3avy5cvbNFx8fLyGDh2qAwcOaMmSJSpcuHCKX5stWzblyJFDFy9eTNH2Li4u8vHxedKoz0RSxU1vb2+98MILBqRJf9L1+B4wOkDaVLJkSZv0k7K/MhmLrcZ2s07YpJ8nlcXNQyaTkyyWeEmSyeSkLG4ehmaSbDO+O2yQIz163NgePXrU7hmmT5+ulStX6p133tG0adMk3buycN++ffrss880aNAgu2cAAABA8mbOnKlvvvlGkZGRKleunMaMGaNChQoZHQsAAGQwqS7w7dq1S926dZO3t7dOnjypCRMm6MyZM+rYsaOmTZumunXr2izcuHHj9Pfff2vJkiXKmTNnsttFRkZq8uTJ6tWrl/UefVevXtXVq1dTXBQ0mUxyd3e3RWy7yZw5c5JtaT23o2B8Mx6+t/aTXsbW2dlVxQpX0bHTv0iSihWuImdn46+eSi/jmxY9bmyfxfKcq1ev1syZM1WqVCl99tlnkqRcuXJp6tSp6tixIwU+AAAAA33zzTdas2aNFi5cqOeff17Tpk3T/PnzNXz4cKOjAQCADMYptS+YOnWqBg0apLVr11oPchUuXFgTJkzQF198YbNge/bs0Zo1azR79uwki3sHDhxQgwYNFBcXp2zZsmn//v0aM2aMrl+/rhs3buijjz6Sr6+vza8qBABkLEULlNNrlTrrtUqdVbRAOaPjIAO4evWqSpUqlai9aNGiunHjhgGJACB9yeHsrEwPPM70/20AkBIhISEaMGCAXnjhBWXLlk3Dhw+nuAcAAAyR6gLfkSNH1LZtW0kJz2Jv0KCBjh07lqq+ypQpozJlymj16tXatGmT9bEkrVixQrdu3VLt2rWt7WXKlNG7774rSbp9+7ZOnDghi8UiSfriiy9ksVhUv3591apVS2azWbNnz5aTU6rfIgAACbg4u8nFOel7wAK2VqBAAeu9AO/PcyTp559/Vp48eYyKBQDphpuTk6p75JRJkklSdY+ccuP/GwGkwMWLF3X27FnduHFDDRs2VJUqVRQYGKirV68aHQ0AAGRAqT5NMXv27IqJiZGra8Ilyi5dupSo7XEOHjyY7HPjxo3TuHHjkn2+SpUq+uuvv6yPCxQooBkzZqRq/wAAAGlNkyZN1KdPH3Xp0kUWi0VbtmxRWFiYlixZos6dOxsdDwDShUrZPeSXNZskKTPFPQApdOHCBUnSpk2bNG/ePFksFgUGBmr48OH68ssvH/t6i8Wi6Ohoe8dMlxg3+2Fs7YvxtR/G1r4YX/t53NhaLJYU3yIm1QW+ChUqaNy4cQmWHzhx4oSCg4NVtWrV1HYHWO2Z2NXQ/Z+/GZuoLXz+R7rhYexVOxUHf23o/gEAz1aPHj0UFxenzz//XGazWYGBgcqdO7d69uxJgQ8AbIjCHoDUur+6QteuXZU3b15JUr9+/dStWzfFxsbKze3Rxw/MZrN1pQakDuNmP4ytfTG+9sPY2hfjaz8pGduUXkyX6gLf0KFD9c4776hKlSq6e/euKlSooNu3b+vFF1/UhAkTUtsdAAAAHmAymRQYGKh+/frp6tWrcnNzU7Zs2YyOBQAAkOHlzp1bkuTh4WFtK1iwoCwWi/755x8VKFDgka93cXGRj4/PY/Zy+GljpkslS5Z86j7Cv7dBkHTIFmMrSTpgm27SG1uM70Ub5EiPbPWzu1knbNJPemOL8d1hgxzp0ePG9ujRoynuK9UFvnz58mndunXasWOHTpw4ocyZM8vb21uvvvpqii8bBAAAwL9+++23FG9buXJlOyYBAABAcvLly6ds2bIpPDxcpUuXliSdO3dOLi4uev755x/7epPJJHd3d3vHTJcYN/thbO2L8bUfxta+GF/7edzYpqbOluoCn3TvjKN69eo9yUsBAADwkA4dOshkMlmXfbo/mXv4scQyGQAAAEZxdnZWy5Yt9dVXX6ly5crKli2bvvjiC/n7+8vZ+YkOsQEAADyxFM0+6tSpk+Kq4fffc707AABAamzYsMH69eHDhzVv3jx16tRJL774ouLj43X48GEtXLhQ/fv3NzAlAAAABg4cqLi4OL311lsym82qX7++hg8fbnQsAACQAaWowNewYUNrgS8uLk7Lly9XuXLlVLx4cetBp7CwML3zzjt2DQsAAJAevfDCC9avg4KCNGnSJHl5eVnbSpQoIT8/PwUFBalmzZoGJAQAAIAkubq6Kjg4WMHBwUZHAQAAGVyKCnwffPCB9esRI0boo48+UuPGjRNss2rVqlTdPwYAAACJ/f333ypYsGCi9iJFiujYsWMGJAIAAAAAAEBa45TaF2zZskUNGjRI1N64cWNt27bNJqEAAAAyqgIFCmju3LmKj4+3tsXHx2vBggXKnz+/gckAAAAAAACQVqT6DsDOzs46fPiw/Pz8ErT//fff3FAYAADgKQ0YMED9+/fXvHnzlC9fPknShQsXdOvWLU2ePNngdAAAAAAAAEgLUl2Rq1+/vrp06SJ/f38VKlRIknT27FmtX79er7/+us0DAgAAZCT16tXT1q1btXHjRkVERCguLk7169dX3bp15evra3Q8AAAAAAAApAGpLvANHTpUzz//vNavX69Vq1YpNjZW+fPnV7NmzfTee+/ZISIAAEDGUqBAAXXp0sXoGAAAAAAAAEijUl3gc3FxUc+ePdWzZ0975AEAAMhwOnTooEWLFkmSWrduLZPJlOy233333bOKBQAAAAAAgDQqRQW+5cuXq2XLlpKkpUuXPnLb1q1bP30qAACADMTLy8v6tbe39yMLfAAAAAAAAECKCnyjR4+2FviCg4OT3c5kMlHgAwAASKWPP/7Y+vWECROS3S4uLu5ZxAEAAAAAAEAa55SSjQ4cOGD9+vDhw8n+Cw8Pt1tQAACAjKBPnz66fv16ova//vpLLVq0ePaBAAAAHNi0adN07tw5o2MAAADYXIoKfA/atm1bku0Wi0UzZ8586kAAAAAZ2dWrV+Xv76+dO3da20JCQvTWW2/ppZdeMjAZAACA41m/fr1ef/11de7cWRs2bJDZbDY6EgAAgE2kusA3YMAAjRw5Urdv37a2nTt3Tu3atdM333xj03AAAAAZzZIlS9SzZ0+99957Gj16tDp37qxFixbpyy+/1JgxY4yOBwAA4FC2bt2qb7/9VsWKFdO4ceP02muvafz48Tp69KjR0QAAAJ5Kiu7B96AVK1ZoxIgRatasmSZNmqTjx4/r448/Vq1atbiCDwAAwAbefvttFS5cWD179pS7u7tWrFihokWLGh0LacyeiV0N3f/5m7GJ2sLnf6QbHm4GpPlXxcFfG7p/AEDaU65cOZUrV04ffvihfvnlF/3nP//RW2+9JV9fX3Xo0EFvvvmmnJxSfQ48AACAoVI9eylevLi+++47tW3bVu3atdOYMWM0ceJEffrpp8qZM6cdIgIAAGQcd+7c0YwZM/Tee++pX79+qlu3rlq3bq3169cbHQ0AAMCh3blzR9evX9etW7d0584dxcbGavLkyWrRooXOnj1rdDwAAIBUSfUVfJJ06tQpbd26VV5eXrp69ao2btyoypUry8PDw9b5AAAAMpSAgADdvXtXCxculJ+fnyRp06ZNCg4O1saNGzVjxgyDEwIAADiWI0eOKDQ0VGvXrpXZbFbDhg317bffqkyZMjKbzfr44481dOhQLVq0yOioAAAAKZbqK/hmz56tgIAAlSlTRitXrtSaNWsUGRmphg0b6vvvv7dHRgAAgAyjUqVKWrlypbW4J0kNGjTQmjVrEtwDGakTGRmpyMhIo2MAAIBn7K233lLTpk3166+/KjAwUD/++KPGjBmjMmXKSJJcXFz04Ycfav/+/QYnBQAASJ1UX8H3zTff6Msvv1TVqlUlSblz59ZXX32l7777ToMGDdIff/xh85AAAAAZRXBwsKR7S0hdvHhRJpNJ+fLlU968eTV37lyD0zmm0NBQzZkzR5LUrVs3tWrVyuBEAADgWfHx8dGwYcNUrly5RM/duXNHzs7Oypw5s8aNG/fswwEAADyFVF/Bt3btWmtx70Ft2rTRqlWrbBIKAAAgo4qNjdWwYcNUsWJF1atXT3Xr1lXFihU1btw43b171+h4DicqKkohISGKj49XfHy8QkJCFBUVZXQsAADwjPz6669JFvdu3ryp1157zfq4cePGzzAVAADA00v1FXweHh76/ffftWrVKp0+fVomk0ne3t5q1aqVSpcubY+MAAAAGcYnn3yiX375RQMHDpSPj4/i4+N15MgRLVy4UM8995x69epldESHEhERIbPZbH1sNpsVEREhHx8fA1MBAAB7O3TokMLCwnTx4kWFhobKYrEkeP7kyZMsfw4AABxaqgt869ev18CBA1WyZEkVK1ZMFotFe/fu1YoVKzRv3jxVrlzZHjkBAAAyhK1btyokJEQvvviita169eqqUqWKBg4cSIEPAJCsccOWG7r/W1FXErXNnbFN2bPue/ZhHvDh2JaG7h/GuHz5spYuXaq7d+9q5MiRiZ7PkiWL3nnnHQOSAQAA2EaqC3yzZs3SRx99pNatWydoX7BggaZOnapvv/3WZuEAAAAymsjISBUrVixRe8mSJXXp0iUDEgEAADieWrVqqVatWqpevbp27txpdBwAAACbS/U9+E6fPq0WLVokam/btq2OHj1qk1AAAAAZVaFChbRr165E7bt27VL+/PkNSAQAAOC4KO4BAID0KtVX8D333HP6559/lDdv3gTt165dU+bMmW0WDAAAICNq3769+vTpoyZNmqh48eKSpL/++ktr165VYGCgwekAAADSvrp16+r777+XdG+p80ehAAgAABxVqgt8r7zyit5//30NGjTIem+Yv/76S5MnT1alSpVsHhAAACAjad26tVxdXbV48WJt3LhRsbGx8vLy0pAhQ9S2bVuj4wEAAKR5LVv+e9/F1q1by2QyGZgGAADAPlJd4BsyZIj69eunNm3aWCdIFotFZcuW1bBhw2weEAAAIKMJCAhQQECA0TEAAAAcUq9evaxf9+vXz8AkAAAA9pPqAl/OnDm1aNEiHTlyRKdPn1ZcXJy8vLxUqlQpe+QDAABI95YvX24903zp0qWP3LZ169bPIhIAAIDDmjFjRoq37du3rx2TAAAA2E+KCnxms1kuLi6SpLi4OEmSl5eXvLy8rNvcb3d1dbVxRAAAgPRt9OjR1gJfcHBwstuZTCYKfAAAAI/x3XffJXh869YtxcbGKkeOHLJYLLp586YyZ86sfPnyUeADAAAOK0UFvkqVKmn//v2SpLJlyz5y7fLw8HDbJEuD2g3+xtD9m6P/SdQ2dNoGubjnMiDNv76d+Lah+wcAwNEdOHDA+vXhw4cNTAIAAJIzZWgPQ/d/Iyo2Uduiz8coR1Y3A9L86/3xswzdf1J27txp/Xr9+vXavn27hgwZoueff16SdP78eU2YMEGvv/66UREBAACeWooKfKNHj7Z+PW7cOG5ODAAAAAAAgDTvs88+0/Lly+Xh4WFtK1CggEaNGqXWrVvL39/fwHQAAABPLkUFvqZNm1q/bt68ud3CAAAAZEQlSpRI8QlU6Xm1BAAAAFu7cuWKnJycErW7urrqypUrBiQCAACwjRQV+IYOHZriDsePH//EYQAAADKi4OBga4Hvxo0bWrhwoerWravixYsrPj5e4eHh2rFjh3r37m1wUgAAAMdSqlQpDRo0SP369VOhQoUkSWfPntXMmTPl6+trcDoAAIAnl6IC3/HjxxM8PnLkiJydnVW4cGFZLBadOnVKklS+fHnbJwQAAEjn2rZta/06MDBQkyZNUrVq1RJss2PHDi1btkzt27d/1vEAAAAc1kcffaQ+ffqoRYsW1jaLxaI8efLo66+/NjAZAADA00lRgW/p0qXWr+fPn6+yZctq0KBBcnV1lSRFR0dr0qRJKlKkiH1SAgAAZBD/+9//NHXq1ETtr776qgYMGGBAIgAAAMdVrFgxbdq0SQcPHtSFCxcUGxurfPny6aWXXpKLi4vR8QAAAJ5Yigp8D1qwYIE2bNhgLe5Jkru7uwYOHKhGjRqpc+fONg0IAACQkXh4eOiXX37Rq6++mqD9t99+U7Zs2QxKBQAA4DjMZrO1eBcXFydJ8vX1TbAkp8ViUVxcXILjWwAAAI4k1QW+W7duKTo6WlmyZEnQHhsbq1u3btksGAAAQEbUokUL9ejRQ9WrV1fhwoUl3btPzM8//6xOnToZGw4AAMABVKpUSfv375cklS1b1nqv46SEh4c/q1gAAAA2leoCX4UKFdSzZ0917949wc2J586dyz34AAAAnlLfvn1VtGhRrV+/Xrt371ZsbKzy58+vwYMHJ7hXHwAAAJI2evRo69fjxo17ZIEPAADAUaW6wDdmzBgFBQWpX79+1gmSxWJR6dKlNWbMGJsHBAAAyGj8/f3l7+9vdAwAAACH1LRpU+vXzZs3l6QEy3FGRkay9DkAAHB4qS7wPf/88woJCdHVq1etNyfOnz+/8uXLZ498AAAAAAAAwBM5f/68evbsqd69e6tBgwaSpNDQUK1cuVKzZ89WgQIFDE4IAADwZJye9IWenp4qVaqUypcvT3EPAAAAAAAAac64cePk7e2tChUqWNuaNGkiPz8/jR071sBkAAAATyfVV/ABAAAAAAAAjuD333/X9u3b5e7ubm3LnTu3RowYoTp16hiYDAAA4Ok88RV8AAAAAAAAQFpmsVhkNpsTtUdFRenu3bsGJAIAALANCnwAAABpyCuvvGJ0BAAAgHSjRo0aGjJkiA4fPqzIyEjdvHlTe/fu1cCBA1WrVi2j4wEAADyxVBf4WJ8cAADAfry8vLR7926jYwAAAKQLQ4cO1Y0bN9SsWTNVrlxZVapUUbt27SRJI0eONDgdAADAk0v1Pfg2btyovn37KkeOHPbIAwAAkKFVr15dQUFBKlWqlIoUKSIXF5cEz7///vsGJQMAAHA8np6eWrJkiQ4fPqxTp04pU6ZM8vLyko+Pj9HRAAAAnkqqC3yDBw/W0KFD1aJFCxUuXDjRQSdvb2+bhQMAAMhoVq5cKZPJpPDwcIWHhyd4zmQyUeADAAB4AiVKlFCJEiWsj+/cuaM33nhD27dvNzAVAADAk3uiAp8kbd++XSaTydpusVisB6MAAADwZDjIBAAAYDsxMTH68ssvtW/fPsXFxVnbL1++rJiYGAOTAQAAPJ1UF/gWLFiQoLAHAAAA2zl//vwjny9QoMAzSgIAAOD4xo0bp+3bt6tKlSratGmTGjVqpIMHDyp37twaNmyY0fEAAACeWKoLfFWqVLFpgJ9++klDhgxRlSpVNHXq1ATPbdiwQTNnztTZs2fl7e2t999/X9WrV0+yn+vXr2vUqFH69ddf5eTkpJo1a2rEiBHKnDmzTfMCAADYU506dR55MhWrJQAAAKTcDz/8oCVLlqhw4cLaunWrJk6cqLt372rUqFE6deqUypYta3REAACAJ5LqAl/Hjh0f+fzChQtT3NecOXO0fPlyFS1aNNFz4eHhGjJkiGbMmKFXXnlFmzdvVt++fbVp0ybly5cv0fYjRoxQXFyc1q1bJ7PZrP79+2vy5MkaPnx4ivMAAAAYbc6cOQkex8fH6/jx41q7dq0CAwMNSgUAAOCYbty4ocKFC0uSnJycFB8fr0yZMqlv377q2LGj/P39DU4IAADwZJxS+4LcuXMn+Pfcc8/p+vXr+vvvv1W8ePFU9eXm5pZsgW/ZsmWqWbOmatasKTc3NzVp0kTFixfXmjVrEm175coVbdu2TQMGDJCnp6fy5s2r3r17a8WKFTKbzal9iwAAAIZ57bXXEvyrWbOmOnfurLFjx2rx4sVGxwMAAHAo+fLl0969eyVJnp6e2r9/vyQpW7ZsunTpkpHRAAAAnkqqr+CbMmVKku2LFy/W9evXU9XXo64GPHTokGrWrJmgrVSpUjp48GCibcPDw5UpUyb5+vpa20qXLq3o6GgdP348QTsAAIAj8vX11Z49e4yOAQAA4FDatWun9u3b6+eff1bdunUVGBio119/XX/++SfHiwAAgENLdYEvOa1bt1bt2rXVt29fm/R3/fp15ciRI0Fbjhw5dPTo0SS3zZYtW4L71dx/7bVr11K0P4vFoujo6KdInHExbvbF+NoPY2s/jK19Mb7287ixtVgsj7w/ni3ExcUlaouJidHq1auVNWtWu+4bAAAgvenUqZMKFCggDw8PDRo0SNHR0dq1a5eKFi2qwYMHGx0PAADgidmswHfhwgWbH3C0WCx22TYpZrNZ4eHhT9VHRsW42Rfjaz+Mrf0wtvbF+NpPSsbW1dXVrhnKli2bbBGRe/ABAACk3htvvCHp3jxu7NixBqcBAACwjVQX+AYOHJio7fbt2/rjjz9UsWJFm4SSZL2334OuX78uT0/PRNt6enoqMjJSd+/eVaZMmazbSlKuXLlStD8XFxf5+Pg8ZqvDKeoroylZsqRN+gn/3ibdpDs2Gd8DT99FemSrn92LNuklfbHV2G7WCZv0k97YYnx32CBHevS4sU1qJQFbGz9+fKI2Nzc3FStWjGWkAAAAAAAAIOkJCnxJ3YA4c+bMatasmbp162aTUJLk5+ensLCwBG0HDx5Uo0aNEm1bsmRJWSwWHT58WKVLl7Zu6+HhIW9v7xTtz2Qyyd3d/emDZ0DpZdw83V2UySTd/f+LQTOZ7rUZLb2Mb1rE2NoPY2tfjK/9PG5s7bU85wcffKDJkydLkn788UdNnTrVLvsBAAAAAABA+pCiAt+OHTtUs2ZNSVKXLl1Uq1Yte2aSJLVq1UotW7bUf//7X1WtWlVr167VyZMn1aRJE0nS1q1bNW/ePH377bfy9PRU/fr1NW3aNH3yySeKi4vTF198oZYtW8rZ2WarkCKdy+zspAbFPbXxyFVJUoPinsrs7GRwKgBARrB9+3Zt27ZNxYoV0/fff6+TJ08mu/x4Sk9eAgAAAAAAQPqVoupXYGCgfvnlF2XJkkX9+/fX/v37bbLzMmXKSJLu3LkjSdq2bZuke1ffFS9eXJMnT9b48eN17tw5+fj4aNasWcqTJ48k6datWzp16pS1r9GjRys4OFh169aVi4uLGjdurAEDBtgkJzKOml459HLBbJKkLC6ZDE4DAMgo6tevr759+1qvEHzzzTcTbWOxWGQymbgHIwAAAAAAAFJW4PPy8lKDBg2UP39+xcXFqU2bNslu+91336V45wcPHnzk82+88Yb1RsgPa968uZo3b259nD17dk2ZMiXF+waSQ2EPAPCsjR8/Xp06ddKNGzf07rvvKiQkxOhIAAAADuu3335L8baVK1e2YxIAAAD7SVGB7/PPP9eSJUt048YNHThwgKWhAAAAbMzX11eSNHbsWL388ss26fPw4cMaP368wsLC5ObmppdfflnDhg1Tnjx5tGvXLn366ac6fvy48ufPrx49eliXQgcAAHBkHTp0kMlksi55fn+VhIcfS2J1BAAA4LBSVOArWrSogoKCJEmXLl3S+PHj7RoKAAAgI1m6dOkjH99nMpnUqlWrFPUZFxend999V2+//bbmzJmjyMhI9e/fX6NGjVJwcLB69+6tYcOGyd/fX3v27FGvXr3k7e1tXUIdAADAUW3YsMH69eHDhzVv3jx16tRJL774ouLj43X48GEtXLhQ/fv3NzAlAADA00lRgS8uLs769cyZMxM8fpirq+vTpwIAAMhAgoODU7Rdagp8t2/f1oABAxQQECBnZ2d5enrq9ddf1+LFi7V27Vp5eXmpZcuWkqRq1aqpTp06WrZsGQU+AMATy+LmIZPJSRZLvCTJZHJSFjcPg1MhI3rhhResXwcFBWnSpEny8vKytpUoUUJ+fn4KCgpSzZo1DUgIAADw9FJU4CtbtmyC5QsehaUNAAAAUufw4cM27zNHjhx66623rI+PHz+uVatW6c0339ShQ4dUqlSpBNuXKlVKGzdutHkOAEDG4ezsqmKFq+jY6V8kScUKV5GzMycBw1h///23ChYsmKi9SJEiOnbsmAGJAAAAbCNFBb5x48aluMAHAACAtOPcuXOqX7++7ty5o1atWikwMFDdunVT3rx5E2yXM2dOXbt2LVV9WywWRUdH2zKuzcXExCTZltZz48nxvbUfxta+0sv4Fi1QTgWeLylJcnF2MzjNPellbNOqx42vxWIx9JhSgQIFNHfuXHXv3l1OTk6SpPj4eC1YsED58+c3LBcAAMDTSlGBr3nz5vbOAQAAAN1bMupRB8FSu1pCwYIFdfDgQZ06dUojR47U4MGDnzaildlsTvOrN5w/fz5R24kTJxQbG2tAGjwLaf1n0pExtvaVnsY3rRT27ktPY5sWpWR8jbydy4ABA9S/f3/NmzdP+fLlkyRduHBBt27d0uTJkw3LBQAA8LRSVOB70NChQx/5/Pjx4584DAAAQEYXHBycoMB39+5dnThxQjt27FDv3r2fqE+TySQvLy8NGDBAbdq0Uc2aNXX9+vUE21y7dk2enp6p6tfFxUU+Pj5PlOlZcXNLfJDZ29s7wb15HFX490YnSJtKliz59J0cePou0iObjK2kizbpJf2xxfhu1gkbJEl/bPWzu8MmvaQ/jxvfo0ePPqMkSatXr562bt2qjRs3KiIiQnFxcapfv77q1q0rX19fQ7MBAAA8jVQX+I4fP57g8d27d3XmzBk5OTmpfPnyNgsGAACQEbVt2zbJ9jfeeENLly5VQEBAivrZtWuXRo0apY0bN1qXo7r/37Jly2rz5s0Jtg8LC9NLL72Uqqwmk0nu7u6pes2zljlz5iTb0npuPDm+t/bD2NoX42s/jK19PW5808ItXwoUKKAuXbrozp07cnZO9aEwAACANMkptS9YunRpgn/Lly/Xzz//rBYtWqhGjRr2yAgAAJDhVa5cWTt2pPzaAT8/P0VGRmrSpEm6ffu2rl69qunTp6tSpUpq27atzp07p2XLlik2NlY7duzQjh071KpVKzu+AwAAgGcvPj5en3/+uerUqaMKFSpIkm7fvq3g4GDFxcUZnA4AAODJpbrAl5RMmTKpT58+mj17ti26AwAAwEO+//77VJ1xnj17doWEhCgsLEyvvPKKGjVqpOzZs2vKlCnKlSuXZs2apcWLF6tixYoaN26cJk2apBIlStjxHQAAADx706dP14oVK9S+fXtrW3R0tPbt26fPPvvMwGQAAABPx2brEkRHR+vatWu26g4AACBDql69eqK2mJgYRUVFJbt8Z3J8fX21aNGiJJ+rXLmyVq9e/UQZAUnydHdRJpN013LvcSbTvTYAANKS1atXa+bMmSpVqpS1oJcrVy5NnTpVHTt21KBBgwxOCAAA8GRSXeCbMmVKorbbt29r586dnPUNAADwlFq3bp3oXjVubm4qVqyY6tSpY1AqILHMzk5qUNxTG49clSQ1KO6pzM42WSAEAACbuXr1qkqVKpWovWjRorpx44YBiQAAAGwj1QW+devWJWrLnDmzfHx89P7779skFAAAQEbVr18/oyMAKVbTK4deLphNkpTFJZPBaQAASKxAgQIKDw9XyZIlZbFYrO0///yz8uTJY2AyAACAp5PqAt/27dvtkQMAAACSLl26pEmTJmnSpEmSpGnTpmnx4sUqVqyYJk+erMKFCxucEEiIwh4AIC1r0qSJ+vTpoy5dushisWjLli0KCwvTkiVL1LlzZ6PjAQAAPLEnWkNn586d1q8PHTqksWPH6rvvvrNZKAAAgIzq448/VmxsrCTpwIEDmjt3roKCglSyZElNnDjR4HQAAACOpUePHmrWrJk+//xzmc1mBQYGauXKlerZs6d69uxpdDwAAIAnluor+GbNmqVFixZp586dunr1qjp16qQSJUrohx9+0JUrV9S3b1975AQAAMgQfv31V23ZskWStHHjRtWrV08tW7bUm2++qddff93gdAAAAI7FZDIpMDBQ/fr109WrV+Xm5qZs2bIZHQsAAOCppfoKvmXLlmnWrFmSpDVr1qhw4cJatGiRvv76a61Zs8bmAQEAADISs9msHDlySJJ++eUX1ahRQ5KUNWtWRUdHGxkNAADA4YwbN05ms1kmk0m5cuWyFvcuXbqkLl26GJwOAADgyaW6wPfPP/+odOnSku7dkLhBgwaSJC8vL12+fNm26QAAADKYwoULa+fOnfr999915MgRVa9eXdK95Tpz5cplcDoAAADH8sMPP6h58+b6+++/rW1btmyRv7+/LBaLgckAAACeTqqX6MyePbuuXr0qV1dX/fbbbwoMDJQkaxsAAACeXI8ePdSjRw/Fx8erQ4cOypMnj27cuKE+ffqoffv2RscDAABwKOvWrdO0adPUqlUr9e3bV0ePHtWWLVs0ZMgQtWrVyuh4AAAATyzVBb569eqpc+fOcnJyUtGiReXn56fY2FiNHTtWVapUsUdGAACQzrhndpGTSYr//5OmnUz32iA1bNhQFStWVFRUlF544QVJkoeHhwYPHix/f3+D0wEAADgWNzc3DRkyRK+88op69eold3d3LV++XN7e3kZHAwAAeCqpXqIzKChIjRo1UvXq1fXVV19JkuLj43Xt2jUNHz7c5gEBAED645LJSb6FcskkySTJt1AuuWRK9bQk3cqbN6+1uCdJJpOJ4h4AAMAT+s9//qMhQ4aoefPmKlWqlHr27Kk//vjD6FgAAABPJdVX8Lm6uqp79+4J2rJkyaKQkBCbhQIAAOnfC/mfU+E8HpIkF+dMBqcBAABAetSlSxeFh4dr7Nixqlu3riwWi0JCQtS5c2e1adNGQ4cONToiAADAE0l1gQ8AAMBWKOwBAADAnpydnbVmzRrlzp1b0r2VEbp06aJXX31VgwcPNjgdAADAk6PABwAAAAAAgHRp1qxZSbaXKFFCy5cvf8ZpAAAAbIcCHwAAAAAAANKNoKAgTZgwQZI0cODAR2776aefPotIAAAANkeBDwAAwGBt2rRJ8bbfffedHZMAAAA4vsuXL1u/vnTpkoFJAAAA7OeJCnzHjx/X+vXrde7cOesZUXv37lX58uVtGg4AACAj8Pb2NjoCAABAutGxY0fr1126dFGtWrWMCwMAAGAnqS7w7dq1S926dZO3t7dOnjypCRMm6MyZM+rYsaOmTZumunXr2iMnAABAujV+/PgUbffTTz/ZOQkAAIDjCwwM1C+//KIsWbKof//+2r9/v9GRAAAAbC7VBb6pU6dq0KBBeuedd1S2bFlJUuHChTVhwgR98cUXFPgAAABs4Pz584qNjbU+joiIUGBgoPbu3WtgKgAAgLTPy8tLDRo0UP78+RUXF/fI5dBZ/hwAADiqVBf4jhw5osWLF0uSTCaTtb1Bgwb68MMPbZcMAAAgAwoLC1Pv3r0T3DvmvsqVKxuQCAAAwLF8/vnnWrJkiW7cuKEDBw6wHDoAAEiXUl3gy549u2JiYuTq6pqg/dKlS4naAAAAkDoTJkxQtWrV1KhRI/Xq1Utz5szRvn379Ntvv2n69OlGxwMAAEjzihYtqqCgIEn3jleldDl0AAAAR+KU2hdUqFBB48aNU2RkpLXtxIkTGjJkiKpWrWrTcAAAABnNX3/9pY8++kivvfaaMmXKpKpVq6pXr15q0aKFPvnkE6PjAQAAOJS5c+caHQEAAMAuUl3gGzp0qPbu3asqVaooNjZWFSpUUMOGDXX9+nXr2VEAAAB4Mnfu3FGmTJkkSS4uLtaTqurWrastW7YYGQ0AAAAAAABpRKqX6MyXL5/WrVunHTt26MSJE8qcObO8vb316quvJrgnHwAAAFKvbNmymjhxoj744AN5e3tryZIl6tatm44cOSKLxWJ0PAAAAAAAAKQBqS7wSffOJq9Zs6Z8fX1VuHBhW2cCAADIsAYOHKju3bsrMDBQnTt31sCBAzVz5kzFxMTorbfeMjoeAAAAAAAA0oBUF/hiYmIUHBys9evXS5LCwsJ08+ZNvf/++5oyZYo8PDxsHhIAACCjKFu2rH788Ue5urqqYcOGypMnj/bu3auiRYuqfv36RscDAAAAAABAGpDqe/BNmjRJ4eHhmjx5spyc/n353bt3NXnyZJuGAwAAyGiCgoLk6upqfVy5cmV1795dr776qnr27GlgMgAAANw3btw4+fr6Gh0DAABkYKku8G3evFmff/65GjRoYL3nnoeHh8aPH68tW7bYPCAAAEBGcP36dZ04cUIbNmzQyZMndeLEiQT/fvnlF/3vf/8zOiYAAECGFx4ertWrVxsdAwAAZHCpXqIzKipKXl5eido9PT0VHR1ti0wAAAAZzvr16zVu3DjFx8frzTffTPS8xWJRtWrVDEgGAACA++Lj4xUcHKxOnTpp2rRpRscBAAAZWKoLfEWKFNHu3btVpUoVWSwWa/umTZtUoEABm4YDAADIKN5++235+/urWrVqCgkJSfR8lixZVLJkSQOSAQAA4L7vvvtObm5u8vf3T3WBz2KxcHL8E2Lc7IextS/G134YW/tifO3ncWNrsVisq2c+TqoLfO3atVO/fv3UokULxcfHa968eQoLC9PmzZs1bNiw1HYHAACA/+fh4aEVK1ZwPxcAAIA06MqVK5o+fboWLVr0RK83m80KDw+3caqMgXGzH8bWvhhf+2Fs7YvxtZ+UjK2rq2uK+kp1ga9169ZydnbW4sWLlSlTJn311Vfy9vbW5MmT1aBBg9R2BwAAgAcUL15cX375pVatWqVz585JkooWLao2bdronXfeMTgdAABAxjV+/Hg1b95cPj4+Onv2bKpf7+LiIh8fn8dsdfjJwqVztljJIvx7GwRJh2y2SsgB23ST3thifC/aIEd6ZKuf3c06YZN+0htbjO8OG+RIjx43tkePHk1xX6ku8F29elUtWrRQixYtUvtSAAAAPMbnn3+ub775RgEBAfLx8VF8fLyOHDmizz//XG5ubmrTpo3REQEAADKcXbt2ae/evVq3bt0T92EymeTu7m7DVBkH42Y/jO3/sXfncXbN9//AX5NdVmILsQtjSRBCEK2E0ohvEHuoFlVLbdFQtBT9RtXW1lYalZRWCSmhxBaU+lJtqoiItEmjiFiKoZOITDLz+yO/TI1sE+bOnTt5Pr+PPB65n3vuOe/7Mc28v+d1zucUlvktHHNbWOa3cJY3t/VdnjP5HAHfnnvumeeee26FDgIAQP3cc889uf7667PDDjvUGd9rr71y8cUXC/gAAIrg3nvvzXvvvZcBAwYkWfh8nCTp27dvfvCDH2TfffctZnkAwEpohQO+vn375oEHHsigQYMKUQ8AwErtvffeS+/evRcb32mnnWqX7AQAoHGdc845Of3002tfv/XWWznssMNyzz33pEuXLkWsDABYWa1wwLfOOuvk4osvzsiRI7PBBhukdevWdd6/8sorG6w4AICVzbrrrpuXXnop22yzTZ3xyZMnZ4011ihSVQAAK7cuXbrUCfLmz5+fJOnWrVuxSgIAVnIrHPBNmzYtm2yySZLkgw8+aPCCAABWZvvtt1++/e1v5+tf/3o222yzJMnUqVPz61//OgceeGCRq1txR3z31qIev2rOe4uNnfuz8WndfvUiVPNfv73syKIeHwD4YtZbb71MnTq12GUAACuxegV8TzzxRHbfffckyTe/+c3079+/kDUBAKy0jj/++CxYsCCjRo1KRUVFkqRTp0457LDD6iwLBQAAAMDKq14B32mnnZY//elPWWWVVXL66afnhRdeKHRdAAArperq6pxyyik55ZRT8p///CeffPJJVl999SxYsCBvv/12unfvXuwSAQAAACiyegV8G220UQYOHJh11lkn8+bNy+GHH77UbW+//fYGKw4AYGXTp0+f2oupOnXqlE6dOiVJ5s6dmyFDhuTPf/5zMcsDAAAAoAmoV8B39dVX57bbbsuHH36YF198MRtvvHGh6wIAWKk888wzeeaZZzJ//vz85Cc/Wez91157LfPnzy9CZQAAAAA0NfUK+DbccMOcc845SZJ33nknl1xySUGLAgBY2bRp0yavvvpqFixYkPvuu2+x99u3b58zzzyzCJUBAAAA0NTUK+D7tJtuuqkQdQAArNR22GGH7LDDDjn00ENzxx13FLscAAAAAJqwFQ74Gstf/vKXHHvssXXGampqUlVVlalTp9YZv+aaa/Lzn/88rVrV/TqPP/541lhjjYLXCgDQUIR7AAAAACxPkw34dtxxx0yaNKnO2A033JBXXnllidvvv//++fGPf9wYpQEAAAAAAEDRNNmA77PefPPNjB49OnfffXexSwEAAAAAAICiKZmA76qrrspBBx2Uddddd4nvT506NYcffnj+/ve/Z5111sm5556b3Xbbrd77r6mpyZw5cxqq3JWKeSss81s45rZwzG1hmd/CWd7c1tTUpKysrJGqAQAAAIAlK4mA74033sjDDz+chx9+eInvd+vWLeuvv36GDx+etdZaK2PGjMmJJ56Ye++9N5tsskm9jlFVVZUpU6Y0ZNkrDfNWWOa3cMxt4ZjbwjK/hVOfuW3Tpk0jVAIAAAAAS1cSAd+tt96avffeO2uuueYS3z/kkENyyCGH1L4++uijc//99+fee+/NsGHD6nWM1q1bp0ePHsvZasnP/1vZbbnllg2ynymPNshump0Gmd8Xv/gumqOG+tl9u0H20rw01Nw+lBkNsp/mpiHm94kGqKM5Wt7cTps2rZEqAQAAAIClK4mA76GHHsrZZ5+9Qp/p3r173nnnnXpvX1ZWlvbt269oaSTmrcDMb+GY28Ixt4VlfgtneXNreU4AoFjat2udFmVJdc3C1y3KFo4BALByalHsApZnypQpmTlzZvr167fUbX7+85/nmWeeqTM2ffr0rL/++oUuDwAAAKDgWrdskfL1Vk9ZkrIk5eutntYtm/xpHQAACqTJd4Ivv/xyVl111XTs2LHO+MCBAzNx4sQkSUVFRS666KL885//zCeffJJRo0bltddey5AhQ4pRMgAAAECD22Sd1bLX9htnr+03zibrrFbscgAAKKImv0Tnv//97yU+e2/GjBmZM2dOkmT48OFJFj57r6KiIj169MivfvWrdOvWrVFrBQAAACik1q1aFrsEAACagCYf8J1wwgk54YQTFhufOnVq7d/btm2b733ve/ne977XmKUBAAAAAABAo2vyS3QCAAAAAAAA/yXgAwAAAAAAgBIi4AMAAAAAAIASIuADAAAAAACAEiLgAwAAAAAAgBIi4AMAAAAAAIASIuADAAAAAACAEiLgAwAAAAAAgBIi4AMAAAAAAIASIuADAAAAAACAEiLgAwAAAAAAgBIi4AMAAAAAAIASIuADAAAAAACAEiLgAwAAAAAAgBIi4AMAAAAAAIASIuADAAAAAACAEiLgAwAAAAAAgBIi4AMAaKZmzpyZk08+OX379s2uu+6ac845Jx999FGSZMqUKfna176WHXbYIXvvvXdGjRpV5GoBAAAAqC8BHwBAM3XiiSemc+fOeeyxx3LXXXflH//4Ry699NLMnTs3J5xwQnbeeef88Y9/zE9/+tP84he/yMMPP1zskgEAAACoBwEfAEAz9NFHH6Vnz54ZPnx4OnTokG7dumXIkCGZOHFi/vCHP6SqqionnXRS2rdvn6233jqHHHJIxowZU+yyAQAAAKiHVsUuAACAhte5c+dccskldcZmzZqVtdZaK5MnT055eXlatmxZ+95WW22VO++8c4WOUVNTkzlz5jRIvSsb81Y45rZwzG1hmd/CMbeFtbz5rampSVlZWSNVAwCw8hDwAQCsBCZNmpTf/OY3uf766/PAAw+kc+fOdd5fddVVU1FRkerq6rRoUb9FHqqqqjJlypRClNvsmbfCMbeFY24Ly/wWjrktrPrMb5s2bRqhEgCAlYuADwCgmfvrX/+ak046KcOHD8+uu+6aBx54YInbrejV9a1bt06PHj2Ws9UrK7TPlcWWW275hfcx5dEGKKQZaoi5zYtffBfNUYPMbZK3G2QvzU9DzO9DmdEAlTQ/DfWz+0SD7KX5Wd78Tps2rZEqAQBYuQj4AACascceeyxnnXVWzj///BxwwAFJkq5du+bVV1+ts11FRUVWXXXVet+9lywMBNu3b9+A1a48zFvhmNvCMbeFZX4Lx9wW1vLm1/KcAACFUf8zOAAAlJTnnnsuZ599dq666qracC9JevbsmalTp2b+/Pm1Y5MmTcq2225bhCoBAAAAWFECPgCAZmj+/Pk577zzcuaZZ2a33Xar897uu++ejh075vrrr8/HH3+cF154IWPHjs3QoUOLVC0AAAAAK0LAV0Jatu2UlH3qP1lZi4VjAACf8fzzz2f69OkZMWJEevXqVefPu+++mxtuuCFPP/10dtpppwwbNixnnHFG+vfvX+yyAQAAAKgHz+ArIS1atknH7juk8o2JSZKO3XdIi5ZtilwVANAU9enTJ1OnTl3mNrfddlsjVQMAAABAQxLwlZgOa/fKKqtvniRp0aptkasBAAAAAACgsQn4SpBgDwAAAAAAYOXlGXwAAAAAAABQQgR8AAAAAAAAUEIEfAAAAAAAAFBCBHwAAAAAAABQQgR8AAAAAAAAUEIEfAAAAAAAAFBCBHwAAAAAAABQQgR8AAAAAAAAUEIEfAAAAAAAAFBCBHwAAAAAAABQQgR8AAAAAAAAUEIEfAAAAAAAAFBCBHwAAAAAAABQQgR8AAAAAAAAUEIEfAAAAAAAAFBCBHwAAAAAAABQQgR8AAAAAAAAUEIEfAAAAAAAAFBCBHwAAAAAAABQQgR8AAAAAAAAUEIEfAAAAAAAAFBCBHwAAAAAAABQQloVu4BlKS8vT+vWrVNWVlY7duihh+b8889fbNtbbrklt956a959992Ul5fn+9//fnr27NmY5QIAAAAAAEDBNemAL0kefPDBrLfeesvc5rHHHss111yTX/7ylykvL88tt9ySE088MQ8//HDat2/fSJUCAAAAAABA4TWLJTrHjBmTAw88MNtuu23atWuX4447Lkny+OOPF7kyAAAAAAAAaFhN/g6+K6+8Mn/7299SWVmZffbZJ+ecc046dOhQZ5vJkydn0KBBta9btGiRLbfcMpMmTcq+++5br+PU1NRkzpw5DVr7ysK8FZb5LRxzWzjmtrDMb+Esb25ramrqLB0OAAAAAMXQpAO+7bbbLrvuumsuvfTSvP766xk2bFguuuiiXHbZZXW2q6ioSJcuXeqMdenSJR988EG9j1VVVZUpU6Y0SN0rG/NWWOa3cMxt4ZjbwjK/hVOfuW3Tpk0jVAIAAAAAS9ekA74xY8bU/n3TTTfNmWeemZNOOikjRoxY7ORaTU3NFzpW69at06NHj+Vs9coXOkZzteWWWzbIfqY82iC7aXYaZH5f/OK7aI4a6mf37QbZS/PSUHP7UGY0yH6am4aY3ycaoI7maHlzO23atEaqhIbSsm2npKxFUlO9cKCsxcIxAAAAgBLWpAO+z1pvvfWyYMGCvPfee1lnnXVqx1dbbbVUVFTU2baioiKbbbZZvfddVlaW9u3bN1SpKxXzVljmt3DMbeGY28Iyv4WzvLm1PGfpadGyTTp23yGVb0xMknTsvkNatHQXJgAAAFDaWhS7gKV5+eWX8+Mf/7jO2PTp09OmTZustdZadcZ79uyZyZMn175esGBBXn755Wy77baNUisAAE1Xh7V7Zc1tj8ia2x6RDmv3KnY5AAAAAF9Ykw34Vl999YwZMyYjR47MvHnzMmPGjFx11VU57LDD0rJlywwcODATJy68Envo0KEZN25cnn/++Xz88ce5/vrr06ZNm/Tv37+4XwIAgCahRau2adGqbbHLAAAAAGgQTXaJzrXXXjsjR47MlVdeWRvYDRkyJGeccUaSZMaMGZkzZ06S5Mtf/nK+853vZNiwYXnvvffSq1evjBw5Mu3atSvmVwAAAAAAAIAG12QDviTZcccdc/vtty/xvalTp9Z5fcQRR+SII45ojLIAAAAAAACgaJrsEp0AAAAAAADA4gR8AAAAAAAAUEIEfAAAAAAAAFBCBHwAAAAAAABQQgR8AAAAAAAAUEIEfAAAAAAAAFBCBHwAAAAAAABQQgR8AAAAAAAAUEIEfAAAAAAAAFBCBHwAAAAAAABQQgR8AAAAAAAAUEIEfAAAAAAAAFBCBHwAAAAAsBwzZ87MySefnL59+2bXXXfNOeeck48++qjYZQEAKykBHwAAAAAsx4knnpjOnTvnsccey1133ZV//OMfufTSS4tdFgCwkhLwAQAAAMAyfPTRR+nZs2eGDx+eDh06pFu3bhkyZEgmTpxY7NIAgJVUq2IXAAAAAABNWefOnXPJJZfUGZs1a1bWWmuteu+jpqYmc+bMaejSVgrmrXDMbWGZ38Ixt4VlfgtneXNbU1OTsrKyeu1LwAcAAAAAK2DSpEn5zW9+k+uvv77en6mqqsqUKVMKWFXzZd4Kx9wWlvktHHNbWOa3cOozt23atKnXvgR8AAAAAFBPf/3rX3PSSSdl+PDh2XXXXev9udatW6dHjx7L2eqVL1ZcM7Xlllt+4X1MebQBCmmGGmJukyQvNsxumpuGmN+3G6CO5qihfnYfyowG2U9z0xDz+0QD1NEcLW9up02bVu99CfgAAAAAoB4ee+yxnHXWWTn//PNzwAEHrNBny8rK0r59+8IU1syZt8Ixt4VlfgvH3BaW+S2c5c1tfZfnTAR8AAAAALBczz33XM4+++xcddVV2W233YpdDgCwkmtR7AIAAAAAoCmbP39+zjvvvJx55pnCPQCgSRDwAQAAAMAyPP/885k+fXpGjBiRXr161fkzc+bMYpcHAKyELNEJAAAAAMvQp0+fTJ06tdhlAADUcgcfAAAAAAAAlBABHwAAAAAAAJQQAR8AAAAAAACUEAEfAAAAAAAAlBABHwAAAAAAAJQQAR8AAAAAAACUEAEfAAAAAAAAlBABHwAAAAAAAJQQAR8AAAAAAACUEAEfAAAAAAAAlBABHwAAAAAAAJQQAR8AAAAAAACUEAEfAEAz9sc//jG77rprzjjjjMXeGz9+fAYPHpzevXvnwAMPzFNPPVWECgEAAABYUa2KXQAAAIVx4403ZuzYsdlwww0Xe2/KlCk5++yzc+2112bnnXfOQw89lFNOOSUPPvhgunXrVoRqAQAAAKgvd/ABADRTbdu2XWrAd+edd2b33XfP7rvvnrZt22a//fbL5ptvnnvvvbcIlQIAAACwItzBBwDQTH39619f6nuTJ0/O7rvvXmdsq622yqRJk+q9/5qamsyZM+dz17cyM2+FY24Lx9wWlvktHHNbWMub35qampSVlTVSNQAAKw8BHwDASqiioiJdunSpM9alS5dMmzat3vuoqqrKlClTGrq0lYJ5KxxzWzjmtrDMb+GY28Kqz/y2adOmESoBAFi5CPgAAFZSNTU1X+jzrVu3To8ePZaz1Stf6BjN1ZZbbvmF9zHl0QYopBlqiLnNi198F81Rg8xtkrcbZC/NT0PM70OZ0QCVND8N9bP7RIPspflZ3vyuyMVDAADUn4APAGAltNpqq6WioqLOWEVFRbp27VrvfZSVlaV9+/YNXNnKwbwVjrktHHNbWOa3cMxtYS1vfi3PCQBQGC2KXQAAAI2vZ8+eeemll+qMTZo0Kdtuu22RKgIAAACgvgR8AAAroUMPPTRPP/10/vCHP+STTz7J2LFj8+qrr2a//fYrdmkAAAAALIclOgEAmqlevXolSebPn58kmTBhQpKFd+ptvvnmueKKK3LJJZdk5syZ6dGjR37xi19kzTXXLFq9AAAAANSPgA8AoJmaNGnSMt/fe++9s/feezdSNQAAAAA0FEt0AgAAAAAAQAkR8AEAAAAAAEAJEfABAAAAAABACRHwAQAAAAAAQAkR8AEAAAAAAEAJEfABAAAAAABACWnSAd/MmTNz8sknp2/fvtl1111zzjnn5KOPPlpsu7vuuitbbLFFevXqVefPiy++WISqAQAAAAAAoHCadMB34oknpnPnznnsscdy11135R//+EcuvfTSJW674447ZtKkSXX+bLPNNo1cMQAAAAAAABRWkw34Pvroo/Ts2TPDhw9Phw4d0q1btwwZMiQTJ04sdmkAAAAAAABQNK2KXcDSdO7cOZdcckmdsVmzZmWttdZa4vazZs3KMccck5deeimdO3fOaaedlv3337/ex6upqcmcOXO+UM0rK/NWWOa3cMxt4ZjbwjK/hbO8ua2pqUlZWVkjVQMAAAAAS9ZkA77PmjRpUn7zm9/k+uuvX+y9rl27ZqONNsp3vvOd9OjRI4888ki++93vZq211souu+xSr/1XVVVlypQpDV32SsG8FZb5LRxzWzjmtrDMb+HUZ27btGnTCJUAAAAAwNKVRMD317/+NSeddFKGDx+eXXfddbH3+/fvn/79+9e+3nffffPII4/krrvuqnfA17p16/To0WM5W72yAlWvPLbccssG2c+URxtkN81Og8zvi198F81RQ/3svt0ge2leGmpuH8qMBtlPc9MQ8/tEA9TRHC1vbqdNm9ZIlQAAAADA0jX5gO+xxx7LWWedlfPPPz8HHHBAvT/XvXv3vPTSS/XevqysLO3bt/8cFWLeCsv8Fo65LRxzW1jmt3CWN7eW5wQAAACgKWjSAd9zzz2Xs88+O1dddVV22223pW532223pUuXLhk0aFDt2PTp07P++us3RpkAAAAAAADQaFoUu4ClmT9/fs4777yceeaZSwz3vvGNb2T8+PFJknnz5uV///d/M2nSpFRVVeW+++7Lk08+mcMPP7yxywYAAAAAAICCarJ38D3//POZPn16RowYkREjRtR578EHH8zrr7+eDz/8MEny9a9/PbNnz87pp5+ed999N+utt16uu+669OzZsxilAwAAAAAAQME02YCvT58+mTp16lLff+yxx2r/XlZWlm9/+9v59re/3RilAQAAAAAAQNE02SU6AQAAAAAAgMUJ+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I+AAAAAAAAKCECPgAAAAAAACghAj4AAAAAAAAoIQ06YBv5syZOf7449O3b98MGDAgl19+eaqrq5e47S233JKvfvWr2X777TN06NC89NJLjVwtAEBpWZFeCwBgZad3AgCakiYd8J166qlZe+21M2HChIwePToTJkzIzTffvNh2jz32WK655ppcdtllefrppzNgwICceOKJmTNnThGqBgAoDfXttQAA0DsBAE1Lkw34Jk2alFdeeSVnnnlmOnXqlI022ihHH310xowZs9i2Y8aMyYEHHphtt9027dq1y3HHHZckefzxxxu7bACAkrAivRYAwMpO7wQANDVNNuCbPHlyunfvni5dutSObb311pkxY0YqKysX23arrbaqfd2iRYtsueWWmTRpUqPVCwBQSlak1wIAWNnpnQCApqZVsQtYmoqKinTu3LnO2KIm6oMPPkjHjh3rbPvpBmvRth988EG9jlVVVZWampq8+OKLy9zum/tuUq/9rWyWN2/1tuuRDbOfZqYh5vfr5UMaoJLmp6F+dlc/+qgG2U9z0lBz+6Wvrtcg+2luGmJ+dxp4eANU0vwsb26rqqpSVlbWSNUU1or0Wkuif/piGuTfSb3TEumdCkfvVFgNMb96pyVrqJ9d/dOSrSz9k96puPROhdNQ/0bqn5asIeZX77Rkzj0VlnNPhdOQvVOTDfiSpKampiDbftaiyVrepK3VddnNGl9Mmy5rFLuEZmvNTqsXu4Rmrf2aaxa7hGZr1dU6FLuEZqtLV//mfh5lZWXN4gTVIvqn0qZ3Khy9U2HpnQpH71RY+qfPpzn1T3qn0qZ3Kiz9U+HonQpL/1Q4eqfPZ0V6pyYb8HXt2jUVFRV1xioqKlJWVpauXbvWGV9ttdWWuO1mm21Wr2P17t37i5QKAFByVqTXWhL9EwCwMtE7AQBNTZN9Bl/Pnj0za9asvP/++7VjkyZNSo8ePdKhQ4fFtp08eXLt6wULFuTll1/Otttu22j1AgCUkhXptQAAVnZ6JwCgqWmyAd9WW22VXr165corr0xlZWWmT5+e0aNHZ+jQoUmSgQMHZuLEiUmSoUOHZty4cXn++efz8ccf5/rrr0+bNm3Sv3//In4DAICma3m9FgAA/6V3AgCamrKaL7KAeIG99dZbOf/88/PnP/85HTt2zOGHH55TTjklZWVlKS8vz4033pgvf/nLSZLf/va3GTlyZN5777306tUrF154YTbffPMifwMAgKZrWb0WAAB16Z0AgKakSQd8AAAAAAAAQF1NdolOAAAAAAAAYHECPgAAAAAAACghAj4AAAAAAAAoIQI+AAAAAAAAKCECvhLzyiuv5Bvf+EZ22GGH7Lrrrhk2bFjefffdYpfV7PzoRz9KeXl5sctoVsrLy9OzZ8/06tWr9s///u//FrusZuP666/Pbrvtlu222y5HH3103njjjWKX1Cz85S9/qfMz26tXr/Ts2dO/Dw3k5Zdfzte//vX06dMn/fr1y5lnnpn333+/2GXRzOidGo/+qWHpnQpP/9Tw9E6Fp3+iMeifGofeqeHpnwpL71QY+qfCau69U1lNTU1NsYugfubNm5f+/fvnyCOPzLe+9a1UVlbm9NNPT+fOnXPdddcVu7xmY8qUKTn66KNTUVGRqVOnFrucZqO8vDyPPvpo1ltvvWKX0uzceuut+c1vfpPrrrsua621Vn72s58lSc4777ziFtZM3XDDDXnllVdq55nPZ/78+enfv38OPPDAnHLKKZk9e3aGDx+ejh075uqrry52eTQTeqfGo39qeHqnwtI/NR69U8PRP9EY9E+NQ+9UGPqnwtE7NS79U8NYGXond/CVkI8//jhnnHFGTjjhhLRp0yZdu3bNXnvtlX/84x/FLq3ZqK6uzgUXXJCjjz662KVAvY0aNSpnnHFGNtlkk3Ts2DHnnXeeBqtA3nzzzYwePTrf/e53i11KyXv33Xfz7rvvZv/990+bNm2y2mqrZa+99sqUKVOKXRrNiN6pceifKEX6p8ahd2pY+icag/6p8PROlCK9U+PRPzWclaF3EvCVkC5duuSQQw5Jq1atkiT//Oc/c/fdd2efffYpcmXNx+233562bdtm8ODBxS6lWbryyivTv3//9OnTJ+eff35mz55d7JJK3ttvv5033ngjH374YQYNGpS+ffvmtNNOa1a3mjclV111VQ466KCsu+66xS6l5K299trZcsstM2bMmMyePTvvvfdeHn744fTv37/YpdGM6J0ah/6pcPROhaF/ajx6p4alf6Ix6J8KT+9UWPqnhqd3alz6p4azMvROAr4SNHPmzPTs2TODBg1Kr169ctpppxW7pGbh3//+d6655ppccMEFxS6lWdpuu+2y66675uGHH86YMWPy/PPP56KLLip2WSXvrbfeSpI8+OCDGT16dO6555689dZbrqIqgDfeeCMPP/xwjjnmmGKX0iy0aNEi11xzTR599NFsv/322XXXXTN//vwMHz682KXRDOmdCkf/VDh6p8LRPzUOvVPD0z/RmPRPhaF3Kiz9U2HonRqP/qlhrQy9k4CvBHXv3j2TJk3Kgw8+mFdffdXtug3kkksuyYEHHpgePXoUu5RmacyYMTnkkEPSpk2bbLrppjnzzDNz3333Zd68ecUuraQteozqcccdl7XXXjvdunXLqaeemsceeyyffPJJkatrXm699dbsvffeWXPNNYtdSrMwb968nHjiiRk4cGAmTpyYJ598Mp06dcqZZ55Z7NJohvROhaN/Khy9U+HonxqH3qnh6Z9oTPqnwtA7FZb+qTD0To1H/9SwVobeScBXosrKyrLRRhvljDPOyH333eeW6C/omWeeyd/+9recfPLJxS5lpbHeeutlwYIFee+994pdSklbY401kiSdO3euHevevXtqamrMbQN76KGHssceexS7jGbjmWeeyRtvvJHvfOc76dSpU9Zee+2cdtppeeSRR1JRUVHs8miG9E4NT//UuPRODUf/1Dj0Tg1P/0Rj0z81LL1T49M/NQy9U+PRPzWslaF3EvCVkGeeeSZf/epXU11dXTvWosXC/4StW7cuVlnNwr333pv33nsvAwYMSN++fXPggQcmSfr27Zv777+/yNWVvpdffjk//vGP64xNnz49bdq0yVprrVWkqpqHbt26pWPHjnUeDjtz5sy0bt3a3DagKVOmZObMmenXr1+xS2k2FixYkOrq6torAZO4qpIGp3cqLP1T4eidCkv/VHh6p8LQP9EY9E+Fo3cqLP1T4eidGof+qeGtDL2TgK+E9OzZM5WVlbn88svz8ccf5/33388111yTPn36pFOnTsUur6Sdc845eeihh3LPPffknnvuyciRI5Mk99xzj6smGsDqq6+eMWPGZOTIkZk3b15mzJiRq666KocddlhatmxZ7PJKWqtWrXLwwQfnhhtuyL/+9a+89957ue666zJ48ODah6Lzxb388stZddVV07Fjx2KX0mz07t077du3zzXXXJOPP/44H3zwQa6//vrsuOOOWXXVVYtdHs2E3qmw9E+Fo3cqLP1T4emdCkP/RGPQPxWO3qmw9E+Fo3dqHPqnhrcy9E7+F1hCOnXqlFGjRmXEiBHZeeed0759++y88865+OKLi11ayevSpUu6dOlS+3r+/PlJFl6hwhe39tprZ+TIkbnyyitz/fXXp02bNhkyZEjOOOOMYpfWLAwfPjzz5s3LIYcckqqqqnz1q1/1oOMG9u9//9v65w1stdVWy0033ZRLL700X/7yl9OmTZvstNNOufDCC4tdGs2I3qmw9E+Fo3cqPP1TYemdCkP/RGPQPxWO3qmw9E+FpXcqPP1Tw1sZeqeymk/fnwgAAAAAAAA0aZboBAAAAAAAgBIi4AMAAAAAAIASIuADAAAAAACAEiLgAwAAAAAAgBIi4AMAAAAAAIASIuADAAAAAACAEiLgAwAAAAAAgBIi4AMAAAAAAIASIuADqKdrrrkm/fr1S5LMnDkzvXr1yv/93/8VuSoAgKZL/wQAUH96J2BFCPgAPofu3btn0qRJtU3XW2+9lTvvvLPIVQEANF36JwCA+tM7Acsj4ANoAI888ogmCwBgBeifAADqT+8EfJaAD2g2Jk+enAMPPDC9evXK3nvvnfHjx2ePPfbINddcU2eJg0Vuu+22lJeX175+9dVXc+KJJ2aHHXZI7969c+CBB+app55a4rHeeOONlJeX58knn8yll16aH/3oR3nxxRdrl04oLy/PtGnT6nzmuuuuS//+/VNdXd3wXx4A4HPQPwEA1J/eCWhKBHxAs1BTU5Phw4dnzTXXzFNPPZUxY8ZkwoQJeffdd+u9j1NPPTWtW7fOk08+mWeffTa77bZbTj311HzwwQfL/NzZZ5+d/fffP9tss03t0gkbb7zxYldV3XfffTnwwAPTooV/egGA4tM/AQDUn94JaGr8Lx1oFl566aXMmDEjJ598crp06ZLVVlst3/3udzNv3rx67+P222/PpZdemg4dOqRNmzY54IADMmfOnPz9739f4XoOO+ywjBs3rvb4kydPzquvvpqDDjpohfcFAFAI+icAgPrTOwFNjYAPaBZmzZqVJNlggw1qx7p165YuXbrUex8vvvhijj/++Oy4447p2bNn9ttvvyTJJ598ssL1LGrQHnnkkSQLr6Dadddd07179xXeFwBAIeifAADqT+8ENDUCPqBZqKmpSZLFliBY1prjn37vX//6V44//vhsscUWeeihh/LSSy9l/Pjxn7ue1VZbLV/96ldz1113pbq6OuPHj8/BBx/8ufcHANDQ9E8AAPWndwKaGgEf0Cx069YtycIHEC/y1ltv5T//+U+SpG3btvn444/rfGbGjBm1f3/ppZcyb968nHTSSenatWuS5Pnnn/9CNR1++OH505/+lPHjx2fevHnZc889v9D+AAAakv4JAKD+9E5AUyPgA5qFnj17Zt111811112Xjz76KBUVFbnsssvStm3bJMmmm26a2bNnZ8KECamurs6f//zn/OEPf6j9/KLlFf785z9n3rx5efLJJ/Pggw8m+e8SDMuyyiqr5J133skHH3xQ28z16dMnG220US688MIccMABadOmTQN/awCAz0//BABQf3onoKkR8AHNQsuWLXPdddfl3XffzZe//OUcdNBB+cpXvpJOnTolSfbYY48MHTo03//+99OnT5/cdtttOemkk2o/36tXr5xyyim56KKLsssuu+TOO+/MiBEj8j//8z8ZMWJExowZs8zj77///pk/f3523333TJgwoXb80EMPzX/+8x9LJAAATY7+CQCg/vROQFNTVrNo8WCAZqhfv345/PDDc+qppxbl+FdccUUmT56c0aNHF+X4AAArSv8EAFB/eiegWFoVuwCA5uqJJ57IrbfeqsECAKgn/RMAQP3pnWDlJuADKIBtttkmq622Wi644IJst912xS4HAKDJ0z8BANSf3gmwRCcAAAAAAACUkBbFLgAAAAAAAACoPwEfAAAAAAAAlBABHwAAAAAAAJQQAR8AAAAAAACUEAEfAAAAAAAAlBABHwAAAAAAAJQQAR8AAAAAAACUEAEfAAAAAAAAlBABHwAAAAAAAJQQAR8AAAAAAACUEAEfAAAAAAAAlBABHwAAAAAAAJQQAR8AAAAAAACUEAEfAAAAAAAAlBABHwAAAAAAAJQQAR8AAAAAAACUEAEfAAAAAAAAlBABH6yknn/++ZxxxhkZMGBAevbsmd69e+fggw/OmDFjVnhf55xzTvr167fCn9ljjz1W+FjN1YIFCzJ27Nh87Wtfy4477piePXtmwIABOffcczN9+vSCHfeaa65JeXl5PvnkkyTJUUcdlUMPPbRgxwOAxnbsscdmwIABqa6uXuo2Bx54YAYPHlyv/T377LMpLy/Pk08++YXqKvTv4HPPPTfl5eW5/PLLG6S+JZk+fXrKy8tz1113JUnuuuuulJeXF7R3aWjPPvtsTj755PTr1y89e/bMLrvskhNPPDFPPfVUQY/56Z+h+sw1AJSip556KieeeGJ22WWX9OzZM/3798/pp5+eiRMn1tlujz32yBlnnLHC+/+8n1uSYvROje21117LD37wg+y5557p1atX+vTpk8MPPzy333575s+fX7DjlpeX54orrkjScL00sJCAD1ZCzz77bI444oi0aNEiV111VR555JH8+te/zrbbbpsf/OAHGT16dLFLXCFXX311zjnnnGKX8blVVVXlpJNOyqWXXpr+/fvn1ltvzUMPPZQRI0bkvffey5AhQ/L44483Si3XXHNNRo4cWfu61OcWAA4++OC8+eab+dOf/rTE9//+979n8uTJOeSQQwpax9lnn51rrrmm9vWxxx6bp556Km3btm3wY1VWVubBBx9MeXl57rnnnixYsGCF9/F56hs0aFCeeuqpbLTRRkmS119/PeXl5St87MZy/fXX5+ijj063bt1y3XXX5eGHH84vfvGLrLfeejn++OPzs5/9rFHq+Oxc/+lPf3IhHAAl72c/+1mOP/74rL/++vnFL36RBx98MBdffHHmzJmTo446qs4F5mPHjs0Pf/jD2tef7ZuW5rOf+7yK1Ts1pqeeeir7779/Zs6cmQsvvDAPPvhgbrvttuy99975yU9+kuOOO65RLjbq3bt3nnrqqey8885Jknnz5qVnz5554403Cn5saI5aFbsAoPHddtttWXvttXPFFVekrKwsSbLOOuukZ8+emTt3biZPnlzkClfM3/72t6y99trFLuNz+/nPf56nn346Y8aMydZbb1073r179+y6664588wzc+aZZ+aBBx7IWmutVdBaVl111TqvS31uAeArX/lKVl111dx1113ZddddF3v/7rvvTps2bbLffvsVtI6//e1vWW+99Wpfd+jQIR06dCjIscaPH5/q6ur86Ec/ykEHHZQnnnhihQOjz1Nfu3bt0q5du9rXf/vb31bo843pmWeeyc9+9rP84Ac/yJFHHlk7vu6662abbbZJjx49csEFF2S77bZL//79C1rLZ+e6Kc8bANTHE088keuvv36x37Prrbdedt1115x++um54oorMnDgwHTp0iVdu3at8/nP9k1L89nPfV7F6p0ay/vvv5/vfOc72X333fPTn/609lxgkmy22WbZddddc8ghh+Sqq67Kd7/73YLW0qZNm6y55pq1rydNmpSqqqqCHhOaM3fwwUpo7ty5WbBgwRJ/gV588cW1t80nS17uYHnLL+2xxx45//zzc8stt6R///7p1atXDjrooLz44ouLbTt58uQcfPDB6dWrV3bbbbfcfvvtdd5/8sknM3To0Gy33Xbp3bt3hgwZkocffrjOsZ5++uncfffdKS8vz7PPPpskmTFjRk499dR8+ctfzjbbbJMDDzwwjz32WJ19jxkzJoMHD852222XHXfcMccee+xSw83XXnst5eXlS1zCdJ999slJJ52UJPnzn/9cu8zmdtttlyFDhuT+++9f4j6ThVcq/frXv85BBx1UJ9xbpKysLOecc07mzp2bO+64I0nyxhtvpLy8PLfddludbT+7VOrs2bMzYsSIfOlLX8rWW2+dL3/5y/ne976XDz74YKn1fHp5sM/O7eOPP15njj/9Hfr06fO5l7EAgEJaFN5NmDAhlZWVdd5bsGBBfv/732evvfaqvcjl8ccfz6GHHpptttkm2223XYYOHZr/+7//W+Yx7r333gwZMiS9evXKDjvskKFDh+bPf/5z7fvl5eX517/+lWuvvTbl5eV54403lruM07x583LVVVdl3333zTbbbJPdd989V1xxRebNm7fc73znnXfmK1/5Su0y7L/73e8W26a6ujqjRo3K3nvvnW222SYDBw7MLbfcUvv+Z+urqqrKiBEj0rdv32y33Xb51re+lVmzZtXZ56d7xGuuuSZnnXVW7fcfPnx4dttttyWuDPCDH/wgX/rSlxa7Wr6mpiYDBgzI8OHDl/iZvn37pqqqKjNnzsywYcPSr1+/9OrVK1/5yldyzTXXLPPq+1/+8pfZdNNN65x0/LTDDz88m2++eUaNGlU7Vt+++Fe/+lUGDRqUnj17pm/fvvnmN7+ZV155Zam1fHquzznnnPzsZz/LzJkzU15enh/+8Ifp1avXEu9i+OY3v1nwO08B4PMYNWpUNtpooxxxxBGLvVdWVpYf/vCHefTRR9OlS5ckdX/HLq1v6tOnTyZMmJDddtstp5122mKfS5L//Oc/ufDCC9OvX7/07t07hx122HL7uKR4vdNnnXXWWfnyl7+cmpqaOuP3339/ysvL8/LLL2fevHn58Y9/nD322CO9evVKv379cvbZZy/zXM/YsWNTWVmZc889t064t8gWW2yRQw89NLfddls+/vjjJEt+HM+Szkct77zdZ316ic677rqr9mdkzz33zFFHHZUDDzwwRx111GKfGzlyZLbZZpt8+OGHS903rIwEfLAS+vKXv5y33347Rx55ZB566KH85z//afBjPPnkk3nxxRdz44035tZbb011dXVOOOGEzJ49u3ab2bNn56c//WnOPffcjBs3Ltttt10uvPDCvPrqq0kWhmrf/va3s8kmm2TcuHG55557sttuu2XYsGF5+eWXkyxsUrp27Zp99tknTz31VHr37p0PPvggX/va1/L666/nJz/5Se6+++706dMnJ598cu3yXM8880wuvPDCHHPMMbn//vvz61//Ol26dMmxxx5b28x82gYbbJBtt902Dz30UJ3xV155Jf/85z+z//775z//+U9OOOGEbLHFFrnjjjty77335qtf/WqGDx+e559/fonz9NJLL+U///nPMq8MX3PNNdOzZ8+lLi22NCNGjMjvf//7/PjHP86ECRNy5ZVX5tlnn80PfvCDen3+s3Pbr1+/rLPOOrn77rvrbPfkk0/mP//5jxNMADRZBx98cD7++OM88MADdcafeuqpvPvuu7W/w55++umcdNJJ2WKLLTJ27NiMGTMma6+9do4//vilXgT0l7/8JWeddVZ23333jB8/PnfeeWc22mijnHDCCXn77beTpPYio0VLN62zzjrLrfmiiy7KTTfdlG984xu57777cvbZZ+fOO+/MBRdcsMzPTZ06NS+++GIOPvjgJKm9Cv29996rs93IkSNz9dVX59vf/nbuu+++HHfccfnxj3+cW2+9dYn7/fnPf57bbrstp512Wu65557st99++dGPfrTUOo499th87WtfS7Jwni+88MIcdNBBeeihh+r0g/Pnz8/DDz+cAw88MC1btqyzj7Kysuy77755/PHH6wShiz6z7777pnXr1jnrrLPy/vvv58Ybb8xDDz2U4cOH5+abb85NN920xNoWLFiQiRMnZvfdd1/GTCb9+/fPc889V69QdZFx48blkksuyZFHHpmHH344N998c1q0aJHjjz8+c+fOXe7nv//972fPPfdMt27d8tRTT2X48OHZe++9M27cuDon+95///386U9/0n8B0OTMnz8/zz33XHbfffclhknJwtWDOnfuvMT3ltY3LViwIL/+9a9z/fXX58ILL1ziZ4cNG5b/+7//yxVXXJFx48alV69eOeGEE2rPIS1JU+mdkmTw4MF5++23F7ubf/z48dlss82y1VZb5ec//3nuv//+XHzxxXn44Ydz1VVX5eWXX669sGpJ/vSnP2WLLbZY5gpN/fv3z5w5c/LCCy8ss8ZPq895u2UZNGhQzjzzzCQLQ9Zrrrkmhx9+eP7yl7/k9ddfr7Pt/fffn7322qs2FAYWEvDBSmjo0KE59dRT8/e//z2nnXZadtpppxx44IH5yU9+khkzZjTIMebMmZOLL744m222WbbZZpt897vfzfvvv1/nyqmKioqcffbZ2WGHHbLpppvm+OOPT01NTSZNmpQkWXvttXPPPffk+9//fjbaaKNssMEGOeWUU7JgwYI8/fTTSRYux9CiRYu0a9cua665Ztq0aZM777wz7733Xq6++ur06dMnm266ab73ve+lvLy89vlyL730UlZZZZXst99+6d69e7bYYotcfPHFGTly5GInlxYZPHhwnn322TpXRY0fPz6dO3fOHnvskRkzZmTOnDkZPHhwNt5442ywwQY58cQTM2bMmNpn0XzWW2+9lSTLPdHXvXv35V7p9VlnnHFGxo4dWxvM7bjjjrVh3WevBluSJc3tIYccstiJufvvvz877rjjUr8jABRbeXl5evXqlbvuuqvO+F133ZX11luv9hkgN910UzbddNNcdNFF2XzzzVNeXp7LLrssHTt2zG9/+9sl7nvrrbfOfffdl1NOOSXrr79+Ntlkkxx33HGZM2dOnnvuuSTJGmuskSRp37591lxzzaX2Gou8/fbbueuuu3Lcccfl0EMPzQYbbJBBgwblpJNOyt13310bHC7J2LFj63ynQYMGpXXr1rnnnntqt5k3b15Gjx6dQw45JAcccEA22GCDHHzwwTn55JMXu8txkd/97nfZa6+9cuSRR2bDDTfM4MGDlxkudejQIausskqShRcrderUKYceemjmzp2bBx98sHa7p59+OhUVFbUn1T5r8ODBmT17dv74xz/Wjv3pT3/KBx98kP333z/JwhUhdtttt2y11VZZd911s88+++T222/Pvvvuu8R9fvDBB5k7d269+q+qqqr8+9//XuZ2n7bHHnvk97//fY488sisu+662WKLLXLUUUfl7bffzt///vflfr5Tp05p27ZtWrZsmTXXXDMdOnTI0KFD88Ybb9RZReGhhx5KmzZtMmjQoHrXBgCN4YMPPsi8efPSvXv3z/X5pfVNc+bMydFHH51evXotcWnOl156KU899VTOPvvs7LLLLtlwww1z7rnnZtCgQXnzzTeXerym0jslya677prVV1+9Tq9UWVmZJ598snY5+cmTJ6e8vDy77LJL1llnnfTp0yc33njjMgO+WbNmZd11113msRf991p0nqo+6nPeblnatWuXjh07Jll4DmrVVVfN//zP/6RDhw51Li6fPn16XnnlFRc2wRII+GAlVFZWllNOOSVPPfVUfvKTn+TQQw/Nxx9/nF/84hcZNGjQUq8+WhG9evWq82DhRctPzpw5s3asQ4cO2WyzzWpfr7baaklSGx61bds206ZNy0knnZTddtstvXv3rm24KioqlnrsF198MRtssEE22GCDOuM777xz7dX3/fr1S3V1dQ477LDcdtttmTFjRtq3b59tt902bdq0WeJ+Bw0alJqamkyYMKF27IEHHsjAgQPTpk2b9OjRIxtuuGFOPfXUXH/99XnhhRdSXV2dbbfddrFn2y2yKGirrq5e6vf59HYrokWLFvn1r3+dgQMHpk+fPundu3d+9atfZc6cOSt0JfqnHXLIIZk3b15tszlnzpw8/vjjSz0pBwBNxSGHHJLnnnsu//rXv5IkH374YR577LEcdNBBtVeXT5o0KTvssEOdq83btGmTnj17LvUq5Pbt2+f555/P1772tey6667p3bt3DjrooCTL7leW5aWXXkp1dfViyyLtsssuqampWWot8+bNy7333psDDzyw9jt06NAh++yzT51w8/XXX09FRUW23XbbOp8/+eSTc8IJJyy2348++ihvv/32YsuJ9+7de4W+V/fu3fOlL32pzgmb8ePHp2/fvll//fWX+Jny8vJsvvnmdVZRGD9+fDbaaKPa+vfcc89ce+21GTFiRP74xz9m7ty56dGjx1JPLBay/1pllVXy5JNP5sADD8zOO++c3r1755RTTkny+X8e+vTpk80222yxedtnn31qT4oBQFOxqAf5PL9Hl6dnz55LfW/RY2G22Wab2rGWLVvmsssuy1e+8pUlfqap9U6tWrXKPvvsk4cffrh2/iZMmJD58+fXBnx77rln/vjHP+a0007L+PHj895776Vbt24pLy9f6n5ramqWuXT5om1W1Oc9b7cs7du3z3777Vdn9YLx48dnww03TN++fT/XPqE5E/DBSqxTp07Zd999c9FFF+WBBx7IXXfdlY033jiXXHLJYksRfJ59f1r79u2TLGxyFll0Vfcin20CH3nkkZx22mlZddVV87Of/Sx33313xo0bt9xjV1ZW5vXXX0/v3r3r/PnNb36TioqKzJs3L1tttVXGjBmTHj165Oqrr87AgQOz77775tFHH13qfldfffXssssuteHWpEmT8tprr9VePd6+ffvcfvvtGTx4cMaNG5dDDz00u+22W0aOHLnURmnR8gifXXrgs15//fXlXm31aTU1NfnmN7+ZcePG5fjjj89vf/vbjBs3Locffni997Eka621VvbYY4/aRvfxxx9P69atM3DgwC+0XwAotH333TerrLJK7e+w+++/PwsWLKgN45KFPcSSApMOHTrUuXv90371q1/lvPPOyxZbbJEbbrgh48aNq10x4PNadCX4scceW6eXOeyww5Ik77777hI/98gjj6SioiJXX311ysvLa//87ne/yz/+8Y/aJZcW9WMdOnSoVz2Lvvuifm6R+n7+0w4//PBMnDgxr732WubNm5cJEyYs92rswYMH57HHHsu8efNSVVWVCRMm1J7kSpJLL700Z511Vl588cUcf/zx6du3b773ve8tdRn61VZbLW3atKlX/9W6devaOwnq49JLL80VV1yR/v3756abbsq4ceMyYsSIen9+aQ477LA89NBDqayszNtvv52JEye6ih2AJmm11VbLKqusUntRVUNa2rKeSWp/769If9IUe6fBgwdn1qxZtcd+4IEHstNOO6Vbt25JFvZSN9xwQz7++OOce+652W233XLMMcdk2rRpS93n2muvnTfeeGOZx130fn2Wkl/k8563W57DDz88M2fOrH1Uzfjx4+tclAf8V6tiFwA0vkXPMPn0HXbJwrvsvvOd7+Tkk0/OP//5z6y++upJFr+KZ86cOcs9xmdPgi16vSJrZd97771Ze+2189Of/jQtWiy8HuGdd95Z7uc6d+6c9ddfPzfeeOMS32/VauE/feXl5bn00ktrlwW98cYbc+qpp9ZeFb4kgwcPzve///1UVFRk/Pjx6d69e3bYYYfa97t27ZqzzjorZ511Vl5//fWMHTs2P/3pT9O1a9cl3uW29dZbp3379pkwYUK++tWvLvGY7777bl5++eWcfPLJSZZ+Ndyn/7v8/e9/zyuvvJKLLrooBx54YO34571z79MOO+ywHHfccXnzzTczfvz4DB48OO3atfvC+wWAQurYsWMGDhyY3//+9znjjDNyzz335Etf+lKdZ5F06tRpicssVVZWLnbx0iL33ntv7XOEF3n//fe/UK2L+qUrrrgim2+++WLvL2lZqmThElM77bRTvve97y323rBhw/K73/0u2267bW2P9+GHH9arnkUXZX32GXKfvnCrvnbfffd069Yt9913XzbffPO0bNkye++99zI/8z//8z/5yU9+kqeeeiotWrTIRx99VCfga926dY466qgcddRRqaioyCOPPJLLL7888+fPz2WXXbbY/lq1apXevXvn8ccfz/e+972lLpn65JNPZocddqizusPy+uLf//73GTRoUE477bTasUXLz38R+++/f6688so8+uijqaioyKabbrrCd1ACQGNo2bJldtxxxzz22GP5/ve/X3sO5tM+/PDDPPTQQznwwAOX+P7nsag/+uijj+odxDXF3mm77bbLBhtskAcffDAbb7xx/u///i8//OEP62wzYMCADBgwIPPmzcvTTz+dK6+8Mscff3weffTRJYZgO+64Y6699tr861//yoYbbrjE4z7xxBNp37597R2QZWVly+17Pu95u+UpLy9P7969c99992W11VbLa6+9VufcFvBf7uCDlcw777yTPn365Prrr1/i+4uu2Fl0sqtz586LnaR6/vnnl3ucF198sU4js2hpzI033rjetVZVVaVLly61TUKS2qWJPttkfPr1dtttl1mzZqVjx47ZcMMNa/+0bNkyq6++elq0aJG//vWvtVdDlZWVZZtttsmIESOyYMGCZT4fZa+99kqrVq3yhz/8IQ899FD222+/2ubp1VdfrX0YdJKsv/76OeOMM7LZZpvllVdeWeL+VllllRx66KG5//77M3HixCVuc+mll2aVVVapvUp70RVrn/7vMn/+/Lz00kt15i6pewKwsrIyDz/88BLnb1k+u22/fv2y/vrrZ8yYMXniiSdcPQ5AyTj44IMzc+bMPPLII3n++ecXu/hm2223zV//+tc6v/s++eSTvPTSS+nVq9cS91lVVVW7zPgi9elXlqVnz55p2bJl3nzzzTq9zJprrpkWLVosMWx844038swzz2TIkCHZcsstF/szaNCg3H///bXPnuvUqVP+8pe/1NnHVVddlXPPPXexfa+66qpZffXVa3unRf7617/W6/t8+nu3bNkyBx98cO6///7cd9992W+//Za6PPoi6667brbffvtMmDAhDz74YLbffvvaJT0rKipyzz331C47teqqq+aQQw7JfvvtlylTpix1n9/4xjcyc+bM/PKXv1zi+3fccUf+8Y9/5Jhjjqkdq09fPG/evMUC2KX9PCzLZ7ft3Llz9tlnn9p5szw6AE3Zsccem7feeis///nPF3uvpqYmP/zhD3PJJZcsdVWCRdutiEVLVP75z3+uM37iiSfm17/+9WLbN+Xead99982ECRPy6KOP1rkYqrq6Og8//HBmzZqVZOFS8v37989pp52WmTNnLjWAPOSQQ7LKKqvk4osvXuJSnVOnTs3YsWMzdOjQ2nCyU6dO+eijjzJ//vza7T77fVbkvN3yfHb7ww8/PI888kh+97vfZffdd8+aa665QvuDlYWAD1Yya621Vo488sjccMMNueSSS/L8889n5syZeeWVV3LjjTfmpz/9afbff//a59dts802ee655zJhwoS89tpr+dWvflUb1i1LmzZt8v3vfz9///vf8+KLL+ayyy7LWmuttdizZJZlu+22y7Rp0zJ+/Pi8/vrruemmm/LCCy9knXXWycsvv1x7VVDnzp3z8ssvZ8qUKfn3v/+dAw88MF26dMlpp52Wv/71r3njjTcyfvz4HHLIIbnmmmuSLFxa8tvf/nYefvjhzJw5M//85z9zww03pF27dks9gZcsXE5hjz32yM0335yZM2fWLs+ZJK+99lpOOeWUjB49Oq+++mpmzpyZu+66KzNmzMiOO+641H2edtpp6dWrV771rW/l+uuvz9SpU/Pmm2/m6aefzoknnpgHH3wwl156adZaa60kC5usjTbaKPfcc09efPHFTJs2Leeff35at25du89NNtkkXbp0ya233poZM2bk+eefz3HHHVe77vyzzz6bjz/+eLn/DT47t8nCQPTQQw/NL3/5y2y++ebZcsstl7sfAGgK+vTpk4033jgXXXRR1lhjjQwYMKDO+8cdd1z++c9/5sILL8z06dMzZcqUnHHGGfnkk09y1FFHLXGf2223XZ599tk8/fTT+de//pXLL7881dXVadmyZV588cW8//77adOmTdq1a5fnn38+r7zyynKv3l5jjTVy8MEH59prr824cePy+uuv54UXXshpp52Wr33ta0v8HT527Ni0bt06e+211xL3OWjQoFRWVubBBx9M69atc/TRR2fcuHG58847M3PmzIwbNy433nhjttpqqyV+fv/9989jjz2WO++8M//6179y77335t57713m91h0UdKECRPyz3/+s3b8kEMOyauvvppHHnmk3hcKDR48OE899VSeeOKJOv1XTU1NLrzwwpx33nl55ZVXMmvWrDz99NN57LHHstNOOy11f3vuuWe+9rWv5Sc/+UnOO++8PPfcc5k1a1ZefPHF/OhHP8qFF16Y4447Lv3796/9TH364t69e+fhhx/OCy+8kOnTp+ecc87JeuutlyR57rnn6nXlfufOnfPuu+9m4sSJdZYRHTp0aP7v//4vr7zySp05AICmZpdddsmpp56a6667LmeffXaee+65zJw5M88++2yOP/742rvtl7Qc5Ir2TYtss8026du3by6//PI8++yzee2113LppZfmqaeeyvbbb7/Y9k2xd1pk8ODBef311/PrX/86X/nKV2qXkG/RokV++ctfZtiwYZk4cWJmzZqVyZMn5/bbb8/mm2+eVVdddYn7W3vttXPxxRfnqaeeytFHH50nnngiM2fOzLRp0/KrX/0qRx11VLbddts6KxBss802qaqqyg033JDXX389EyZMqPNcwqT+5+2WZdHKFU888USmTp1aO77PPvukrKwsv/3tb11YDstgiU5YCZ1zzjnZeuutM3bs2Nx///354IMP0q5du2y22WY5++yza5/vkiwMn95+++2cffbZadmyZb761a/mjDPOyKmnnrrMY+y4447p1atXTjjhhLz77rspLy/P9ddfv0JLL3z961/PP//5z1xwwQUpKyvLgAEDctlll+XOO+/Mz372s5x55pm55ZZbcsIJJ+Tiiy/O0KFDc8kll2SfffbJb3/721xxxRU58cQTM2fOnKyzzjr5xje+kW9961tJktNPPz0tW7bMpZdemnfeeSft27fPlltumRtvvHG5640PHjw4J510Unr16lXnjsQvf/nL+dGPfpRf/epXueqqq1JWVpYNN9ww55133lKX30wWhoa33HJLbrrppvz+97/Pz3/+88ybNy+rrrpq+vXrl9/97neLPSz5sssuy4UXXpivfe1rWW211XL00Udn9dVXr71Sqn379rniiityySWXZP/998+GG26YYcOGpXfv3vnb3/6W0047bYlX0n3WkuY2WdjoXnHFFXV+VgCgFBx00EG54oorctxxxy3Wl+y00065/vrrc+2112bIkCFp2bJltt1229xyyy3ZdNNNl7i/YcOG5d13380pp5yStm3bZr/99ssFF1yQ9u3b57bbbktZWVkuueSSfPvb384NN9yQI488cql3jX3aD37wg6y11lq55ppr8tZbb6VDhw7Zbbfd8pvf/Gax5xhXV1fn7rvvzpe+9KWlLiW62WabZbPNNsvvfve7HHDAATn55JPTpk2b3HDDDfnhD3+YddddN9/97neXGmQOGzYslZWVueyyyzJv3rz06dMnF198cQ499NClfof99tsvv//97zNs2LAMGDAg1157bZKFJ5m23377VFVVLXEJ0iUZOHBgLr744pSVldV59u9qq62W0aNH56qrrspRRx2VuXPnplu3bhk4cGBOP/30Ze7z/PPPz3bbbZdbb7013/zmNzNnzpy0a9cuvXv3zrXXXps99tijzvb16YsvuOCCnHfeefnGN76RLl26ZOjQoTnhhBPywQcf5KabbkqrVq2WGTwmC4O8RSfghg4dmu9///tJFp5oW3vttdO7d+/F7hoFgKbmlFNOyQ477JCbb7453/72tzN79uystdZa2WmnnXLXXXelR48eS/xcWVnZCvdNi1x77bW5/PLLM2zYsHz88cfZbLPN8otf/CJbb711ne2aau+0yKabbpqtt946kydPzrBhw+q8d9111+XSSy/N6aefng8//DCrrbZadtppp1x00UXL3OegQYOy3nrr5frrr893v/vdVFRUpEWLFtliiy3y7W9/O1/72tfq9MaDBg3K888/n9/+9rf55S9/md69e+d///d/s++++9ZuU9/zdsuy++67Z/vtt8+Pf/zjbL755rUhYtu2bbPHHnvk6aefzpe//OXlzhmsrMpqVvR+WYDl2GOPPbLtttvmpz/9abFLKUkVFRX50pe+lIMPPjgXXHBBsctZotGjR2fkyJF5/PHHPX8PAFghb7/9dvbaa69cdtlldcK6Yjv44IPzySef5N57713i82uK7aWXXsrBBx+cO++8c5krTgAALM9ll12WW265JY8++midZ1I3FXPmzMnee++dY445Jt/85jeLXQ40WZboBGhiVl111Rx22GEZM2ZMbrvttsycOXOx570Uy1tvvZV77703P/3pT3PGGWcI9wCAevvwww8zefLknHzyyenZs2ft82SaihNOOCF///vfc8EFF+TVV1/NW2+9VeySkix87vJf/vKXnHHGGdl3332FewDAF/a1r30tbdq0ybBhw/LSSy/l9ddfX+Hn5hVCZWVlpk2bltNPPz3t27fPEUccUeySoEkT8AE0QWeddVaOOOKIXHfddRk4cGDGjh1b7JKSLHxezeWXX56TTz65XstKAAAscvnll+eII47IGmuskauvvjotWjSt/3d0r732ykUXXZQ//elP+Z//+Z9ceOGFxS4pSTJ8+PCceOKJ2X777Ze7/BYAQH2su+66GTlyZKqqqnLEEUfkkEMOSVVVVbHLyq9//esccMABmTt3bkaOHLnY0vRAXZboBAAAAAAAgBLStC6ZBAAAAAAAAJZJwAcAAAAAAAAlRMAHAAAAAAAAJaRVsQtoCv72t7+lpqYmrVu3LnYpAEATVlVVlbKysvTu3bvYpRSd/gkAqA/900J6JwCgPlakdxLwJampqUlNTU2xywAAmjj9wn/pnwCA+tAvLKR3AgDqY0X6BQFfUnv1VK9evYpcCQDQlE2aNKnYJTQZ+icAoD70TwvpnQCA+liR3skz+AAAAAAAAKCECPgAAAAAAACghAj4AAAAAAAAoIQI+AAAAAAAAKCECPgAAAAAAACghAj4AAAAAAAAoIQI+AAAAAAAAKCECPgAAAAAAACghAj4AAAAAAAAoIQI+AAAAAAAAKCECPgAAAAAAACghAj4AAAAAAAAoIQI+AAAAAAAAKCECPgAAAAAAACghAj4AAAAAAAAoIQI+AAAAAAAAKCECPgAAAAAAACghAj4AAAAAAAAoIQI+AAAAAAAAKCECPgAAAAAAACghAj4AICiqaysTGVlZbHLYCXgZw0AAABWPs35fICADwAoijvuuCNDhgzJkCFDcscddxS7HJoxP2sAAACw8mnu5wMEfABAo5s9e3ZGjRqV6urqVFdXZ9SoUZk9e3axy6IZ8rMGAAAAK5+V4XyAgA8AaHSzZs1KVVVV7euqqqrMmjWriBXRXPlZAwAAgJXPynA+QMAHAAAAAAAAJUTABwAAAAAAACVEwAcAAAAAAAAlRMAHAAAAAAAAJUTABwAAAAAAACVEwAcAAAAAAAAlRMAHAAAAAAAAJUTABwAAAAAAACVEwAcAAAAAAAAlRMAHAAAAAAAAJUTABwAAAAAAACVEwAcAAAAAAAAlRMAHAAAAAAAAJaRJB3wzZ87M8ccfn759+2bAgAG5/PLLU11dvdh21dXVufrqq7PHHnukd+/eGTx4cMaPH1+EigEAAAAAAKCwWhW7gGU59dRTs/XWW2fChAl57733csIJJ2SNNdbIMcccU2e72267LXfeeWduvvnmbLjhhnnyySdzyimnZJNNNskWW2xRpOoBAAAAAACg4TXZO/gmTZqUV155JWeeeWY6deqUjTbaKEcffXTGjBmz2LaTJ0/ODjvskE022SQtW7bMgAEDsuqqq2bq1KlFqBwAAAAAAAAKp8kGfJMnT0737t3TpUuX2rGtt946M2bMSGVlZZ1t+/fvnz//+c+ZMmVK5s2bl0cffTQff/xxdtppp8YuGwAAAAAAAAqqyS7RWVFRkc6dO9cZWxT2ffDBB+nYsWPt+N57750pU6bkgAMOSJKsssoqufTSS7POOuvU+3g1NTWZM2fOFy8cAFiuuXPnLnGsqf8urqmpSVlZWbHLAAAAAGAl12QDvmThSbT6GDduXMaNG5c777wz5eXleeaZZzJ8+PCss8462Wabbeq1j6qqqkyZMuWLlAsA1NObb7652NiMGTPyySefFKGaFdOmTZtilwAAAADASq7JBnxdu3ZNRUVFnbGKioqUlZWla9eudcZ/85vf5LDDDqsN8/r375+dd9459957b70DvtatW6dHjx4NUjsAsGxt27ZdbGzjjTfOJptsUoRq6m/atGnFLgEAAAAAmm7A17Nnz8yaNSvvv/9+baA3adKk9OjRIx06dKizbXV1dRYsWFBnbN68eSt0vLKysrRv3/6LFQ0A1Eu7du2WONbUfxdbnhMAAACApqBFsQtYmq222iq9evXKlVdemcrKykyfPj2jR4/O0KFDkyQDBw7MxIkTkyR77LFHxo4dm1deeSXz58/PU089lWeeeSZ77rlnMb8CAAAAAAAANLgmewdfklx99dU5//zz069fv3Ts2DGHH354jjjiiCQLn9MzZ86cJMkJJ5yQ+fPn5+STT87777+f7t27Z8SIEdlll12KWT4AAAAAAAA0uCYd8HXr1i033njjEt+bOnVq7d9bt26dYcOGZdiwYY1UGQAAAAAAABRHk12iEwAAAAAAAFicgA8AAAAAAABKiIAPAAAAAAAASoiADwAAAAAAAEqIgA8AAAAAAABKiIAPAAAAAAAASoiADwAAAAAAAEqIgA8AAAAAAABKiIAPAAAAAAAASkirYhcAADS+n5x7QlGP/+HsTxYb+/XVI9KlQ9siVPNf37nkF0U9PgAAAADUhzv4AAAAAAAAoIQI+AAAAAAAAKCECPgAYDkqKytTWVlZ7DKgXv74xz9m1113zRlnnLHM7aqrq/PTn/40e+65Z3bcccd885vfzOuvv95IVQIAAADwRQj4AGAZ7rjjjgwZMiRDhgzJHXfcUexyYJluvPHGjBgxIhtuuOFyt7311lvz+9//PiNHjszjjz+ejTbaKCeffHJqamoaoVIAAAAAvggBHwAsxezZszNq1KhUV1enuro6o0aNyuzZs4tdFixV27ZtM3bs2HoFfGPGjMnRRx+dTTfdNB07dswZZ5yR6dOn54UXXmiESgEAAAD4IgR8ALAUs2bNSlVVVe3rqqqqzJo1q4gVwbJ9/etfT6dOnZa73dy5czNt2rRstdVWtWMdO3bMhhtumEmTJhWyRAAAAAAaQKtiFwAAQOP68MMPU1NTky5dutQZ79KlSz744IN676empiZz5sxp6PIa1Ny5c5c41tTrBoDmoqamJmVlZcUuAwCg2RHwAQCspL7o8/aqqqoyZcqUBqqmMN58883FxmbMmJFPPvmkCNUAwMqpTZs2xS4BAKDZEfABAKxkVl111bRo0SIVFRV1xisqKrL66qvXez+tW7dOjx49Gri6htW2bdvFxjbeeONssskmRagGAFY+06ZNK3YJAADNkoAPAGAl07Zt22y22WaZPHlydtpppyTJRx99lNdeey3bbLNNvfdTVlaW9u3bF6rMBtGuXbsljjX1ugGgubA8JwBAYbQodgEAABTe22+/nYEDB+b1119PkgwdOjS33HJLpk+fnsrKylxxxRXZcsst06tXryJXCgAAAMDyuIMPAKCZWBTOzZ8/P0kyYcKEJMmkSZNSVVWVGTNmZN68eUmSww8/PO+++26OOuqozJ49O3379s21115bnMIBAAAAWCECPgCAZmLSpElLfW+99dbL1KlTa1+XlZXltNNOy2mnndYYpQEAAADQgCzRCQAAAAAAACVEwAcAAAAAAAAlRMAHAAAAAAAAJUTABwAAAAAAACWkVbELAICl+dH3xxb1+P+Z/e/Fxm66dkI6dXi+8Yv5lO9dfHBRjw8AAAAAFJc7+AAAAAAAAKCECPgAAAAAAACghAj4AAAAAAAAoIQI+AAAAAAAAKCECPgAAAAAAACghAj4AAAAAAAAoIQI+AAAAAAAAKCECPgAgEbXvl3rtCj77+sWZQvHAAAAAIDlE/ABAI2udcsWKV9v9ZQlKUtSvt7qad1SWwIAAAAA9dGq2AUAACunTdZZLeuv2TlJ0rpVyyJXAwAAAAClQ8AHABSNYA8AAAAAVpy1sABgKVZp2zllZf/9VVlW1iKrtO1cxIoAAAAAAAR8ALBUrVq1yabr903Z//+/Tdfvm1at2hS7LAAAAABgJWeJTgBYhg3X3S7rrrVlkqR1q7ZFrgYAAAAAQMAHAMsl2AMAAAAAmhJLdAIAAACwUpo5c2aOP/749O3bNwMGDMjll1+e6urqZX7m7bffTu/evXPNNdc0UpUAAItzBx8AAAAAK6VTTz01W2+9dSZMmJD33nsvJ5xwQtZYY40cc8wxS/3MiBEj0rJly0asEgBgce7gAwAAAGClM2nSpLzyyis588wz06lTp2y00UY5+uijM2bMmKV+5oknnsi0adPSv3//xisUAGAJBHwAAAAArHQmT56c7t27p0uXLrVjW2+9dWbMmJHKysrFtp87d25++MMf5oILLkirVhbFAqDhVFZWLvF3DyyLbgQAAACAlU5FRUU6d+5cZ2xR2PfBBx+kY8eOdd677rrrst1222XnnXfOuHHjVvh4NTU1mTNnzueuF4Dm6a677srNN9+cJDn66KMzZMiQIlfUPMydO3eJY039d3FNTU3KysrqtW2TDvhmzpyZiy66KC+88ELat2+fQYMGZfjw4WnRou6Nh8cee2z+8pe/1BmbP39+Tj755JxyyimNWTIAAAAAJaKmpqZe202bNi133nlnfv/733/uY1VVVWXKlCmf+/MAND9z587NLbfckurq6iTJzTffnI022ijt2rUrcmWl780331xsbMaMGfnkk0+KUM2KadOmTb22a9IBX30fdDxq1Kg6rz/66KMMGjQoe+21V2OWCwAAAECJ6Nq1ayoqKuqMVVRUpKysLF27dq0dq6mpyYUXXphTTz01a6655uc+XuvWrdOjR4/P/XkAmp9//vOfWbBgQe3rBQsWpEuXLtlkk02KWFXz0LZt28XGNt544yY/t9OmTav3tk024Fv0oOPRo0enU6dO6dSpU44++ujcfPPNiwV8n/Wzn/0se+21V8rLyxupWgAAAABKSc+ePTNr1qy8//77tYHepEmT0qNHj3To0KF2uzfffDN/+ctf8o9//CNXX311kmTOnDlp0aJFHnvssdx99931Ol5ZWVnat2/f8F8EgJK1pDv12rVr5/dFAyjVua3v8pxJEw74lveg48+ug77Iv/71r4wbNy4TJkxYoeNZBx2AUuH3VeEsb25XZB10AACatq222iq9evXKlVdemXPPPTdvv/12Ro8enWOPPTZJMnDgwIwYMSK9e/fOE088Ueezl1xySbp165bjjjuuGKUDADTdgG9FH3S8yMiRI3PQQQfVWUqhPqyDDkCp8PuqcOozt/VdBx0AgKbv6quvzvnnn59+/fqlY8eOOfzww3PEEUckWficnjlz5qRly5bp1q1bnc+tssoq6dix4xdashMA4ItosgFfUv8HHS9SUVGRe+65Jw888MAKH8s66ABNz0OZUewSmqQtt9zyC+/jieVvslJa3tyuyDroAAA0fd26dcuNN964xPemTp261M/9+Mc/LlRJAAD10mQDvvo+6PjTHn300Wy88cZZf/31V/h41kEHoFT4fVU4y5tby3MCAAAA0BS0KHYBS/PpBx0vsqQHHX/ao48+mn79+jVWiQAAAAAAANDommzA9+kHHVdWVmb69OkZPXp0hg4dmmThg44nTpxY5zNTpkzJeuutV4xyAYqusrIylZWVxS4DAAAAAIACa7IBX7LwQcfvvPNO+vXrl69//es54IADFnvQ8ae9++67WWONNYpRKkBR3XHHHRkyZEiGDBmSO+64o9jlAAAAAABQQE32GXzJij/o+KWXXip0SQBNzuzZszNq1KhUV1cnSUaNGpV99913qcsZAwAAAABQ2pr0HXwALN+sWbNSVVVV+7qqqiqzZs0qYkUAAAAAABSSgA8AAAAAAABKiIAPAAAAAAAASoiADwAAAAAAAEqIgA8AAAAAAABKiIAPAAAAAAAASoiADwAAAAAAAEpIq2IXAAAAAAAAQPPxk3NPKOrxP5z9yWJjv756RLp0aFuEav7rO5f8osH2JeCDz6isrEySdOzYsciVUCrGf/2Yoh7/nXnzFht76rwL8vc2bYpQzUKDbhldtGMDAAAAADR3Aj74lDvuuCM33nhjkuRb3/pWDj300CJXBACl7Yjv3lrU41fNeW+xsXN/Nj6t269ehGr+67eXHVnU4wMAAAClzTP44P+bPXt2Ro0alerq6lRXV2fUqFGZPXt2scsCAAAAAACoQ8AH/9+sWbNSVVVV+7qqqiqzZs0qYkUAAAAAAACLE/ABAAAAAABACRHwAQAAAAAAQAkR8AEAAAAAAEAJEfABAAAAAABACRHwAZS4Lq1apeWnXrf8/2MAAAAAADRPAj6AEte2RYvs1nnVlCUpS7Jb51XTtoV/3gEAAAAAmiu3eAA0A306dU7PDh2TJO2EewAAAACwXD/6/tiiHv8/s/+92NhN105Ipw7PN34xn/K9iw8u6vGpHwFfCaqsrEySdOzYsciVAE2JYA8AAAAAYOXgbHCJueOOOzJkyJAMGTIkd9xxR7HLAQAAAAAAoJEJ+ErI7NmzM2rUqFRXV6e6ujqjRo3K7Nmzi10WAAAAAAAAjUjAV0JmzZqVqqqq2tdVVVWZNWtWESsCAAAAAACgsQn4AAAAAAAAoIQI+AAAAAAAAKCECPgAAAAAAACghAj4AAAAAAAAoIQI+IBGU1lZmcrKymKXAQAAAAAAJU3ABzSKO+64I0OGDMmQIUNyxx13FLscAAAAAAAoWQI+oOBmz56dUaNGpbq6OtXV1Rk1alRmz55d7LIAAAAAAKAkCfiAgps1a1aqqqpqX1dVVWXWrFlFrAgAAAAAAEqXgA8AAAAAAABKiIAPAAAAAAAASoiADwAAAAAAAEqIgA8AAAAAAABKiIAPAAAAAAAASoiADwAAAAAAAEqIgA8AAAAAAABKSKtiFwAU3tGjTy/q8ee9//FiYz+457K06bpKEar5r18dc1VRjw8AAAAAAJ+HO/gAAAAAAACghAj4AAAAAAAAoIQI+AAAAAAAAKCECPgAAAAAAACghAj4AACaiZkzZ+b4449P3759M2DAgFx++eWprq5ebLvq6upcffXV2WOPPdK7d+8MHjw448ePL0LFAAAAAHwerYpdAAAADePUU0/N1ltvnQkTJuS9997LCSeckDXWWCPHHHNMne1uu+223Hnnnbn55puz4YYb5sknn8wpp5ySTTbZJFtssUWRqgcAAACgvtzBBwDQDEyaNCmvvPJKzjzzzHTq1CkbbbRRjj766IwZM2axbSdPnpwddtghm2yySVq2bJkBAwZk1VVXzdSpU4tQOQAAAAAryh18QMG16tgmaVGWVNcsHGhRtnAMgAYzefLkdO/ePV26dKkd23rrrTNjxoxUVlamY8eOteP9+/fPhRdemClTpmTTTTfNH//4x3z88cfZaaedVuiYNTU1mTNnToN9h5WJeQNgZVFTU5OysrJilwEA0Ow06YBv5syZueiii/LCCy+kffv2GTRoUIYPH54WLRa/8XD69Om58MIL8+KLL2bVVVfNMccck6OPPrrxiwYW06JNy3TZbu18+Le3kiRdtls7Ldq0LHJVAM1LRUVFOnfuXGdsUdj3wQcf1An49t5770yZMiUHHHBAkmSVVVbJpZdemnXWWWeFjllVVZUpU6Z8scJXUuYNgJVJmzYu8AQAaGhNOuCr73Nk5s6dm+OOOy5HHnlkRo4cmX/84x/53ve+ly996UvZdNNNi1Q98Gmdt1ojHXusliTCPYACqampqdd248aNy7hx43LnnXemvLw8zzzzTIYPH5511lkn22yzTb2P17p16/To0WM5W71S7/2tTLbccstilwAAjWLatGnFLgEAmqxV2nZOWVmL1NRUJ0nKylpklbadl/MpWKjJBnyLniMzevTodOrUKZ06dcrRRx+dm2++ebGA74EHHkjHjh1z3HHHJUm22Wab3HfffcUoG1gGwR5A4XTt2jUVFRV1xioqKlJWVpauXbvWGf/Nb36Tww47rDbM69+/f3beeefce++9KxTwlZWVpX379l+49pWReQNgZWF5TgBYulat2mTT9ftm+mt/SpJsun7ftGrlznfqp8kGfCvyHJm//vWv2XzzzXPuuefmkUceyRprrJFvf/vb2W+//YpROgBAo+vZs2dmzZqV999/vzbQmzRpUnr06JEOHTrU2ba6ujoLFiyoMzZv3rxGqxUAAABYaMN1t8u6ay1c5aV1q7ZFroZS0mQDvhV5jsxbb72ViRMn5n//93/zgx/8IA8++GDOPvvs9OjRI1tttVW9jldTU5M5c+Y03BcogLlz5y5xrKnXXSrM78rHf9vCMbeFZX4LZ3lzW1NT02SvQt9qq63Sq1evXHnllTn33HPz9ttvZ/To0Tn22GOTJAMHDsyIESPSp0+f7LHHHhk7dmz23HPP9OjRI3/605/yzDPP1G4LAAAANB7BHp9Hkw34kvo/R6ampiZbb711Bg8enCQZMmRIbr/99jz44IP1DviqqqoyZcqUz11rY3jzzTcXG5sxY0Y++eSTIlTT/JjflU9T/998KTO3hWV+C6c+c9umTdNdKuPqq6/O+eefn379+qVjx445/PDDc8QRRyRZ+DttUYB5wgknZP78+Tn55JPz/vvvp3v37hkxYkR22WWXYpYPAAAAQD012YBvRZ4js+aaay62bffu3fPuu+/W+3itW7dOjx49Pm+5jaJt28VT/I033jibbLJJEappfpr1/L5Y7AKapi233LJB9vN2g+yleWmouX0oMxpkP81NQ8zvEw1QR3O0vLmdNm1aI1Xy+XTr1i033njjEt+bOnVq7d9bt26dYcOGZdiwYY1UGQAAAAANqckGfCvyHJlNN900t912W51ls2bOnJkvfelL9T5eWVlZ2rdv33BfoADatWu3xLGmXnd9/fWy44p6/Dc/WvxOvRm3X5pPOhf39ugdvvvLoh6/OWsu/9tpisxtYZnfwlne3DbV5TkBAAAAWLm0KHYBS/Pp58hUVlZm+vTpGT16dIYOHZpk4XNkJk6cmCTZb7/98sEHH+SGG27I3Llzc99992Xy5MnZb7/9ivkVAAAAAAAAoME12YAvWfgcmXfeeSf9+vXL17/+9RxwwAFLfI7M2muvnV/84hd58MEHs+OOO+aaa67Jddddlw022KCY5QMAAAAAAECDa7JLdCb1f45Mkuy000655557GqMsAAAAAAAAKJomfQcfAAAAAAAAUJeADwAAAAAAAEqIgA8AAAAAAABKiIAPAAAAAAAASoiADwAAAAAAAEqIgA8AAAAAAABKiIAPAAAAAAAASoiADwAA+NwqKytTWVlZ7DIAAABgpSLgAwAAPpc77rgjQ4YMyZAhQ3LHHXcUuxwAAABYaQj4AACAFTZ79uyMGjUq1dXVqa6uzqhRozJ79uxilwUAAAArBQEfAACwwmbNmpWqqqra11VVVZk1a1YRKwIAGooluAGg6RPwAQAAAABJLMENAKWiVbELKCVHfPfWoh6/as57i42d+7Pxad1+9SJU81+/vezIoh4fAAAAgC/u00twJ8moUaOy7777pkOHDkWuDAD4LHfwAQAAAACW4AaAEiLgAwAAAAAAgBIi4AMAAAAAAIASIuADAAAAAACAEiLgAwAAAAAAgBIi4AMAAAAAAIASIuADAAAAAACAEiLgAwAAAAAAgBIi4AMAAAAAAIASIuADAAAAAACAEiLgAwAAAAAAgBIi4AMAAAAAAIASIuADAAAAAACAEiLgAwAAAAAAgBIi4AMAAAAAAIASIuADAAAAAACAEiLgAwAAAAAAgBIi4IP/r2v71mlZ9t/XLcsWjgEAAADN08yZM3P88cenb9++GTBgQC6//PJUV1cvtl1NTU2uvfbaDBgwIL17986+++6bcePGNX7BAAD/n4AP/r92rVpk4OZd06IsaVGWDNy8a9q18j8RAChlLdt2Sso+9fu8rMXCMQCAJKeeemrWXnvtTJgwIaNHj86ECRNy8803L7bdzTffnHHjxuWmm27KxIkTc+qpp+bcc8/Nyy+/XISqAQAEfFDH7ht1yQUDNsgFAzbI7ht1KXY5AMAX1KJlm3TsvkOSsiRl6dh9h7Ro2abYZQEATcCkSZPyyiuv5Mwzz0ynTp2y0UYb5eijj86YMWMW23aLLbbIlVdemU022SQtW7bMwIED06lTp0ybNq0IlQMAJK2KXQA0Nau0blnsEgCABtRh7V5ZZfXNkyQtWrUtcjUAQFMxefLkdO/ePV26/PcC36233jozZsxIZWVlOnbsWDu+88471/597ty5GTt2bFq0aJFddtmlUWsGAFhEwAcAQLMn2AMAPquioiKdO3euM7Yo7Pvggw/qBHyLnHfeeRk7dmzWXXfdXHfddVlzzTXrfbyamprMmTPnixVdYHPnzl3iWFOvG4CG5d/9wlne3NbU1KSsrKxe+xLwAQAAALBSqqmpWaHtR4wYkfPOOy/3339/TjzxxNx8883Zaqut6vXZqqqqTJky5fOU2WjefPPNxcZmzJiRTz75pAjVAFAsTf33VSmrz9y2aVO/R4sI+AAAoAT99bLjinr8Nz9a/ETflF9dlA87F/duyR2++8uiHh+A0tG1a9dUVFTUGauoqEhZWVm6du261M+1a9cuBx10UMaPH5+xY8fmBz/4Qb2O17p16/To0eOLlFxwbdsu/nt84403ziabbFKEaoCmpLKyMkmWeHdzKXsoM4pdQpO05ZZbfuF9PNEAdTRHy5vbFXm+r4APAAAAgJVOz549M2vWrLz//vu1gd6kSZPSo0ePdOjQoc62J554Yr70pS/lyCOPrB0rKytLq1b1P7VWVlaW9u3bN0zxBdKuXbsljjX1uoHCuuOOO3LjjTcmSb71rW/l0EMPLXJFFJp/9wtneXNb3+U5k6TFFy0GAAAAAErNVlttlV69euXKK69MZWVlpk+fntGjR2fo0KFJkoEDB2bixIlJku233z4jR47Myy+/nPnz5+exxx7LM888kwEDBhTzKwAU3OzZszNq1KhUV1enuro6o0aNyuzZs4tdFhB38AEAAACwkrr66qtz/vnnp1+/funYsWMOP/zwHHHEEUkWPntuzpw5SZJvfvObqaqqyvHHH5///Oc/WW+99TJixIjssssuxSwfoOBmzZqVqqqq2tdVVVWZNWtWk19yGFYGAj4AAAAAVkrdunWrXXbus6ZOnVr795YtW+bkk0/OySef3FilAQAskyU6AQAAAAAAoIQI+AAAAAAAAKCECPgAAIrorLPOyl/+8pdilwEAAABACRHwAQAU0TvvvJNvfOMb+epXv5obb7wx//73v4tdEgAAAABNnIAPAKCIbr755vzhD3/I4YcfngcffDD9+/fPKaeckieeeCI1NTXFLg8AAACg5LRv1zotyv77ukXZwrHmRMAHAFBka621Vo455pj87ne/y3333ZfNNtssZ511VgYMGJCRI0emsrKy2CUCAAAAlIzWLVukfL3VU5akLEn5equndcvmFYk1r28DAFDC3nnnnTz88MN59NFHM2fOnPTs2TOPPvpo9t1330yZMqXY5QEAAACUjE3WWS17bb9x9tp+42yyzmrFLqfBtSp2Acsyc+bMXHTRRXnhhRfSvn37DBo0KMOHD0+LFnVzyWuuuSY///nP06pV3a/z+OOPZ4011mjMkguqZdtOSVmLpKZ64UBZi4VjAEDJqqmpyR/+8Ifccccd+eMf/5i11lorhxxySA4++OCsueaaSZLrrrsu3/ve93L33XcXuVoAAACA0tG6Vctil1AwTTrgO/XUU7P11ltnwoQJee+993LCCSdkjTXWyDHHHLPYtvvvv39+/OMfF6HKxtOiZZt07P7/2Lv3+Jzr/4/jz2tHdrbUVnOKfXPaZMg5EeWUhnIsmg7jS84UcqqInL4OkchmJBGSEFpK6auDCnMYTXNaM7KNtmFj1+8PP9e3qw0b17Vr17XH/Xdz++16X5/r/X5dr/bNq8/r83l/6irj1G5JkldQXTk5u9k4KgAAcCceeeQRpaam6uGHH9b8+fPVrFkzGQwGs2MiIyO1cOFCG0UIAAAAAACA4qbYNvji4uIUHx+v6OhoeXt7y9vbWxEREYqJicm3wVdSeAaEqvRdD0iSnFzcbRwNAAC4Ux07dtQzzzyjgIAAs/ErV64oJSVFQUFBcnV11dKlS20TIAAAAAAAAIqdYvsMvgMHDigoKEi+vr6msZo1ayoxMVEZGRl5jj98+LC6d++uOnXqqH379tq5c2dRhluknFzcae4BAOAgYmJi8jT3JOnSpUvq1KmT6XXdunWLMiwAAAAAAAAUY8X2Dr709HT5+PiYjV1v9qWlpcnLy8s0HhgYqPLly2v48OG65557tGrVKvXr108bNmxQ5cqVC7Se0WhUVlaW5b5ACULerIv8Wg+5tR5ya13k13pulVuj0Zhn+8zbtWvXLu3atUtXr17VrFmz8rx/4sQJXblyxSJrAQAAAAAAwLEU2wafdO0kWkF06dJFXbp0Mb2OiIjQpk2btGHDBg0ZMqRAc+Tk5OjQoUO3E2aJR96si/xaD7m1HnJrXeTXegqSWzc3yzz/1s3NTceOHdOVK1e0cePGPO97eHhoxIgRFlkLAAAAAAAAjqXYNvj8/f2Vnp5uNpaeni6DwSB/f/9bfj4oKEhnzpwp8Hqurq4KDg6+xVHxBZ6vJKlevbpF5jn0pUWmcTgWye++O5/CEVnqdzfFIrM4FkvldqsSLTKPo7FEfndYIA5HdKvcJiQkWGytunXrqm7duuratatWr15tsXkBAAAAAADg+Iptgy8kJETJyclKTU01NfTi4uIUHBwsT09Ps2MXLFigsLAwNWrUyDR29OhRtWvXrsDrGQwGeXh4WCb4Eoa8WRf5tR5yaz3k1rrIr/XcKreW2p4zJydHrq6ukqQPPvhA2dnZNzzWUncMAgAAAAAAwHEU2wZfjRo1FBoaqpkzZ2r06NFKSUlRdHS0nn/+eUlSmzZtNGnSJNWrV0/p6el6/fXXtWDBAgUFBWnFihU6ceKEOnXqZONvAQAAkFe9evW0d+9eSVKtWrVu2jhkS1YAAAAAKLk29+5j0/XP5HNB6s6xE3TExhejtlsWbdP1geKg2Db4JGnu3LkaN26cmjRpIi8vL3Xv3l09e/aUJCUmJiorK0uSNHz4cEnXnr2Xnp6u4OBgLV26VIGBgTaLHQAA4EbeeOMN089vvfWWxe4MBAAAAAAAQMlQrBt8gYGBWrx4cb7vHT582PSzu7u7xowZozFjxhRVaAAAALctPDzc9HPnzp1tGAkAAAAAAADskVUafDt37lTTpk0lSQcOHND69etVpUoVde/e3RrLAQAA2JXRo0cX+NgpU6ZYMRIAAAD7QP0EAABgzuINvvfee0/Lly/Xzp07lZqaqoiICFWrVk1fffWV/vzzT7388suWXhIAAMCu/P7772avjxw5IhcXF5UvX15Go1HHjx+XJIWFhdkiPAAAgGKH+gkAAMCcxRt8H3/8sd577z1J0oYNG1S+fHktX75cx44dU2RkJA0+AABQ4q1atcr089KlS1WrVi2NHDlSbv//kPKsrCxNnz5dFSpUsFWIAAAAxQr1EwAAgDknS0947tw51axZU5L03//+V23atJEkVapUSWfPnrX0cgAAAHYtJiZGw4YNM52ckiQPDw8NHz5cS5cutV1gwC34e7jK2fC/186Ga2MAAFgb9RMAAIAVGnze3t5KTU1VRkaGfvrpJzVu3FiSlJqaalZ4AQAAQPrrr7+UlZWVZ/zy5cv666+/bBARUDClXJzU5gF/ORkkJ4PU5gF/lXKx+H9eAACQB/UTAACAFbbobNWqlfr06SMnJydVrFhRISEhunz5siZPnqwGDRpYejkAAAC7VqdOHfXr10+RkZEqV66cJOnUqVNasmQJz5BBsfdIJV/VD/KSJJV2dbZxNACAkoL6CQAAwAoNvlGjRmnp0qX666+/9Mwzz0iScnNzlZaWpqlTp1p6OQAAALs2adIkjRo1SgMHDpTBcG2/Q6PRqJo1a2rSpEk2jg64NRp7AICiRv0EAABghQafm5ubIiMjzcZKly6tqKgoSy8FAABg9+655x5FRUUpNTVVp0+f1uXLl3XvvfcqMDDQ1qEBAAAUS9RPAAAAVngGnyStXbtWvXr1UsuWLSVJ2dnZWrRokTWWAgAAsDvHjx83/ZyYmKjExESdP39epUuXlp+fny5evGgaBwAAAPUTAADAP1n8Dr7ly5frP//5jzp16qS9e/dKktLS0vThhx9KUp67+wAAAEqaJ5980lQntW3b1rS11N8ZjUYZDAYdOnSoqMMDAAAodqifAAAAzFm8wffBBx9owYIFatiwodasWSNJCggI0Lx58zR48GAafAAAoMRbsmSJ6edly5bZMBIAAAD7QP0EAABgzuINvtOnT6tBgwZ5xmvWrKmzZ89aejkAAAC7U69ePdPP9evX16VLl5SdnS0fHx9JUkpKiry8vOTp6WmrEAEAAIoV6icAAABzFn8G3z333KMTJ07kGd+/f798fX0tvRwAAIBdO3z4sFq1aqWdO3eaxjZt2qTWrVvr8OHDNowMAACgeKJ+AgAAsEKDr1WrVhoyZIi+/vprGY1GHThwQKtWrdLAgQPVvn17Sy8HAABg195++221bdtWzZo1M40988wzeuqppzRlyhQbRgYAAFA8UT8BAABYYYvOoUOHaty4cerfv79yc3P11FNPycXFRV27dtWwYcMsvRwAAIBdi4uL03vvvSdXV1fTmLu7uwYMGKDGjRvbMDIAAIDiifoJAIqOr4uLnCVd/f/Xzv8/BsD2LP6/RDc3N7399tsaM2aMjh8/Lnd3d1WoUEGlS5fWlStXLL0cAACAXXN3d1dqaqoCAgLMxpOTk+Xs7FyouZKSkvT6669r79698vDwULt27TR8+HA5OeXdtOHo0aOaOHGi9u3bJz8/P/Xp00cRERF38lUAAACKhCXrJwDAzbk7Oampj5++uZAuSWrq4yf3fP4bE0DRs3iDr2XLlvryyy/l6+urWrVqmcYvXLig1q1ba9euXZZeEgAAwG49/vjjGjBggPr166dy5crJaDTq6NGjWrhwoTp06FCouQYOHKiaNWsqNjZW586dU9++fVW2bFn16dPH7LhLly7pxRdf1DPPPKNFixbpt99+05gxY/Twww+rSpUqlvx6AAAAFmfJ+gmAY8nIyJAkeXl52TgSx1LP20chntdyWormHlBsWKzBd+DAAe3fv18pKSlavXq1jEaj2fvHjh3TxYsXLbUcAACAQxg5cqTGjRunwYMHKzc3V0ajUS4uLnriiSf0yiuvFHieuLg4xcfHKzo6Wt7e3vL29lZERIRiYmLyNPg+//xzeXl56cUXX5Qk1apVSxs3brTo9wIAALAWS9VPABzL6tWrtXjxYknSSy+9pK5du9o4IsdCYw8ofizW4Dt79qxWrVqlq1evavz48XneL126tJ577jlLLQcAAOAQSpcurRkzZmjs2LE6deqUnJ2dVb58eXl5een8+fNyc3Mr0DwHDhxQUFCQfH19TWM1a9ZUYmKiMjIyzK5g/fnnn/XAAw9o9OjR+uKLL1S2bFn1799fTz75ZKFiNxqNysrKKtRncA15sx5yCwDFi9FolMFgsOiclqqfADiOzMxMRUVFKTc3V5IUFRWl9u3by9PT08aRAYD1WKzB17x5czVv3lxNmzbVzp07LTUtAABAieDn5yc/Pz/T64yMDD3++OP64YcfCvT59PR0+fj4mI1db/alpaWZNfhOnz6t3bt3680339T48eO1ZcsWvfrqqwoODlaNGjUKHHNOTo4OHTpU4OPxP+TNesgtABQ/1mq43Wn9BMBxJCcnKycnx/Q6JydHycnJCg4OtmFUAGBdFn8G382ae7169dLy5cstvSQAAIDdSk1N1eTJk7Vnzx5dvnzZNJ6RkSF/f/9CzfXPLdJvdlzNmjVNz6jp1KmTPvroI23ZsqVQDT5XV9cC/AdzfIHnK0mqV69+x3Mc+tICgTggS+S2uOAZMgAcQUJCgsXntGT9BAAAYK8s3uCTpFWrVmnPnj3Kzs42jZ0+fVpHjhyxxnIAAAB2a9KkSUpISFD79u21ZMkSRUZGas+ePbp48aJmzJhR4Hn8/f2Vnp5uNpaeni6DwZDnRNfdd9+d59igoCCdPXu2ULEbDAZ5eHgU6jO4hrxZj6PklmfIAHAUlt6eU7Jc/QQAAGDPLP5kzFmzZmnKlClKTEzU559/rtOnT+vbb79VVlaWpk6daunlAAAA7NoPP/ygJUuWaNiwYXJxcdHgwYMVHR2tRo0aKTY2tsDzhISEKDk5WampqaaxuLg4BQcH53nuRJUqVXTkyBGzO/6SkpIUFBR0518IwB37+zNkcnNzFRUVpczMTFuHBQDFhqXqJwAAAHtm8Qbfxo0b9cEHH+ijjz6Si4uLVqxYoa+++koVKlRQqVKlLL0cAACAXcvIyNDdd98t6doV7leuXJEk9e7dWzExMQWep0aNGgoNDdXMmTOVkZGho0ePKjo6Wj169JAktWnTRrt375YkPfnkk0pLS9PChQt16dIlbdy4UQcOHNCTTz5p4W8H4Hbc6BkyAIBrLFU/AQAA2DOLN/jOnTunkJAQSdeKLKPRKE9PT40YMULTpk2z9HIAAAB2rUKFCvr8888lSQEBAfruu+8kXXtO3vnz5ws119y5c3XmzBk1adJEvXv3VseOHdWzZ09JUmJiorKyskzrvPfee9qyZYseeughzZs3T/Pnz1eFChUs+M0AAACsw5L1EwAAgL2y+DP4/Pz89Pvvv6ty5cry9fVVQkKC/vWvfykgIEAnTpyw9HIAAAB27cUXX9SwYcPUqFEjdejQQUOHDtVDDz2ko0ePKiwsrFBzBQYGmp7Z9U+HDx82e12/fn19+umntx03AACArViyfgIAALBXFm/wdezYUT169NAXX3yhJk2aaMiQIercubP27t2rcuXKWXo5AAAAuxYeHq4qVarIz89PAwYMkJOTk3755Rc98sgj+ve//23r8AAAAIod6icAAAArNPgGDx4sPz8/eXl5adSoURo8eLDmzJmjihUr6o033rD0cgAAAHbv79ub9+/f38bRAAAAFH/UTwAAoKSzeIPPyclJffr0kST5+vpq6dKlll4CAAAAAAAAAAAAKLEs3uCTpAMHDui3337T5cuXzcYNBoO6du1qjSUBAAAAwCIiogfbdP3s1It5xsZ/Ok1u/qVtEM3/LO0zx6brAwAAAAD+x+INvrlz52rBggX5vkeDDwAAAAAAAAAAALgzFm/wrVixQhMmTFDnzp3l7u5u6ekBAAAAAAAAAACAEs3J0hPm5OSoW7duNPcAAAAK6Pfff9e8efM0atQo09ivv/5qw4gAAACKr+zsbL355pv67rvvTGOrV6/WxIkT8zwuBgAAwFFZ/A6+xo0bKz4+XjVq1LD01AAAAA5n165deumll3T//ffr2LFjmjp1qk6ePKnevXtr9uzZatmypa1DBAAAKFamT5+u//73v3r66adNY9WrV9fKlSs1Y8YMvfbaazaMDiiZeIZx/niGMQBrskiD76effjL9/MQTT2jixIkKDw9X+fLl5eRkfpNg06ZNLbEkAACAQ/jPf/6jkSNH6rnnnlOtWrUkSeXLl9fUqVM1f/58GnxACeTi5SY5GaRc47UBJ8O1MQCAJGnbtm366KOPdO+995rGQkND9e6776pbt240+AAAQIlgkQZfr169ZDAYZDQaTWP79u3Lc5zBYNChQ4cssSQAAIBDOHLkiD744ANJ12ql69q0aaMxY8bYKiwANuTk5izf2gE6/+tpSZJv7QA5uTnbOCoAKD7++usv3XXXXXnGvb29deHCBRtEBAAAUPQs0uD78ssvLTENAABAiePt7a1Lly7Jzc387pwzZ87kGQNQcvjUKCuv4DKSRHMPAP4hJCRE77//vvr162faOSo7O1vvvPOOqlWrZuPoAAAAioZFGnxBQUF5xlJTU5WcnCwnJycFBgaqTJkyllgKAADAodSpU0dvvfWWxo4daxpLTEzUhAkT1KhRIxtGBsDWaOwBQP5effVVPf/884qJidF9992n3NxcnTp1Ss7Ozvrwww9tHR4AAECRsEiD7+9Onz6t4cOH65dffpEkGY1GOTk5qUGDBpo+fbrKli1r6SUBAADs1ujRo/Xcc8+pQYMGunr1qurUqaOLFy/qX//6l6ZOnWrr8AAAAIqdmjVravPmzdq4caNOnDghJycnde3aVR06dJCPj4+twwMAACgSFm/wjRw5UleuXNGcOXNUvnx5GY1GHT9+XNHR0Ro5cqSio6MtvSQAAIDdCgwM1MaNG7Vjxw4lJiaqVKlSuv/++9WkSROzZ/IBAADgf+666y4999xztg4DAADAZize4Nu7d6+2b99udqdejRo1VLduXT322GOWXg4AAMDuubq6qlWrVrYOAwAAoNjq1auXli9fLknq1q3bTS+E+uijj4oqLAAAAJuxeIPPz89P3t7eeca9vLzk5+dn6eUAAADsTtOmTQt87M6dO60YCQAAgH2oVKmS6ef777+fnQ4AAECJZ/EGX0REhGbMmKFXXnlFrq6ukqScnBy988476tOnj6WXAwAAsDu3uuocAAAA5t58803Tz6+88or8/f1tGA0AAIDtWbzB9+2332rfvn1at26dKlasqCtXruiPP/6Q0WjUv/71L23ZssV0LFsmAACAkmjgwIG2DgEAAMButWzZUr/88gsXTAEAgBLN4g2+wMBABQYGmo3VrFnT0ssAAADYrblz52rQoEGSpFmzZt3wOIPBoKFDhxZVWAAAAHahQYMG+vzzz9WuXTtbhwIUWkZGhqRrjzMCAOBOWLzBN2XKFEtPCQAA4FA2b95savBt3LjxhsfR4AMAAMjr3nvv1eTJk7Vo0SJVqFDB9IiY62bOnGmjyICbW716tRYvXixJeumll9S1a1cbRwQAsGcWafCtWrWqQMcZDAb+4gIAACXe37cs3759+w2Py8nJKYpwAAAA7EpCQoIqV64sSUpLS7NxNEDBZGZmKioqSrm5uZKkqKgotW/fXp6enjaODABgryzS4JswYUKBjqPBBwAAYK5ly5b68ssv84xfuHBBrVu31q5du2wQFQAAQPEVFRWV5649Sbpy5YpSUlJsEBFwa8nJyWYX8OXk5Cg5OVnBwcE2jAoAYM8s0uCLj4+3xDR5JCUl6fXXX9fevXvl4eGhDApcVgAAz/5JREFUdu3aafjw4XJycrrhZ1JSUtSmTRs9//zzGjhwoFXiAgAAuFMHDhzQ/v37lZKSotWrV8toNJq9f+zYMV28eNFG0QEAABRf9erV0969e/OMX7p0SZ06ddKPP/5og6gA2JKLl5vkZJBy//+/q5wM18YAwIFZ/Bl8ljRw4EDVrFlTsbGxOnfunPr27auyZcuqT58+N/zMpEmT5OzsXIRRAgAAFN7Zs2e1atUqXb16VePHj8/zfunSpfXcc8/ZIDIAAIDiadeuXdq1a5euXLmiWbNm5Xn/xIkTunLlig0iA2BrTm7O8q0doPO/npYk+dYOkJMb54gBODaLN/iqVasmg8Fww/cPHTpUoHni4uIUHx+v6OhoeXt7y9vbWxEREYqJiblhg2/Hjh1KSEhQ8+bNbyd0AACAItO8eXM1b95cTZs21c6dO20dDgAAQLHn5uamY8eO6erVq9q4cWOe9z08PDRixAgbRAagOPCpUVZewWUkieYegBLB4g2+CRMmmDX4rl69qsTERO3YsUP9+/cv8DwHDhxQUFCQfH19TWM1a9ZUYmKiMjIy5OXlZXb8pUuX9MYbb2jy5Mlav359oeM2Go3Kysoq9Ocg8mZl5Nd6yK31kFvrIr/Wc6vcGo3Gm17IdDtu1tzr1auXli9fbtH1AAAA7FXdunVVt25dde3aVatXr7Z1OACKIRp7AEoSizf4evToke/4448/rlWrVqlTp04Fmic9PV0+Pj5mY9ebfWlpaXkafPPnz1ft2rXVsGHD22rw5eTkFPjuQpgjb9ZFfq2H3FoPubUu8ms9Bcmtm5vln+OwatUq7dmzR9nZ2aax06dP68iRIxZfCwAAwB7l5OTI1dVVkvTBBx+Y1U3/ZI16DQAAoLgpsmfwPfTQQ4W6g0+6dpV8QSQkJOjjjz/WZ599djuhSZJcXV0VHBx8i6Pib3t+R1a9enWLzHPoS4tM43Askt99dz6FI7LU726KRWZxLJbK7VYlWmQeR2OJ/O6wQByO6Fa5TUhIsPias2bN0rJly1StWjXt27dPYWFh+u233xQUFKSpU6dafD0AAAB7VK9ePe3du1eSVKtWLYs8HgYAAMCeFVmD78svv5SLS8GX8/f3V3p6utlYenq6DAaD/P39TWNGo1ETJ07UwIEDdffdd992fAaDQR4eHrf9+ZKMvFkX+bUecms95Na6yK/13Cq3lt6eU5I2btyoDz74QCEhIapVq5ZWrFihzMxMjRkzRqVKlbL4egAAAPbojTfeMP381ltvWaUuAwAAsCcWb/A1bdo0z9ilS5eUmZl5w+078xMSEqLk5GSlpqaaGnpxcXEKDg6Wp6en6bg//vhDP/30k3777TfNnTtX0rXn5zg5OWn79u365JNP7vAbAQAAWM+5c+cUEhIi6VoD0Wg0ytPTUyNGjNDLL7+sTz/91MYRAgAA2F54eLjp586dO0uSsrOzTdtxZmRk5HmcCwAAgCOzeIOvW7duea6icnd3V3BwsFq0aFHgeWrUqKHQ0FDNnDlTo0ePVkpKiqKjo/X8889Lktq0aaNJkyYpLCxMO3aYbzQ2ZcoUBQYG6sUXX7zzLwQAAGBFfn5++v3331W5cmX5+voqISFB//rXvxQQEKATJ07YOjwAcFgZGRmSREMAsEN//PGH+vXrp/79+6tNmzaSpNWrV2vdunVatGiR7rvvPhtHCAAAYH1Olp6wW7duOn78uF5++WW9/PLLysnJ0cKFC/Xuu+/q5MmThZpr7ty5OnPmjJo0aaLevXurY8eO6tmzpyQpMTFRWVlZcnZ2VmBgoNmf0qVLy8vL64627AQAACgKHTt2VI8ePXThwgU1adJEQ4YM0ZIlSzRixAiVK1fO1uEBgENavXq1OnXqpE6dOmn16tW2DgdAIb311lu6//77VadOHdPYk08+qZCQEE2ePNmGkQEAABQdi9/BN2nSJNPP+/btU1RUlCZMmKD9+/dr2rRpmjdvXoHnCgwM1OLFi/N97/Dhwzf83NSpUwseMAAAgA0NHjxYfn5+8vLy0qhRozR48GDNmTNHFStWNHvWDADAMjIzMxUVFaXc3FxJUlRUlNq3b2/2KAgAxdvu3bu1fft2s+cnly1bVuPGjdOjjz5qw8gAAACKjsUbfD/88IO2bdsmSfr888/VsmVLPf3002rbtq0ee+wxSy8HAABg15ycnNSnTx9Jkq+vr5YuXWrbgADAwSUnJysnJ8f0OicnR8nJyQoODrZhVAAKw2g0mv3v+LrMzExdvXrVBhEBAAAUPYs3+HJycuTr6ytJ+v7779W7d29Jkqenp7Kysiy9HAAAgN1ZtWpVgY4zGAzq2rWrlaMBAAD2hOdHSs2aNdOrr76qIUOGqFy5csrNzdXRo0c1a9YsNW/e3NbhAQAAFAmLN/jKly+vnTt3qlSpUjpy5IiaNm0q6dp2nXfddZellwMAALA7EyZMKNBxNPgAAMDfrV692vQok5deeqnE1gmjR4/WgAED1LFjRxkMBtN4vXr1ClxnAQAA2DuLN/j69u2rvn37Kjc3V7169dLdd9+t8+fPa8CAAXr22WctvRwAAIDdiY+Pt3UIAADAzvD8yP/x9/fXypUrFR8fr+PHj8vZ2VmVKlViq10AAFCiWLzB165dO9WtW1eZmZmqXLmyJMnHx0evvPKKOnToYOnlAAAA7J7RaNTPP/+skydPymAwqHLlyqpVq5atwwIAAMUIz4/Mq1q1aqpWrZqtwwAAALAJizf4JCkgIMDstcFgoLkHAACQj5MnT+rFF1/U8ePHzcZr1KihJUuWqEyZMjaKDAAAAAAAAMWVk60DAAAAKMmmTJmiChUqaP369dq/f7/27dunNWvWyMfHR9OnT7d1eAAAAAAAACiGrHIHHwAAAArmp59+0tatW+Xv728aCwkJ0bRp09S1a1cbRgYA1rG5dx+brn8mOzvP2M6xE3TEzc0G0fxPu2XRNl0fAAAAgH3hDj4AAAAbMhgM8vT0zDPu5+enzMxMG0QEAAAAAACA4o4GHwAAgA0FBwdr2bJlecaXLl2qKlWq2CAiAAAAAAAAFHds0QkAAGBDw4YNU0REhNauXasHHnhAknT48GElJSVpwYIFNo4OAAAAAAAAxRF38AEAANhQvXr1tGnTJrVo0UJXr15VVlaWHn74Ya1du1bNmjWzdXgAAAAAAAAohriDDwAAwIbWrl2rdu3a6dVXX7V1KAAAAAAAALAT3MEHAABgQ2+88YYaN26s0aNH68cff7R1OADg8HxdXOT8t9fO/z8GAAAAAPaEBh8AAIANfffddxo3bpxSUlIUERGhVq1a6Z133lFSUpKtQwMAh+Tu5KSmPn4ySDJIaurjJ3cn/tMYAAAAgH3hMkUAAAAb8vLyUufOndW5c2edPXtWmzZt0pYtW/Tuu++qXr16iomJsXWIAOBw6nn7KMTTS5JUiuYeAAAAADvEf8kAAAAUE3fffbe6deum3r1766GHHmLLTgCwolJOTjT3ACgpKUmRkZFq0KCBWrRooenTpys3NzffY1euXKnWrVsrLCxM4eHhio2NLeJoAQAA/oc7+AAAAGwsOztbX3/9tTZv3qwdO3bIw8ND7du318iRI20dGgAAgEMbOHCgatasqdjYWJ07d059+/ZV2bJl1adPH7Pjtm7dqpkzZ+q9995TrVq1tH79eg0ZMkSff/65ypcvb6PoAQBASUaDDwAAwIaGDx+ur7/+Wjk5OWrRooVmzZqlZs2aydnZ2dahAQAAOLS4uDjFx8crOjpa3t7e8vb2VkREhGJiYvI0+C5duqRhw4apbt26kqQuXbpoxowZ2rNnDw0+AABgEzT4AAAAbOiPP/7QK6+8onbt2snb29vW4QAAAJQYBw4cUFBQkHx9fU1jNWvWVGJiojIyMuTl5WUaDw8PN/vshQsXlJmZqYCAgAKvZzQalZWVdeeBW9GlS5fyHSvucdsDclsy8c/XesitdZFf67lVbo1GowwGQ4HmosEHAABgQytXrrR1CAAAACVSenq6fHx8zMauN/vS0tLMGnx/ZzQaNXbsWD344IOqX79+gdfLycnRoUOHbj/gIvDHH3/kGUtMTNTly5dtEI1jIbclU3H/37w9I7fWRX6tpyC5dXNzK9BcNPgAAAAAAABQIhmNxkIdn5OTo1GjRikhIUHLli0r1GddXV0VHBxcqM8UNXd39zxj999/vypXrmyDaByLw+d2n60DKJ6qV69+x3OkWCAOR2SJ3ErSViVaZB5HY4n87rBAHI7oVrlNSEgo8Fw0+AAAAAAAAFDi+Pv7Kz093WwsPT1dBoNB/v7+eY6/dOmS+vfvr4sXL2rFihUqU6ZModYzGAzy8PC4k5CtrlSpUvmOFfe47QG5LZn452s95Na6yK/13Cq3Bd2eU5Kc7jQYAAAAAAAAwN6EhIQoOTlZqampprG4uDgFBwfL09PT7Fij0aihQ4fKxcVFS5cuLXRzDwAAwNJo8AEAAAAAAKDEqVGjhkJDQzVz5kxlZGTo6NGjio6OVo8ePSRJbdq00e7duyVJn332mRISEjRnzpx8t1oEAAAoamzRCQAAAAAAgBJp7ty5GjdunJo0aSIvLy91795dPXv2lCQlJiYqKytLkrR27VolJSWpfv36Zp8PDw/XpEmTijxuAAAAGnwAAAAAAAAokQIDA7V48eJ83zt8+LDp55iYmKIKCQAAoEDYohMAAAAAAAAAAACwIzT4AAAAAAAAAAAAADtCgw8AAAAAAAAAAACwIzT4AAAAAAAAAAAAADtCgw8AAAAAAAAAAACwIzT4AAAAAAAAAAAAADtCgw8AAAAAAAAAAACwIzT4AAAAAAAAAAAAADtCgw8AAAAAAFhMRkaGMjIybB0GAAAA4NBo8AEAAAAAAItYvXq1OnXqpE6dOmn16tW2DgcAAABwWC62DgAAAAAAANi/zMxMRUVFKTc3V5IUFRWl9u3by9PT08aRWcas0X1tuv75zMt5xpbPnSRfT3cbRPM/w6a8Z9P1AQAASiru4AMAAAAAAHcsOTlZOTk5ptc5OTlKTk62YUQAAACA46LBBwAAAAAAAAAAANgRGnwAAAAAAAAAAACAHaHBBwAAAAAAAAAAANgRGnwAAAAAAAAAAACAHaHBBwAAAAAAAAAAANgRGnwAAAAAAAAAAACAHaHBBwAA4CCSkpIUGRmpBg0aqEWLFpo+fbpyc3Nv+pmUlBSFhYVp3rx5RRQlAAAAAAAA7pSLrQMAAACAZQwcOFA1a9ZUbGyszp07p759+6ps2bLq06fPDT8zadIkOTs7F2GUAAAAAAAAuFPFusGXlJSk119/XXv37pWHh4fatWun4cOHy8nJ/MZDo9Go+fPna+3atUpPT9d9992nl156SR07drRN4AAAAEUsLi5O8fHxio6Olre3t7y9vRUREaGYmJgbNvh27NihhIQENW/evGiDBQAAAIrYz9NetOn6f1y4nGfs0NLXdd7H3QbR/E/dV9636foAgNtXrBt8Bb0KPSYmRuvXr9eSJUtUsWJFffHFFxo6dKgeeOAB1ahRw0bRAwAAFJ0DBw4oKChIvr6+prGaNWsqMTFRGRkZ8vLyMjv+0qVLeuONNzR58mStX7/+ttY0Go3Kysq6k7BLLPJmPeTWesitdVkiv7Mnb7ZAJLfvr8w/84wteSdW3p57ij6YvxnyWjubru/obvW7azQaZTAYiigaAACAkqPYNvgKcxV6tWrVNHPmTFWuXFmS1KZNG40fP14JCQk0+AAAQImQnp4uHx8fs7Hrzb60tLQ8Db758+erdu3aatiw4W03+HJycnTo0KHb+mxJR96sh9xaD7m1LvJrPeTWugqSXzc3tyKIBAAAoGQptg2+wlyF3rBhQ9PPly5d0po1a+Tk5KRGjRoVacwAAAC2ZDQaC3RcQkKCPv74Y3322Wd3tJ6rq6uCg4NvcVT8Ha3hqKpXr37Hcxz60gKBOCBL5Fb77nwKR2SR3EpKscgsjscS+d2qRAtE4ngs9bu7wyKzOJ5b5TchIaGIInEMPV9ZYdP1c7LO5RkbPXuzXD3uskE0//PhtGdsuj4AAMVRsW3wFfYqdEkaO3as1qxZo/vuu0/z58/X3XffXeD12GLq9pE36yK/1kNurYfcWhf5tR573mLK399f6enpZmPp6ekyGAzy9/c3jRmNRk2cOFEDBw4sVK2UH4PBIA8Pjzuao6Qib9ZDbq2H3FoX+bUecmtdt8pvca2dAAAA7F2xbfBJBb8K/bpJkyZp7Nix2rRpk/r166eYmJgCb9HJFlO3j7xZF/m1HnJrPeTWusiv9djzFlMhISFKTk5WamqqqaEXFxen4OBgeXp6mo77448/9NNPP+m3337T3LlzJV1rbDo5OWn79u365JNPbBI/AAAAAAAACq7YNvgKehX6P5UqVUpPPfWUNm/erDVr1mj8+PEFWo8tpm6fpbY7YZup/LHNlPWwzZT1WCq3bDOVP0vkly2m8mfPW0zVqFFDoaGhmjlzpkaPHq2UlBRFR0fr+eefl3TtGcWTJk1SWFiYduww/w2YMmWKAgMD9eKLL9oidAAAAAAAABRSsW3wFfQqdEnq16+fHn74YT3zzP/24zYYDHJxKfjXY4up20ferIv8Wg+5tR5ya13k13rsfYupuXPnaty4cWrSpIm8vLzUvXt39ezZU5KUmJiorKwsOTs7KzAw0OxzpUuXlpeX1x1v2QkAAAAAAICiUWwbfAW9Cr1evXqqU6eOFi1apLCwMD3wwAP65ptvtGvXLr3wwgs2/hYAAABFJzAwUIsXL873vcOHD9/wc1OnTrVWSAAAAAAAALCCYtvgkwp2FbokvfDCC8rJyVFkZKT++usvlStXTpMmTVKjRo1sGT4AAAAAAAAAAABgccW6wVfQq9CdnZ01YMAADRgwoKhCAwAAAAAAf1Pa3UcGg5OMxlxJksHgpNLuPjaOCgAAAHBMTrYOAAAAAAAA2D8XFzdVKd9Ahv//vyrlG8jFxc3WYQEAAAAOqVjfwQcAAAAAAOxHxftq6757qkuSXF3cbRwNAAAA4Lho8AEAAAAAAIuhsQcAAABYH1t0AgAAAAAAAAAAAHaEBh8AAAAAAAAAAABgR2jwAQAAAAAAAAAAAHaEBh8AAAAAAEAx51HKVU6G/712MlwbAwAAQMlEgw8AAAAAAKCYc3V2UtVyd8kgySCparm75OrMaR0AAICSysXWAQAAAAAAAODWKt9bRuXv9pEkubo42zgaAAAA2BINPgAAAAAAADtBYw8AAAASW3QCAAAAAAAAAAAAdoU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AAAGBHaPABAAAAAAAAAAAAdoQGHwAAAAAAAABYkb+Hq5wN/3vtbLg2BgDA7aLBBwAAAAAAAABWVMrFSW0e8JeTQXIySG0e8FcpF07NAgBun4utAwAAAAAAAAAAR/dIJV/VD/KSJJV2dbZxNAAAe0eDDwAAAAAAAACKAI09AIClcB84AAAAAAAAAAAAYEdo8AEAAAAAAAAAAAB2hAYfAAAAAAAAAAAAYEeKdYMvKSlJkZGRatCggVq0aKHp06crNzc332NXrlyp1q1bKywsTOHh4YqNjS3iaAEAAAAAAAAAAADrK9YNvoEDByogIECxsbGKjo5WbGysYmJi8hy3detWzZw5U2+99ZZ+/PFHPfvssxoyZIhOnjxpg6gBAAAAAAAAAAAA6ym2Db64uDjFx8drxIgR8vb2VqVKlRQREaFVq1blOfbSpUsaNmyY6tatK1dXV3Xp0kWenp7as2dP0QcOAAAAAAAAAAAAWJGLrQO4kQMHDigoKEi+vr6msZo1ayoxMVEZGRny8vIyjYeHh5t99sKFC8rMzFRAQECB1zMajcrKyrrzwEsg8mZd5Nd6yK31kFvrIr/Wc6vcGo1GGQyGIooGAAAAAAAAyF+xbfClp6fLx8fHbOx6sy8tLc2swfd3RqNRY8eO1YMPPqj69esXeL2cnBwdOnTo9gMuwcibdZFf6yG31kNurYv8Wk9Bcuvm5lYEkQAAAAAAAAA3VmwbfNK1Zl1h5OTkaNSoUUpISNCyZcsK9VlXV1cFBwff4qj4Qs1ZUlSvXt0i8xz60iLTOByL5HffnU/hiCz1u5tikVkci6Vyu1WJFpnH0VgivzssEIcjulVuExISiigSAAAAAAAA4MaKbYPP399f6enpZmPp6ekyGAzy9/fPc/ylS5fUv39/Xbx4UStWrFCZMmUKtZ7BYJCHh8edhFxikTfrIr/WQ26th9xaF/m1nlvllu05AQAAAAAAUBw42TqAGwkJCVFycrJSU1NNY3FxcQoODpanp6fZsUajUUOHDpWLi4uWLl1a6OYeAAAAAAAAAAAAYC+KbYOvRo0aCg0N1cyZM5WRkaGjR48qOjpaPXr0kCS1adNGu3fvliR99tlnSkhI0Jw5c+Tu7m7LsAEAAAAAAAAAAACrKrZbdErS3LlzNW7cODVp0kReXl7q3r27evbsKUlKTExUVlaWJGnt2rVKSkpS/fr1zT4fHh6uSZMmFXncAAAAAAAAAAAAgLUU6wZfYGCgFi9enO97hw8fNv0cExNTVCEBAAAAAAAAAAAANlVst+gEAAAAAAAAAAAAkBcNPgAAAAAAAAAAAMCO0OADAAAAAAAAAAAA7AgNPgAAAAAAAJRISUlJioyMVIMGDdSiRQtNnz5dubm5+R6bmZmpESNGqGrVqjp69GgRRwoAAGCOBh8AAAAAAABKpIEDByogIECxsbGKjo5WbGysYmJi8hyXkpKizp07y9nZ2QZRAgAA5EWDDwAAAAAAACVOXFyc4uPjNWLECHl7e6tSpUqKiIjQqlWr8hyblpamkSNHauDAgTaIFAAAIC8XWwcAAAAAAAAAFLUDBw4oKChIvr6+prGaNWsqMTFRGRkZ8vLyMo1Xq1ZN1apV06lTp257PaPRqKysrDuKuaQib9ZDbq2L/FoPubUu8ms9t8qt0WiUwWAo0Fw0+AAAAAAAAFDipKeny8fHx2zserMvLS3NrMFnCTk5OTp06JBF5ywpyJv1kFvrIr/WQ26ti/xaT0Fy6+bmVqC5aPABAAAAAACgRDIajUW2lqurq4KDg29xVHyRxGJvqlevfsdzHPrSAoE4IEvkVpK0zzLTOBpL5DfFAnE4Ikv97m5VokXmcTSWyO8OC8ThiG6V24SEhALPRYMPAAAAAAAAJY6/v7/S09PNxtLT02UwGOTv72/x9QwGgzw8PCw+b0lA3qyH3FoX+bUecmtd5Nd6bpXbgm7PKUlOdxoMAAAAAAAAYG9CQkKUnJys1NRU01hcXJyCg4Pl6elpw8gAAABujQYfAAAAAAAASpwaNWooNDRUM2fOVEZGho4eParo6Gj16NFDktSmTRvt3r3bxlECAADkjwYfAAAAAAAASqS5c+fqzJkzatKkiXr37q2OHTuqZ8+ekqTExERlZWVJkhYsWKDQ0FC1adNGkhQeHq7Q0FAtWLDAZrEDAICSjWfwAQAAAAAAoEQKDAzU4sWL833v8OHDpp/79++v/v37F1VYAAAAt8QdfAAAAAAAAAAAAIAdocEHAAAAAAAAAAAA2BEafAAAAAAAAAAAAIAdocEHAADgIJKSkhQZGakGDRqoRYsWmj59unJzc/M9duXKlWrdurXCwsIUHh6u2NjYIo4WAAAAAAAAt4sGHwAAgIMYOHCgAgICFBsbq+joaMXGxiomJibPcVu3btXMmTP11ltv6ccff9Szzz6rIUOG6OTJkzaIGgAAAAAAAIVFgw8AAMABxMXFKT4+XiNGjJC3t7cqVaqkiIgIrVq1Ks+xly5d0rBhw1S3bl25urqqS5cu8vT01J49e4o+cAAAAAAAABSai60DAAAAwJ07cOCAgoKC5OvraxqrWbOmEhMTlZGRIS8vL9N4eHi42WcvXLigzMxMBQQEFFm8AAAAAAAAuH00+AAAABxAenq6fHx8zMauN/vS0tLMGnx/ZzQaNXbsWD344IOqX79+odY0Go3Kysq6vYBLOPJmPeTWesitdZFf6yG31nWr/BqNRhkMhiKKBgAAoOSgwQcAAOAgjEZjoY7PycnRqFGjlJCQoGXLlhV6vZycHB06dKjQn4PImxWRW+sht9ZFfq2H3FpXQfLr5uZWBJEAAACULDT4AAAAHIC/v7/S09PNxtLT02UwGOTv75/n+EuXLql///66ePGiVqxYoTJlyhR6TVdXVwUHB9/iqPhCz1sSVK9e/Y7nOPSlBQJxQJbIrfbd+RSOyCK5lZRikVkcjyXyu1WJFojE8Vjqd3eHRWZxPLfKb0JCQhFFAgAAULLQ4AMAAHAAISEhSk5OVmpqqqmhFxcXp+DgYHl6epodazQaNXToULm4uGjp0qVyd3e/rTUNBoM8PDzuOPaSiLxZD7m1HnJrXeTXesitdd0qv2zPCQAAYB1Otg4AAAAAd65GjRoKDQ3VzJkzlZGRoaNHjyo6Olo9evSQJLVp00a7d++WJH322WdKSEjQnDlzbru5BwAAAAAAANvhDj4AAAAHMXfuXI0bN05NmjSRl5eXunfvrp49e0qSEhMTlZWVJUlau3atkpKSVL9+fbPPh4eHa9KkSUUeNwAAAAAAAAqHBh8AAICDCAwM1OLFi/N97/Dhw6afY2JiiiokAAAAAAAAWAFbdAIAAAAAAAAAAAB2hAYfAAAAAAAAAAAAYEdo8AEAAAAAAAAAAAB2hAYfAAAAAAAAAAAAYEdo8AEAAAAAAAAAAAB2hAYfAAAAAAAAAAAAYEdo8AEAAAAAAAAAAAB2hAYfAAAAAAAAAAAAYEdo8AEAAAAAAAAAAAB2hAYfAAAAAAAAAAAAYEdo8AEAAAAAAAAAAAB2hAYfAAAAAAAAAAAAYEdo8AEAAAAAAAAAAAB2hAYfAAAAAAAAAAAAYEdo8AEAAAAAAAAAAAB2hAYfAAAAAAAAAAAAYEdo8AEAAAAAAAAAAAB2hAYfAAAAAAAAAAAAYEdo8AEAAAAAAAAAAAB2hAYfAAAAAAAAAAAAYEeKdYMvKSlJkZGRatCggVq0aKHp06crNzc332MzMzM1YsQIVa1aVUePHi3iSAEAAAAAAAAAAICiUawbfAMHDlRAQIBiY2MVHR2t2NhYxcTE5DkuJSVFnTt3lrOzsw2iBAAAAAAAAAAAAIpOsW3wxcXFKT4+XiNGjJC3t7cqVaqkiIgIrVq1Ks+xaWlpGjlypAYOHGiDSAEAAAAAAAAAAICi42LrAG7kwIEDCgoKkq+vr2msZs2aSkxMVEZGhry8vEzj1apVU7Vq1XTq1KnbXs9oNCorK+uOYi6pyJt1kV/rIbfWQ26ti/xaz61yazQaZTAYiigaAAAAAAAAIH/FtsGXnp4uHx8fs7Hrzb60tDSzBp8l5OTk6NChQxads6Qgb9ZFfq2H3FoPubUu8ms9Bcmtm5tbEUQCAAAAAAAA3FixbfBJ166SLyqurq4KDg6+xVHxRRKLvalevbpF5jn0pUWmcTgWye++O5/CEVnqdzfFIrM4FkvldqsSLTKPo7FEfndYIA5HdKvcJiQkFFEkAAAAAAAAwI0V2wafv7+/0tPTzcbS09NlMBjk7+9v8fUMBoM8PDwsPm9JQN6si/xaD7m1HnJrXeTXem6VW7bnBAAAAAAAQHHgZOsAbiQkJETJyclKTU01jcXFxSk4OFienp42jAwAAAAAAAAAAACwnWLb4KtRo4ZCQ0M1c+ZMZWRk6OjRo4qOjlaPHj0kSW3atNHu3bttHCUAAAAAAAAAAABQtIptg0+S5s6dqzNnzqhJkybq3bu3OnbsqJ49e0qSEhMTlZWVJUlasGCBQkND1aZNG0lSeHi4QkNDtWDBApvFDgAAAAAAAAAAAFhDsX0GnyQFBgZq8eLF+b53+PBh08/9+/dX//79iyosAAAAAAAAAAAAwGaK9R18AAAAAAAAAAAAAMzR4AMAAAAAAAAAAADsCA0+AAAAAAAAAAAAwI7Q4AMAAAAAAAAAAADsCA0+AAAAAAAAAAAAwI7Q4AMAAAAAAAAAAADsCA0+AAAAAAAAAAAAwI7Q4AMAAAAAAAAAAADsCA0+AAAAAAAAAAAAwI7Q4AMAAAAAAAAAAADsCA0+AAAAAAAAAAAAwI7Q4AMAAAAAAAAAAADsCA0+AAAAAAAAAAAAwI7Q4AMAAAAAAAAAAADsCA0+AAAAAAAAAAAAwI7Q4AMAAAAAAAAAAADsCA0+AAAAAAAAAAAAwI7Q4AMAAAAAAAAAAADsCA0+AAAAAAAAAAAAwI7Q4AMAAAAAAAAAAADsCA0+AAAAAAAAAAAAwI7Q4AMAAAAAAAAAAADsCA0+AAAAAAAAAAAAwI7Q4AMAAAAAAAAAAADsCA0+AAAAAAAAAAAAwI7Q4AMAAAAAAAAgZ3dvyfC304UGp2tjAACg2KHBBwAAAAAAAEBOzm7yCqorySDJIK+gunJydrN1WAAAIB8utg4AAAAAAAAAQPHgGRCq0nc9IElycnG3cTQAAOBGaPABAAAAAAAAMKGxBwBA8ccWnQAAAAAAAAAAAIAdocEHAAAAAAAAAAAA2BEafAAAAAAAAAAAAIAdocEHAAAAAAAAAAAA2BEafAAAAAAAAAAAAIAdocEHAAAAAAAAAAAA2BEafAAAAAAAAAAAAIAdocEHAAAAAAAAAAAA2BEafAAAAAAAAAAAAIAdocEHAAAAAAAAAAAA2BEafAAAAAAAAAAAAIAdocEHAAAAAAAAAAAA2BEafAAAAAAAAAAAAIAdocEHAAAAAAAAAAAA2BEafAAAAAAAAAAAAIAdocEHAAAAAAAAAAAA2BEafAAAAAAAAAAAAIAdocEHAAAAAAAAAAAA2JFi3eBLSkpSZGSkGjRooBYtWmj69OnKzc3N99hly5apdevWqlOnjnr06KH9+/cXcbQAAAC2Re0EAABQONRPAADAXhXrBt/AgQMVEBCg2NhYRUdHKzY2VjExMXmO2759u+bNm6dp06bpv//9r1q0aKF+/fopKyvLBlEDAADYBrUTAABA4VA/AQAAe1VsG3xxcXGKj4/XiBEj5O3trUqVKikiIkKrVq3Kc+yqVavUuXNnPfjggypVqpRefPFFSdJXX31V1GEDAADYBLUTAABA4VA/AQAAe1ZsG3wHDhxQUFCQfH19TWM1a9ZUYmKiMjIy8hxbo0YN02snJydVr15dcXFxRRYvAACALVE7AQAAFA71EwAAsGcutg7gRtLT0+Xj42M2dr3gSktLk5eXl9mxfy/Grh+blpZWoLVycnJkNBq1b9++mx73QvvKBZqvpLlV3gqs8TOWmcfBWCK/vat2skAkjsdSv7t3RfSyyDyOxFK5fbh1OYvM42gskd/6bbpbIBLHc6vc5uTkyGAwFFE0hVOUtZNE/XSnLPLvSWqnfFE7WQ+1k3VZIr/UTvmz1O8u9VP+qJ8491QUqJ2sx1L/jqR+yp8l8kvtlD/OPVkX556sx5K1U7Ft8EmS0Wi0yrH/dD1Zt0raPf5eN30fd8bNt6ytQ3BYd3vfZesQHJrH3XfbOgSH5VfG09YhOCxff/6dezsMBkOxPUElFV3tJFE/FQfUTtZD7WRd1E7WQ+1kXdRPt4f66RpqJ9ujdrIu6ifroXayLuon66F2uj2FqZ2KbYPP399f6enpZmPp6ekyGAzy9/c3Gy9Tpky+x/7rX/8q0FphYWF3EioAAIDNFWXtJFE/AQAA+8e5JwAAYM+K7TP4QkJClJycrNTUVNNYXFycgoOD5enpmefYAwcOmF5fvXpVBw8e1IMPPlhk8QIAANgStRMAAEDhUD8BAAB7VmwbfDVq1FBoaKhmzpypjIwMHT16VNHR0erRo4ckqU2bNtq9e7ckqUePHlq/fr327Nmjixcv6t1335Wbm5uaN29uw28AAABQdKidAAAACof6CQAA2LNiu0WnJM2dO1fjxo1TkyZN5OXlpe7du6tnz56SpMTERGVlZUmSmjVrpmHDhmnIkCE6d+6cQkNDtWjRIpUqVcqW4QMAABQpaicAAIDCoX4CAAD2ymC8kycEAwAAAAAAAAAAAChSxXaLTgAAAAAAAAAAAAB50eADAAAAAAAAAAAA7AgNPgAAAAAAAAAAAMCO0OADAAAAAAAAAAAA7AgNPjsTHx+v5557TnXr1lXjxo01ZMgQnT171tZhOZy33npLVatWtXUYDqVq1aoKCQlRaGio6c+bb75p67AcxrvvvqumTZuqdu3aioiI0KlTp2wdkkP46aefzH5nQ0NDFRISwr8fLOTgwYPq3bu36tWrpyZNmmjEiBFKTU21dVhwMNRORYf6ybKonayP+snyqJ2sj/oJRYH6qWhQO1ke9ZN1UTtZB/WTdTl67WQwGo1GWweBgsnOzlbz5s31zDPP6KWXXlJGRoYGDx4sHx8fzZ8/39bhOYxDhw4pIiJC6enpOnz4sK3DcRhVq1bVl19+qXLlytk6FIezYsUKffDBB5o/f77uuecezZ49W5I0duxY2wbmoBYuXKj4+HhTnnF7rly5oubNm6tz5856+eWXlZmZqeHDh8vLy0tz5861dXhwENRORYf6yfKonayL+qnoUDtZDvUTigL1U9GgdrIO6ifroXYqWtRPllESaifu4LMjFy9e1NChQ9W3b1+5ubnJ399fjz32mH777Tdbh+YwcnNzNWHCBEVERNg6FKDAoqKiNHToUFWuXFleXl4aO3YsBZaV/PHHH4qOjtYrr7xi61Ds3tmzZ3X27FmFh4fLzc1NZcqU0WOPPaZDhw7ZOjQ4EGqnokH9BHtE/VQ0qJ0si/oJRYH6yfqonWCPqJ2KDvWT5ZSE2okGnx3x9fVVly5d5OLiIkn6/fff9cknn6ht27Y2jsxxfPTRR3J3d1eHDh1sHYpDmjlzppo3b6569epp3LhxyszMtHVIdi8lJUWnTp3S+fPn1a5dOzVo0ECDBg1yqFvNi5M5c+boqaee0n333WfrUOxeQECAqlevrlWrVikzM1Pnzp3Ttm3b1Lx5c1uHBgdC7VQ0qJ+sh9rJOqifig61k2VRP6EoUD9ZH7WTdVE/WR61U9GifrKcklA70eCzQ0lJSQoJCVG7du0UGhqqQYMG2Tokh/Dnn39q3rx5mjBhgq1DcUi1a9dW48aNtW3bNq1atUp79uzR66+/buuw7N7p06clSVu2bFF0dLQ+/fRTnT59mquorODUqVPatm2b+vTpY+tQHIKTk5PmzZunL7/8UnXq1FHjxo115coVDR8+3NahwQFRO1kP9ZP1UDtZD/VT0aB2sjzqJxQl6ifroHayLuon66B2KjrUT5ZVEmonGnx2KCgoSHFxcdqyZYuOHTvG7boWMmXKFHXu3FnBwcG2DsUhrVq1Sl26dJGbm5uqVKmiESNGaOPGjcrOzrZ1aHbt+mNUX3zxRQUEBCgwMFADBw7U9u3bdfnyZRtH51hWrFihxx9/XHfffbetQ3EI2dnZ6tevn9q0aaPdu3frm2++kbe3t0aMGGHr0OCAqJ2sh/rJeqidrIf6qWhQO1ke9ROKEvWTdVA7WRf1k3VQOxUd6ifLKgm1Ew0+O2UwGFSpUiUNHTpUGzdu5JboO7Rr1y79+uuvGjBggK1DKTHKlSunq1ev6ty5c7YOxa6VLVtWkuTj42MaCwoKktFoJLcWtnXrVj366KO2DsNh7Nq1S6dOndKwYcPk7e2tgIAADRo0SF988YXS09NtHR4cELWT5VE/FS1qJ8uhfioa1E6WR/2Eokb9ZFnUTkWP+skyqJ2KDvWTZZWE2okGnx3ZtWuXWrdurdzcXNOYk9O1f4Surq62CsshbNiwQefOnVOLFi3UoEEDde7cWZLUoEEDbdq0ycbR2b+DBw9q6tSpZmNHjx6Vm5ub7rnnHhtF5RgCAwPl5eVl9nDYpKQkubq6klsLOnTokJKSktSkSRNbh+Iwrl69qtzcXNOVgJK4qhIWR+1kXdRP1kPtZF3UT9ZH7WQd1E8oCtRP1kPtZF3UT9ZD7VQ0qJ8sryTUTjT47EhISIgyMjI0ffp0Xbx4UampqZo3b57q1asnb29vW4dn10aNGqWtW7fq008/1aeffqpFixZJkj799FOumrCAu+66S6tWrdKiRYuUnZ2txMREzZkzR926dZOzs7Otw7NrLi4uevrpp7Vw4UIdP35c586d0/z589WhQwfTQ9Fx5w4ePCg/Pz95eXnZOhSHERYWJg8PD82bN08XL15UWlqa3n33XT300EPy8/OzdXhwENRO1kX9ZD3UTtZF/WR91E7WQf2EokD9ZD3UTtZF/WQ91E5Fg/rJ8kpC7cT/Au2It7e3oqKiNGnSJDVs2FAeHh5q2LChJk+ebOvQ7J6vr698fX1Nr69cuSLp2hUquHMBAQFatGiRZs6cqXfffVdubm7q1KmThg4dauvQHMLw4cOVnZ2tLl26KCcnR61bt+ZBxxb2559/sv+5hZUpU0ZLlizR22+/rWbNmsnNzU3169fXxIkTbR0aHAi1k3VRP1kPtZP1UT9ZF7WTdVA/oShQP1kPtZN1UT9ZF7WT9VE/WV5JqJ0Mxr/fnwgAAAAAAAAAAACgWGOLTgAAAAAAAAAAAMCO0OADAAAAAAAAAAAA7AgNPgAAAAAAAAAAAMCO0OADAAAAAAAAAAAA7AgNPgAAAAAAAAAAAMCO0OADAAAAAAAAAAAA7AgNPgAAAAAAAAAAAMCO0OADAAAAAAAAAAAA7AgNPgAooHnz5qlJkyaSpKSkJIWGhuq7776zcVQAAADFF/UTAABAwVE7ASgMGnwAcBuCgoIUFxdnKrpOnz6tjz/+2MZRAQAAFF/UTwAAAAVH7QTgVmjwAYAFfPHFFxRZAAAAhUD9BAAAUHDUTgD+iQYfAIdx4MABde7cWaGhoXr88ce1efNmPfroo5o3b57ZFgfXrVy5UlWrVjW9PnbsmPr166e6desqLCxMnTt31s6dO/Nd69SpU6pataq++eYbvf3223rrrbe0b98+09YJVatWVUJCgtln5s+fr+bNmys3N9fyXx4AAOA2UD8BAAAUHLUTgOKEBh8Ah2A0GjV8+HDdfffd2rlzp1atWqXY2FidPXu2wHMMHDhQrq6u+uabb/TDDz+oadOmGjhwoNLS0m76uVdffVXh4eGqVauWaeuE+++/P89VVRs3blTnzp3l5MS/egEAgO1RPwEAABQctROA4ob/pQNwCPv371diYqIGDBggX19flSlTRq+88oqys7MLPMdHH32kt99+W56ennJzc1PHjh2VlZWlI0eOFDqebt26af369ab1Dxw4oGPHjumpp54q9FwAAADWQP0EAABQcNROAIobGnwAHEJycrIkqUKFCqaxwMBA+fr6FniOffv2KTIyUg899JBCQkL05JNPSpIuX75c6HiuF2hffPGFpGtXUDVu3FhBQUGFngsAAMAaqJ8AAAAKjtoJQHFDgw+AQzAajZKUZwuCm+05/vf3jh8/rsjISFWrVk1bt27V/v37tXnz5tuOp0yZMmrdurXWrVun3Nxcbd68WU8//fRtzwcAAGBp1E8AAAAFR+0EoLihwQfAIQQGBkq69gDi606fPq2//vpLkuTu7q6LFy+afSYxMdH08/79+5Wdna1///vf8vf3lyTt2bPnjmLq3r27vv/+e23evFnZ2dlq2bLlHc0HAABgSdRPAAAABUftBKC4ocEHwCGEhITovvvu0/z583XhwgWlp6dr2rRpcnd3lyRVqVJFmZmZio2NVW5urn788Ud9/fXXps9f317hxx9/VHZ2tr755htt2bJF0v+2YLiZ0qVL68yZM0pLSzMVc/Xq1VOlSpU0ceJEdezYUW5ubhb+1gAAALeP+gkAAKDgqJ0AFDc0+AA4BGdnZ82fP19nz55Vs2bN9NRTT6lVq1by9vaWJD366KPq0aOHXnvtNdWrV08rV67Uv//9b9PnQ0ND9fLLL+v1119Xo0aN9PHHH2vSpEl64oknNGnSJK1ateqm64eHh+vKlSt65JFHFBsbaxrv2rWr/vrrL7ZIAAAAxQ71EwAAQMFROwEobgzG65sHA4ADatKkibp3766BAwfaZP0ZM2bowIEDio6Otsn6AAAAhUX9BAAAUHDUTgBsxcXWAQCAo9qxY4dWrFhBgQUAAFBA1E8AAAAFR+0ElGw0+ADACmrVqqUyZcpowoQJql27tq3DAQAAKPaonwAAAAqO2gkAW3QCAAAAAAAAAAAAdsTJ1gEAAAAAAAAAAAAAKDgafAAAAAAAAAAAAIAdocEHAAAAAAAAAAAA2BEafAAAAAAAAAAAAIAdocEHAAAAAAAAAAAA2BEafAAAAAAAAAAAAIAdocEHAAAAAAAAAAAA2BEafAAAAAAAAAAAAIAdocEHAAAAAAAAAAAA2BEafAAAAAAAAAAAAIAdocEHAAAAAAAAAAAA2BEafAAAAAAAAAAAAIAdocEHAAAAAAAAAAAA2BEafAAAAAAAAAAAAIAdocEHAAAAAAAAAAAA2BEafAAAAAAAAAAAAIAdocEHAAAAAAAAAAAA2BEafAC0c+dO9evXT40aNVJISIiaN2+uwYMHa/fu3WbHPfrooxo1atRN5xo1apSaNGlikbgeffRRDR069KbHzJgxQ1WrVrXIerZy9uxZTZ06VW3atFGtWrUUFhamzp07a/Hixbp48aLV1v17fk+dOqWqVatq5cqVVlsPAABcM2/ePFWtWlWXL1+26LxVq1bVvHnz7niedevWqWrVqjp69KgFoiq8H374QQMGDFCTJk0UEhKiRo0aqV+/ftq5c6dV16xataq++eYbSdb7ZwQAQHE1atQoVa1aNc+fevXq6YUXXtDPP/9s8TULUnNcvnzZYjXOPxXkHNbVq1f10UcfqXv37mrYsKFq1qypJk2aaMCAAYqPj7d4TPaGug2wLRp8QAk3e/ZsRUZGqnz58nrvvfe0ZcsWTZ48WVlZWerVq5dWrVpls9jWrFmjN954w2brF4WDBw/qySef1M8//6wRI0Zo06ZNWrdunbp166YPPvhA3bt3V1pamtXjuPfee7Vz50516tTJNNaiRQv98MMPVl8bAADgunfffVcREREKDAzU/PnztW3bNr333nsqV66cIiMjNXv27CKJ4/nnn9fOnTvl7u4uSfr+++/16KOPFsnaAADYir+/v3bu3Gn6880332jhwoUyGAx67rnntG/fPouu165dO+3cuVOVKlWy6LyWNH78eL399tt64okntHLlSm3dulVvvfWWkpOT1atXL508edLWIdoMdRtgey62DgCA7ezYsUPvvvuuxo8fr2eeecY0Xq5cOTVu3FiDBw/WjBkz1KZNG/n6+hZ5fP7+/kW+ZlHKycnR4MGDValSJcXExMjNzc303v33369HHnlEHTt21MSJEzVnzhyrxuLs7Ky7777b9DolJUV//PGHVdcEAAD4u127dmn27Nl5atP77rtPtWrVUnBwsCZMmKDatWurefPmVo3F09NTnp6epte//vqrVdcDAKA4cHJyMjs3IEkBAQGaN2+emjVrpuXLl2v69OkWW69UqVIqVaqUxeaztMzMTH3yySeKjIzUs88+axovV66cQkJC1KdPH+3du1fly5e3YZS2Qd0GFA/cwQeUYFFRUapUqZJ69uyZ5z2DwaA33nhDX375ZZ7m3qeffqrHHntMISEhat++vX755ZcbrmE0GvX++++rdevWCgkJUf369TVw4EAdP37cdMy8efNUr149xcbGqmnTpho0aJCkvFt0Hj16VM8++6xCQ0PVtGlTzZkzR0ajMc+an376qbp06aI6deqofv36Gjp0qFJSUkzvnz9/Xq+99poefvhhhYSE6JFHHtGkSZN06dKlfL/D7NmzFRoaqoyMDLPxPXv2qGrVqvriiy9kNBq1cOFCtW7dWrVq1VLDhg318ssv3/RKrm3btunEiRMaNWqUWXPvusDAQEVGRmrr1q06deqUKVf5bTtQtWpVzZgxw/R63759euGFF1SnTh3VqlVL7dq100cffXTDWP6+RecPP/ygZs2aSZJ69+6tRx99VIMGDVLLli3z5HvTpk2qWrWqEhISbjg3AAAlSWZmpiZNmqSHH35YNWvWVLNmzTRmzJhb3pH/ySefqEOHDqpVq5ZatWqlOXPm6MqVK6b3jx49qn79+qlevXoKCQlRu3bttHz58nznioqKUrNmzRQSEqKuXbvm2fZq3bp16tChg0JDQ1W3bl298MIL2r9/f4G+n9FoVIsWLTR8+PA8740fP14NGjRQTk6OkpKSNGTIEDVp0kShoaFq1aqV5s2bp6tXr95w7vfff19VqlQxO0n0d927d9cDDzygqKgo01h+W7rnt93X0qVL1a5dO4WEhKhBgwZ64YUXbrqt1t9rrlGjRmn27NlKSkpS1apV9cYbbyg0NDTfrcJeeOEFdenS5YbzAgBgj0qXLq2KFSvq9OnTpjGj0ailS5cqPDxctWvXVuPGjTV+/HhduHDBdMyt6oH8/s6eP3++mjZtqlq1aqlHjx46fPiwWSz/3J7xul69eqlr166m12fPntWoUaNMj6N59NFHNXXq1Bue+8lPTk6Orl69quzs7Dzv3XXXXdqwYYOeeOKJQsWVkpKifv36qXbt2mrYsKHefvttrV+/XlWrVjWd+5FuXbtcX+/zzz9Xhw4d1KhRozwxUrdRt8Hx0eADSqgrV67ol19+0SOPPCKDwZDvMX5+fvLx8TEb27t3r3bu3Kn58+frgw8+0JUrVzRixAjl5ubmO8fcuXM1e/Zs9ezZUxs3btSCBQt0/PhxPffcc8rMzDQdd/XqVS1fvlzvvvuuJk6cmGeenJwc9e3bV3/++aeio6O1dOlSnT9/Xp9++qnZcZ9++qleeeUV1a5dW+vWrdOCBQv0+++/KyIiwlSQTZo0Sfv27dPcuXP1xRdf6M0331RsbKymTJmS73fo0KGDsrOz9dVXX5mNb968WX5+fnrkkUe0Zs0avffeexo5cqS2bNmiRYsW6cKFC+rbt2++c0rXtgzw8/PTgw8+eMNjmjdvLqPRWKitMjMyMtSnTx+5uLho9erV2rx5s3r06KEJEyZo+/btt/x8WFiYZs6cKelakbRmzRp169ZNp06d0o8//mh27KZNmxQWFqbg4OACxwcAgCObNGmSPvvsM02dOlWxsbGaOXOmfvjhB40fP/6Gn/nss8/02muv6amnntJnn32mUaNGaenSpZo1a5Yk6dy5c3rmmWeUnp6uRYsWaePGjQoPD9fkyZO1bNkys7m2bNmiM2fOKDo6WosWLdKpU6c0btw40/tr1qzR6NGj1apVK61fv15Lly5VTk6OevfubXbS7kYMBoPat2+vr776yuyCoytXrmjbtm1q3769XF1dNXLkSKWmpmrx4sXaunWrhg8frpiYGC1ZsiTfea9evardu3frkUceuen6zZs31y+//JLvibYbWb9+vaZMmaJnnnlG27ZtU0xMjJycnBQZGVmgk3yvvfaaWrZsqcDAQO3cuVPDhw/X448/rvXr15td/JSamqrvv/+eE0UAAIeTnZ2tkydP6r777jONvfvuu5o6darat2+vDRs2aOrUqdq5c6defvll0zGFrQfWrFmjuXPnqnv37tqwYYMiIyNv+9Etw4cP1+7du7VgwQJ98cUXmjBhgtauXVuobSP9/PxUq1YtRUVF6fXXX9e+fftu2vQqiMGDB2vv3r36z3/+ow8++EB//fWXFixYYHZMYWqXhQsXavDgwfrkk0/yrEXdRt0Gx0eDDyih0tLSlJ2draCgoEJ9LjMzU5MnT9YDDzyg2rVr6+mnn1ZSUpLOnj2b59js7GzFxMTo6aef1nPPPadKlSqpXr16pr3KY2NjTcdmZWUpIiJCoaGh+W7N+dNPP+nkyZMaPXq06tWrp+DgYI0fP15lypQxO27hwoV66KGH9Nprr5nWmzp1qn7//Xdt3bpVknTgwAHVqVNHYWFhuvfee9WsWTMtW7ZMffr0yfc7V6lSRTVr1tSWLVtMY0ajUVu2bFGbNm3k5uamAwcO6N5771WrVq1M2xHMnj1b06ZNu2HzMzk52aw4zk+5cuVMxxZUqVKltHbtWk2bNk3BwcEqV66cevXqpbJly+rbb7+95efd3NxMjV1fX1/5+/urcePGqlixotatW2c67q+//tK3335LMQQAwN8MHTpUa9asUZMmTXTvvffqoYceUtu2bbVz5858dx6QpEWLFql58+aKiIhQxYoV1apVK73yyiumE0hr1qzR+fPnNXfuXNWpU0eVKlVS37591bx58zx38ZUuXVqjRo1SlSpV1LhxYz3++ONmz8tZvHixmjVrpsGDB6tKlSoKDQ3VrFmzdOnSJbO/52+mQ4cOyszMNKsrvv/+e6WlpSk8PFzStXqradOmqlGjhu677z61bdtWH330kdq3b5/vnGlpabp06ZLuvffem64dFBSknJwc/fnnnwWKVbp2tfhnn32mZ555Rvfdd5+qVaumXr16KSUlRUeOHLnl5729veXu7m7a0tzT01M9evTQqVOnzC7C2rp1q9zc3NSuXbsCxwYAQHH3559/avz48crIyDDtAJWTk6MlS5YoPDxckZGRqlChgmnXgh9++MG001Nh64G1a9eqVq1aevnll1WpUiW1aNFCkZGRtxX31KlTtXz5ctO5n0ceeURNmzYt0HmRv3vnnXfUqFEjffjhh+rSpYvq16+vfv36adWqVbp48WKh5jp27Jh+/fVXDRgwQC1atFBwcLAmTZokLy8vs+MKU7s0btxYrVq1UmBgYL5rUrdRt8Gx8Qw+oIS6ftfejU403UiNGjXMtpO83oz7+9141/3+++/KzMxUvXr18szh7u6ugwcPmooJSQoJCbnhutf/Ev/nMWFhYab3MjIy9Pvvv+vJJ580O6Z69ery8/PTwYMH1aFDB7Vs2VLvv/++srOz1bJlSzVo0EAVKlS46fd+4oknNHv2bGVmZsrT01M///yzUlJSTPG3aNFCq1evVkREhMLDw9WwYUPde++9N32OoNFovOWVX4X95yNJLi4uOn36tKZOnar4+HidP39eknTx4kWlp6cXej7p2u9L165dNX/+fI0fP16enp764osv5OrqqrZt297WnAAAOCInJyctX75c33zzjf78809dvXpVOTk5ysnJUXZ2ttzd3c2Ov3Tpko4cOWLa3um6Hj16mH6Oi4tThQoVdM8995gdExYWpq+++koZGRmmE0O1a9c2O8bf39+0dnZ2to4dO6bOnTubHVO2bFmVL19eBw8eLNB3rFq1qh544AFt3bpVrVq1knRtZ4NKlSqZdiZo2bKl3nnnHZ05c0aPPPKIHnrooZve8X+95rnRhVH/PK4wSpcurW+++UajRo3SH3/8ocuXL5tqsNutjerVq6d//etf+uSTT9SwYUNJ13LQtm3bPCfpAACwF+fOnVNYWJjpdW5uri5duqSaNWtqwYIFpr/njx49qoyMDDVp0sTs89f/Tjx48KDq1KlT6Hrgt99+y1MT/T2ewsjJydGiRYv0448/KjU1Vbm5ucrOzpafn1+h5gkICFB0dLR+//13ffPNN/rpp5/0008/6auvvtLChQsVHR2tSpUqFWiuEydOSJJCQ0PNxps3b64DBw6YXhemdrnZuTSJuk2iboNj4w4+oIQqU6aMSpcubfYsvIIoXbq02eubNQqvP7PO29vbbNzJyUkeHh55moL/3A70764f6+HhYTb+94foXl9v/vz5CgsLM/tz/vx5nTlzRpI0bNgwTZkyRadOndKQIUPUqFEjDRw40Ow5ff/Uvn175eTk6Ouvv5Z0rRCoUKGC6tSpI0l65JFHtGzZMvn4+Gjy5Mlq3ry5unbtqp9//vmGcwYEBCgpKemmBc/1Z/jd6k6/v4uLi9Pzzz+vrKwsTZkyRWvXrtX69evznBQsrM6dOysnJ0eff/65pGvbcz7xxBN5/pkAAFBSGY1GvfDCC1q/fr0iIyP14Ycfav369erevfsNP3P9OTV/r2n+KSMjI089Jcl0QuLvNVWpUqXMjvl7rXa9VsrvRIaXl1e+F2zdSIcOHbR9+3ZlZ2crJydHsbGxZhdZvf322xo5cqT27dunyMhINWjQQGPGjNFff/2V73xlypSRm5vbTZ9fLF2rjVxdXVW2bNkCx/r2229rxowZat68uZYsWaL169dr0qRJBf78jXTr1k1bt25VRkaGUlJStHv3bnY2AADYNT8/P61fv97056233pJ07Vllf9+O8XpNMXbsWLNzLw8//LAkmXZ5Kmw9kJmZedPzPgWVmZmpZ599Vrt27dKwYcO0atUqrV+/Xo8++mih57qucuXKioiI0Pz587Vz505NnDhRZ8+e1bRp0wo8x/UG1T+/0z8vDi9M7ZJfjfhP1G3UbXBc3MEHlFDOzs566KGHtH37dr322mtyccn7r4Pz589r69at6ty5c77v38r1ht0/C4Lc3FxlZmYWqAi57nqBd/HiRbMm49/nvj5fREREvn9JX5/DYDCoY8eO6tixozIzM7Vjxw5Nnz5dw4YN04oVK/JdPyAgQPXr1zdty7l169Y8J+vq1aunevXq6cqVK/r555/1zjvv6KWXXtLXX3+db/Oyfv36Wrt2rb7//vt8H4YsSTt27JDBYFCDBg1MsUvmDdV/nozbtGmTnJyctGDBAtMJvNzcXNOdfLfL399frVu31saNG/Xoo4/q+++/10cffXRHcwIA4EiOHDmi+Ph4vf7662Z3yd3suSNlypSRk5PTTf+e9vHxyXe77ut1UEGvPL5+3PWTcn+XkZFRqK3bn3jiCc2aNUs7d+6Uk5OTLly4YHaiyNXVVb169VKvXr2Unp6uL774QtOnT9eVK1fyPRHm4uJiuiNxzJgxcnZ2znfdb775RnXr1jXbUeKfF0tlZWWZvf7ss8/Url07DRo0yDQWFxdX4O96I+Hh4Zo5c6a+/PJLpaenq0qVKrd9lwEAAMWBs7OzKlasaHpdsWJFbd26VZMnT1aTJk1Md7/5+vpKuvaMvWbNmuWZ5/r5mcLWA6VLl87znLV/nlO60YXmmZmZpnNXP/zwg86cOaP333/f1HSU8tYIBXH+/HnT973Ozc1NPXr00M6dOxUfH1/guK7XL//c2vOfd6ZZunahbqNug+PiDj6gBHv++ed1+vTpPA/zla79hfvGG29oypQp+T5fryDuv/9+eXt766effjIb379/v7Kzs/NsSXAzlStXliSzZ8gYjUazO+Q8PT31wAMPKDExURUrVjT7k52drbvuuksXL17Upk2bzK6Wb9eunZ577jkdOnTopjE88cQT+vbbb/Xdd9/pzz//NCuGvv32WyUkJEi6Vug0aNBAo0ePVmZm5g2vaGrdurUCAgI0bdq0fPdtT0lJ0ZIlS9S6dWvTCbfrRXJqaqrpuL1795p9LicnR25ubmYn+zZv3qxLly4VenuEfx7fvXt3/fjjj1q+fLmCg4ML9c8QAABHl5OTI8n8KuyMjAxt27ZNUv47Hri6uur+++/PUy99+OGHpmfO1KpVSydPnsyz28DPP/+sKlWqFPjKdi8vLwUHB+dZ68yZMzp58mSh/l6/7777VKdOHcXGxmrLli2qU6eOypcvL+naSapPP/3UtJ2Sn5+funTpoieffPKm9dZzzz2npKQkvf/++/m+v3r1av32229mz0328fExq4skac+ePWavs7Oz81wZ/8knn0gq3NZR/zzWx8dHbdu21aZNm7Rx40Y9/fTTBZ4LAAB7MWbMGF28eFFTpkwxjd1///3y8fHRyZMnzc69lCtXTleuXJG/v/9t1QNVqlTJc45j9+7dZq+vX0CdlpZmGrtw4YISExNNr/Orya4/g60wf/cvXbpUDRs2NJv7OqPRqKSkJAUEBBQ4rutbef7z3Nb1WvE6S9Uu11G3UbfBcdHgA0qw61tTzp8/X6+++qp++eUXJSUl6YcfflBkZKTpip1bPTT3RlxdXdWnTx+tXbtWK1as0MmTJ7Vr1y6NGjVKlStXNu39XRANGzZUQECAZs6cqT179ighIUETJkzIc6VP37599eWXX2revHk6evSoEhIS9Pbbb6tTp046ePCgXFxcNG3aNL3yyivat2+fkpOT9csvv2jDhg2qX7/+TWNo3bq1rl69qv/85z8KCwszu6pt3bp1GjBggHbu3Kk//vhDR44cUXR0tO666y5VqVIl3/lKly6tGTNmKDExUd26ddOWLVt08uRJJSYm6uOPP1bXrl1VpkwZTZgwwfSZWrVqSZIWLlyoEydOaNeuXZo3b55ZM6927drKzMzU0qVLderUKa1bt04rVqxQ7dq19dtvv+nUqVO3zPf1q9O+++47HTx40FQYPfTQQ7r//vu1aNEitjIAAOAfKleuLF9fX61YsUKJiYnas2ePXnzxRVPN88MPP+R7UU9kZKR27dqlhQsXKikpSdu3b9fs2bNNFzh17txZfn5+Gjp0qPbt26fExETNnTtX33zzjakJWFAvvfSSvv32W73zzjs6duyY9uzZo8GDB8vPz09PPfVUoebq0KGDdu7cqR07dpg9V9loNGrixIkaO3as4uPjlZycrP/+97/avn37Teutli1b6tlnn9WsWbM0duxY/fLLL0pOTta+ffv01ltvaeLEiXrxxRfVvHlz02dq1aqlX375RbGxsTpx4oSWLl1q9gwb6dqze7Zt26a9e/fq6NGjGjVqlMqVKydJ+uWXX0wXft2Mj4+Pzp49q927d5tdvNWjRw999913io+PN8sBAACOIjAwUAMHDtT69ev13XffSbp2YfOLL76olStXatmyZTp27JgOHTqk0aNHq0uXLkpJSbmteiA8PFz79+/XokWLdPz4cW3fvl1Lly41O6ZChQqmeuvIkSM6dOiQRo4cabYNZEhIiFxcXBQVFWU6FzVgwAC1bdtW6enpOnjw4E13WPh7PBUqVFCfPn308ccf6/Dhw6ZG4eDBg/Xbb7+pf//+BY6ratWqqly5shYvXqxdu3bp6NGjmjBhQp5n2Vmidvkn6jbqNjgmtugESriXX35ZdevWVUxMjPr376/MzEzdc889ql+/vtatW3fTh+oWRP/+/eXu7q6YmBi99dZb8vb21sMPP6yRI0ea3aJ/K+7u7lq4cKFef/11Pfvss/L19VWXLl3Uo0cP/ec//zEd98QTT8jJyUmLFy/We++9JxcXF4WGhur99983PXh46dKlmjZtml566SVlZmbq7rvv1sMPP6yhQ4feNAYfHx81b95c27Zt0/jx483ee/PNNzVjxgy99tprOnfunHx8fPTggw8qKioqz7Nw/u56nufPn6833nhDqampMhqNqlKlirp06aLnn3/ebP/5sLAwDR06VCtWrND69etVvXp1jRs3Tn379jUd0759e8XFxem9997T3Llz1aBBA82ePVs///yzxo4dq4iICMXGxt70u4aGhqply5aKjo7W2rVr9e2335q2XGjbtq3ef/99szsYAQDAte3AZ8yYoSlTpig8PFwVK1bUkCFDFBYWpl9//VWDBg3Kd+eEjh076sqVK4qKitL8+fN1zz336Nlnn9W///1vSdeuPl++fLmmTZumPn366PLly6pcubLefvttdezYsVAxduzYUbm5uYqOjtbChQtVqlQp1a9fX5MnT85ztfSttGnTRpMnT5bBYFCbNm1M42XKlFF0dLTmzJmjXr166dKlSwoMDFSbNm00ePDgm845btw41a5dWytWrNALL7ygrKwslSpVSmFhYXrnnXfyPDtn0KBBSklJ0auvvipnZ2e1bt1aQ4cO1cCBA03HTJgwQWPHjtVzzz0nX19f9ejRQ3379lVaWpqWLFkiFxeXW17odX0broiICPXo0UOvvfaapGsnqgICAhQWFqYyZcoUKn8AANiL3r1765NPPtH48eO1ceNGlS5dWn379pWnp6dWrFihadOmyc3NTQ899JBWrFhhuqutsPVAz549lZKSoujoaM2bN081a9bUm2++aXaBsYeHh6ZPn66pU6fqqaee0r333quXX35ZX331lZKSkiRJQUFBmjx5subOnasnnnhCDzzwgMaPH68yZcrop59+0jPPPKOPP/74lt+7TJkypibmsmXLdPr0aWVlZcnf319hYWH68MMP9eCDDxY4LoPBoHfeeUcTJkxQZGSkypQpo27duql79+5688035e7uLskytcs/UbdRt8ExGYy3c18vAMAqVqxYoTfeeEMff/yx6W694iQ3N1edOnVS3bp18zQ5AQAALO3pp5/W5cuXtWHDBtOzbYqT/fv36+mnn9bHH3/M1uUAAOCWLl68qOzsbLPn+k2ePFlr1qzRr7/+asPI7hx1G1D02KITAIqR8PBwBQYGatSoUdq9e7eSkpIKtG2EtWVlZenEiRN67bXXdPr0adMdBQAAANbUt29fHTlyRBMmTNCxY8d0+vRpW4ck6drzkH/66ScNHTpU7du35yQRAAAokOeff15PP/20fvjhByUlJWnTpk1as2aNQzwTjroNKHrcwQcAxcyRI0f05ptvav/+/XJxcdG6detMDz+2lQ0bNmjUqFGqVq2aJk6cWCzvLgQAAI7po48+UlRUlP744w81bdpUCxcutHVI6tOnj/bt26dWrVpp3LhxZs9DBgAAuJE///xT06ZN03//+19duHBB9957r9q1a6d+/fqZtui0Z9RtQNGiwQcAAAAAAAAAAADYEbboBAAAAAAAAAAAAOwIDT4AAAAAAAAAAADAjtDgAwAAAAAAAAAAAOyIi60DKA5+/fVXGY1Gubq62joUAABQjOXk5MhgMCgsLMzWodgc9RMAACgI6qdrqJ0AAEBBFKZ2osEnyWg0ymg02joMAABQzFEv/A/1EwAAKAjqhWuonQAAQEEUpl6gwSeZrp4KDQ21cSQAAKA4i4uLs3UIxQb1EwAAKAjqp2uonQAAQEEUpnbiGXwAAAAAAAAAAACAHaHBBwAAAAAAAAAAANgRGnwAAAAAAAAAAACAHaHBBwAAAAAAAAAAANgRGnwAAAAAAAAAAACAHaHBBwAAAAAAAAAAANgRGnwAAAAAAAAAAACAHaHBBwAAAAAAAAAAANgRGnwAAAAAAAAAAACAHaHBBwAAAAAAAAAAANgRGnwAAAAAAAAAAACAHaHBBwAAAAAAAAAAANgRGnwAAAAAAAAAAACAHaHBBwAAAAAAAAAAANgRGnwAAAAAAAAAAACAHaHBBwAAAAAAAAAAANgRGnwAAAAAAAAAAACAHaHBBwAAAAAAAAAAANgRGnwAAAAAAAAAAACAHaHBBwAAAAAAAAAAANgRGnx2KCMjQxkZGbYOAwAAAAAAFDHOCaAo8HsGAEDxR4PPzqxevVqdOnVSp06dtHr1aluHAwAAAAAAigjnBFAU+D0DAMA+0OCzI5mZmYqKilJubq5yc3MVFRWlzMxMW4cFAAAAAACsjHMCKAr8ngEAYD9o8NmR5ORk5eTkmF7n5OQoOTnZhhEBAAAAAICiwDkBFAV+zwAAsB80+AAAAAAAAAAAAAA7QoMPAAAAAAAAAAAAsCM0+AAAAAAAAAAAAAA7QoMPAAAAAAAAAAAAsCM0+AAAAAAAAAAAAAA7QoMPAAAAAAAAAAAAsCM2bfAlJSUpMjJSDRo0UIsWLTR9+nTl5ubme2xmZqZGjBihqlWr6ujRo3ne//jjj/Xoo4/qwQcfVNeuXXXw4EFrhw8AAAAAAAA7Fh8fr+eee05169ZV48aNNWTIEJ09ezbPcfPmzVP16tUVGhpq9ufPP/+0QdQAAAA2bvANHDhQAQEBio2NVXR0tGJjYxUTE5PnuJSUFHXu3FnOzs75zvP1119rzpw5mj17tnbt2qUWLVpowYIF1g4fAAAAAAAAdio7O1vPP/+86tevr127dmnjxo06d+6cJk6cmO/x4eHhiouLM/tTtmzZog0aAADg/7nYauG4uDjFx8crOjpa3t7e8vb2VkREhGJiYtSnTx+zY9PS0jRy5EhVq1ZN69evzzPXkiVL9MILL6hWrVqSpH//+99F8RUAAAAAAABgpy5evKihQ4eqU6dOcnFxkb+/vx577DF98MEHtg4NAADglmzW4Dtw4ICCgoLk6+trGqtZs6YSExOVkZEhLy8v03i1atVUrVo1nTp1Ks88V69e1Z49e9SqVSt17txZJ06cUK1atfT666+rfPnyBY7HaDQqKyvrzr6UlV26dCnfseIeNwAAjsJoNMpgMNg6DAAAAFiAr6+vunTpYnr9+++/65NPPlHbtm3zPf7w4cPq3r27jhw5onvvvVejR49W06ZNiypcAAAAMzZr8KWnp8vHx8ds7HqzLy0tzazBdzNpaWnKzs7Wp59+qpkzZ8rPz09jxozRoEGDtG7dugKfhMvJydGhQ4cK9yWK2B9//JFnLDExUZcvX7ZBNAAAlExubm62DgEAAAAWlJSUpNatW+vKlSvq2rWrBg0alOeYwMBAlS9fXsOHD9c999yjVatWqV+/ftqwYYMqV65coHW4uBwAANxKYS4ut1mDT7oWqKXm6Nmzp+6//35J0siRI9W2bVsdO3bMNHYrrq6uCg4OvuN4rMnd3T3P2P3331/gQhIAANyZhIQEW4cAAAAACwsKClJcXJyOHz+u8ePH65VXXtHMmTPNjunSpYvZ3X4RERHatGmTNmzYoCFDhhRoHS4uBwAABVHQi8tt1uDz9/dXenq62Vh6eroMBoP8/f0LNY+zs7PZ3YDlypWTJP35558FbvAZDAZ5eHgUeF1bKFWqVL5jxT1uAAAcBdtzAgAAOCaDwaBKlSpp6NCh6t69u1577bVbnp8KCgrSmTNnCrwGF5cDAIBbKczF5TZr8IWEhCg5OVmpqammgikuLk7BwcHy9PQs8DzOzs6qVKmSDh06pMcff1ySTM/qu++++ywfOAAAAAAAAOzerl27NHHiRH3++edycnKSJNP/d3V1NTt2wYIFCgsLU6NGjUxjR48eVbt27Qq8HheXAwCAWynMxeVOVozjpmrUqKHQ0FDNnDlTGRkZOnr0qKKjo9WjRw9JUps2bbR79+4CzdW9e3d9+OGHiouLU0ZGhv7zn/+oQYMGCgoKsuZXAAAAAAAAgJ0KCQlRRkaGpk+frosXLyo1NVXz5s1TvXr15O3tbXZuKj09Xa+//rp+//13Xb58WVFRUTpx4oQ6depk428BAABKKps+g2/u3LkaN26cmjRpIi8vL3Xv3l09e/aUdG1/7+sP8F2wYIHeffdd0/P2wsPDZTAY9O9//1v9+/dXr169lJ6ern79+ikjI0ONGjXSrFmzbPa9AAAAAAAAULx5e3srKipKkyZNUsOGDeXh4aGGDRtq8uTJkszPTQ0fPlzStWfvpaenKzg4WEuXLlVgYKDN4gcAACWbTRt8gYGBWrx4cb7vHT582PRz//791b9//xvOYzAYNGjQIA0aNMjiMQIAAAAAAMAxVa1aVcuXL8/3vb+fm3J3d9eYMWM0ZsyYogoNAADgpmy2RScAAAAAAAAAAACAwqPBBwAAAAAAAAAAANgRGnwAAAAAAAAAAACAHbHpM/gAAAAAAADswazRfW26/vnMy3nGls+dJF9PdxtE8z/Dprxn0/UBAABKKu7gAwAAcGDffvutGjdurKFDh+Z5b9u2bXryyScVFham1q1ba/Xq1TaIEAAAAAAAAIXFHXwAAAAOavHixVqzZo0qVqyY5719+/ZpxIgRmjVrlpo3b67vvvtOAwYMUOXKlVWvXj0bRAsAAAAAAICC4g4+AAAAB+Xu7n7DBl96err69u2rVq1aycXFRY888ogeeOAB7d692waRAgAAAAAAoDC4gw8AAMBB9e7d+4bvNWvWTM2aNTO9vnLlis6ePauAgICiCA0AAAAAAAB3gAYfAAAANGPGDHl4eKhdu3YF/ozRaFRWVpYVowIAAMXdrWoBo9Eog8FQRNEAAACUHDT4AAAASjCj0agZM2Zo48aNWrZsmdzd3Qv82ZycHB06dMiK0QEAgOKuILWAm5tbEUQCAABQstDgAwAAKKFyc3M1evRo7du3TytXrlT58uUL9XlXV1cFBwdbKToAAIqXHbYOoJiqXr36Td9PSEgookgAAABKFhp8AAAAJdRbb72l3377TStXrpSfn1+hP28wGOTh4WH5wAAAgN24VS3A9pwAAADWQYMPAACgBPr555+1YcMGbd68+baaewAAAAAAALAdGnwAAAAOKvT/2LvzOKvren/grzMwA7IKuZBIYaKIgJYbpf5MTZOruUBqYjfDciETd3NJU8s1tXJP7UJi3cKs3DI1pCzLFrt5HREwCDNx3IBRBxBGZ35/mFNzQRngnDmcmeezB4/L+ZzP+Xxf5+049+N5n+/3O3JkkuSNN95IkkybNi1JUltbmx//+Md57bXXsscee7R6zY477phJkya1b1AAAAAAVosGHwBAB1VbW/uOz1188cW5+OKL2zENAAAAAMVSVe4AAAAAAAAAQNtp8AEAAAAAAEAF0eADAAAAAACACqLBBwAAAAAAABVEgw8AAAAAAAAqiAYfAAAAUDQNDQ1paGgodwwAAOjQNPgAAACAorjtttsyZsyYjBkzJrfddlu54wAAQIelwQcAAACstcWLF2fSpElpampKU1NTJk2alMWLF5c7FgAAdEgafAAAAMBaq6urS2NjY8vjxsbG1NXVlTERAAB0XBp8AAAAAAAAUEE0+AAAAAAAAKCCaPABAAAArON6dK9OVeFfj6sKb40BANA5afABAAAArOOqu1Rl6KbvSSFJIcnQTd+T6i4+1oFK09DQkIaGhnLHAOg0OvLv3a7lDgAAAACsvYu/fHtZj//a4pdXGPuva6eld8/H2j/Mvzn7ooPLevxi+sB7+2XQhn2SJNVdu5Q5DbC6brvtttx8881JkqOPPjqHHnpomRMBdGwd/feur3oBAAAAVIjqrl0096ACLV68OJMmTUpTU1OampoyadKkLF68uNyxADqszvB7V4MPAAAAAKCE6urq0tjY2PK4sbExdXV1ZUwE0LF1ht+7GnwAAAAAAABQQTT4AAAAAAAAoIJo8AEAAAAAAEAF0eADAAAA1tp63fqkUPjXxwyFQlXW69anjIkAAKDj0uADAAAA1lrXrjXZfNCoFP75v80HjUrXrjXljgUAAB1S13IHAAAAADqG92/ywWyy0bAkSXXXbmVOAwAAHZcGHwAAAFA0GnsAAFB6LtEJAAAAAAAAFUSDDwAAAAAAACqIBh8AAAAAAABUEA0+AAAAAAAAqCAafAAAAAAAAFBBNPgAAAAAAACggmjwAQAAAAAAQAXR4AMAAAAAAIAKosEHAAAAAAAAFUSDDwAAAAAAACpIWRt88+fPzzHHHJNRo0Zljz32yOWXX56mpqaVzl28eHFOO+20DB06NHPnzn3HNW+55ZYMHTo0zz77bKliAwAAAAAAQNmUtcE3ceLEbLzxxpk2bVomT56cadOm5ZZbbllh3gsvvJCxY8emS5cu77reCy+8kEmTJpUqLgAAAAAAAJRd2Rp8tbW1mTVrVk477bT07t07gwcPzvjx4zN16tQV5i5atCinn356Jk6c+K5rXnTRRTnssMNKFRkAAAAAAADKrmwNvhkzZmTgwIHp27dvy9jw4cMzb968NDQ0tJq71VZbZa+99nrX9R566KHMnj07n//850uSFwAAAAAAANYFXct14Pr6+vTp06fV2NvNvkWLFqVXr15tXuv111/P1772tVxwwQWpqalZozzNzc1ZsmTJGr22vbz++usrHVvXcwNAR9Hc3JxCoVDuGAAAAAB0cmVr8CVvfUhWDDfccENGjBiRXXbZZY3XaGxszMyZM4uSp1See+65FcbmzZuXZcuWlSENAHROa/plIgAAAAAolrI1+Pr375/6+vpWY/X19SkUCunfv3+b15k7d25uu+223HHHHWuVp7q6OkOGDFmrNUqtW7duK4xtttlm+cAHPlCGNADQ+cyZM6fcEQAokrdvDbE6V48BAABYV5StwTdixIjU1dVl4cKFLQ292traDBkyJD179mzzOj//+c/z2muv5YADDmg1Pnbs2Bx99NE5+uij27ROoVBIjx492v4GyqB79+4rHVvXcwNAR+HynAAdw2233Zabb745SXL00Ufn0EMPLXMiAACA1VNVrgNvvfXWGTlyZK688so0NDRk7ty5mTx5csaNG5ckGT16dB599NFVrjN+/PhMmzYtd955Z8ufJLnpppta1gIAAIAkWbx4cSZNmpSmpqY0NTVl0qRJWbx4cbljAQAArJayNfiS5Oqrr86LL76YXXbZJUcccUQOOuigHH744UneurfckiVLkiTXX399Ro4cmdGjRydJDjzwwIwcOTLXX399evXqlQEDBrT6kyQbbLCBS60AAADQSl1dXRobG1seNzY2pq6uroyJgHKaNWtWPvvZz2b77bfPzjvvnJNOOikvvfTSSudOmTIl++yzT7bbbruMGzcuTzzxRDunBQD4l7JdojNJBgwY0HJZlP9r9uzZLX8/7rjjctxxx7V53X9/LQAAAAD8X8uXL8/nPve5fPrTn87NN9+choaGnHjiiTn//PNz3XXXtZo7ffr0XHPNNfnOd76ToUOHZsqUKZkwYUIeeOABt04BAMqirGfwAQAAAEA5LF26NCeffHKOPfbY1NTUpH///tl7773z17/+dYW5U6dOzdixY7Ptttume/fuOeqoo5Ikv/zlL9s7NgBAkjKfwQcAAEDncu8RR5b1+C8uX77C2MPnnJenamrKkOZf9p0yuazHh86ob9++OeSQQ1oe/+1vf8tPf/rT/Md//McKc2fMmJF999235XFVVVWGDRuW2tra7Lfffu2SFwDg32nwAQAAANBpzZ8/P/vss0/eeOONHHrooTnhhBNWmFNfX5++ffu2Guvbt28WLVrU5uM0NzdnyZIla523lF5//fWVjq3ruSuB2gK0r0r9vdvc3JxCodCmuRp8AAAAAHRaAwcOTG1tbf7+97/nK1/5Sr70pS/lyiuvXGFec3PzWh2nsbExM2fOXKs1Su25555bYWzevHlZtmxZGdJ0LGoL0L4q+fduTRuvLqLBBwAArLGGhoYkSa9evcqcBADWXKFQyODBg3PyySfnsMMOy5e//OX079+/5fl+/fqlvr6+1Wvq6+uzxRZbtPkY1dXVGTJkSLEil0S3bt1WGNtss83ygQ98oAxpOha1BWhflfp7d86cOW2eq8EHAACskdtuuy0333xzkuToo4/OoYceWuZEsGp9u3ZNlyRv/vNxl3+OAZ3PI488kvPPPz8///nPU1VVlSQt/7e6urrV3BEjRmTGjBkZM2ZMkuTNN9/Mk08+mYMPPrjNxysUCunRo0eR0pdG9+7dVzq2rueuBGoL0L4q9fduWy/PmSRVJcwBAAB0UIsXL86kSZPS1NSUpqamTJo0KYsXLy53LFilblVV2bXP+ikkKSTZtc/66VblP42hMxoxYkQaGhpy+eWXZ+nSpVm4cGGuueaa7LDDDundu3dGjx6dRx99NEkybty43HHHHXnssceydOnS3HDDDampqcnuu+9e3jcBAHRavqYIAACstrq6ujQ2NrY8bmxsTF1d3Tp/6TFIkh1698mInm9dVra75h50Wr17986kSZNy4YUX5sMf/nB69OiRD3/4w7nooouSvHWfniVLliRJdtttt5xyyik56aSTsmDBgowcOTI33XTTSs8OAABoDxp8AAB0eO4TB/xfGntAkgwdOjS33nrrSp+bPXt2q8eHH354Dj/88PaIBQCwSv6LBgCADu22227LmDFjMmbMmNx2223ljgMAAACw1jT4AADosNwnDgAAgHVdQ0NDy5VnoK00+AAA6LDe6T5xAAAAsC5w1RnWlAYfAAAAAABAO3PVGdaGBh8AAAAAAEA7c9UZ1oYGHwAAAAAAAFQQDT4AAAAAAACoIF3LHQAAAFh9f/76UWU9/nOvLlthbOZ3L8grfbqVIc2/bP+l75T1+AAAANAenMEHAAAAAAAAFUSDDwAAAAAAACqIBh8AAAAAAABUEA0+AAAAAAAAqCAafAAAAAAAAFBBNPgAADqw3/zmN9l5551z8sknr/Dcvffem/333z8f+tCHMnbs2Dz88MNlSAgAAADA6upa7gAAAJTGzTffnNtvvz3vf//7V3hu5syZOeOMM3Lttdfmwx/+cO6///4cf/zxue+++zJgwIAypAUAAACgrZzBBwDQQXXr1u0dG3w/+tGP8tGPfjQf/ehH061btxxwwAHZcsstc9ddd5UhKQAAAACrQ4MPAKCDOuKII9K7d++VPjdjxoxsvfXWrca23nrr1NbWtkc0oA0aGhrS0NBQ7hgAAACsg1yiEwCgE6qvr0/fvn1bjfXt2zdz5sxp8xrNzc1ZsmRJsaMV1euvv77SsXU9N2uuo/yz/clPfpJbbrklSTJ+/PiMGTOmzIkotY7ys7suUtvSWlV9m5ubUygU2ikNAEDnocEHANBJNTc3r9XrGxsbM3PmzCKlKY3nnntuhbF58+Zl2bJlZUjTsfTvUZ0uheTNf/4YdSm8NVZu6/rPZFu8/vrrmTJlSpqampIkt9xySwYPHpzu3buXORml1BF+dtdValtabalvTU1NOyQBAOhcNPgAADqhfv36pb6+vtVYfX19+vfv3+Y1qqurM2TIkHedc9T5P12TeEXTuGTBCmNT7p+X6h6vliHNv3zn/LU/G2vmg0UIsha6d63K6C375+dPLUySjN6yf7p3Lf8dAIYNG1buCGvtb3/7W958882Wx2+++Wb69u2bD3zgA2VMVTwvlDvAOqoYP7v3Z14RknQ8xfq98FBRVul4VlXf1bk6AAAAbafBBwDQCY0YMSJPPPFEq7Ha2trst99+bV6jUCikR48exY7WKXSUun10cN/sNLBXkmS96i5lTvOWjlDblZ2p17179w7x3nhn/vmWjtqW1qrq6/KcAAClUf6v2AIA0O4OPfTQ/O53v8uvfvWrLFu2LLfffnuefvrpHHDAAeWORoVZr7rLOtPcAwAAgM7CGXwAAB3UyJEjkyRvvPFGkmTatGlJ3jpTb8stt8wVV1yRSy65JPPnz8+QIUNy4403ZsMNNyxbXlhXjJ98YlmPv3zh0hXGvnLn11PTf70ypPmX7x55VVmPDwAAwL9o8AEAdFC1tbXv+vzHP/7xfPzjH2+nNAAAAAAUi0t0AgAArEO69qpJqv7tnlVVhbfGAAAA4J80+AAAANYhVTVd0veDGyeFJIWk7wc3TlWN+xwCAADwLy7RCQAAsI7ps/UG6TWkX5Jo7gEAALACDT4AAIB1kMYeAAAA78QlOgEAAAAAAKCCaPABAAAAAABABdHgAwAAAAAAgAqiwQcAAAAAAAAVpGu5AwAAAAAAALS3i798e1mP/9ril1cY+69rp6V3z8faP8y/Ofuig8t6fNrGGXwAAAAAAABQQTT4AAAAAAAAoIK4RCcAAAAA0KH9+etHlfX4z726bIWxmd+9IK/06VaGNP+y/Ze+U9bjA7DmnMEHAAAAAAAAFcQZfKvh8C99v6zHb1yyYIWxs751b6p7vKcMaf7lv7/+6bIeHwAAAAAAoDNxBh8AAAAAAABUEA0+AAAAAAAAqCBlbfDNnz8/xxxzTEaNGpU99tgjl19+eZqamlY6d/HixTnttNMydOjQzJ07t9VzixYtyhlnnJFddtklo0aNyvHHH5+6urr2eAsAAKzDunTrnRT+bctbqHprDAAAAKCClbXBN3HixGy88caZNm1aJk+enGnTpuWWW25ZYd4LL7yQsWPHpkuXLitd56yzzsrLL7+cu+++O/fff38aGxtz1llnlTo+AADruKouNek1cPskhSSF9Bq4faq61JQ7FgAAAMBa6VquA9fW1mbWrFmZPHlyevfund69e2f8+PG55ZZbcuSRR7aau2jRopx++unZaqutcscdd7R6rrm5ORtvvHE+/elPp3///kmSww47LCeccEKam5tTKBTa6y0BALAO6rnxyKz3ni2TJFVdu5U5DQAAUCoNDQ1Jkl69epU5CUDple0MvhkzZmTgwIHp27dvy9jw4cMzb968ll/Eb9tqq62y1157rXSdQqGQCy64IFtuuWXLWF1dXTbccEPNPQAAkrzV2NPcAwCAjuu2227LmDFjMmbMmNx2223ljgNQcmU7g6++vj59+vRpNfZ2s2/RokVr/C2LZ599NldddVVOO+201Xpdc3NzlixZskbH7OzUDYDOwtUBAAAopcO/9P2yHr9xyYIVxs761r2p7vGeMqT5l//++qfLenzWfYsXL86kSZPS1NSUJJk0aVL222+/9OzZs8zJAEqnbA2+5K0PyYpp7ty5+fznP58xY8bkkEMOWa3XNjY2ZubMmUXN01moGwCdSU2N+7cBAACsS+rq6tLY2NjyuLGxMXV1dRkyZEgZUwGUVtkafP379099fX2rsfr6+hQKhZZ76a2Oxx9/PEcffXQ+97nP5dhjj13t11dXV7fhF/6s1V63Mxg2bFi5IwBAu5gzZ065IwAAAABA+Rp8I0aMSF1dXRYuXNjS0Kutrc2QIUNW+9Tpp59+Osccc0zOOOOMjB07do3yFAqF9OjRY41e29mpGwCdhctzAgAAALAuqCrXgbfeeuuMHDkyV155ZRoaGjJ37txMnjw548aNS5KMHj06jz76aJvW+upXv5pDDz10jZt7AAAAAADAyjU0NKShoaHcMYB/U7YGX5JcffXVefHFF7PLLrvkiCOOyEEHHZTDDz88STJv3rwsWbIkSXL99ddn5MiRGT16dJLkwAMPzMiRI3P99denrq4uv/3tbzNp0qSMHDmy1Z8//elPZXtvAAAAAABQ6W677baMGTMmY8aMyW233VbuOMA/le0SnUkyYMCA3HzzzSt9bvbs2S1/P+6443Lccce94zr/PhcAAAAAAFh7ixcvzqRJk9LU1JQkmTRpUvbbb7/Vvs0WUHxlPYMPAAAAAABYN9XV1aWxsbHlcWNjY+rq6sqYCHhbWc/gAwAAAAAAoGP5xlnHlvX4ryxetsLYrVdfmL49u5Uhzb+ccsmNRVvLGXwAAAAAAABQQTT4AAAAAAAAoIJo8AEAAAAAAEAF0eADAAAAAACACqLBBwAAAECnNH/+/Hzxi1/MqFGjsvPOO+fMM8/Mq6++usK8n/zkJ9lqq60ycuTIVn8ef/zxMqQGANDgAwAAAKCTmjBhQvr06ZPp06fnJz/5Sf7617/msssuW+ncHXfcMbW1ta3+bLPNNu2cGADgLRp88H80NDSkoaGh3DEAAACAEnr11VczYsSInHrqqenZs2cGDBiQMWPG5NFHHy13NACAVdLgg39z2223ZcyYMRkzZkxuu+22cscBAAAASqRPnz655JJLssEGG7SM1dXVZaONNlrp/Lq6uhx55JHZcccd87GPfSx33nlne0UFAFhB13IHgHXF4sWLM2nSpDQ1NSVJJk2alP322y89e/YsczIAAACg1Gpra/O9730vN9xwwwrP9e/fP4MHD84pp5ySIUOG5Be/+EW+9KUvZaONNspHPvKRNq3f3NycJUuWFDt2p6BupVOs2h439ayirLOmli9cusLYV+78emr6r1eGNP9y/acuKevxi+H1119f6Zh/Lzs2/3xLZ1W1bW5uTqFQaNNaGnzwT3V1dWlsbGx53NjYmLq6ugwZMqSMqQAAAIBS+/Of/5wvfOELOfXUU7Pzzjuv8Pzuu++e3XffveXxfvvtl1/84hf5yU9+0uYGX2NjY2bOnFmsyJ2KupWO2pZWR6jvc889t8LYvHnzsmzZsjKk6XjW69YnhUJVmpvfOumkUKjKet36lDlVx/jZXVe1pbY1NTVtWkuDDwAAAIBOa/r06Tn99NNz7rnn5qCDDmrz6wYOHJgnnniizfOrq6vb8CXiWW1erzMZNmzYWq8x88EiBOmAilHbJMnjxVmmoylafcuoW7duK4xtttlm+cAHPlCGNMV3f+aV9fhdu9Zk80GjMveZ3ydJNh80Kl27tq25U0rF+Nl9qAg5OqJV1XbOnDltXkuDDwAAAIBO6X/+539yxhln5Kqrrsquu+76jvN+8IMfpG/fvtl3331bxubOnZtBgwa1+ViFQiE9evRYq7ydlbqVjtqWVkeob/fu3Vc61hHe27ri/Zt8MJts9FbTp7rrig3VcvDPt3RWVdu2Xp4zSarWNgwAAAAAVJo33ngj55xzTk477bSVNvc++9nP5t57702SLF++PF/72tdSW1ubxsbG3HPPPfn1r3+dww47rL1jA9ABVXftts4096gczuADAAAAoNN57LHHMnfu3Fx44YW58MILWz1333335R//+EdeeeWVJMkRRxyRxYsX58QTT8xLL72UTTfdNNddd11GjBhRjugAABp8AAAAAHQ+O+ywQ2bPnv2Oz0+fPr3l74VCIccdd1yOO+649ogGALBKGnwAAAAAALAOuveII8t6/BeXL19h7OFzzstTNTVlSPMv+06ZXNbjw7rAPfgAAAAAAACggmjwAQAAAAAAQAXR4AMAAAAAAIAKosEHAAAAAAAAFUSDDwAAAAAAACqIBh8AAAAAABWra6+apKrwr4GqwltjAB2YBh8AAAAAABWrqqZL+n5w46SQpJD0/eDGqarpUu5YACXVtdwBAAAAAABgbfTZeoP0GtIvSTT3gE5Bgw8AAAAAgIqnsQd0Ji7RCQAAAAAAABVEgw8AAAAAAAAqiAYfAAAAAAAAVBANPgAAAAAAAKggGnwAAAAAAMAK+nbtmi7/9rjLP8eA8tPgAwAAAAAAVtCtqiq79lk/hSSFJLv2WT/dqrQVYF2g1Q4AAAAAAKzUDr37ZETPXkmS7pp7sM7Q4AMAAAAAAN6Rxh6se/xbCQAAAAAAABVEgw8AAAAAAAAqiAYfAAAAAAAAVBANPgAAAAAAAKggGnwAAJ3Uk08+mSOOOCI77LBDdtlll5x22mlZuHBhuWMBAAAAsAoafAAAndAbb7yRY445Jh/84Afzu9/9Lvfcc08WLlyY888/v9zRAACgw+nfozpdCv963KXw1hgArCkNPgCATuill17KSy+9lAMPPDA1NTXp169f9t5778ycObPc0QAAoMPp3rUqo7fsn6pCUlVIRm/ZP927+mgWgDXXtdwBAABofxtvvHGGDRuWqVOn5sQTT8zrr7+eBx54ILvvvnub12hubs6SJUtKF7IDU7fSUdvSUdvSUt/SUdvSWlV9m5ubUygU3nUOdBYfHdw3Ow3slSRZr7pLmdMAUOk0+AAAOqGqqqpcc801GT9+fG655ZYkyU477ZRTTz21zWs0NjY6428NqVvpqG3pqG1pqW/pqG1ptaW+NTU17ZAEKoPGHgDFosEHANAJLV++PBMmTMjo0aMzYcKELFmyJBdccEFOO+20XHvttW1ao7q6OkOGDFnFrFlrH7YDGjZs2FqvMfPBIgTpgIpR2zy+9kt0REWpbZIXirJKx1OM+t6feUVI0vEU62f3oaKs0vGsqr5z5sxppyQAAJ2LBh8AQCf0yCOP5Nlnn80pp5ySLl26pHfv3jnhhBNy4IEHpr6+Puuvv/4q1ygUCunRo0fpw3ZA6lY6als6alta6ls6altaq6qvy3MCAJSGO7kCAHRCb775ZpqamtLc3Nwytnz58jImAgAAAKCtNPgAADqhD33oQ+nRo0euueaaLF26NIsWLcoNN9yQHXfcsU1n7wEAlMt3v/vdckcAACg7DT4AgE6oX79++a//+q/8z//8T3bbbbd84hOfSPfu3XPllVeWOxoAwLu64YYbsmTJknLHAAAoq7Leg2/+/Pm54IIL8r//+7/p0aNH9t1335x66qmpqlqx77h48eKcd955ufvuu3Pvvfdm8803b3muvr4+559/fv74xz+mqqoqH/3oR3Puueeme/fu7fl2AAAqyogRI3LrrbeWOwYAwGo57bTT8rWvfS2f/exnM2jQoFRXV7d6vqampkzJAADaT1kbfBMnTszw4cMzbdq0LFiwIMcee2w22GCDHHnkka3mvfDCCzniiCPywQ9+cKXrnHvuuVm+fHnuueeeNDY25sQTT8wVV1yRc845px3eBQAAAADt5etf/3qWL1+eO+64Y6XPz5w5s30DAQCUQdkafLW1tZk1a1YmT56c3r17p3fv3hk/fnxuueWWFRp8ixYtyumnn56tttpqhc3byy+/nGnTpuWnP/1p+vfvnyQ57rjjcuKJJ+aMM85Y4VtcAAAAAFSus88+u9wRAADKrmwNvhkzZmTgwIHp27dvy9jw4cMzb968NDQ0pFevXi3jW221Vbbaaqs8++yzK6wzc+bMdOnSJUOHDm21zpIlS/K3v/2t1fi7aW5udv32NdRR6vb666+vdKyjvD8A1l5zc3MKhUK5YwAAdGpjxox5x+euuuqqdkwCAFA+ZWvw1dfXp0+fPq3G3m72LVq0qFWDb1Xr9OrVq9WHbf++Tls1Nja6hMMa6ih1e+6551YYmzdvXpYtW1aGNACsq9zTBQCg/ObOnZva2tpW/83+3HPP5ZZbbsmJJ55YxmQAAO2jrPfga25uXmfWqa6uzpAhQ1Yxa9ZaH6cjGjZsWLkjFEW3bt1WGNtss83ygQ98oAxpOqaGhoYkaXMDH2BdM2fOnHJHAADo9O6+++6cccYZaWpqSqFQaPlcqG/fvjniiCPKnA4AoH2UrcHXv3//1NfXtxqrr69PoVBouZdeW9dpaGjIm2++mS5durSskyTvec972rxOoVBIjx492jyff+kodevevftKxzrK+yu32267LTfffHOS5Oijj86hhx5a5kQAq8/lOQEAyu/GG2/MeeedlzFjxmSHHXbIY489lr/85S/5zne+4781AYBOo6pcBx4xYkTq6uqycOHClrHa2toMGTIkPXv2bPM6w4YNS3Nzc2bN+tfZdbW1tenTp08222yzomYG1szixYszadKkNDU1pampKZMmTcrixYvLHQsAAIAKNH/+/Bx66KEtl06vqqrK9ttvn2OOOSZf+cpXypwOAKB9lK3Bt/XWW2fkyJG58sor09DQkLlz52by5MkZN25ckmT06NF59NFHV7lO//79s88+++Rb3/pWFi5cmOeffz7XXXddDj744HTtWtYrkAL/VFdXl8bGxpbHjY2NqaurK2MiAAAAKlVNTU3LLSB69OiRF198MUmyzTbb5LHHHitjMgCA9lO2Bl+SXH311XnxxRezyy675IgjjshBBx2Uww8/PEkyb968LFmyJEly/fXXZ+TIkRk9enSS5MADD8zIkSNz/fXXJ0m++tWvpnfv3vnYxz6WAw44INtss01OPvnk8rwpAAAAAEpm1113zTHHHJMlS5Zkm222ySWXXJLa2tpMmTIlvXv3Lnc8AIB2UdZT3AYMGNByT67/a/bs2S1/P+6443Lccce94zq9e/fON77xjaLnAwAAAGDdcvbZZ+fLX/5yunbtmpNOOilHHnlkfv7zn6dr164577zzyh0PAKBduIYlAAAAABXjPe95T7797W8neesWMA8++GDmzp2bgQMHZoMNNihzOgCA9qHBBwAAAEDFeO6551YY23DDDbN8+fK88MIL2XDDDVNVVda70gAAlJwGHwAAAAAVY88990yhUHjH57t06ZI999wzX/3qV7P++uu3XzAAgHakwQcAAABAxbj66qtz6aWX5uMf/3i23377FAqF/M///E8efPDBHH/88Xn99dczZcqUXH755bnooovKHRcAoCQ0+AAAAACoGD/+8Y9zwQUX5P/9v//XMrbXXntl1113ze23355vfOMb+fCHP5z//M//LGNKAIDSckFyAAAAACrGH//4x3z4wx9eYXynnXbKb37zmyTJpptumldffbW9owEAtJs1bvD9+yZp8eLFmTZtWubMmVOUUAAAAACwMr169crdd9+9wvj999+fLl26JEnuvvvuvPe9723vaAAA7WaNLtE5bdq0nHHGGfnzn/+c5cuX59BDD81zzz2XxsbGfP3rX8++++5b7JwAAAAAkM997nM5++yzM2nSpLzvfe9LdXV1/vGPf2TmzJk55phjsnz58pxxxhnuvwcAdGhr1OC7/vrrc9555yVJ7rvvvjQ0NOQ3v/lNHn/88VxxxRUafAAAAACUxJFHHpltttkm99xzT+rq6vL6669n+PDhOemkk7LbbrslSW6//fYMHz68zEkBAEpnjRp8Tz/9dD7xiU8kSR566KHst99+6dWrVz7ykY/kmWeeKWpAAAAAAPh322+/fbbffvt3fF5zDwDo6NaowVdTU5M33ngjXbt2zR/+8IdcdtllSZJly5alubm5qAEBAAAA4G1nnXXWuz5/ySWXtFMSAIDyWaMG33bbbZfzzjsv1dXVaW5uzk477ZQk+eEPf5gtt9yyqAGBtTd+8ollPf7yhUtXGPvKnV9PTf/1ypDmX7575FVlPT4AAACr729/+1urx2+++Wb+8Y9/pKqqKh/60IfKlAoAWJf06F6dqkLS9M9z0qoKb411JGvU4Pvyl7+c888/P6+++mquuOKKVFdXZ+HChbnuuuvy7W9/u9gZAQAAACBJMnXq1BXG3nzzzXzzm9/MpptuWoZEAMC6prpLVYZu+p7M+seCJMnQTd+T6i5VZU5VXGvU4Bs4cGBuvvnmVmP9+/fPr3/966y3XnnPyAEAqETz5s1r89zNNtushEkAACpPly5d8sUvfjH77bdfDjvssHLHAQDWAR94b78M2rBPkqS6a5cypym+NWrwJW9dDuFnP/tZnnvuuZZrm8+aNculEAAA1sB//Md/pFAovOuc5ubmFAqFzJw5s51SAQBUjiVLlmTRokWr9Zr58+fn4osvzqOPPpouXbpkt912y9lnn50+ffqsMPfee+/NDTfckGeffTabbbZZTjnllOy6667Fig8AlEBHbOy9bY0afI888kiOPvrobLbZZnn66adzySWX5B//+EeOOOKIfOtb38rHPvaxYucEAOjQpkyZUu4IAAAV4Rvf+MYKY0uXLs3DDz+crbbaarXWmjBhQkaMGJHp06fntddeyxe/+MVcdtllueiii1rNmzlzZs4444xce+21+fCHP5z7778/xx9/fO67774MGDBgrd4PAMCaWKMG3ze/+c2cfvrp+exnP5ttttkmSTJo0KBceumlue666zT4AABW00477bTC2BtvvJEXXnghhUIhAwYMSFVVx7pWPADAmrjnnntWGOvevXuGDBmSU045pc3rvPrqqxkxYkROPfXU9OzZMz179syYMWNy6623rjD3Rz/6UT760Y/mox/9aJLkgAMOyPe+973cddddOeaYY9b8zQAArKE1avA99dRT+d73vpckrS4lNXr06Jx99tnFSQYA0EktW7YsX/3qV3PPPfdk+fLlSd760OqQQw7JGWeckS5dOu7lJQAAVmX69OlFWadPnz4tt515W11dXTbaaKMV5s6YMaOlufe2rbfeOrW1tUXJAgCwutaowde7d++8/vrrqampaTX+4osvrjAGAMDqueyyy/L73/8+p556aoYMGZKmpqY89dRTmTJlSvr165cvfOEL5Y4IAFBWDz/8cMv972bMmJE77rgjm2++eQ477LA1XrO2tjbf+973csMNN6zwXH19ffr27dtqrG/fvpkzZ06b129ubs6SJUvWOF9npm6lo7alpb6lo7alpb6ls6raNjc3tzqx7t2sUYNvu+22y8UXX5xzzjmnZWzevHk577zz8pGPfGRNlgQA4J9+8YtfZNKkSdliiy1axnbdddeMGjUqp556qgYfANCp3Xjjjbn11lvz8MMPZ+HChRk/fny22mqr/PKXv8zLL7+c448/frXX/POf/5wvfOELOfXUU7PzzjuvdE5zc/Na5W5sbMzMmTPXao3OSt1KR21LS31LR21LS31Lpy21beuJdGvU4DvrrLPy2c9+NqNGjcqbb76Z7bbbLkuXLs0WW2yRSy+9dE2WBADgnxoaGrL55puvMD5s2LC8+OKLZUgEALDu+NGPfpQbb7wxSXLXXXdl0KBBufXWW/P000/nmGOOWe0G3/Tp03P66afn3HPPzUEHHbTSOf369Ut9fX2rsfr6+vTv37/Nx6murs6QIUNWMWtWm9frTIYNG7bWa8x8sAhBOqBi1DZJ8nhxluloilHfF4qQoyMq1s/u/ZlXlHU6mmLU96Ei5OiIVlXb1bk6wBo1+AYMGJB77rknDz30UObNm5fu3btns802yy677NLmUwfh//rz148q6/Gfe3XZCmMzv3tBXunTrQxp/mX7L32nrMcHoP1tuummeeSRR7LLLru0Gn/kkUfy3ve+t0ypAADWDQsWLMjw4cOTJL/73e8yevToJMngwYPz0ksvrdZa//M//5MzzjgjV111VcslP1dmxIgReeKJJ1qN1dbWZr/99mvzsQqFQnr06LFa+XiLupWO2paW+paO2paW+pbOqmq7Oj22NWrwJW9962ivvfZa05cDAPAO/vM//zNf/OIXc8ABB2TLLbdMksyePTt33313TjjhhDKnAwAor969e2fhwoWpqanJn/70p5b90dtjbfXGG2/knHPOyWmnnbbS5t5nP/vZfOpTn8q+++6bQw89NAcffHB+9atf5SMf+UjuvvvuPP300znggAOK9r4AAFZHmxt8e+65Z5s7hw8+6Jx3AIA19alPfSo1NTX53ve+l5///OdZtmxZBg8enDPOOCPjxo0rdzwAgLLaa6+9cuSRR6aqqirvf//7M2LEiCxbtiwXXXRRRo0a1eZ1HnvsscydOzcXXnhhLrzwwlbP3XffffnHP/6RV155JUmy5ZZb5oorrsgll1yS+fPnZ8iQIbnxxhuz4YYbFvW9AQC0VZsbfPvuu29Lg2/58uW5/fbb88EPfjBbbrllmpqaMmvWrDzxxBP57Gc/W7KwQGXq2qsmqSokTf+8IXlV4a0xiqqhoSFJ0qtXrzInAYphzJgxGTNmTLljAACsc84888x897vfzWuvvZZPf/rTSZKmpqYsWrQol156aZvX2WGHHTJ79ux3fH769OmtHn/84x/Pxz/+8TULDQBQZG1u8J122mktfz/33HNzwQUX5BOf+ESrOT/96U/zpz/9qXjpgA6hqqZL+n5w47zyl+eTJH0/uHGqarqUOVXHctttt+Xmm29Okhx99NE59NBDy5wIWFszZszIX//61yxbtuI9Yj/1qU+VIREAwLqhpqYmxxxzTKux9dZbL5MmTSpTIgCA9rdG9+B74IEHct55560w/olPfCKXXHJJLr744rUOBnQsfbbeIL2G9EsSzb0iW7x4cSZNmpSmpqYkyaRJk7LffvulZ8+eZU4GrKmrr746119//UqfKxQKGnwAAAAAndwaNfi6du2aWbNmZcSIEa3G//rXv6Zr1zVaEugENPZKo66uLo2NjS2PGxsbU1dXlyFDhpQxFbA2vv/97+e8887L2LFj061bt3LHAQAAAGAds0bduH322Sef//zns//++2fTTTdNkjz77LP52c9+lr333ruoAQEAOpvGxsZ86lOfSlVVVbmjAADQiXTp1jspVCXNb10hJoWqt8YAgHXOGjX4zjrrrGy00Ub52c9+lp/+9KdZtmxZ3vve9+aggw7KSSedVOSIvM0mCwA6h5133jmzZs3K1ltvXe4oAAB0IlVdatJr4PZpePbRJEmvgdunqktNmVMBACuzRg2+6urqTJgwIRMmTCh2Ht6FTRYAdFx/+tOfWv7+iU98Iueff34OPPDADBo0aIUz+Xbdddf2jgcAUFZTp05t07xCoZBDDz20xGk6tp4bj8x679kySVLV1eXiAWBd1eYG3+23356DDz44yao3VZ/61KfWLhXvyCYLADqmz3zmMykUCmlubm4Ze/zxx1eYVygUMnPmzPaMBgBQduedd16b5mnwFYfPnABg3dfmBt9Xv/rVlgbfu22qCoWCBl+J2WQBQMfz4IMPljsCAMA6a9asWeWOAACwTmlzg+/fv0FuUwUAUFwDBw5cYez555/PM888k0KhkMGDB2fDDTcsQzIAgMrw5ptvZu+998706dPLHQUAoOTW6B58xx9/fK699tpiZwEAIMnChQtzyimn5A9/+EPLJTsLhUL23HPPXHHFFVlvvfXKnBAAoHyWLl2aG264IY899liWL1/eMv7SSy/l9ddfL2MyAID2U7UmL3ryySdTV1dX7CwAACS55JJL8uqrr+baa6/N/fffn5///Of51re+lWeffTZXXXVVueMBAJTVJZdckp/85CfZcMMNU1tbm/e973155ZVXssEGG+Tb3/52ueMBALSLNTqD7wtf+EJOPvnk7Lvvvhk0aFCqq6tbPb/rrrsWJRwAQGf08MMP58c//nE22WSTlrHNNtssW221VT7/+c/nzDPPLGM6AIDy+uUvf5kf/OAHGTRoUH7xi1/k61//et58882cf/75+fvf/55tttmm3BEBAEpujRp85557bpLkscceW+G5QqGQmTNnrlUogEpy7xFHlvX4L/7bJWne9vA55+WpmpoypHnLvlMml+3Y0BEsX748G2200QrjAwcOzKJFi8qQCABg3fHKK69k0KBBSZKqqqo0NTWlS5cuOf7443PEEUdk//33L3NCAIDSW6MG34MPPljsHAAA/NPgwYPz85//fIUPp+69996WD7MAADqrAQMG5C9/+Us+9KEPpX///vnf//3ffOhDH0qvXr3y4osvljseAEC7WKMG38CBA5Mkzz//fJ555pkUCoUMHjw4G264YVHDAQB0RhMmTMgJJ5yQO+64I1tuuWWSZPbs2fn973+fiy++uMzpAADK6/DDD89//ud/5ne/+10+9rGP5YQTTsjee++dJ598MkOHDi13PACAdrFGDb6FCxfmlFNOyR/+8Ic0NzcneevSnHvuuWeuuOKKrLfeekUNCQDQmey999655ZZb8r3vfS+PPPJIli1blsGDB+fb3/52dtttt3LHAwAoq/Hjx2eTTTZJnz59cvrpp2fJkiV55JFH8v73vz9f+tKXyh0PAKBdrFGD75JLLsmrr76aa6+9NkOGDElTU1OeeuqpXH/99bnqqqty5plnFjsnAECnstNOO2WnnXZqedzc3JxCoVDGRAAA646Pf/zjSZKamppcdNFFZU4DAND+1qjB9/DDD+fHP/5xNtlkk5axzTbbLFtttVU+//nPa/ABAKyFV155JWeccUYOPvjg7LXXXkmSW265Jb/97W9z+eWXZ/311y9vQACAMrr22mvf9fnjjz++nZIAAJTPGjX4li9fno022miF8YEDB2bRokVrHQoAoDO75JJL8tprr2XIkCEtY7vvvnt+85vf5NJLL82ll15axnQAAOX1wx/+sNXjN998M4sWLUrv3r2zySabaPABAJ3CGjX4Bg8enJ///OfZf//9W43fe++9GTRoUFGCAcC6oqGhIUnSq1evMiehs3j44Ydz9913p1+/fi1jgwcPzhVXXJFPfOITZUwGAFB+Dz/88ApjixYtyuWXX54999yzDIkAANrfGjX4JkyYkBNOOCF33HFHttxyyyTJ7Nmz8/vf/z4XX3xxUQMCQDnddtttufnmm5MkRx99dA499NAyJ6IzeP3119OtW7cVxquqqrJ06dIyJAIAWLf169cvZ511Vg455JCWS5wDAHRkVWvyor333ju33HJLevbsmUceeSS/+tWv0q1bt3z729/OQQcdVOSIAFAeixcvzqRJk9LU1JSmpqZMmjQpixcvLncsOoEdd9wxl156aV555ZWWsRdeeCEXXHBBtt9++zImAwBYdxUKhTz//PPljgEA0C7W6Ay+JNlpp52y0047FTMLAGugb9eu6ZLkzX8+7vLPMdZeXV1dGhsbWx43Njamrq6u1X3RoBTOPvvsfO5zn8tHPvKR9OrVK01NTVm8eHEGDRqUW2+9tdzxAADKaurUqSuMLV26NA8++GAGDx7c/oEAAMqgzZ8Af+Mb32jzoqecckqb5s2fPz8XXHBB/vd//zc9evTIvvvum1NPPTVVVSueWDhlypR8//vfz0svvZShQ4fmy1/+ckaMGJEkWbhwYS655JL89re/TWNjY4YNG5Yzzjgjw4cPb3NmgErVraoqu/ZZP79+tT5Jsmuf9dNtJb9HgcoxaNCg/OxnP8uvf/3rPPPMM6mqqspmm22WXXfdNV26dCl3PACAsjrvvPNWGOvWrVs233zznH/++e0fCACgDNrc4LvnnnvaNK9QKLS5wTdx4sQMHz4806ZNy4IFC3Lsscdmgw02yJFHHtlq3vTp03PNNdfkO9/5ToYOHZopU6ZkwoQJeeCBB9KjR49ccMEFee211/Kzn/0sPXv2zLXXXptjjjkmv/71r30IBnQKO/TukxE9eyVJumvuQYdQU1Pj/jEAACsxa9asckcAACi7Njf4pk+fXtQD19bWZtasWZk8eXJ69+6d3r17Z/z48bnllltWaPBNnTo1Y8eOzbbbbpskOeqoozJlypT88pe/zH777ZcZM2bkc5/7XPr165ckOfDAA3PjjTfmpZdeyoABA4qaG2BdpbEHlW3XXXdt07xCoZDf/OY3JU4DAAAAwLpsjW/S9MYbb+TFF1/MsmXLVnhus802W+XrZ8yYkYEDB6Zv374tY8OHD8+8efPS0NCQXr16tZq77777tjyuqqrKsGHDUltbm/322y+77757fvazn2WvvfZKr169cscdd2TYsGHZeOON1/TtAQC0q0996lMpFAqrnHfbbbe1QxoAgHXLVltt1aa9UpLMnDmzxGkAAMpvjRp806ZNy5e//OW8+uqrrcabm5tTKBTatJGqr69Pnz59Wo293exbtGhRqwZffX19q0bg23MXLVqUJPnSl76UY489Nv/v//2/JMnAgQNz8803t3nj93b2JUuWtHk+/6JupaW+paO2pdNRavv666+vdKyjvD9W39t7nVKYOHFiq8evvPJKnnrqqVZfpnruuefyyiuvlOT4AADrsvPOO69lH/bKK69kypQp+djHPpYtt9wyTU1NmTlzZh566KEcd9xxZU4KANA+1qjBd9FFF2W33XbL/vvvn+7du6/xwZubm4sy94ILLkiS/OpXv0rv3r0zZcqUfP7zn2+5J19bNDY2+obXGlK30lLf0lHb0ukotX3uuedWGJs3b95Kz16n86ipqSn5MX77299m4sSJWbp0aZLWjcX99tuv5McHAFjXjBs3ruXvJ5xwQi6//PLsvPPOreY89NBD+dGPfpT//M//bO94AADtbo0afAsXLsxFF120Vh9w9e/fP/X19a3G6uvrUygU0r9//1bj/fr1W+ncLbbYIkuWLMmPf/zj/Pd//3fe+973Jkm+8IUv5Lvf/W5++9vf5uMf/3ib8lRXV2fIkCGrmOUmziszbNiwoqwz88GiLNPhFKW+j6/9Eh1RsX52XyjKKh1LsWpbbt26dVthbLPNNssHPvCBMqRhXTBnzpx2Oc43vvGNfOYzn8mBBx6YAw88MPfee2/+8pe/5P77788555zTLhkAANZVv/3tb/PNb35zhfFddtklJ598chkSAQC0vzVq8G2xxRZ55ZVXsuGGG67xgUeMGJG6urosXLiwpaFXW1ubIUOGrHDW3YgRIzJjxoyMGTMmSfLmm2/mySefzMEHH5ympqY0NzenqampZX5zc3MaGxtXK0+hUEiPHj3W+P10ZupWWupbOmpbOh2ltis7S7179+4d5v2x+kp1ec7/6+mnn87UqVPTtWvXFAqFDBo0KIMGDUq/fv3yla98JVdffXW75AAAWBf16dMnv//977PLLru0Gv/Tn/7U6pYvAAAdWdWavOj888/P5Zdfnjlz5mTZsmVZvnx5qz9tsfXWW2fkyJG58sor09DQkLlz52by5Mktl1wYPXp0Hn300SRvXYbhjjvuyGOPPZalS5fmhhtuSE1NTXbffff06tUrO+20U2644Ya8/PLLef3113PjjTemuro6O+6445q8PQCAsioUCnnjjTeSvNVUfvu+wx/+8IfzyCOPFPVYN9xwQ3bdddd88IMfzPjx4/Pss88WdX0AgGL75Cc/mWOPPTYTJkzIRRddlIsuuihf+MIXMmHChJYvhwMAdHRtPoNvq622avWt9ebm5tx9990rndvWey9dffXVOffcc7PLLrukV69eOeyww3L44YcneeseR0uWLEmS7LbbbjnllFNy0kknZcGCBRk5cmRuuummljMrvvnNb+bSSy/NQQcdlGXLlmXo0KG5+eab069fv7a+PQCAdcYOO+yQM844I5deemmGDh2aG264IRMmTMgf//jHVFdXF+043//+93PXXXdlypQp2WijjfKtb30r3/3ud10GFABYpx1//PF5//vfn5/97Gf5wx/+kGXLluW9731vvvSlL7W6Vx8AQEfW5gbfxRdfvEKDb/ny5S33J3rttdfSq1ev1bp01YABA3LzzTev9LnZs2e3enz44Ye3NP/+rw022CBXXHFFm48LALAuO/PMMzNx4sQkyXHHHZdjjz02t956a5Lki1/8YtGOM2nSpJxxxhkt95XU2AMAKsX++++f/fffv9wxAADKps0NvrFjx7b8/bnnnsuECRNy3HHHZfTo0Une+oBo0qRJufHGG4ufEgCgExk8eHDLlRI+8pGP5J577skTTzyR973vfRkxYkRRjvHCCy/k2WefzSuvvJJ99903CxYsyKhRo3L++ee33B95VZqbm1uuuMDqUbfSUdvSUdvSUt/SUdvSWlV9m5ubi3If46uvvjonnHBCkuQb3/jGu8495ZRT1vp4AADrujY3+P7dJZdcks022yzbbbddy9gBBxyQp556KhdffHGuu+66ogUEAOjs3ve+9+V973tfUdd8/vnnkyT33XdfJk+enObm5pxwwgk555xzcv3117dpjcbGxjZfmp3W1K101LZ01La01Ld01La02lLfmpqatT7Ovffe29Lgu+eee95xXqFQ0OADADqFNWrw/elPf8r06dPTo0ePlrENNtgg5557bvbcc8+ihQMAoDSam5uTJEcddVQ23njjJMnEiRNz9NFHZ9myZS2XYX831dXVGTJkyCpmzVrbqB3SsGHD1nqNmQ8WIUgHVIza5vG1X6IjKkptk7xQlFU6nmLU9/7MK0KSjqdYP7sPFWWVjmdV9Z0zZ05RjnPfffe1/H369OlFWRMAoJKtUYOvubk5jY2NK4wvXrw4b7755lqHAoAkufjLt5f1+K8tfnmFsf+6dlp693ys/cP8m7MvOrisx6dj2GCDDZIkffr0aRkbOHBgmpubs2DBgmyyySarXKNQKLT6whdtp26lo7alo7alpb6lo7altar6FuPynCvz8MMPZ9ddd02SzJgxI3fccUc233zzHHbYYSU5HgDAuqZqTV6022675YwzzsisWbPS0NCQV199NX/5y19y6qmnZvfddy9yRGgf/XtUp8u//XdHl8JbYwDQEQ0YMCC9evVqdVmt+fPnp7q6OhtttFEZkwEAvLsbb7wxZ555ZpJk4cKFGT9+fGbNmpXvfOc7ufbaa8ucDgCgfaxRg++ss87KK6+8koMOOig77rhjRo0alcMPPzxJct555xU1ILSX7l2rMnrL/qkqJFWFZPSW/dO96xr9KwIA67yuXbvm4IMPzre//e38/e9/z4IFC3Lddddl//33T9eua3SRBwCAdvGjH/0oN954Y5LkrrvuyqBBg3LrrbfmO9/5Tu66664ypwMAaB9r9OlN//7984Mf/CCzZs3K3//+93Tp0iWDBw9uwz1YYN320cF9s9PAXkmS9aq7lDkNAJTWqaeemuXLl+eQQw5JY2Nj9tlnn5xzzjnljgUA8K4WLFiQ4cOHJ0l+97vfZfTo0UmSwYMH56WXXipnNACAdrNWX8/eaqutstVWWxUrC6wTNPYA6Cxqampy3nnnuQIDAFBRevfunYULF6ampiZ/+tOfcsIJJyRJyxgAQGfg+ksAAAAAVIy99torRx55ZKqqqvL+978/I0aMyLJly3LRRRdl1KhR5Y4HANAuNPgAgLJpaGhIkvTq1avMSQAAqBRnnnlmvvvd7+a1117Lpz/96SRJU1NTFi1alEsvvbTM6QAA2ocGHwBQFrfddltuvvnmJMnRRx+dQw89tMyJAACoBDU1NTnmmGNaja233nqZNGlSmRIBALS/qnIHAAA6n8WLF2fSpElpampKU1NTJk2alMWLF5c7FgAAFeLHP/5xPvOZz+RjH/tYkmT58uW56aabypwKAKD9aPABAO2urq4ujY2NLY8bGxtTV1dXxkQAAFSKW2+9NRdddFG23HLLvPTSS0mSRYsW5b//+781+QCATkODDwAAAICK8b3vfS/XX399zj333BQKhSTJxhtvnGuuuSY//OEPy5wOAKB9aPABAAAAUDGef/75jBo1aoXx4cOHt5zRBwDQ0WnwAcA7WK9bnxQK//p/lYVCVdbr1qeMiQAAgI022ijPPPPMCuNPPPFE+vbtW4ZEAADtT4MPAN5B16412XzQqBT++b/NB41K16415Y4FAACd2l577ZWTTjopv/rVr9Lc3JwZM2Zk6tSpmThxYvbbb79yxwMAaBddyx0AANZl79/kg9lko2FJkuqu3cqcBgAAOPnkk3PuuefmuOOOS1NTUz75yU+ma9euOfTQQ3PqqaeWOx4AQLvQ4AOAVdDYAwCAdUdNTU0uu+yynH322fn73/+ebt265X3ve1/WW2+9ckcDAGg3LtEJAAAAQMUYO3ZskqRv377ZZpttMnToUM09AKDT0eADAAAAoGIsW7YsTz31VLljAACUlUt0AgAAAFAxDj300Jx88snZddddM2jQoFRXV7c8VygUcuihh5YxHQBA+9DgAwAAAKBiXHLJJUmSuXPnrvCcBh8A0Flo8AEAAABQMWbNmlW0tX7zm9/kjDPOyKhRo/LNb37zHeedeeaZueuuu9KlS5eWsW7duuXRRx8tWhYAgNWhwQcAAABAp3PzzTfn9ttvz/vf//42zf/CF76QiRMnljgVAEDbVJU7AAAAAAC0t27duq1Wgw8AYF2iwQcAAABAp3PEEUekd+/ebZ7/+9//PgcddFA+9KEP5eCDD84TTzxRwnQAAO/OJToBAAAA4F0MGjQoVVVVOfHEE9OzZ89ce+21+dznPpf7778//fr1a9Mazc3NWbJkSYmTdkzqVjpqW1rqWzpqW1rqWzqrqm1zc3MKhUKb1tLgA4BO6BtnHVvW47+yeNkKY7defWH69uxWhjT/csolN5b1+AAArJu++MUvtnp8+umn55577sm0adNyyCGHtGmNxsbGzJw5sxTxOjx1Kx21LS31LR21LS31LZ221LampqZNa2nwAQAAAMBq6NKlS9773vfmxRdfbPNrqqurM2TIkFXMmrV2wTqoYcOGrfUaMx8sQpAOqBi1TZI8XpxlOppi1PeFIuToiIr1s3t/5hVlnY6mGPV9qAg5OqJV1XbOnDltXkuDDwAAAADeQXNzcy699NKMGTMmW221VZJk+fLleeaZZzJo0KA2r1MoFNKjR49SxezQ1K101La01Ld01La01Ld0VlXbtl6eM0mq1jYMAAAAAHQkL7zwQkaPHp1//OMfKRQKefbZZ3PBBRfkhRdeyOLFi3PFFVekuro6e+21V7mjAgCdlDP4AAAAAOh0Ro4cmSR54403kiTTpk1LktTW1qaxsTHz5s3L8uXLkyQXXXRRLrvssowdOzYNDQ3ZZpttcssttzjDAQAoGw0+AAAAADqd2trad3xu0003zezZs1ser7/++rnkkkvaIxYAQJu4RCcAAAAAAABUEA0+AAAAAAAAqCAafAAAAAAAAFBBNPgAAAAAAACggmjwAQAAAAAAQAXR4AMAAAAAAIAKosEHAAAAAAAAFUSDDwAAAAAAACqIBh8AAAAAAABUEA0+AAAAAAAAqCAafAAAAAAAAFBBNPgAAAAAAACggmjwAQDtrkf36lQV/vW4qvDWGAAAAACwahp8AEC7q+5SlaGbvieFJIUkQzd9T6q72JYAAAAAQFt0LXcAAKBz+sB7+2XQhn2SJNVdu5Q5DQAAAABUjrJ+VX7+/Pk55phjMmrUqOyxxx65/PLL09TUtNK5U6ZMyT777JPtttsu48aNyxNPPNHq+QcffDD/8R//kW222Sb7779/fvvb37bHWwAA1kJ11y6aewAAAACwmsra4Js4cWI23njjTJs2LZMnT860adNyyy23rDBv+vTpueaaa/L1r389v/vd77LHHntkwoQJWbJkSZJk5syZOeuss3LWWWflT3/6Uz772c/mmmuuSWNjY3u/JQAAAAAAACipsjX4amtrM2vWrJx22mnp3bt3Bg8enPHjx2fq1KkrzJ06dWrGjh2bbbfdNt27d89RRx2VJPnlL3+Z5K2z+w444IDstttu6datWw4++OD88Ic/THV1dbu+JwAAAAAAACi1st2Db8aMGRk4cGD69u3bMjZ8+PDMmzcvDQ0N6dWrV6u5++67b8vjqqqqDBs2LLW1tdlvv/3y5z//OQcccEA+85nP5Mknn8wWW2yRc889N8OHD29znubm5pYzAlk96lZa6ls6als6alta6ls6q6ptc3NzCoVCO6UBAAAAgJUrW4Ovvr4+ffr0aTX2drNv0aJFrRp89fX1rRqBb89dtGhRkuT555/PT37yk1x99dUZPHhwrrjiikyYMCEPPPBA1ltvvTblaWxszMyZM9fmLXVa6lZa6ls6als6alta6ls6baltTU1NOyQBAAAAgHdWtgZf8ta34Isxt7m5OQceeGBGjBiRJDn99NPzox/9KH/+85+z6667tmn96urqDBkyZBWzZrU1bqcybNiwoqwz88GiLNPhFKW+j6/9Eh1RsX52XyjKKh1LsWp7f+YVZZ2Ophj1fagIOTqiVdV2zpw57ZQEAAAAAN5Z2Rp8/fv3T319faux+vr6FAqF9O/fv9V4v379Vjp3iy22SJJsuOGGrc4G7NmzZ/r165eXX365zXkKhUJ69Oixem+CJFG3ElPf0lHb0lHb0lLf0llVbV2eEwAAAIB1QVW5DjxixIjU1dVl4cKFLWO1tbUZMmRIevbsucLcGTNmtDx+88038+STT2bbbbdNkmy++eatLqm1ePHiLFq0KJtsskmJ3wUAAAAAAAC0r7I1+LbeeuuMHDkyV155ZRoaGjJ37txMnjw548aNS5KMHj06jz76aJJk3LhxueOOO/LYY49l6dKlueGGG1JTU5Pdd989SXLYYYfl5z//eX79619n6dKl+eY3v5lNN9002223XbneHgAAAAAAAJREWe/Bd/XVV+fcc8/NLrvskl69euWwww7L4YcfniSZN29elixZkiTZbbfdcsopp+Skk07KggULMnLkyNx0003p3r17kuRjH/tYzjzzzHzlK1/JggULss022+Smm25K165lfXsAAAAAAABQdGXtgA0YMCA333zzSp+bPXt2q8eHH354S/NvZT796U/n05/+dFHzAQAAAAAAwLqmbJfoBAAAAAAAAFafBh8AAAAAAABUEA0+AAAAAAAAqCAafAAAAAAAAFBBNPgAAAAAAACggmjwAQAAAAAAQAXR4AMAAAAAAIAKosEHAAAAAAAAFUSDDwAAAAAAACqIBh8AAAAAAABUEA0+AAAAAAAAqCAafAAAAAAAAFBBNPgAAAAAAACggmjwAQAAAAAAQAXR4AMAIBdffHGGDh1a7hgAAAAAtIEGHwBAJzdz5szceeed5Y4BAAAAQBtp8AEAdGJNTU0577zzMn78+HJHAQAAAKCNupY7AAAA5fPDH/4w3bp1y/77759vfetbq/Xa5ubmLFmypDTBOjh1Kx21LR21LS31LR21La1V1be5uTmFQqGd0gAAdB4afAAAndTLL7+ca665Jrfeeusavb6xsTEzZ84scqrOQd1KR21LR21LS31LR21Lqy31rampaYckAACdiwYfAEAndckll2Ts2LEZMmRInn322dV+fXV1dYYMGbKKWbPWLFwHN2zYsLVeY+aDRQjSARWjtnl87ZfoiIpS2yQvFGWVjqcY9b0/84qQpOMp1s/uQ0VZpeNZVX3nzJnTTkkAADoXDT4AgE7okUceyV/+8pfcc889a7xGoVBIjx49ipiq81C30lHb0lHb0lLf0lHb0lpVfV2eEwCgNDT4AAA6obvuuisLFizIHnvskeSt++MkyahRo/KVr3wl++23XznjAQAAAPAuNPgAADqhM888MyeeeGLL4+effz6f+tSncuedd6Zv375lTAYAAADAqmjwAQB0Qn379m3VyHvjjTeSJAMGDChXJAAAAADaqKrcAQAAKL9NN900s2fPLncMAAAAANpAgw8AAAAAAAAqiAYfAAAAAAAAVBANPgAAAAAAAKggGnwAAAAAAABQQTT4AAAAAAAAoIJo8AEAAAAAAEAF0eADAAAAoFP6zW9+k5133jknn3zyu85ramrKN7/5zXzsYx/LjjvumM9//vP5xz/+0U4pAQBWpMEHAAAAQKdz880358ILL8z73//+Vc79/ve/n7vvvjs33XRTfvnLX2bw4MH54he/mObm5nZICgCwIg0+AAAAADqdbt265fbbb29Tg2/q1KkZP358Nt988/Tq1Ssnn3xy5s6dm//93/9th6QAACvS4AMAAACg0zniiCPSu3fvVc57/fXXM2fOnGy99dYtY7169cr73//+1NbWljIiAMA76lruAAAAAACwrnrllVfS3Nycvn37thrv27dvFi1a1OZ1mpubs2TJkmLH6xTUrXTUtrTUt3TUtrTUt3RWVdvm5uYUCoU2raXBBwAAAACrsLb322tsbMzMmTOLlKZzUbfSUdvSUt/SUdvSUt/SaUtta2pq2rSWBh8AAAAAvIP1118/VVVVqa+vbzVeX1+f97znPW1ep7q6OkOGDFnFrFmrH7ATGDZs2FqvMfPBIgTpgIpR2yTJ48VZpqMpRn1fKEKOjqhYP7v3Z15R1uloilHfh4qQoyNaVW3nzJnT5rU0+AAAAADgHXTr1i1bbLFFZsyYkZ122ilJ8uqrr+aZZ57JNtts0+Z1CoVCevToUaqYHZq6lY7alpb6lo7alpb6ls6qatvWy3MmSdXahgEAAACAjuSFF17I6NGj849//CNJMm7cuEyZMiVz585NQ0NDrrjiigwbNiwjR44sc1IAoLNyBh8AAAAAnc7bzbk33ngjSTJt2rQkSW1tbRobGzNv3rwsX748SXLYYYflpZdeymc+85ksXrw4o0aNyrXXXlue4AAA0eADAAAAoBOqra19x+c23XTTzJ49u+VxoVDICSeckBNOOKE9ogEArJJLdAIAAAAAAEAF0eADAAAAAACACqLBBwAAAAAAABVEgw8AAAAAAAAqiAYfAAAAAAAAVBANPgAAAAAAAKggZW3wzZ8/P8ccc0xGjRqVPfbYI5dffnmamppWOnfKlCnZZ599st1222XcuHF54oknVjpv2rRpGTp0aP7whz+UMjoAAAAAAACURVkbfBMnTszGG2+cadOmZfLkyZk2bVpuueWWFeZNnz4911xzTb7+9a/nd7/7XfbYY49MmDAhS5YsaTVvyZIlueSSS9KjR4/2egsAAAAAAADQrsrW4Kutrc2sWbNy2mmnpXfv3hk8eHDGjx+fqVOnrjB36tSpGTt2bLbddtt07949Rx11VJLkl7/8Zat511xzTT7ykY+kX79+7fIeAAAAAAAAoL2VrcE3Y8aMDBw4MH379m0ZGz58eObNm5eGhoYV5m699dYtj6uqqjJs2LDU1ta2jM2ePTt33XVXTjnllNKHBwAAAAAAgDLpWq4D19fXp0+fPq3G3m72LVq0KL169Wo1998bgW/PXbRoUZKkubk55513Xk488cT0799/jfI0NzevcMlP2kbdSkt9S0dtS0dtS0t9S2dVtW1ubk6hUGinNAAAAACwcmVr8CVvfUhWjLk/+tGP0tzcnEMOOWSNszQ2NmbmzJlr/PrOTN1KS31LR21LR21LS31Lpy21rampaYckAAAAAPDOytbg69+/f+rr61uN1dfXp1AorHAWXr9+/VY6d4sttsjChQtz1VVX5Tvf+c5afaO+uro6Q4YMWcWsWWu8fkc2bNiwoqwz88GiLNPhFKW+j6/9Eh1RsX52XyjKKh1LsWp7f+YVZZ2Ophj1fagIOTqiVdV2zpw57ZQEAAAAAN5Z2Rp8I0aMSF1dXRYuXNjS0Kutrc2QIUPSs2fPFebOmDEjY8aMSZK8+eabefLJJ3PwwQfnoYceSn19fcaPH98y/9VXX81xxx2Xgw46KOeee26b8hQKhfTo0aM4b66TUbfSUt/SUdvSUdvSUt/SWVVtXZ4TAAAAgHVBVbkOvPXWW2fkyJG58sor09DQkLlz52by5MkZN25ckmT06NF59NFHkyTjxo3LHXfckcceeyxLly7NDTfckJqamuy+++4ZPXp0Hnzwwdx5550tfzbaaKNceOGFOeGEE8r19gAAAAAAAKAkynoPvquvvjrnnntudtlll/Tq1SuHHXZYDj/88CTJvHnzsmTJkiTJbrvtllNOOSUnnXRSFixYkJEjR+amm25K9+7dkyTrrbdeq3W7dOmS/v37p2/fvu37hgAAAAAAAKDEytrgGzBgQG6++eaVPjd79uxWjw8//PCW5t+qTJ8+fa2zAQAAAAAAwLqobJfoBAAAAAAAAFafBh8AAAAAAABUEA0+AAAAAAAAqCAafAAAAAAAAFBBNPgAAAAAAACggmjwAQAAAAAAQAXR4AMAAAAAAIAKosEHAAAAAAAAFUSDDwAAAAAAACqIBh8AAAAAAABUEA0+AAAAAAAAqCAafAAAAAAAAFBBNPgAAAAAAACggmjwAQAAAAAAQAXR4AMAAAAAAIAKosEHAAAAAAAAFUSDDwAAAAAAACqIBh8AAAAAAABUEA0+AAAAAAAAqCAafAAAAAAAAFBBNPgAAAAAAACggmjwAQAAAAAAQAXR4AMAAAAAAIAKosEHAAAAAAAAFUSDDwAAAAAAACqIBh8AAAAAAABUEA0+AAAAAAAAqCAafAAAAAAAAFBBNPgAAAAAAACggmjwAQAAAAAAQAXR4AMAAAAAAIAKosEHANBJzZ8/P1/84hczatSo7LzzzjnzzDPz6quvljsWAAAAAKugwQcA0ElNmDAhffr0yfTp0/OTn/wkf/3rX3PZZZeVOxYAAAAAq6DBBwDQCb366qsZMWJETj311PTs2TMDBgzImDFj8uijj5Y7GgAAAACr0LXcAQAAaH99+vTJJZdc0mqsrq4uG220UZkSAQAAANBWGnwAAKS2tjbf+973csMNN7T5Nc3NzVmyZEkJU3Vc6lY6als6alta6ls6altaq6pvc3NzCoVCO6UBAOg8NPgAADq5P//5z/nCF76QU089NTvvvHObX9fY2JiZM2eWMFnHpW6lo7alo7alpb6lo7al1Zb61tTUtEMSAIDORYMPAKATmz59ek4//fSce+65Oeigg1brtdXV1RkyZMgqZs1a42wd2bBhw9Z6jZkPFiFIB1SM2ubxtV+iIypKbZO8UJRVOp5i1Pf+zCtCko6nWD+7DxVllY5nVfWdM2dOOyUBAOhcNPgAADqp//mf/8kZZ5yRq666Krvuuutqv75QKKRHjx4lSNbxqVvpqG3pqG1pqW/pqG1praq+Ls8JAFAaVeUOAABA+3vjjTdyzjnn5LTTTluj5h4AAAAA5aPBBwDQCT322GOZO3duLrzwwowcObLVn/nz55c7HgBAu5g/f36OOeaYjBo1KnvssUcuv/zyNDU1rTDvmmuuybBhw1bYN7388stlSA0A4BKdAACd0g477JDZs2eXOwYAQFlNnDgxw4cPz7Rp07JgwYIce+yx2WCDDXLkkUeuMPfAAw/MpZdeWoaUAAArcgYfAAAAAJ1ObW1tZs2aldNOOy29e/fO4MGDM378+EydOrXc0QAAVkmDDwAAAIBOZ8aMGRk4cGD69u3bMjZ8+PDMmzcvDQ0NK8yfPXt2DjvssGy33XbZb7/98vDDD7dnXACAVlyiEwAAAIBOp76+Pn369Gk19nazb9GiRenVq1fL+IABAzJo0KCceuqp2WijjTJ16tRMmDAhd911Vz7wgQ+06XjNzc1ZsmRJ8d5AJ6JupaO2paW+paO2paW+pbOq2jY3N6dQKLRpLQ0+AAAAADql5ubmNs075JBDcsghh7Q8Hj9+fH72s5/lrrvuykknndSmNRobGzNz5sw1idnpqVvpqG1pqW/pqG1pqW/ptKW2NTU1bVpLgw8AAACATqd///6pr69vNVZfX59CoZD+/fuv8vUDBw7Miy++2ObjVVdXZ8iQIauYNavN63Umw4YNW+s1Zj5YhCAdUDFqmyR5vDjLdDTFqO8LRcjRERXrZ/f+zCvKOh1NMer7UBFydESrqu2cOXPavJYGHwAAAACdzogRI1JXV5eFCxe2NPRqa2szZMiQ9OzZs9Xc66+/Ph/60IfykY98pGVs7ty52Xfffdt8vEKhkB49ehQnfCejbqWjtqWlvqWjtqWlvqWzqtq29fKcSVK1tmEAAAAAoNJsvfXWGTlyZK688so0NDRk7ty5mTx5csaNG5ckGT16dB599NEkb53Zd8EFF+Rvf/tbli1blkmTJuWZZ57JmDFjyvkWAIBOrKwNvvnz5+eYY47JqFGjsscee+Tyyy9PU1PTSudOmTIl++yzT7bbbruMGzcuTzzxRMtzr7/+ei666KLstttu2WGHHXLkkUfmqaeeaq+3AQAAAEAFuvrqq/Piiy9ml112yRFHHJGDDjoohx9+eJJk3rx5WbJkSZLk1FNPzW677Zbx48dnxx13zD333JPvfve7GTBgQDnjAwCdWFkv0Tlx4sQMHz4806ZNy4IFC3Lsscdmgw02yJFHHtlq3vTp03PNNdfkO9/5ToYOHZopU6ZkwoQJeeCBB9KjR49cfvnl+ctf/pIf/vCHWX/99XPRRRfl+OOPzwMPPFCmdwYAAADAum7AgAG5+eabV/rc7NmzW/7erVu3nH322Tn77LPbKxoAwLsq2xl8tbW1mTVrVk477bT07t07gwcPzvjx4zN16tQV5k6dOjVjx47Ntttum+7du+eoo45Kkvzyl79MkvTq1Stf+tKXsskmm6RHjx757Gc/m7///e954QW3IAUAAAAAAKBjKdsZfDNmzMjAgQPTt2/flrHhw4dn3rx5aWhoSK9evVrN/febFldVVWXYsGGpra3Nfvvtl5NPPrnV2nV1denWrVvWX3/9Nudpbm5uuewCq0fdSkt9S0dtS0dtS0t9S2dVtW1ubl6tmx0DAAAAQCmUrcFXX1+fPn36tBp7u9m3aNGiVg2++vr6Vo3At+cuWrRohXVfeeWVXHTRRfnc5z6Xbt26tTlPY2NjZs6cuTpvgX9St9JS39JR29JR29JS39JpS21ramraIQkAAAAAvLOy3oOvubm5qHNffPHFHHXUURk2bFgmTpy4Wlmqq6szZMiQVcyatVprdhbDhg0ryjozHyzKMh1OUer7+Nov0REV62fXxYBXVKza3p95RVmnoylGfR8qQo6OaFW1nTNnTjslAQAAAIB3VrYGX//+/VNfX99qrL6+PoVCIf3792813q9fv5XO3WKLLVoeP/PMMxk/fnw++tGP5pxzzkmXLl1WK0+hUEiPHj1W6zW8Rd1KS31LR21LR21LS31LZ1W1dXlOAAAAANYFVeU68IgRI1JXV5eFCxe2jNXW1mbIkCHp2bPnCnNnzJjR8vjNN9/Mk08+mW233TZJsnDhwnzuc5/L2LFjc9555612cw8AAAAAAAAqRdkafFtvvXVGjhyZK6+8Mg0NDZk7d24mT56ccePGJUlGjx6dRx99NEkybty43HHHHXnssceydOnS3HDDDampqcnuu++eJPnGN76RbbfdNscff3y53g4AAAAAAAC0i7Leg+/qq6/Oueeem1122SW9evXKYYcdlsMPPzxJMm/evCxZsiRJsttuu+WUU07JSSedlAULFmTkyJG56aab0r179yTJj3/843Tp0iUPPPBAq/W/9rWv5aCDDmrX9wQAAAAAAAClVNYG34ABA3LzzTev9LnZs2e3enz44Ye3NP/+r5kzZxY9GwAAAAAAAKyLynaJTgAAAAAAAGD1afABAAAAAABABdHgAwAAAAAAgAqiwQcAAAAAAAAVRIMPAAAAAAAAKogGHwAAAAAAAFQQDT4AAAAAAACoIBp8AAAAAAAAUEE0+AAAAAAAAKCCaPABAAAAAABABdHgAwAAAAAAgAqiwQcAAAAAAAAVRIMPAAAAAAAAKogGHwAAAAAAAFQQDT4AAAAAAACoIBp8AAAAAAAAUEE0+AAAAAAAAKCCaPABAAAAAABABdHgAwAAAAAAgAqiwQcAAAAAAAAVRIMPAAAAAAAAKogGHwAAAAAAAFQQDT4AAAAAAACoIBp8AAAAAAAAUEE0+AAAAAAAAKCCaPABAAAAAABABdHgAwAAAAAAgAqiwQcAAAAAAAAVRIMPAAAAAAAAKogGHwAAAAAAAFQQDT4AAAAAAACoIBp8AAAAAAAAUEE0+AAAAAAAAKCCaPABAAAAAABABdHgAwAAAAAAgAqiwQcAAAAAAAAVRIMPAAAAAAAAKogGHwAAAAAAAFQQDT4AAAAAAACoIBp8AAAAAAAAUEE0+AAAAAAAAKCCaPABAAAAAABABdHgAwAAAAAAgAqiwQcAAAAAAAAVRIMPAAAAAAAAKogGHwAAAAAAAFQQDT4AAAAAAACoIBp8AAAAAAAAUEHK2uCbP39+jjnmmIwaNSp77LFHLr/88jQ1Na107pQpU7LPPvtku+22y7hx4/LEE0+0PLds2bJ85StfyW677ZZRo0blhBNOyKJFi9rrbQAAVKTV2YsBAHRExfpsCgCgvZW1wTdx4sRsvPHGmTZtWiZPnpxp06bllltuWWHe9OnTc8011+TrX/96fve732WPPfbIhAkTsmTJkiTJN7/5zcyYMSNTp07N/fffn+bm5px11lnt/XYAACpKW/diAAAdVbE+mwIAaG9la/DV1tZm1qxZOe2009K7d+8MHjw448ePz9SpU1eYO3Xq1IwdOzbbbrttunfvnqOOOipJ8stf/jJvvPFGbr/99hx33HF573vfm/XXXz8nnXRSfvWrX+WFF15o77cFAFARVmcvBgDQERXrsykAgHIoW4NvxowZGThwYPr27dsyNnz48MybNy8NDQ0rzN16661bHldVVWXYsGGpra3NM888k9deey3Dhw9veX7zzTdP9+7dM2PGjNK/EQCACrQ6ezEAgI6oWJ9NAQCUQ9dyHbi+vj59+vRpNfb2hmrRokXp1atXq7n/vtl6e+6iRYtSX1+fJCus1adPnzbfh6+xsTHNzc15/PHH33Xe5/f7QJvW62xWVbc22/nTxVmngylGfY8YOqYISTqeYv3svmf8Z4qyTkdSrNr+v302Lco6HU0x6rvT6MOKkKTjWVVtGxsbUygU2ilNaa3OXmxl7J/WTlF+T9o7rZS9U+nYO5VWMepr77RyxfrZtX9auUrePxXrs6m2sHdaO/ZOpVOs35H2TytXjPraO62cz55Ky2dPpVPMvVPZGnxJ0tzcXLS5q7PW//V2sVZVtI36v/sHXaydmr4blDtCh7Vh7/eUO0KH1mPDDcsdocNav1/PckfosPr29zt3TRQKhXX2A6o1Yf9U2eydSsfeqbTsnUrH3qm07J/WzLq+fyrmZ1Pvxt6p/OydSsv+qXTsnUrL/ql07J3WzOrsncrW4Ovfv3/L2Xdvq6+vT6FQSP/+/VuN9+vXb6Vzt9hii5a59fX16dnzX/8yvvLKK3nPe9r2/1g+9KEPrf4bAACoYKuzF1sZ+ycAoNIV67OptrB3AgCKrWz34BsxYkTq6uqycOHClrHa2toMGTKkVaPu7bn/fj+9N998M08++WS23XbbDBo0KH379m31/FNPPZXly5dnxIgRpX8jAAAVaHX2YgAAHVGxPpsCACiHsjX4tt5664wcOTJXXnllGhoaMnfu3EyePDnjxo1LkowePTqPPvpokmTcuHG544478thjj2Xp0qW54YYbUlNTk9133z1dunTJoYcemm9/+9upq6vLokWL8o1vfCN77713NtjAKaAAACuzqr0YAEBHV6zPpgAAyqGs9+C7+uqrc+6552aXXXZJr169cthhh+Xwww9PksybNy9LlixJkuy222455ZRTctJJJ2XBggUZOXJkbrrppnTv3j1JcsIJJ2Tx4sU58MAD88Ybb2SPPfbI+eefX663BQBQEd5tLwYA0BkU67MpAID2VmhemzsEAwAAAAAAAO2qbJfoBAAAAAAAAFafBh8AAAAAAABUEA0+AAAAAAAAqCAafAAAAAAAAFBBNPgqzKxZs/LZz34222+/fXbeeeecdNJJeemll8odq8O5+OKLM3To0HLH6FCGDh2aESNGZOTIkS1/vva1r5U7Vodxww03ZNddd80HP/jBjB8/Ps8++2y5I3UIf/rTn1r9zI4cOTIjRozw+6FInnzyyRxxxBHZYYcdsssuu+S0007LwoULyx2LDsbeqf3YPxWXvVPp2T8Vn71T6dk/0R7sn9qHvVPx2T+Vlr1Tadg/lVZH3zsVmpubm8sdgrZZvnx5dt9993z605/O0UcfnYaGhpx44onp06dPrrvuunLH6zBmzpyZ8ePHp76+PrNnzy53nA5j6NChefDBB7PpppuWO0qH8/3vfz/f+973ct1112WjjTbKt771rSTJOeecU95gHdS3v/3tzJo1q6XOrJk33ngju+++e8aOHZvjjz8+ixcvzqmnnppevXrl6quvLnc8Ogh7p/Zj/1R89k6lZf/Ufuydisf+ifZg/9Q+7J1Kw/6pdOyd2pf9U3F0hr2TM/gqyNKlS3PyySfn2GOPTU1NTfr375+99947f/3rX8sdrcNoamrKeeedl/Hjx5c7CrTZpEmTcvLJJ+cDH/hAevXqlXPOOccGq0See+65TJ48OV/60pfKHaXivfTSS3nppZdy4IEHpqamJv369cvee++dmTNnljsaHYi9U/uwf6IS2T+1D3un4rJ/oj3YP5WevROVyN6p/dg/FU9n2Dtp8FWQvn375pBDDknXrl2TJH/729/y05/+NP/xH/9R5mQdxw9/+MN069Yt+++/f7mjdEhXXnlldt999+ywww4599xzs3jx4nJHqngvvPBCnn322bzyyivZd999M2rUqJxwwgkd6lTzdclVV12VT37yk9lkk03KHaXibbzxxhk2bFimTp2axYsXZ8GCBXnggQey++67lzsaHYi9U/uwfyode6fSsH9qP/ZOxWX/RHuwfyo9e6fSsn8qPnun9mX/VDydYe+kwVeB5s+fnxEjRmTffffNyJEjc8IJJ5Q7Uofw8ssv55prrsl5551X7igd0gc/+MHsvPPOeeCBBzJ16tQ89thjueCCC8odq+I9//zzSZL77rsvkydPzp133pnnn3/et6hK4Nlnn80DDzyQI488stxROoSqqqpcc801efDBB7Pddttl5513zhtvvJFTTz213NHogOydSsf+qXTsnUrH/ql92DsVn/0T7cn+qTTsnUrL/qk07J3aj/1TcXWGvZMGXwUaOHBgamtrc9999+Xpp592um6RXHLJJRk7dmyGDBlS7igd0tSpU3PIIYekpqYmm2++eU477bTcc889Wb58ebmjVbS3b6N61FFHZeONN86AAQMyceLETJ8+PcuWLStzuo7l+9//fj7+8Y9nww03LHeUDmH58uWZMGFCRo8enUcffTS//vWv07t375x22mnljkYHZO9UOvZPpWPvVDr2T+3D3qn47J9oT/ZPpWHvVFr2T6Vh79R+7J+KqzPsnTT4KlShUMjgwYNz8skn55577nFK9Fp65JFH8pe//CVf/OIXyx2l09h0003z5ptvZsGCBeWOUtE22GCDJEmfPn1axgYOHJjm5ma1LbL7778/e+65Z7ljdBiPPPJInn322Zxyyinp3bt3Nt5445xwwgn5xS9+kfr6+nLHowOydyo++6f2Ze9UPPZP7cPeqfjsn2hv9k/FZe/U/uyfisPeqf3YPxVXZ9g7afBVkEceeST77LNPmpqaWsaqqt76R1hdXV2uWB3CXXfdlQULFmSPPfbIqFGjMnbs2CTJqFGj8rOf/azM6Srfk08+mUsvvbTV2Ny5c1NTU5ONNtqoTKk6hgEDBqRXr16tbg47f/78VFdXq20RzZw5M/Pnz88uu+xS7igdxptvvpmmpqaWbwIm8a1Kis7eqbTsn0rH3qm07J9Kz96pNOyfaA/2T6Vj71Ra9k+lY+/UPuyfiq8z7J00+CrIiBEj0tDQkMsvvzxLly7NwoULc80112SHHXZI7969yx2vop155pm5//77c+edd+bOO+/MTTfdlCS58847fWuiCN7znvdk6tSpuemmm7J8+fLMmzcvV111VT71qU+lS5cu5Y5X0bp27ZqDDz443/72t/P3v/89CxYsyHXXXZf999+/5aborL0nn3wy66+/fnr16lXuKB3Ghz70ofTo0SPXXHNNli5dmkWLFuWGG27IjjvumPXXX7/c8egg7J1Ky/6pdOydSsv+qfTsnUrD/on2YP9UOvZOpWX/VDr2Tu3D/qn4OsPeyb+BFaR3796ZNGlSLrzwwnz4wx9Ojx498uEPfzgXXXRRuaNVvL59+6Zv374tj994440kb31DhbW38cYb56abbsqVV16ZG264ITU1NRkzZkxOPvnkckfrEE499dQsX748hxxySBobG7PPPvu40XGRvfzyy65/XmT9+vXLf/3Xf+Wyyy7Lbrvtlpqamuy00045//zzyx2NDsTeqbTsn0rH3qn07J9Ky96pNOyfaA/2T6Vj71Ra9k+lZe9UevZPxdcZ9k6F5n8/PxEAAAAAAABYp7lEJwAAAAAAAFQQDT4AAAAAAACoIBp8AAAAAAAAUEE0+AAAAAAAAKCCaPABAAAAAABABdHgAwAAAAAAgAqiwQcAAAAAAAAVRIMPAAAAAAAAKogGH0AbXXPNNdlll12SJPPnz8/IkSPz29/+tsypAADWXfZPAABtZ+8ErA4NPoA1MHDgwNTW1rZsup5//vn86Ec/KnMqAIB1l/0TAEDb2TsBq6LBB1AEv/jFL2yyAABWg/0TAEDb2TsB/5cGH9BhzJgxI2PHjs3IkSPz8Y9/PPfee2/23HPPXHPNNa0ucfC2H/zgBxk6dGjL46effjoTJkzI9ttvnw996EMZO3ZsHn744ZUe69lnn83QoUPz61//OpdddlkuvvjiPP744y2XThg6dGjmzJnT6jXXXXdddt999zQ1NRX/zQMArAH7JwCAtrN3AtYlGnxAh9Dc3JxTTz01G264YR5++OFMnTo106ZNy0svvdTmNSZOnJjq6ur8+te/zh/+8IfsuuuumThxYhYtWvSurzvjjDNy4IEHZptttmm5dMJmm222wreq7rnnnowdOzZVVX71AgDlZ/8EANB29k7Ausa/6UCH8MQTT2TevHn54he/mL59+6Zfv3750pe+lOXLl7d5jR/+8Ie57LLL0rNnz9TU1OSggw7KkiVL8tRTT612nk996lO54447Wo4/Y8aMPP300/nkJz+52msBAJSC/RMAQNvZOwHrGg0+oEOoq6tLkrzvfe9rGRswYED69u3b5jUef/zxHHPMMdlxxx0zYsSIHHDAAUmSZcuWrXaetzdov/jFL5K89Q2qnXfeOQMHDlzttQAASsH+CQCg7eydgHWNBh/QITQ3NyfJCpcgeLdrjv/7c3//+99zzDHHZKuttsr999+fJ554Ivfee+8a5+nXr1/22Wef/OQnP0lTU1PuvffeHHzwwWu8HgBAsdk/AQC0nb0TsK7R4AM6hAEDBiR56wbEb3v++efz2muvJUm6deuWpUuXtnrNvHnzWv7+xBNPZPny5fnCF76Q/v37J0kee+yxtcp02GGH5fe//33uvffeLF++PB/72MfWaj0AgGKyfwIAaDt7J2Bdo8EHdAgjRozIJptskuuuuy6vvvpq6uvr8/Wvfz3dunVLkmy++eZZvHhxpk2blqampvzxj3/Mr371q5bXv315hT/+8Y9Zvnx5fv3rX+e+++5L8q9LMLyb9dZbLy+++GIWLVrUspnbYYcdMnjw4Jx//vk56KCDUlNTU+R3DQCw5uyfAADazt4JWNdo8AEdQpcuXXLdddflpZdeym677ZZPfvKT2WuvvdK7d+8kyZ577plx48bly1/+cnbYYYf84Ac/yBe+8IWW148cOTLHH398LrjggnzkIx/Jj370o1x44YX5xCc+kQsvvDBTp0591+MfeOCBeeONN/LRj34006ZNaxk/9NBD89prr7lEAgCwzrF/AgBoO3snYF1TaH774sEAHdAuu+ySww47LBMnTizL8a+44orMmDEjkydPLsvxAQBWl/0TAEDb2TsB5dK13AEAOqqHHnoo3//+922wAADayP4JAKDt7J2gc9Pg4/+3cwcnAMMwEARNOnAjQh2q9bTgT3AOZiq4p2BBwAeqau2918ys7r49BwDg99xPAADn3E6AF50AAAAAAAAQ5Lk9AAAAAAAAADgn8AEAAAAAAEAQgQ8AAAAAAACCCHwAAAAAAAAQROADAAAAAACAIAIfAAAAAAAABBH4AAAAAAAAIIjABwAAAAAAAEEEPgAAAAAAAAjyAkL/yr6uaKYt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7" name="Imagen 6"/>
          <p:cNvPicPr>
            <a:picLocks noChangeAspect="1"/>
          </p:cNvPicPr>
          <p:nvPr/>
        </p:nvPicPr>
        <p:blipFill>
          <a:blip r:embed="rId2"/>
          <a:stretch>
            <a:fillRect/>
          </a:stretch>
        </p:blipFill>
        <p:spPr>
          <a:xfrm>
            <a:off x="5615796" y="1174532"/>
            <a:ext cx="2662275" cy="2605388"/>
          </a:xfrm>
          <a:prstGeom prst="rect">
            <a:avLst/>
          </a:prstGeom>
          <a:ln w="19050">
            <a:solidFill>
              <a:schemeClr val="bg1"/>
            </a:solidFill>
          </a:ln>
        </p:spPr>
      </p:pic>
      <p:pic>
        <p:nvPicPr>
          <p:cNvPr id="3076" name="Picture 4" descr="https://i.gyazo.com/c4946a353df8dcb09df00f9c8249dcf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9671" y="3947857"/>
            <a:ext cx="2668400" cy="277212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3078" name="Picture 6" descr="https://i.gyazo.com/cea3da2a4fc306e88579f293e1be37d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3283" y="1174532"/>
            <a:ext cx="2826378" cy="2605388"/>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3080" name="Picture 8" descr="https://i.gyazo.com/9dd2cc101b199268cd7793061f173fd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3283" y="3947857"/>
            <a:ext cx="2826378" cy="277212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858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858" y="255660"/>
            <a:ext cx="9404723" cy="1400530"/>
          </a:xfrm>
        </p:spPr>
        <p:txBody>
          <a:bodyPr/>
          <a:lstStyle/>
          <a:p>
            <a:pPr algn="ctr"/>
            <a:r>
              <a:rPr lang="es-AR" dirty="0" smtClean="0"/>
              <a:t>EDA- Resumen de Datos</a:t>
            </a:r>
            <a:endParaRPr lang="es-AR" dirty="0"/>
          </a:p>
        </p:txBody>
      </p:sp>
      <p:sp>
        <p:nvSpPr>
          <p:cNvPr id="3" name="Marcador de contenido 2"/>
          <p:cNvSpPr>
            <a:spLocks noGrp="1"/>
          </p:cNvSpPr>
          <p:nvPr>
            <p:ph idx="1"/>
          </p:nvPr>
        </p:nvSpPr>
        <p:spPr>
          <a:xfrm>
            <a:off x="0" y="1050255"/>
            <a:ext cx="5891841" cy="3022202"/>
          </a:xfrm>
        </p:spPr>
        <p:txBody>
          <a:bodyPr>
            <a:noAutofit/>
          </a:bodyPr>
          <a:lstStyle/>
          <a:p>
            <a:pPr>
              <a:buFont typeface="Wingdings" panose="05000000000000000000" pitchFamily="2" charset="2"/>
              <a:buChar char="Ø"/>
            </a:pPr>
            <a:r>
              <a:rPr lang="es-AR" sz="1100" b="1" dirty="0" err="1"/>
              <a:t>fixed</a:t>
            </a:r>
            <a:r>
              <a:rPr lang="es-AR" sz="1100" b="1" dirty="0"/>
              <a:t> </a:t>
            </a:r>
            <a:r>
              <a:rPr lang="es-AR" sz="1100" b="1" dirty="0" err="1"/>
              <a:t>acidity</a:t>
            </a:r>
            <a:r>
              <a:rPr lang="es-AR" sz="1100" b="1" dirty="0"/>
              <a:t>:</a:t>
            </a:r>
            <a:r>
              <a:rPr lang="es-AR" sz="1100" dirty="0"/>
              <a:t> la mayoría de los ácidos involucrados con el vino o fijos no volátiles (no se evaporan fácilmente).</a:t>
            </a:r>
          </a:p>
          <a:p>
            <a:pPr>
              <a:buFont typeface="Wingdings" panose="05000000000000000000" pitchFamily="2" charset="2"/>
              <a:buChar char="Ø"/>
            </a:pPr>
            <a:r>
              <a:rPr lang="es-AR" sz="1100" b="1" dirty="0" err="1"/>
              <a:t>volatile</a:t>
            </a:r>
            <a:r>
              <a:rPr lang="es-AR" sz="1100" b="1" dirty="0"/>
              <a:t> </a:t>
            </a:r>
            <a:r>
              <a:rPr lang="es-AR" sz="1100" b="1" dirty="0" err="1"/>
              <a:t>acidity</a:t>
            </a:r>
            <a:r>
              <a:rPr lang="es-AR" sz="1100" b="1" dirty="0"/>
              <a:t>:</a:t>
            </a:r>
            <a:r>
              <a:rPr lang="es-AR" sz="1100" dirty="0"/>
              <a:t> la cantidad de ácido acético en el vino, que en niveles demasiado altos puede provocar un sabor desagradable a vinagre.</a:t>
            </a:r>
          </a:p>
          <a:p>
            <a:pPr>
              <a:buFont typeface="Wingdings" panose="05000000000000000000" pitchFamily="2" charset="2"/>
              <a:buChar char="Ø"/>
            </a:pPr>
            <a:r>
              <a:rPr lang="es-AR" sz="1100" b="1" dirty="0" err="1"/>
              <a:t>citric</a:t>
            </a:r>
            <a:r>
              <a:rPr lang="es-AR" sz="1100" b="1" dirty="0"/>
              <a:t> </a:t>
            </a:r>
            <a:r>
              <a:rPr lang="es-AR" sz="1100" b="1" dirty="0" err="1"/>
              <a:t>acid</a:t>
            </a:r>
            <a:r>
              <a:rPr lang="es-AR" sz="1100" b="1" dirty="0"/>
              <a:t>:</a:t>
            </a:r>
            <a:r>
              <a:rPr lang="es-AR" sz="1100" dirty="0"/>
              <a:t> encontrado en pequeñas cantidades, el ácido cítrico puede agregar 'frescura' y sabor a los vinos.</a:t>
            </a:r>
          </a:p>
          <a:p>
            <a:pPr>
              <a:buFont typeface="Wingdings" panose="05000000000000000000" pitchFamily="2" charset="2"/>
              <a:buChar char="Ø"/>
            </a:pPr>
            <a:r>
              <a:rPr lang="es-AR" sz="1100" b="1" dirty="0"/>
              <a:t>residual </a:t>
            </a:r>
            <a:r>
              <a:rPr lang="es-AR" sz="1100" b="1" dirty="0" err="1"/>
              <a:t>sugar</a:t>
            </a:r>
            <a:r>
              <a:rPr lang="es-AR" sz="1100" b="1" dirty="0"/>
              <a:t>:</a:t>
            </a:r>
            <a:r>
              <a:rPr lang="es-AR" sz="1100" dirty="0"/>
              <a:t> cantidad de azúcar que queda en el vino posterior a la fermentación del mismo. Se considera raro encontrar vinos con menos de 1 gramo por litro. Los vinos con 45 gramos por litro se consideran vinos dulces.</a:t>
            </a:r>
          </a:p>
          <a:p>
            <a:pPr>
              <a:buFont typeface="Wingdings" panose="05000000000000000000" pitchFamily="2" charset="2"/>
              <a:buChar char="Ø"/>
            </a:pPr>
            <a:r>
              <a:rPr lang="es-AR" sz="1100" b="1" dirty="0" err="1"/>
              <a:t>chlorides</a:t>
            </a:r>
            <a:r>
              <a:rPr lang="es-AR" sz="1100" b="1" dirty="0"/>
              <a:t>:</a:t>
            </a:r>
            <a:r>
              <a:rPr lang="es-AR" sz="1100" dirty="0"/>
              <a:t> cantidad de sal en el vino.</a:t>
            </a:r>
          </a:p>
          <a:p>
            <a:pPr>
              <a:buFont typeface="Wingdings" panose="05000000000000000000" pitchFamily="2" charset="2"/>
              <a:buChar char="Ø"/>
            </a:pPr>
            <a:r>
              <a:rPr lang="es-AR" sz="1100" b="1" dirty="0"/>
              <a:t>free </a:t>
            </a:r>
            <a:r>
              <a:rPr lang="es-AR" sz="1100" b="1" dirty="0" err="1"/>
              <a:t>sulfur</a:t>
            </a:r>
            <a:r>
              <a:rPr lang="es-AR" sz="1100" b="1" dirty="0"/>
              <a:t> </a:t>
            </a:r>
            <a:r>
              <a:rPr lang="es-AR" sz="1100" b="1" dirty="0" err="1"/>
              <a:t>dioxide</a:t>
            </a:r>
            <a:r>
              <a:rPr lang="es-AR" sz="1100" b="1" dirty="0"/>
              <a:t>:</a:t>
            </a:r>
            <a:r>
              <a:rPr lang="es-AR" sz="1100" dirty="0"/>
              <a:t> la forma libre de SO2 existe en equilibrio entre el SO2 molecular (como gas disuelto) y el </a:t>
            </a:r>
            <a:r>
              <a:rPr lang="es-AR" sz="1100" dirty="0" err="1"/>
              <a:t>ión</a:t>
            </a:r>
            <a:r>
              <a:rPr lang="es-AR" sz="1100" dirty="0"/>
              <a:t> bisulfito; previene el crecimiento microbiano y la oxidación del vino</a:t>
            </a:r>
            <a:r>
              <a:rPr lang="es-AR" sz="1100" dirty="0" smtClean="0"/>
              <a:t>.</a:t>
            </a:r>
            <a:endParaRPr lang="es-AR" sz="1100" dirty="0"/>
          </a:p>
        </p:txBody>
      </p:sp>
      <p:pic>
        <p:nvPicPr>
          <p:cNvPr id="4098" name="Picture 2" descr="https://i.gyazo.com/edddb1b1b3e1a4fe8c827f7ce482cc5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53" y="4202968"/>
            <a:ext cx="11107374" cy="2413169"/>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5771070" y="955925"/>
            <a:ext cx="5952227" cy="3247043"/>
          </a:xfrm>
          <a:prstGeom prst="rect">
            <a:avLst/>
          </a:prstGeom>
          <a:noFill/>
        </p:spPr>
        <p:txBody>
          <a:bodyPr wrap="square" rtlCol="0">
            <a:spAutoFit/>
          </a:bodyPr>
          <a:lstStyle/>
          <a:p>
            <a:pPr marL="171450" indent="-171450">
              <a:buFont typeface="Wingdings" panose="05000000000000000000" pitchFamily="2" charset="2"/>
              <a:buChar char="Ø"/>
            </a:pPr>
            <a:r>
              <a:rPr lang="es-AR" sz="1100" b="1" dirty="0">
                <a:latin typeface="+mj-lt"/>
                <a:ea typeface="+mj-ea"/>
                <a:cs typeface="+mj-cs"/>
              </a:rPr>
              <a:t>total </a:t>
            </a:r>
            <a:r>
              <a:rPr lang="es-AR" sz="1100" b="1" dirty="0" err="1">
                <a:latin typeface="+mj-lt"/>
                <a:ea typeface="+mj-ea"/>
                <a:cs typeface="+mj-cs"/>
              </a:rPr>
              <a:t>sulfur</a:t>
            </a:r>
            <a:r>
              <a:rPr lang="es-AR" sz="1100" b="1" dirty="0">
                <a:latin typeface="+mj-lt"/>
                <a:ea typeface="+mj-ea"/>
                <a:cs typeface="+mj-cs"/>
              </a:rPr>
              <a:t> </a:t>
            </a:r>
            <a:r>
              <a:rPr lang="es-AR" sz="1100" b="1" dirty="0" err="1">
                <a:latin typeface="+mj-lt"/>
                <a:ea typeface="+mj-ea"/>
                <a:cs typeface="+mj-cs"/>
              </a:rPr>
              <a:t>dioxide</a:t>
            </a:r>
            <a:r>
              <a:rPr lang="es-AR" sz="1100" dirty="0">
                <a:latin typeface="+mj-lt"/>
                <a:ea typeface="+mj-ea"/>
                <a:cs typeface="+mj-cs"/>
              </a:rPr>
              <a:t>:</a:t>
            </a:r>
            <a:r>
              <a:rPr lang="es-AR" dirty="0"/>
              <a:t> </a:t>
            </a:r>
            <a:r>
              <a:rPr lang="es-AR" sz="1100" dirty="0">
                <a:latin typeface="+mj-lt"/>
                <a:ea typeface="+mj-ea"/>
                <a:cs typeface="+mj-cs"/>
              </a:rPr>
              <a:t>cantidad de formas libres y ligadas de S02; en bajas concentraciones, el SO2 es mayormente indetectable en el vino, pero en concentraciones de SO2 libres superiores a 50 ppm, el SO2 se vuelve evidente en la nariz y el sabor del vino</a:t>
            </a:r>
            <a:r>
              <a:rPr lang="es-AR" sz="1100" dirty="0" smtClean="0">
                <a:latin typeface="+mj-lt"/>
                <a:ea typeface="+mj-ea"/>
                <a:cs typeface="+mj-cs"/>
              </a:rPr>
              <a:t>.</a:t>
            </a:r>
          </a:p>
          <a:p>
            <a:pPr marL="171450" indent="-171450">
              <a:buFont typeface="Wingdings" panose="05000000000000000000" pitchFamily="2" charset="2"/>
              <a:buChar char="Ø"/>
            </a:pPr>
            <a:endParaRPr lang="es-AR" sz="1100" dirty="0">
              <a:latin typeface="+mj-lt"/>
              <a:ea typeface="+mj-ea"/>
              <a:cs typeface="+mj-cs"/>
            </a:endParaRPr>
          </a:p>
          <a:p>
            <a:pPr marL="171450" indent="-171450">
              <a:buFont typeface="Wingdings" panose="05000000000000000000" pitchFamily="2" charset="2"/>
              <a:buChar char="Ø"/>
            </a:pPr>
            <a:r>
              <a:rPr lang="es-AR" sz="1100" b="1" dirty="0" err="1">
                <a:latin typeface="+mj-lt"/>
                <a:ea typeface="+mj-ea"/>
                <a:cs typeface="+mj-cs"/>
              </a:rPr>
              <a:t>density</a:t>
            </a:r>
            <a:r>
              <a:rPr lang="es-AR" sz="1100" dirty="0">
                <a:latin typeface="+mj-lt"/>
                <a:ea typeface="+mj-ea"/>
                <a:cs typeface="+mj-cs"/>
              </a:rPr>
              <a:t>: la densidad del agua es cercana a la del agua dependiendo del porcentaje de contenido de alcohol y azúcar</a:t>
            </a:r>
            <a:r>
              <a:rPr lang="es-AR" sz="1100" dirty="0" smtClean="0">
                <a:latin typeface="+mj-lt"/>
                <a:ea typeface="+mj-ea"/>
                <a:cs typeface="+mj-cs"/>
              </a:rPr>
              <a:t>.</a:t>
            </a:r>
          </a:p>
          <a:p>
            <a:pPr marL="171450" indent="-171450">
              <a:buFont typeface="Wingdings" panose="05000000000000000000" pitchFamily="2" charset="2"/>
              <a:buChar char="Ø"/>
            </a:pPr>
            <a:endParaRPr lang="es-AR" sz="1100" dirty="0">
              <a:latin typeface="+mj-lt"/>
              <a:ea typeface="+mj-ea"/>
              <a:cs typeface="+mj-cs"/>
            </a:endParaRPr>
          </a:p>
          <a:p>
            <a:pPr marL="171450" indent="-171450">
              <a:buFont typeface="Wingdings" panose="05000000000000000000" pitchFamily="2" charset="2"/>
              <a:buChar char="Ø"/>
            </a:pPr>
            <a:r>
              <a:rPr lang="es-AR" sz="1100" b="1" dirty="0">
                <a:latin typeface="+mj-lt"/>
                <a:ea typeface="+mj-ea"/>
                <a:cs typeface="+mj-cs"/>
              </a:rPr>
              <a:t>pH</a:t>
            </a:r>
            <a:r>
              <a:rPr lang="es-AR" sz="1100" dirty="0">
                <a:latin typeface="+mj-lt"/>
                <a:ea typeface="+mj-ea"/>
                <a:cs typeface="+mj-cs"/>
              </a:rPr>
              <a:t>: describe qué tan ácido o básico es un vino en una escala de 0 (muy ácido) a 14 (muy básico); la mayoría de los vinos están entre 3 y 4 en la escala de pH</a:t>
            </a:r>
            <a:r>
              <a:rPr lang="es-AR" sz="1100" dirty="0" smtClean="0">
                <a:latin typeface="+mj-lt"/>
                <a:ea typeface="+mj-ea"/>
                <a:cs typeface="+mj-cs"/>
              </a:rPr>
              <a:t>.</a:t>
            </a:r>
          </a:p>
          <a:p>
            <a:pPr marL="171450" indent="-171450">
              <a:buFont typeface="Wingdings" panose="05000000000000000000" pitchFamily="2" charset="2"/>
              <a:buChar char="Ø"/>
            </a:pPr>
            <a:endParaRPr lang="es-AR" sz="1100" dirty="0">
              <a:latin typeface="+mj-lt"/>
              <a:ea typeface="+mj-ea"/>
              <a:cs typeface="+mj-cs"/>
            </a:endParaRPr>
          </a:p>
          <a:p>
            <a:pPr marL="171450" indent="-171450">
              <a:buFont typeface="Wingdings" panose="05000000000000000000" pitchFamily="2" charset="2"/>
              <a:buChar char="Ø"/>
            </a:pPr>
            <a:r>
              <a:rPr lang="es-AR" sz="1100" b="1" dirty="0" err="1">
                <a:latin typeface="+mj-lt"/>
                <a:ea typeface="+mj-ea"/>
                <a:cs typeface="+mj-cs"/>
              </a:rPr>
              <a:t>sulphates</a:t>
            </a:r>
            <a:r>
              <a:rPr lang="es-AR" sz="1100" dirty="0">
                <a:latin typeface="+mj-lt"/>
                <a:ea typeface="+mj-ea"/>
                <a:cs typeface="+mj-cs"/>
              </a:rPr>
              <a:t>: un aditivo del vino que puede contribuir a los niveles de dióxido de azufre (S02), que actúa como antimicrobiano y antioxidante</a:t>
            </a:r>
            <a:r>
              <a:rPr lang="es-AR" sz="1100" dirty="0" smtClean="0">
                <a:latin typeface="+mj-lt"/>
                <a:ea typeface="+mj-ea"/>
                <a:cs typeface="+mj-cs"/>
              </a:rPr>
              <a:t>.</a:t>
            </a:r>
          </a:p>
          <a:p>
            <a:pPr marL="171450" indent="-171450">
              <a:buFont typeface="Wingdings" panose="05000000000000000000" pitchFamily="2" charset="2"/>
              <a:buChar char="Ø"/>
            </a:pPr>
            <a:endParaRPr lang="es-AR" sz="1100" dirty="0">
              <a:latin typeface="+mj-lt"/>
              <a:ea typeface="+mj-ea"/>
              <a:cs typeface="+mj-cs"/>
            </a:endParaRPr>
          </a:p>
          <a:p>
            <a:pPr marL="171450" indent="-171450">
              <a:buFont typeface="Wingdings" panose="05000000000000000000" pitchFamily="2" charset="2"/>
              <a:buChar char="Ø"/>
            </a:pPr>
            <a:r>
              <a:rPr lang="es-AR" sz="1100" b="1" dirty="0">
                <a:latin typeface="+mj-lt"/>
                <a:ea typeface="+mj-ea"/>
                <a:cs typeface="+mj-cs"/>
              </a:rPr>
              <a:t>alcohol</a:t>
            </a:r>
            <a:r>
              <a:rPr lang="es-AR" sz="1100" dirty="0">
                <a:latin typeface="+mj-lt"/>
                <a:ea typeface="+mj-ea"/>
                <a:cs typeface="+mj-cs"/>
              </a:rPr>
              <a:t>: el porcentaje de contenido de alcohol del vino</a:t>
            </a:r>
            <a:r>
              <a:rPr lang="es-AR" sz="1100" dirty="0" smtClean="0">
                <a:latin typeface="+mj-lt"/>
                <a:ea typeface="+mj-ea"/>
                <a:cs typeface="+mj-cs"/>
              </a:rPr>
              <a:t>.</a:t>
            </a:r>
          </a:p>
          <a:p>
            <a:pPr marL="171450" indent="-171450">
              <a:buFont typeface="Wingdings" panose="05000000000000000000" pitchFamily="2" charset="2"/>
              <a:buChar char="Ø"/>
            </a:pPr>
            <a:endParaRPr lang="es-AR" sz="1100" dirty="0">
              <a:latin typeface="+mj-lt"/>
              <a:ea typeface="+mj-ea"/>
              <a:cs typeface="+mj-cs"/>
            </a:endParaRPr>
          </a:p>
          <a:p>
            <a:pPr marL="171450" indent="-171450">
              <a:buFont typeface="Wingdings" panose="05000000000000000000" pitchFamily="2" charset="2"/>
              <a:buChar char="Ø"/>
            </a:pPr>
            <a:r>
              <a:rPr lang="es-AR" sz="1100" b="1" dirty="0" err="1">
                <a:latin typeface="+mj-lt"/>
                <a:ea typeface="+mj-ea"/>
                <a:cs typeface="+mj-cs"/>
              </a:rPr>
              <a:t>quality</a:t>
            </a:r>
            <a:r>
              <a:rPr lang="es-AR" sz="1100" dirty="0">
                <a:latin typeface="+mj-lt"/>
                <a:ea typeface="+mj-ea"/>
                <a:cs typeface="+mj-cs"/>
              </a:rPr>
              <a:t>: puntaje del 0 al 10, 10 siendo el más alto. Se considera a un vino de 6.5 un vino "Bueno".</a:t>
            </a:r>
          </a:p>
        </p:txBody>
      </p:sp>
    </p:spTree>
    <p:extLst>
      <p:ext uri="{BB962C8B-B14F-4D97-AF65-F5344CB8AC3E}">
        <p14:creationId xmlns:p14="http://schemas.microsoft.com/office/powerpoint/2010/main" val="407153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a:t>EDA - Distribuciones de Variables</a:t>
            </a:r>
            <a:endParaRPr lang="es-AR" dirty="0"/>
          </a:p>
        </p:txBody>
      </p:sp>
      <p:pic>
        <p:nvPicPr>
          <p:cNvPr id="4" name="Imagen 3" descr="C:\Users\tadeo\Downloads\descarga (16).png"/>
          <p:cNvPicPr/>
          <p:nvPr/>
        </p:nvPicPr>
        <p:blipFill>
          <a:blip r:embed="rId2">
            <a:extLst>
              <a:ext uri="{28A0092B-C50C-407E-A947-70E740481C1C}">
                <a14:useLocalDpi xmlns:a14="http://schemas.microsoft.com/office/drawing/2010/main" val="0"/>
              </a:ext>
            </a:extLst>
          </a:blip>
          <a:srcRect/>
          <a:stretch>
            <a:fillRect/>
          </a:stretch>
        </p:blipFill>
        <p:spPr bwMode="auto">
          <a:xfrm>
            <a:off x="220105" y="1152983"/>
            <a:ext cx="4049970" cy="2556375"/>
          </a:xfrm>
          <a:prstGeom prst="rect">
            <a:avLst/>
          </a:prstGeom>
          <a:noFill/>
          <a:ln>
            <a:noFill/>
          </a:ln>
        </p:spPr>
      </p:pic>
      <p:pic>
        <p:nvPicPr>
          <p:cNvPr id="6" name="Imagen 5" descr="C:\Users\tadeo\Downloads\descarga (15).png"/>
          <p:cNvPicPr/>
          <p:nvPr/>
        </p:nvPicPr>
        <p:blipFill>
          <a:blip r:embed="rId3">
            <a:extLst>
              <a:ext uri="{28A0092B-C50C-407E-A947-70E740481C1C}">
                <a14:useLocalDpi xmlns:a14="http://schemas.microsoft.com/office/drawing/2010/main" val="0"/>
              </a:ext>
            </a:extLst>
          </a:blip>
          <a:srcRect/>
          <a:stretch>
            <a:fillRect/>
          </a:stretch>
        </p:blipFill>
        <p:spPr bwMode="auto">
          <a:xfrm>
            <a:off x="220105" y="3821502"/>
            <a:ext cx="4049970" cy="2943199"/>
          </a:xfrm>
          <a:prstGeom prst="rect">
            <a:avLst/>
          </a:prstGeom>
          <a:noFill/>
          <a:ln>
            <a:noFill/>
          </a:ln>
        </p:spPr>
      </p:pic>
      <p:pic>
        <p:nvPicPr>
          <p:cNvPr id="7" name="Imagen 6" descr="C:\Users\tadeo\Downloads\descarga (14).png"/>
          <p:cNvPicPr/>
          <p:nvPr/>
        </p:nvPicPr>
        <p:blipFill>
          <a:blip r:embed="rId4">
            <a:extLst>
              <a:ext uri="{28A0092B-C50C-407E-A947-70E740481C1C}">
                <a14:useLocalDpi xmlns:a14="http://schemas.microsoft.com/office/drawing/2010/main" val="0"/>
              </a:ext>
            </a:extLst>
          </a:blip>
          <a:srcRect/>
          <a:stretch>
            <a:fillRect/>
          </a:stretch>
        </p:blipFill>
        <p:spPr bwMode="auto">
          <a:xfrm>
            <a:off x="4433977" y="3821502"/>
            <a:ext cx="4071668" cy="2943199"/>
          </a:xfrm>
          <a:prstGeom prst="rect">
            <a:avLst/>
          </a:prstGeom>
          <a:noFill/>
          <a:ln>
            <a:noFill/>
          </a:ln>
        </p:spPr>
      </p:pic>
      <p:pic>
        <p:nvPicPr>
          <p:cNvPr id="8" name="Imagen 7" descr="C:\Users\tadeo\Downloads\descarga (12).png"/>
          <p:cNvPicPr/>
          <p:nvPr/>
        </p:nvPicPr>
        <p:blipFill>
          <a:blip r:embed="rId5">
            <a:extLst>
              <a:ext uri="{28A0092B-C50C-407E-A947-70E740481C1C}">
                <a14:useLocalDpi xmlns:a14="http://schemas.microsoft.com/office/drawing/2010/main" val="0"/>
              </a:ext>
            </a:extLst>
          </a:blip>
          <a:srcRect/>
          <a:stretch>
            <a:fillRect/>
          </a:stretch>
        </p:blipFill>
        <p:spPr bwMode="auto">
          <a:xfrm>
            <a:off x="4433977" y="1152982"/>
            <a:ext cx="4071668" cy="2556375"/>
          </a:xfrm>
          <a:prstGeom prst="rect">
            <a:avLst/>
          </a:prstGeom>
          <a:noFill/>
          <a:ln>
            <a:noFill/>
          </a:ln>
        </p:spPr>
      </p:pic>
      <p:sp>
        <p:nvSpPr>
          <p:cNvPr id="9" name="CuadroTexto 8"/>
          <p:cNvSpPr txBox="1"/>
          <p:nvPr/>
        </p:nvSpPr>
        <p:spPr>
          <a:xfrm>
            <a:off x="8748245" y="1526876"/>
            <a:ext cx="2932981" cy="2031325"/>
          </a:xfrm>
          <a:prstGeom prst="rect">
            <a:avLst/>
          </a:prstGeom>
          <a:noFill/>
        </p:spPr>
        <p:txBody>
          <a:bodyPr wrap="square" rtlCol="0">
            <a:spAutoFit/>
          </a:bodyPr>
          <a:lstStyle/>
          <a:p>
            <a:r>
              <a:rPr lang="es-AR" dirty="0" smtClean="0"/>
              <a:t>Ejemplo de distribuciones aparentemente normales, pero con asimetría a la derecha debido a valores atípicos.</a:t>
            </a:r>
            <a:endParaRPr lang="es-AR" dirty="0"/>
          </a:p>
        </p:txBody>
      </p:sp>
      <p:sp>
        <p:nvSpPr>
          <p:cNvPr id="10" name="CuadroTexto 9"/>
          <p:cNvSpPr txBox="1"/>
          <p:nvPr/>
        </p:nvSpPr>
        <p:spPr>
          <a:xfrm>
            <a:off x="8748244" y="4077420"/>
            <a:ext cx="2932981" cy="1754326"/>
          </a:xfrm>
          <a:prstGeom prst="rect">
            <a:avLst/>
          </a:prstGeom>
          <a:noFill/>
        </p:spPr>
        <p:txBody>
          <a:bodyPr wrap="square" rtlCol="0">
            <a:spAutoFit/>
          </a:bodyPr>
          <a:lstStyle/>
          <a:p>
            <a:r>
              <a:rPr lang="es-AR" dirty="0" smtClean="0"/>
              <a:t>Ejemplo de distribuciones casi perfectamente normales, a simple vista parecen ser categorías con pocos </a:t>
            </a:r>
            <a:r>
              <a:rPr lang="es-AR" dirty="0" err="1" smtClean="0"/>
              <a:t>Outliers</a:t>
            </a:r>
            <a:endParaRPr lang="es-AR" dirty="0"/>
          </a:p>
        </p:txBody>
      </p:sp>
    </p:spTree>
    <p:extLst>
      <p:ext uri="{BB962C8B-B14F-4D97-AF65-F5344CB8AC3E}">
        <p14:creationId xmlns:p14="http://schemas.microsoft.com/office/powerpoint/2010/main" val="209985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a:t>EDA - Correlaciones</a:t>
            </a:r>
            <a:endParaRPr lang="es-AR" dirty="0"/>
          </a:p>
        </p:txBody>
      </p:sp>
      <p:sp>
        <p:nvSpPr>
          <p:cNvPr id="3" name="Marcador de contenido 2"/>
          <p:cNvSpPr>
            <a:spLocks noGrp="1"/>
          </p:cNvSpPr>
          <p:nvPr>
            <p:ph idx="1"/>
          </p:nvPr>
        </p:nvSpPr>
        <p:spPr>
          <a:xfrm>
            <a:off x="224287" y="1248194"/>
            <a:ext cx="5434642" cy="5207000"/>
          </a:xfrm>
        </p:spPr>
        <p:txBody>
          <a:bodyPr/>
          <a:lstStyle/>
          <a:p>
            <a:r>
              <a:rPr lang="es-AR" dirty="0"/>
              <a:t>L</a:t>
            </a:r>
            <a:r>
              <a:rPr lang="es-AR" dirty="0" smtClean="0"/>
              <a:t>a </a:t>
            </a:r>
            <a:r>
              <a:rPr lang="es-AR" dirty="0"/>
              <a:t>variable "</a:t>
            </a:r>
            <a:r>
              <a:rPr lang="es-AR" dirty="0" err="1"/>
              <a:t>Fixed</a:t>
            </a:r>
            <a:r>
              <a:rPr lang="es-AR" dirty="0"/>
              <a:t> </a:t>
            </a:r>
            <a:r>
              <a:rPr lang="es-AR" dirty="0" err="1"/>
              <a:t>Acidity</a:t>
            </a:r>
            <a:r>
              <a:rPr lang="es-AR" dirty="0"/>
              <a:t>" </a:t>
            </a:r>
            <a:r>
              <a:rPr lang="es-AR" dirty="0" smtClean="0"/>
              <a:t>tiene </a:t>
            </a:r>
            <a:r>
              <a:rPr lang="es-AR" dirty="0"/>
              <a:t>una correlación relativamente baja con otras variables, especialmente en comparación con las correlaciones sólidas observadas entre otras variables. Su correlación más notable es con la </a:t>
            </a:r>
            <a:r>
              <a:rPr lang="es-AR" dirty="0" smtClean="0"/>
              <a:t>densidad &amp; con el ácido cítrico.</a:t>
            </a:r>
          </a:p>
          <a:p>
            <a:r>
              <a:rPr lang="es-AR" dirty="0" smtClean="0"/>
              <a:t>Al tener alta correlación con varias variables se puede apuntar a eliminar la misma del análisis para evitar sesgo.</a:t>
            </a:r>
            <a:endParaRPr lang="es-AR" dirty="0"/>
          </a:p>
        </p:txBody>
      </p:sp>
      <p:pic>
        <p:nvPicPr>
          <p:cNvPr id="4" name="Imagen 3" descr="C:\Users\tadeo\Downloads\descarga (5).png"/>
          <p:cNvPicPr/>
          <p:nvPr/>
        </p:nvPicPr>
        <p:blipFill>
          <a:blip r:embed="rId2">
            <a:extLst>
              <a:ext uri="{28A0092B-C50C-407E-A947-70E740481C1C}">
                <a14:useLocalDpi xmlns:a14="http://schemas.microsoft.com/office/drawing/2010/main" val="0"/>
              </a:ext>
            </a:extLst>
          </a:blip>
          <a:srcRect/>
          <a:stretch>
            <a:fillRect/>
          </a:stretch>
        </p:blipFill>
        <p:spPr bwMode="auto">
          <a:xfrm>
            <a:off x="6076962" y="1248194"/>
            <a:ext cx="5731510" cy="5207000"/>
          </a:xfrm>
          <a:prstGeom prst="rect">
            <a:avLst/>
          </a:prstGeom>
          <a:noFill/>
          <a:ln>
            <a:noFill/>
          </a:ln>
        </p:spPr>
      </p:pic>
    </p:spTree>
    <p:extLst>
      <p:ext uri="{BB962C8B-B14F-4D97-AF65-F5344CB8AC3E}">
        <p14:creationId xmlns:p14="http://schemas.microsoft.com/office/powerpoint/2010/main" val="267003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sz="3600" b="1" dirty="0"/>
              <a:t>EDA - Análisis de Variables Importantes</a:t>
            </a:r>
            <a:endParaRPr lang="es-AR" sz="3600" dirty="0"/>
          </a:p>
        </p:txBody>
      </p:sp>
      <p:sp>
        <p:nvSpPr>
          <p:cNvPr id="3" name="Marcador de contenido 2"/>
          <p:cNvSpPr>
            <a:spLocks noGrp="1"/>
          </p:cNvSpPr>
          <p:nvPr>
            <p:ph idx="1"/>
          </p:nvPr>
        </p:nvSpPr>
        <p:spPr>
          <a:xfrm>
            <a:off x="5735688" y="1414144"/>
            <a:ext cx="5840961" cy="5055667"/>
          </a:xfrm>
        </p:spPr>
        <p:txBody>
          <a:bodyPr>
            <a:normAutofit fontScale="92500" lnSpcReduction="10000"/>
          </a:bodyPr>
          <a:lstStyle/>
          <a:p>
            <a:r>
              <a:rPr lang="es-AR" dirty="0"/>
              <a:t>La acidez volátil tiende a disminuir a medida que la calidad del vino mejora, lo que es positivo para la calidad del sabor.</a:t>
            </a:r>
          </a:p>
          <a:p>
            <a:r>
              <a:rPr lang="es-AR" dirty="0"/>
              <a:t>El ácido cítrico, en cambio, aumenta ligeramente en vinos de mayor calidad, lo que aporta frescura y sabor.</a:t>
            </a:r>
          </a:p>
          <a:p>
            <a:r>
              <a:rPr lang="es-AR" dirty="0"/>
              <a:t>El pH tiene una influencia limitada en la calidad, siempre que se mantenga dentro del rango estándar de 3 a 4.</a:t>
            </a:r>
          </a:p>
          <a:p>
            <a:r>
              <a:rPr lang="es-AR" dirty="0"/>
              <a:t>Los sulfitos, como aditivos antimicrobianos y antioxidantes, no muestran cambios significativos en relación con la calidad del vino.</a:t>
            </a:r>
          </a:p>
          <a:p>
            <a:r>
              <a:rPr lang="es-AR" dirty="0"/>
              <a:t>Estos hallazgos son cruciales para comprender cómo los componentes químicos influyen en la percepción de calidad del vino.</a:t>
            </a:r>
          </a:p>
          <a:p>
            <a:endParaRPr lang="es-AR" dirty="0"/>
          </a:p>
        </p:txBody>
      </p:sp>
      <p:pic>
        <p:nvPicPr>
          <p:cNvPr id="4" name="Imagen 3" descr="C:\Users\tadeo\Downloads\descarga (6).png"/>
          <p:cNvPicPr/>
          <p:nvPr/>
        </p:nvPicPr>
        <p:blipFill>
          <a:blip r:embed="rId2">
            <a:extLst>
              <a:ext uri="{28A0092B-C50C-407E-A947-70E740481C1C}">
                <a14:useLocalDpi xmlns:a14="http://schemas.microsoft.com/office/drawing/2010/main" val="0"/>
              </a:ext>
            </a:extLst>
          </a:blip>
          <a:srcRect/>
          <a:stretch>
            <a:fillRect/>
          </a:stretch>
        </p:blipFill>
        <p:spPr bwMode="auto">
          <a:xfrm>
            <a:off x="448574" y="1414144"/>
            <a:ext cx="5089577" cy="5055667"/>
          </a:xfrm>
          <a:prstGeom prst="rect">
            <a:avLst/>
          </a:prstGeom>
          <a:noFill/>
          <a:ln>
            <a:noFill/>
          </a:ln>
        </p:spPr>
      </p:pic>
    </p:spTree>
    <p:extLst>
      <p:ext uri="{BB962C8B-B14F-4D97-AF65-F5344CB8AC3E}">
        <p14:creationId xmlns:p14="http://schemas.microsoft.com/office/powerpoint/2010/main" val="329267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a:t>EDA - </a:t>
            </a:r>
            <a:r>
              <a:rPr lang="es-AR" b="1" dirty="0" err="1"/>
              <a:t>Outliers</a:t>
            </a:r>
            <a:r>
              <a:rPr lang="es-AR" b="1" dirty="0"/>
              <a:t> y Limpieza de Datos</a:t>
            </a:r>
            <a:endParaRPr lang="es-AR" dirty="0"/>
          </a:p>
        </p:txBody>
      </p:sp>
      <p:pic>
        <p:nvPicPr>
          <p:cNvPr id="1026" name="Picture 2" descr="https://i.gyazo.com/044f9dfd19b2e3cd4bb6e118fbd21ad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322" y="1412448"/>
            <a:ext cx="5625727" cy="21251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gyazo.com/8fa5d43c1cac52eaa4134c311c08d1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878" y="1412448"/>
            <a:ext cx="5508866" cy="21251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Marcador de contenido 3"/>
          <p:cNvGraphicFramePr>
            <a:graphicFrameLocks/>
          </p:cNvGraphicFramePr>
          <p:nvPr>
            <p:extLst>
              <p:ext uri="{D42A27DB-BD31-4B8C-83A1-F6EECF244321}">
                <p14:modId xmlns:p14="http://schemas.microsoft.com/office/powerpoint/2010/main" val="1895643761"/>
              </p:ext>
            </p:extLst>
          </p:nvPr>
        </p:nvGraphicFramePr>
        <p:xfrm>
          <a:off x="325878" y="3654513"/>
          <a:ext cx="8082705" cy="29157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CuadroTexto 6"/>
          <p:cNvSpPr txBox="1"/>
          <p:nvPr/>
        </p:nvSpPr>
        <p:spPr>
          <a:xfrm>
            <a:off x="8743406" y="3720477"/>
            <a:ext cx="3257006" cy="2862322"/>
          </a:xfrm>
          <a:prstGeom prst="rect">
            <a:avLst/>
          </a:prstGeom>
          <a:noFill/>
        </p:spPr>
        <p:txBody>
          <a:bodyPr wrap="square" rtlCol="0">
            <a:spAutoFit/>
          </a:bodyPr>
          <a:lstStyle/>
          <a:p>
            <a:r>
              <a:rPr lang="es-AR" dirty="0" smtClean="0"/>
              <a:t>Resultados:</a:t>
            </a:r>
          </a:p>
          <a:p>
            <a:pPr marL="285750" indent="-285750">
              <a:buFont typeface="Wingdings" panose="05000000000000000000" pitchFamily="2" charset="2"/>
              <a:buChar char="Ø"/>
            </a:pPr>
            <a:r>
              <a:rPr lang="es-AR" dirty="0" smtClean="0"/>
              <a:t>Tras eliminar Duplicados &amp; Nulos reducimos en 240 unidades nuestro Data Set, llevándonos a 1359 datos totales.</a:t>
            </a:r>
          </a:p>
          <a:p>
            <a:pPr marL="285750" indent="-285750">
              <a:buFont typeface="Wingdings" panose="05000000000000000000" pitchFamily="2" charset="2"/>
              <a:buChar char="Ø"/>
            </a:pPr>
            <a:r>
              <a:rPr lang="es-AR" dirty="0" smtClean="0"/>
              <a:t>Luego de eliminar </a:t>
            </a:r>
            <a:r>
              <a:rPr lang="es-AR" dirty="0" err="1" smtClean="0"/>
              <a:t>Outliers</a:t>
            </a:r>
            <a:r>
              <a:rPr lang="es-AR" dirty="0" smtClean="0"/>
              <a:t> Extremos, nos quedamos con un Data Set de 1121 datos.</a:t>
            </a:r>
            <a:endParaRPr lang="es-AR" dirty="0"/>
          </a:p>
        </p:txBody>
      </p:sp>
    </p:spTree>
    <p:extLst>
      <p:ext uri="{BB962C8B-B14F-4D97-AF65-F5344CB8AC3E}">
        <p14:creationId xmlns:p14="http://schemas.microsoft.com/office/powerpoint/2010/main" val="1748153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6408" y="163857"/>
            <a:ext cx="9404723" cy="1400530"/>
          </a:xfrm>
        </p:spPr>
        <p:txBody>
          <a:bodyPr/>
          <a:lstStyle/>
          <a:p>
            <a:pPr algn="ctr"/>
            <a:r>
              <a:rPr lang="es-AR" b="1" dirty="0"/>
              <a:t>EDA - Categorías de Calidad</a:t>
            </a:r>
            <a:endParaRPr lang="es-AR" dirty="0"/>
          </a:p>
        </p:txBody>
      </p:sp>
      <p:graphicFrame>
        <p:nvGraphicFramePr>
          <p:cNvPr id="5" name="Diagrama 4"/>
          <p:cNvGraphicFramePr/>
          <p:nvPr>
            <p:extLst>
              <p:ext uri="{D42A27DB-BD31-4B8C-83A1-F6EECF244321}">
                <p14:modId xmlns:p14="http://schemas.microsoft.com/office/powerpoint/2010/main" val="1762139068"/>
              </p:ext>
            </p:extLst>
          </p:nvPr>
        </p:nvGraphicFramePr>
        <p:xfrm>
          <a:off x="444137" y="2499360"/>
          <a:ext cx="6528526" cy="400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p:cNvSpPr txBox="1"/>
          <p:nvPr/>
        </p:nvSpPr>
        <p:spPr>
          <a:xfrm>
            <a:off x="444137" y="1660601"/>
            <a:ext cx="6740434" cy="646331"/>
          </a:xfrm>
          <a:prstGeom prst="rect">
            <a:avLst/>
          </a:prstGeom>
          <a:noFill/>
        </p:spPr>
        <p:txBody>
          <a:bodyPr wrap="square" rtlCol="0">
            <a:spAutoFit/>
          </a:bodyPr>
          <a:lstStyle/>
          <a:p>
            <a:r>
              <a:rPr lang="es-AR" dirty="0" smtClean="0"/>
              <a:t>Razones por las cuales se tomó la decisión de pasar de 6 categorías a 2.</a:t>
            </a:r>
            <a:endParaRPr lang="es-AR" dirty="0"/>
          </a:p>
        </p:txBody>
      </p:sp>
      <p:pic>
        <p:nvPicPr>
          <p:cNvPr id="7" name="Imagen 6"/>
          <p:cNvPicPr/>
          <p:nvPr/>
        </p:nvPicPr>
        <p:blipFill>
          <a:blip r:embed="rId7">
            <a:extLst>
              <a:ext uri="{28A0092B-C50C-407E-A947-70E740481C1C}">
                <a14:useLocalDpi xmlns:a14="http://schemas.microsoft.com/office/drawing/2010/main" val="0"/>
              </a:ext>
            </a:extLst>
          </a:blip>
          <a:stretch>
            <a:fillRect/>
          </a:stretch>
        </p:blipFill>
        <p:spPr>
          <a:xfrm>
            <a:off x="8188892" y="864122"/>
            <a:ext cx="2667862" cy="2709998"/>
          </a:xfrm>
          <a:prstGeom prst="rect">
            <a:avLst/>
          </a:prstGeom>
        </p:spPr>
      </p:pic>
      <p:sp>
        <p:nvSpPr>
          <p:cNvPr id="8" name="Flecha abajo 7"/>
          <p:cNvSpPr/>
          <p:nvPr/>
        </p:nvSpPr>
        <p:spPr>
          <a:xfrm>
            <a:off x="9370423" y="3574120"/>
            <a:ext cx="583474" cy="6270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9" name="Imagen 8" descr="C:\Users\tadeo\Downloads\newplot (6).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62651" y="4201137"/>
            <a:ext cx="4974794" cy="2487046"/>
          </a:xfrm>
          <a:prstGeom prst="rect">
            <a:avLst/>
          </a:prstGeom>
          <a:noFill/>
          <a:ln>
            <a:noFill/>
          </a:ln>
        </p:spPr>
      </p:pic>
    </p:spTree>
    <p:extLst>
      <p:ext uri="{BB962C8B-B14F-4D97-AF65-F5344CB8AC3E}">
        <p14:creationId xmlns:p14="http://schemas.microsoft.com/office/powerpoint/2010/main" val="1966965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336</TotalTime>
  <Words>1067</Words>
  <Application>Microsoft Office PowerPoint</Application>
  <PresentationFormat>Panorámica</PresentationFormat>
  <Paragraphs>120</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Century Gothic</vt:lpstr>
      <vt:lpstr>Courier New</vt:lpstr>
      <vt:lpstr>Wingdings</vt:lpstr>
      <vt:lpstr>Wingdings 3</vt:lpstr>
      <vt:lpstr>Ion</vt:lpstr>
      <vt:lpstr>Proyecto de Ciencia de Datos: Mejora de la Selección de Vinos</vt:lpstr>
      <vt:lpstr>Introducción</vt:lpstr>
      <vt:lpstr>Hipótesis</vt:lpstr>
      <vt:lpstr>EDA- Resumen de Datos</vt:lpstr>
      <vt:lpstr>EDA - Distribuciones de Variables</vt:lpstr>
      <vt:lpstr>EDA - Correlaciones</vt:lpstr>
      <vt:lpstr>EDA - Análisis de Variables Importantes</vt:lpstr>
      <vt:lpstr>EDA - Outliers y Limpieza de Datos</vt:lpstr>
      <vt:lpstr>EDA - Categorías de Calidad</vt:lpstr>
      <vt:lpstr>Conclusiones del EDA</vt:lpstr>
      <vt:lpstr>Comprobación de categorías</vt:lpstr>
      <vt:lpstr>Entrenamiento de Modelos</vt:lpstr>
      <vt:lpstr>Precisión de Modelos de ML</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Análisis de Datos: Mejora de la Selección de Vinos</dc:title>
  <dc:creator>Tadeo Raffaeli</dc:creator>
  <cp:lastModifiedBy>Tadeo Raffaeli</cp:lastModifiedBy>
  <cp:revision>21</cp:revision>
  <dcterms:created xsi:type="dcterms:W3CDTF">2023-11-05T18:11:59Z</dcterms:created>
  <dcterms:modified xsi:type="dcterms:W3CDTF">2024-01-07T22:13:40Z</dcterms:modified>
</cp:coreProperties>
</file>