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Proxima Nova" charset="1" panose="02000506030000020004"/>
      <p:regular r:id="rId30"/>
    </p:embeddedFont>
    <p:embeddedFont>
      <p:font typeface="Proxima Nova Bold" charset="1" panose="02000506030000020004"/>
      <p:regular r:id="rId31"/>
    </p:embeddedFont>
    <p:embeddedFont>
      <p:font typeface="IBM Plex Sans Bold" charset="1" panose="020B08030502030002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77268" y="1605137"/>
            <a:ext cx="7076727" cy="707672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83958" y="9283"/>
                  </a:moveTo>
                  <a:lnTo>
                    <a:pt x="803517" y="228842"/>
                  </a:lnTo>
                  <a:cubicBezTo>
                    <a:pt x="809461" y="234786"/>
                    <a:pt x="812800" y="242847"/>
                    <a:pt x="812800" y="251253"/>
                  </a:cubicBezTo>
                  <a:lnTo>
                    <a:pt x="812800" y="561547"/>
                  </a:lnTo>
                  <a:cubicBezTo>
                    <a:pt x="812800" y="569953"/>
                    <a:pt x="809461" y="578014"/>
                    <a:pt x="803517" y="583958"/>
                  </a:cubicBezTo>
                  <a:lnTo>
                    <a:pt x="583958" y="803517"/>
                  </a:lnTo>
                  <a:cubicBezTo>
                    <a:pt x="578014" y="809461"/>
                    <a:pt x="569953" y="812800"/>
                    <a:pt x="561547" y="812800"/>
                  </a:cubicBezTo>
                  <a:lnTo>
                    <a:pt x="251253" y="812800"/>
                  </a:lnTo>
                  <a:cubicBezTo>
                    <a:pt x="242847" y="812800"/>
                    <a:pt x="234786" y="809461"/>
                    <a:pt x="228842" y="803517"/>
                  </a:cubicBezTo>
                  <a:lnTo>
                    <a:pt x="9283" y="583958"/>
                  </a:lnTo>
                  <a:cubicBezTo>
                    <a:pt x="3339" y="578014"/>
                    <a:pt x="0" y="569953"/>
                    <a:pt x="0" y="561547"/>
                  </a:cubicBezTo>
                  <a:lnTo>
                    <a:pt x="0" y="251253"/>
                  </a:lnTo>
                  <a:cubicBezTo>
                    <a:pt x="0" y="242847"/>
                    <a:pt x="3339" y="234786"/>
                    <a:pt x="9283" y="228842"/>
                  </a:cubicBezTo>
                  <a:lnTo>
                    <a:pt x="228842" y="9283"/>
                  </a:lnTo>
                  <a:cubicBezTo>
                    <a:pt x="234786" y="3339"/>
                    <a:pt x="242847" y="0"/>
                    <a:pt x="251253" y="0"/>
                  </a:cubicBezTo>
                  <a:lnTo>
                    <a:pt x="561547" y="0"/>
                  </a:lnTo>
                  <a:cubicBezTo>
                    <a:pt x="569953" y="0"/>
                    <a:pt x="578014" y="3339"/>
                    <a:pt x="583958" y="928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64E99">
                    <a:alpha val="100000"/>
                  </a:srgbClr>
                </a:gs>
                <a:gs pos="50000">
                  <a:srgbClr val="7194CD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0301439" y="1829308"/>
            <a:ext cx="6628385" cy="66283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84586" y="9911"/>
                  </a:moveTo>
                  <a:lnTo>
                    <a:pt x="802889" y="228214"/>
                  </a:lnTo>
                  <a:cubicBezTo>
                    <a:pt x="809235" y="234560"/>
                    <a:pt x="812800" y="243167"/>
                    <a:pt x="812800" y="252141"/>
                  </a:cubicBezTo>
                  <a:lnTo>
                    <a:pt x="812800" y="560659"/>
                  </a:lnTo>
                  <a:cubicBezTo>
                    <a:pt x="812800" y="569633"/>
                    <a:pt x="809235" y="578240"/>
                    <a:pt x="802889" y="584586"/>
                  </a:cubicBezTo>
                  <a:lnTo>
                    <a:pt x="584586" y="802889"/>
                  </a:lnTo>
                  <a:cubicBezTo>
                    <a:pt x="578240" y="809235"/>
                    <a:pt x="569633" y="812800"/>
                    <a:pt x="560659" y="812800"/>
                  </a:cubicBezTo>
                  <a:lnTo>
                    <a:pt x="252141" y="812800"/>
                  </a:lnTo>
                  <a:cubicBezTo>
                    <a:pt x="243167" y="812800"/>
                    <a:pt x="234560" y="809235"/>
                    <a:pt x="228214" y="802889"/>
                  </a:cubicBezTo>
                  <a:lnTo>
                    <a:pt x="9911" y="584586"/>
                  </a:lnTo>
                  <a:cubicBezTo>
                    <a:pt x="3565" y="578240"/>
                    <a:pt x="0" y="569633"/>
                    <a:pt x="0" y="560659"/>
                  </a:cubicBezTo>
                  <a:lnTo>
                    <a:pt x="0" y="252141"/>
                  </a:lnTo>
                  <a:cubicBezTo>
                    <a:pt x="0" y="243167"/>
                    <a:pt x="3565" y="234560"/>
                    <a:pt x="9911" y="228214"/>
                  </a:cubicBezTo>
                  <a:lnTo>
                    <a:pt x="228214" y="9911"/>
                  </a:lnTo>
                  <a:cubicBezTo>
                    <a:pt x="234560" y="3565"/>
                    <a:pt x="243167" y="0"/>
                    <a:pt x="252141" y="0"/>
                  </a:cubicBezTo>
                  <a:lnTo>
                    <a:pt x="560659" y="0"/>
                  </a:lnTo>
                  <a:cubicBezTo>
                    <a:pt x="569633" y="0"/>
                    <a:pt x="578240" y="3565"/>
                    <a:pt x="584586" y="9911"/>
                  </a:cubicBezTo>
                  <a:close/>
                </a:path>
              </a:pathLst>
            </a:custGeom>
            <a:blipFill>
              <a:blip r:embed="rId3"/>
              <a:stretch>
                <a:fillRect l="0" t="0" r="-50093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409357" y="6303552"/>
            <a:ext cx="9591278" cy="1107603"/>
            <a:chOff x="0" y="0"/>
            <a:chExt cx="2526098" cy="291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26098" cy="291714"/>
            </a:xfrm>
            <a:custGeom>
              <a:avLst/>
              <a:gdLst/>
              <a:ahLst/>
              <a:cxnLst/>
              <a:rect r="r" b="b" t="t" l="l"/>
              <a:pathLst>
                <a:path h="291714" w="2526098">
                  <a:moveTo>
                    <a:pt x="9686" y="0"/>
                  </a:moveTo>
                  <a:lnTo>
                    <a:pt x="2516412" y="0"/>
                  </a:lnTo>
                  <a:cubicBezTo>
                    <a:pt x="2521761" y="0"/>
                    <a:pt x="2526098" y="4337"/>
                    <a:pt x="2526098" y="9686"/>
                  </a:cubicBezTo>
                  <a:lnTo>
                    <a:pt x="2526098" y="282028"/>
                  </a:lnTo>
                  <a:cubicBezTo>
                    <a:pt x="2526098" y="287378"/>
                    <a:pt x="2521761" y="291714"/>
                    <a:pt x="2516412" y="291714"/>
                  </a:cubicBezTo>
                  <a:lnTo>
                    <a:pt x="9686" y="291714"/>
                  </a:lnTo>
                  <a:cubicBezTo>
                    <a:pt x="7117" y="291714"/>
                    <a:pt x="4654" y="290694"/>
                    <a:pt x="2837" y="288877"/>
                  </a:cubicBezTo>
                  <a:cubicBezTo>
                    <a:pt x="1021" y="287061"/>
                    <a:pt x="0" y="284597"/>
                    <a:pt x="0" y="282028"/>
                  </a:cubicBezTo>
                  <a:lnTo>
                    <a:pt x="0" y="9686"/>
                  </a:lnTo>
                  <a:cubicBezTo>
                    <a:pt x="0" y="7117"/>
                    <a:pt x="1021" y="4654"/>
                    <a:pt x="2837" y="2837"/>
                  </a:cubicBezTo>
                  <a:cubicBezTo>
                    <a:pt x="4654" y="1021"/>
                    <a:pt x="7117" y="0"/>
                    <a:pt x="968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526098" cy="339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590199" y="8123047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026531" y="373368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-499881" y="8620176"/>
            <a:ext cx="1050051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true" flipV="false" rot="0">
            <a:off x="1493974" y="8930670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47826" y="592032"/>
            <a:ext cx="2005749" cy="873337"/>
          </a:xfrm>
          <a:custGeom>
            <a:avLst/>
            <a:gdLst/>
            <a:ahLst/>
            <a:cxnLst/>
            <a:rect r="r" b="b" t="t" l="l"/>
            <a:pathLst>
              <a:path h="873337" w="2005749">
                <a:moveTo>
                  <a:pt x="0" y="0"/>
                </a:moveTo>
                <a:lnTo>
                  <a:pt x="2005750" y="0"/>
                </a:lnTo>
                <a:lnTo>
                  <a:pt x="2005750" y="873336"/>
                </a:lnTo>
                <a:lnTo>
                  <a:pt x="0" y="8733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005976" y="214957"/>
            <a:ext cx="3213825" cy="1807777"/>
          </a:xfrm>
          <a:custGeom>
            <a:avLst/>
            <a:gdLst/>
            <a:ahLst/>
            <a:cxnLst/>
            <a:rect r="r" b="b" t="t" l="l"/>
            <a:pathLst>
              <a:path h="1807777" w="3213825">
                <a:moveTo>
                  <a:pt x="0" y="0"/>
                </a:moveTo>
                <a:lnTo>
                  <a:pt x="3213825" y="0"/>
                </a:lnTo>
                <a:lnTo>
                  <a:pt x="3213825" y="1807776"/>
                </a:lnTo>
                <a:lnTo>
                  <a:pt x="0" y="18077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30439" y="6659434"/>
            <a:ext cx="8777779" cy="985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8"/>
              </a:lnSpc>
            </a:pPr>
            <a:r>
              <a:rPr lang="en-US" sz="2841" spc="142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APPLIED DATA SCIENCE CAPSTONE PROJECT</a:t>
            </a:r>
          </a:p>
          <a:p>
            <a:pPr algn="l">
              <a:lnSpc>
                <a:spcPts val="397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936662" y="8902065"/>
            <a:ext cx="2572058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</a:t>
            </a:r>
            <a:r>
              <a:rPr lang="en-US" sz="2100" spc="21" strike="noStrike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te: 08 - 2025</a:t>
            </a:r>
          </a:p>
          <a:p>
            <a:pPr algn="r" marL="0" indent="0" lvl="0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94315" y="3000882"/>
            <a:ext cx="7650026" cy="197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5"/>
              </a:lnSpc>
              <a:spcBef>
                <a:spcPct val="0"/>
              </a:spcBef>
            </a:pPr>
            <a:r>
              <a:rPr lang="en-US" b="true" sz="5675" spc="56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Tesla Stock Price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0764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Interactive Maps Results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70458" y="2067789"/>
            <a:ext cx="7232738" cy="1325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</a:pP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1. Geographic Analysis with Folium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7 Interactive Maps Created: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1. Tesla Facilities Impact Map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13 major facilities mapped globally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Gigafactories show highest impact scores (9-10/10)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Strategic positioning across key markets validated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2. Regional Sales Performance Map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North America: 580K vehicles (2023), 28% growth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China: 590K vehicles (2023), 38% growth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Europe: 380K vehicles (2023), 42% growth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Bubble visualization shows market size vs growth rate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 pby region</a:t>
            </a:r>
          </a:p>
          <a:p>
            <a:pPr algn="just">
              <a:lnSpc>
                <a:spcPts val="3628"/>
              </a:lnSpc>
            </a:pP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94619" y="2571698"/>
            <a:ext cx="7340297" cy="848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Stock Timeline Correlation Map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Shanghai Gigafactory opening: +12.3% stock impact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Berlin Gigafactory opening: +8.7% stock impact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Major facilities consistently drive positive stock performance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Supercharger Network Expansion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4,150+ charging stalls mapped globally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started 2012, now spans 5 continents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Corridor visualization shows strategic route coverage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5. Market Penetration Heat Map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Highest penetration: San Francisco Bay Area (90%)</a:t>
            </a: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0764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Dashboard Results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70458" y="2067789"/>
            <a:ext cx="7232738" cy="10973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</a:pP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 Interactive Plotly Dash Dashboard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Analytics Dashboard Features: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1. Price Monitoring Panel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Live price tracking with technical indicators overlay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Volume analysis with moving averages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RSI and MACD signals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2. Prediction Interface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Model prediction display with confidence intervals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importance visualization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Historical accuracy tracking</a:t>
            </a: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94619" y="2571698"/>
            <a:ext cx="7340297" cy="8936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Interactive Controls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Date range selection for analysis periods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Technical indicator toggles (RSI, MACD, BB)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Comparative analysis with market indices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Performance Metrics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Win rate tracking by time periods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Volatility regime identification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Risk-adjusted return calculations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Insights: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User-friendly interface for non-technical stakeholders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updates for current market conditions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exploration of historical patterns</a:t>
            </a: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0764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Dashboard Results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65677" y="2646685"/>
            <a:ext cx="8756645" cy="5823169"/>
          </a:xfrm>
          <a:custGeom>
            <a:avLst/>
            <a:gdLst/>
            <a:ahLst/>
            <a:cxnLst/>
            <a:rect r="r" b="b" t="t" l="l"/>
            <a:pathLst>
              <a:path h="5823169" w="8756645">
                <a:moveTo>
                  <a:pt x="0" y="0"/>
                </a:moveTo>
                <a:lnTo>
                  <a:pt x="8756646" y="0"/>
                </a:lnTo>
                <a:lnTo>
                  <a:pt x="8756646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0764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Predictive Analysis Results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70458" y="2067789"/>
            <a:ext cx="7232738" cy="1234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</a:pP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 Predictive Analysis Results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 Model Development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Models Tested: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 Classifier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 Classifier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LSTM Neural Network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Model Performance Comparison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1. XGBoost (Best Performer)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Accuracy: 76.1%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Precision: 74.8%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Recall: 78.2%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F1-Score: 76.4%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ROC-AUC: 0.84</a:t>
            </a: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94619" y="2636277"/>
            <a:ext cx="7340297" cy="9384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 Random Forest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Accuracy: 74.2%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Precision: 72.8%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Recall: 76.5%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F1-Score: 74.6%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LSTM Neural Network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Accuracy: 71.5%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Precision: 69.3%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Recall: 74.8%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F1-Score: 71.9%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Logistic Regression (Baseline)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Accuracy: 65.8%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Precision: 64.2%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Recall: 68.1%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0764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Predictive Analysis Results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305310" y="2394996"/>
            <a:ext cx="9919706" cy="6596604"/>
          </a:xfrm>
          <a:custGeom>
            <a:avLst/>
            <a:gdLst/>
            <a:ahLst/>
            <a:cxnLst/>
            <a:rect r="r" b="b" t="t" l="l"/>
            <a:pathLst>
              <a:path h="6596604" w="9919706">
                <a:moveTo>
                  <a:pt x="0" y="0"/>
                </a:moveTo>
                <a:lnTo>
                  <a:pt x="9919706" y="0"/>
                </a:lnTo>
                <a:lnTo>
                  <a:pt x="9919706" y="6596604"/>
                </a:lnTo>
                <a:lnTo>
                  <a:pt x="0" y="65966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0764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Conclusions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94619" y="2636277"/>
            <a:ext cx="7340297" cy="9384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Investors: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 model predictions for entry/exit timing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Combine with fundamental analysis for best results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Risk management essential - limit position sizes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 model performance and retrain quarterly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Tesla Management: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Geographic expansion consistently boosts investor confidence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Infrastructure development correlates with market penetration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639094" y="2636277"/>
            <a:ext cx="5945386" cy="6340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 Predictive Capability Achieved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76.1% accuracy in next-day price direction prediction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Significant improvement over random chance (50%)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Technical indicators more predictive than sentiment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 Most Important Predictors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RSI momentum indicator (23% feature importance)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Volume patterns (19% feature importance)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Price momentum trends (16% feature importance)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Market correlation factors (9% feature importance)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Market Behavior Insights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Volume spikes precede 78% of major moves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RSI oversold signals work 68% of the time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Earnings seasons create 3.5x normal volatility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Geographic expansion drives consistent stock gains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Business Value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Risk-adjusted returns 15.6% above market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Sharpe ratio of 1.42 indicates strong performance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012" spc="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Maximum drawdown contained to 8.3%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44287"/>
            <a:ext cx="7747716" cy="5707975"/>
            <a:chOff x="0" y="0"/>
            <a:chExt cx="10330288" cy="7610633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5055301"/>
              <a:ext cx="10330288" cy="2555333"/>
              <a:chOff x="0" y="0"/>
              <a:chExt cx="1822121" cy="45072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0330288" cy="7082131"/>
              <a:chOff x="0" y="0"/>
              <a:chExt cx="1822121" cy="12491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9087297" y="2131855"/>
            <a:ext cx="7509996" cy="5532840"/>
            <a:chOff x="0" y="0"/>
            <a:chExt cx="10013328" cy="7377119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4900191"/>
              <a:ext cx="10013328" cy="2476928"/>
              <a:chOff x="0" y="0"/>
              <a:chExt cx="1822121" cy="45072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10013328" cy="6864832"/>
              <a:chOff x="0" y="0"/>
              <a:chExt cx="1822121" cy="124919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AutoShape 17" id="17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4722168" y="8899376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286653" y="2131855"/>
            <a:ext cx="1294157" cy="1294157"/>
          </a:xfrm>
          <a:custGeom>
            <a:avLst/>
            <a:gdLst/>
            <a:ahLst/>
            <a:cxnLst/>
            <a:rect r="r" b="b" t="t" l="l"/>
            <a:pathLst>
              <a:path h="1294157" w="1294157">
                <a:moveTo>
                  <a:pt x="0" y="0"/>
                </a:moveTo>
                <a:lnTo>
                  <a:pt x="1294156" y="0"/>
                </a:lnTo>
                <a:lnTo>
                  <a:pt x="1294156" y="1294156"/>
                </a:lnTo>
                <a:lnTo>
                  <a:pt x="0" y="12941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185954" y="2253220"/>
            <a:ext cx="5072428" cy="524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9"/>
              </a:lnSpc>
            </a:pPr>
            <a:r>
              <a:rPr lang="en-US" sz="2477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Created with Terminal Commands</a:t>
            </a:r>
          </a:p>
          <a:p>
            <a:pPr algn="l">
              <a:lnSpc>
                <a:spcPts val="3469"/>
              </a:lnSpc>
            </a:pPr>
            <a:r>
              <a:rPr lang="en-US" sz="2477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2 Permanent Employees:</a:t>
            </a:r>
          </a:p>
          <a:p>
            <a:pPr algn="l" marL="534994" indent="-267497" lvl="1">
              <a:lnSpc>
                <a:spcPts val="3469"/>
              </a:lnSpc>
              <a:buFont typeface="Arial"/>
              <a:buChar char="•"/>
            </a:pPr>
            <a:r>
              <a:rPr lang="en-US" sz="2477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admin_carlos - Senior Administrator</a:t>
            </a:r>
          </a:p>
          <a:p>
            <a:pPr algn="l" marL="534994" indent="-267497" lvl="1">
              <a:lnSpc>
                <a:spcPts val="3469"/>
              </a:lnSpc>
              <a:buFont typeface="Arial"/>
              <a:buChar char="•"/>
            </a:pPr>
            <a:r>
              <a:rPr lang="en-US" sz="2477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dev_maria - Full Stack Developer</a:t>
            </a:r>
          </a:p>
          <a:p>
            <a:pPr algn="l">
              <a:lnSpc>
                <a:spcPts val="3469"/>
              </a:lnSpc>
            </a:pPr>
            <a:r>
              <a:rPr lang="en-US" sz="2477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2 Interns (6-month contracts):</a:t>
            </a:r>
          </a:p>
          <a:p>
            <a:pPr algn="l" marL="534994" indent="-267497" lvl="1">
              <a:lnSpc>
                <a:spcPts val="3469"/>
              </a:lnSpc>
              <a:buFont typeface="Arial"/>
              <a:buChar char="•"/>
            </a:pPr>
            <a:r>
              <a:rPr lang="en-US" sz="2477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intern_alex - Expires: 12/31/2025</a:t>
            </a:r>
          </a:p>
          <a:p>
            <a:pPr algn="l" marL="534994" indent="-267497" lvl="1">
              <a:lnSpc>
                <a:spcPts val="3469"/>
              </a:lnSpc>
              <a:buFont typeface="Arial"/>
              <a:buChar char="•"/>
            </a:pPr>
            <a:r>
              <a:rPr lang="en-US" sz="2477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intern_sofia - Expires: 12/31/2025</a:t>
            </a:r>
          </a:p>
          <a:p>
            <a:pPr algn="l" marL="0" indent="0" lvl="0">
              <a:lnSpc>
                <a:spcPts val="346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24919" y="4170564"/>
            <a:ext cx="7509996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useradd -m -G employees admin_carlos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useradd -e 2025-12-31 intern_alex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44287"/>
            <a:ext cx="7747716" cy="5707975"/>
            <a:chOff x="0" y="0"/>
            <a:chExt cx="10330288" cy="7610633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5055301"/>
              <a:ext cx="10330288" cy="2555333"/>
              <a:chOff x="0" y="0"/>
              <a:chExt cx="1822121" cy="45072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0330288" cy="7082131"/>
              <a:chOff x="0" y="0"/>
              <a:chExt cx="1822121" cy="12491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9087297" y="2131855"/>
            <a:ext cx="7509996" cy="5532840"/>
            <a:chOff x="0" y="0"/>
            <a:chExt cx="10013328" cy="7377119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4900191"/>
              <a:ext cx="10013328" cy="2476928"/>
              <a:chOff x="0" y="0"/>
              <a:chExt cx="1822121" cy="45072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10013328" cy="6864832"/>
              <a:chOff x="0" y="0"/>
              <a:chExt cx="1822121" cy="124919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AutoShape 17" id="17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4722168" y="8899376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286653" y="2131855"/>
            <a:ext cx="1294157" cy="1294157"/>
          </a:xfrm>
          <a:custGeom>
            <a:avLst/>
            <a:gdLst/>
            <a:ahLst/>
            <a:cxnLst/>
            <a:rect r="r" b="b" t="t" l="l"/>
            <a:pathLst>
              <a:path h="1294157" w="1294157">
                <a:moveTo>
                  <a:pt x="0" y="0"/>
                </a:moveTo>
                <a:lnTo>
                  <a:pt x="1294156" y="0"/>
                </a:lnTo>
                <a:lnTo>
                  <a:pt x="1294156" y="1294156"/>
                </a:lnTo>
                <a:lnTo>
                  <a:pt x="0" y="12941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39806" y="4282515"/>
            <a:ext cx="5072428" cy="860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9"/>
              </a:lnSpc>
            </a:pPr>
            <a:r>
              <a:rPr lang="en-US" sz="2477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User Demonstration</a:t>
            </a:r>
          </a:p>
          <a:p>
            <a:pPr algn="l" marL="0" indent="0" lvl="0">
              <a:lnSpc>
                <a:spcPts val="346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34376" y="2657994"/>
            <a:ext cx="7509996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Create groups</a:t>
            </a: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groupadd employees</a:t>
            </a: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groupadd interns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Create users with different settings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useradd -m -d /home/employees/admin_carlos admin_carlos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useradd -m -d /home/interns/intern_alex -e 2025-12-31 intern_alex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Verify users created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getent passwd | grep admin_carlos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44287"/>
            <a:ext cx="7747716" cy="5707975"/>
            <a:chOff x="0" y="0"/>
            <a:chExt cx="10330288" cy="7610633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5055301"/>
              <a:ext cx="10330288" cy="2555333"/>
              <a:chOff x="0" y="0"/>
              <a:chExt cx="1822121" cy="45072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0330288" cy="7082131"/>
              <a:chOff x="0" y="0"/>
              <a:chExt cx="1822121" cy="12491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9087297" y="2131855"/>
            <a:ext cx="7509996" cy="5532840"/>
            <a:chOff x="0" y="0"/>
            <a:chExt cx="10013328" cy="7377119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4900191"/>
              <a:ext cx="10013328" cy="2476928"/>
              <a:chOff x="0" y="0"/>
              <a:chExt cx="1822121" cy="45072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10013328" cy="6864832"/>
              <a:chOff x="0" y="0"/>
              <a:chExt cx="1822121" cy="124919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AutoShape 17" id="17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4722168" y="8899376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829458" y="2394835"/>
            <a:ext cx="6284543" cy="4566189"/>
          </a:xfrm>
          <a:custGeom>
            <a:avLst/>
            <a:gdLst/>
            <a:ahLst/>
            <a:cxnLst/>
            <a:rect r="r" b="b" t="t" l="l"/>
            <a:pathLst>
              <a:path h="4566189" w="6284543">
                <a:moveTo>
                  <a:pt x="0" y="0"/>
                </a:moveTo>
                <a:lnTo>
                  <a:pt x="6284543" y="0"/>
                </a:lnTo>
                <a:lnTo>
                  <a:pt x="6284543" y="4566188"/>
                </a:lnTo>
                <a:lnTo>
                  <a:pt x="0" y="45661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904143" y="4400434"/>
            <a:ext cx="3636050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 spc="28">
                <a:solidFill>
                  <a:srgbClr val="0B1B45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File System Structure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5391279"/>
            <a:ext cx="774771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 spc="21">
                <a:solidFill>
                  <a:srgbClr val="0B1B45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Created with: mkdir -p commands and cd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44287"/>
            <a:ext cx="7747716" cy="5707975"/>
            <a:chOff x="0" y="0"/>
            <a:chExt cx="10330288" cy="7610633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5055301"/>
              <a:ext cx="10330288" cy="2555333"/>
              <a:chOff x="0" y="0"/>
              <a:chExt cx="1822121" cy="45072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0330288" cy="7082131"/>
              <a:chOff x="0" y="0"/>
              <a:chExt cx="1822121" cy="12491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9087297" y="2131855"/>
            <a:ext cx="7509996" cy="5532840"/>
            <a:chOff x="0" y="0"/>
            <a:chExt cx="10013328" cy="7377119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4900191"/>
              <a:ext cx="10013328" cy="2476928"/>
              <a:chOff x="0" y="0"/>
              <a:chExt cx="1822121" cy="45072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10013328" cy="6864832"/>
              <a:chOff x="0" y="0"/>
              <a:chExt cx="1822121" cy="124919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AutoShape 17" id="17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4722168" y="8899376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286653" y="2131855"/>
            <a:ext cx="1294157" cy="1294157"/>
          </a:xfrm>
          <a:custGeom>
            <a:avLst/>
            <a:gdLst/>
            <a:ahLst/>
            <a:cxnLst/>
            <a:rect r="r" b="b" t="t" l="l"/>
            <a:pathLst>
              <a:path h="1294157" w="1294157">
                <a:moveTo>
                  <a:pt x="0" y="0"/>
                </a:moveTo>
                <a:lnTo>
                  <a:pt x="1294156" y="0"/>
                </a:lnTo>
                <a:lnTo>
                  <a:pt x="1294156" y="1294156"/>
                </a:lnTo>
                <a:lnTo>
                  <a:pt x="0" y="12941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39806" y="4475440"/>
            <a:ext cx="5072428" cy="42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9"/>
              </a:lnSpc>
            </a:pPr>
            <a:r>
              <a:rPr lang="en-US" sz="2477" b="true">
                <a:solidFill>
                  <a:srgbClr val="0B1B45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File System Demonstration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36167" y="2841865"/>
            <a:ext cx="7509996" cy="3699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Create directory structure</a:t>
            </a: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mkdir -p /srv/secureflow/projects/{active,archived,templates}</a:t>
            </a: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mkdir -p /srv/secureflow/shared/{documents,resources,training}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Create sample files (8 total - exceeds requirement)</a:t>
            </a: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touch /srv/secureflow/projects/active/client_portal.py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touch /srv/secureflow/shared/documents/security_protocols.pdf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89846" y="1978469"/>
            <a:ext cx="14506381" cy="5926573"/>
            <a:chOff x="0" y="0"/>
            <a:chExt cx="19341841" cy="790209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523564"/>
              <a:ext cx="1331591" cy="6854969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8010250" y="523564"/>
              <a:ext cx="1331591" cy="6854969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439765" y="0"/>
              <a:ext cx="18464880" cy="7902097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3630393" y="1028700"/>
            <a:ext cx="11027215" cy="2235283"/>
            <a:chOff x="0" y="0"/>
            <a:chExt cx="3871319" cy="7847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784740"/>
            </a:xfrm>
            <a:custGeom>
              <a:avLst/>
              <a:gdLst/>
              <a:ahLst/>
              <a:cxnLst/>
              <a:rect r="r" b="b" t="t" l="l"/>
              <a:pathLst>
                <a:path h="784740" w="3871319">
                  <a:moveTo>
                    <a:pt x="14041" y="0"/>
                  </a:moveTo>
                  <a:lnTo>
                    <a:pt x="3857278" y="0"/>
                  </a:lnTo>
                  <a:cubicBezTo>
                    <a:pt x="3861002" y="0"/>
                    <a:pt x="3864573" y="1479"/>
                    <a:pt x="3867207" y="4113"/>
                  </a:cubicBezTo>
                  <a:cubicBezTo>
                    <a:pt x="3869840" y="6746"/>
                    <a:pt x="3871319" y="10317"/>
                    <a:pt x="3871319" y="14041"/>
                  </a:cubicBezTo>
                  <a:lnTo>
                    <a:pt x="3871319" y="770698"/>
                  </a:lnTo>
                  <a:cubicBezTo>
                    <a:pt x="3871319" y="778453"/>
                    <a:pt x="3865033" y="784740"/>
                    <a:pt x="3857278" y="784740"/>
                  </a:cubicBezTo>
                  <a:lnTo>
                    <a:pt x="14041" y="784740"/>
                  </a:lnTo>
                  <a:cubicBezTo>
                    <a:pt x="6287" y="784740"/>
                    <a:pt x="0" y="778453"/>
                    <a:pt x="0" y="770698"/>
                  </a:cubicBezTo>
                  <a:lnTo>
                    <a:pt x="0" y="14041"/>
                  </a:lnTo>
                  <a:cubicBezTo>
                    <a:pt x="0" y="6287"/>
                    <a:pt x="6287" y="0"/>
                    <a:pt x="140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851415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Predicting Tesla Stock Movement Using Data Science</a:t>
              </a:r>
            </a:p>
            <a:p>
              <a:pPr algn="ctr">
                <a:lnSpc>
                  <a:spcPts val="5378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393364" y="3951966"/>
            <a:ext cx="11501271" cy="3847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29"/>
              </a:lnSpc>
            </a:pPr>
            <a:r>
              <a:rPr lang="en-US" sz="2735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Problem: Tesla's stock volatility creates both opportunities and risks for investors. Can we predict short-term price movements?</a:t>
            </a:r>
          </a:p>
          <a:p>
            <a:pPr algn="just">
              <a:lnSpc>
                <a:spcPts val="3829"/>
              </a:lnSpc>
            </a:pPr>
            <a:r>
              <a:rPr lang="en-US" sz="2735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Solution: Machine learning model using technical indicators, market data, and sentiment analysis to predict Tesla stock price direction.</a:t>
            </a:r>
          </a:p>
          <a:p>
            <a:pPr algn="just">
              <a:lnSpc>
                <a:spcPts val="3829"/>
              </a:lnSpc>
            </a:pPr>
          </a:p>
          <a:p>
            <a:pPr algn="just">
              <a:lnSpc>
                <a:spcPts val="3829"/>
              </a:lnSpc>
            </a:pPr>
          </a:p>
          <a:p>
            <a:pPr algn="just" marL="0" indent="0" lvl="0">
              <a:lnSpc>
                <a:spcPts val="3829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3829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6481894" y="8899376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5"/>
                </a:lnTo>
                <a:lnTo>
                  <a:pt x="707705" y="337125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44287"/>
            <a:ext cx="7747716" cy="5707975"/>
            <a:chOff x="0" y="0"/>
            <a:chExt cx="10330288" cy="7610633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5055301"/>
              <a:ext cx="10330288" cy="2555333"/>
              <a:chOff x="0" y="0"/>
              <a:chExt cx="1822121" cy="45072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0330288" cy="7082131"/>
              <a:chOff x="0" y="0"/>
              <a:chExt cx="1822121" cy="12491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9087297" y="2131855"/>
            <a:ext cx="7509996" cy="5532840"/>
            <a:chOff x="0" y="0"/>
            <a:chExt cx="10013328" cy="7377119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4900191"/>
              <a:ext cx="10013328" cy="2476928"/>
              <a:chOff x="0" y="0"/>
              <a:chExt cx="1822121" cy="45072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10013328" cy="6864832"/>
              <a:chOff x="0" y="0"/>
              <a:chExt cx="1822121" cy="124919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AutoShape 17" id="17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4722168" y="8899376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286653" y="2131855"/>
            <a:ext cx="1294157" cy="1294157"/>
          </a:xfrm>
          <a:custGeom>
            <a:avLst/>
            <a:gdLst/>
            <a:ahLst/>
            <a:cxnLst/>
            <a:rect r="r" b="b" t="t" l="l"/>
            <a:pathLst>
              <a:path h="1294157" w="1294157">
                <a:moveTo>
                  <a:pt x="0" y="0"/>
                </a:moveTo>
                <a:lnTo>
                  <a:pt x="1294156" y="0"/>
                </a:lnTo>
                <a:lnTo>
                  <a:pt x="1294156" y="1294156"/>
                </a:lnTo>
                <a:lnTo>
                  <a:pt x="0" y="12941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73886" y="4221795"/>
            <a:ext cx="5404268" cy="48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2877" b="true">
                <a:solidFill>
                  <a:srgbClr val="0B1B45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File Permissions Configuration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24919" y="4329632"/>
            <a:ext cx="7509996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chown -R root:employees /srv/secureflow/projects/</a:t>
            </a: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chmod -R 775 /srv/secureflow/projects/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chmod -R 755 /srv/secureflow/shared/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39806" y="4850649"/>
            <a:ext cx="7747716" cy="159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  <a:spcBef>
                <a:spcPct val="0"/>
              </a:spcBef>
            </a:pPr>
            <a:r>
              <a:rPr lang="en-US" sz="2275" spc="2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Groups Created:</a:t>
            </a:r>
          </a:p>
          <a:p>
            <a:pPr algn="l">
              <a:lnSpc>
                <a:spcPts val="3185"/>
              </a:lnSpc>
              <a:spcBef>
                <a:spcPct val="0"/>
              </a:spcBef>
            </a:pPr>
            <a:r>
              <a:rPr lang="en-US" sz="2275" spc="2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employees - Full project access</a:t>
            </a:r>
          </a:p>
          <a:p>
            <a:pPr algn="l">
              <a:lnSpc>
                <a:spcPts val="3185"/>
              </a:lnSpc>
              <a:spcBef>
                <a:spcPct val="0"/>
              </a:spcBef>
            </a:pPr>
            <a:r>
              <a:rPr lang="en-US" sz="2275" spc="2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interns - Limited training access</a:t>
            </a:r>
          </a:p>
          <a:p>
            <a:pPr algn="l">
              <a:lnSpc>
                <a:spcPts val="3185"/>
              </a:lnSpc>
              <a:spcBef>
                <a:spcPct val="0"/>
              </a:spcBef>
            </a:pPr>
            <a:r>
              <a:rPr lang="en-US" sz="2275" spc="2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backup_admin - Backup management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44287"/>
            <a:ext cx="7747716" cy="5707975"/>
            <a:chOff x="0" y="0"/>
            <a:chExt cx="10330288" cy="7610633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5055301"/>
              <a:ext cx="10330288" cy="2555333"/>
              <a:chOff x="0" y="0"/>
              <a:chExt cx="1822121" cy="45072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0330288" cy="7082131"/>
              <a:chOff x="0" y="0"/>
              <a:chExt cx="1822121" cy="12491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0"/>
                  </a:lnSpc>
                </a:pPr>
                <a:r>
                  <a:rPr lang="en-US" b="true" sz="2400" spc="24">
                    <a:solidFill>
                      <a:srgbClr val="333333"/>
                    </a:solidFill>
                    <a:latin typeface="Proxima Nova Bold"/>
                    <a:ea typeface="Proxima Nova Bold"/>
                    <a:cs typeface="Proxima Nova Bold"/>
                    <a:sym typeface="Proxima Nova Bold"/>
                  </a:rPr>
                  <a:t>Special Permissions Demonstration</a:t>
                </a:r>
              </a:p>
              <a:p>
                <a:pPr algn="ctr">
                  <a:lnSpc>
                    <a:spcPts val="2940"/>
                  </a:lnSpc>
                </a:pPr>
              </a:p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9087297" y="2131855"/>
            <a:ext cx="7509996" cy="5532840"/>
            <a:chOff x="0" y="0"/>
            <a:chExt cx="10013328" cy="7377119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4900191"/>
              <a:ext cx="10013328" cy="2476928"/>
              <a:chOff x="0" y="0"/>
              <a:chExt cx="1822121" cy="45072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10013328" cy="6864832"/>
              <a:chOff x="0" y="0"/>
              <a:chExt cx="1822121" cy="124919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AutoShape 17" id="17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4722168" y="8899376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286653" y="2131855"/>
            <a:ext cx="1294157" cy="1294157"/>
          </a:xfrm>
          <a:custGeom>
            <a:avLst/>
            <a:gdLst/>
            <a:ahLst/>
            <a:cxnLst/>
            <a:rect r="r" b="b" t="t" l="l"/>
            <a:pathLst>
              <a:path h="1294157" w="1294157">
                <a:moveTo>
                  <a:pt x="0" y="0"/>
                </a:moveTo>
                <a:lnTo>
                  <a:pt x="1294156" y="0"/>
                </a:lnTo>
                <a:lnTo>
                  <a:pt x="1294156" y="1294156"/>
                </a:lnTo>
                <a:lnTo>
                  <a:pt x="0" y="12941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24919" y="3887898"/>
            <a:ext cx="7509996" cy="2956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Sticky bit - only owner can delete files</a:t>
            </a: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chmod +t /srv/secureflow/shared/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SGID - group inheritance</a:t>
            </a: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chmod g+s /srv/secureflow/projects/active/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Immutable file - cannot be modified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chattr +i /srv/secureflow/clients/confidential/.policy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44287"/>
            <a:ext cx="7747716" cy="5707975"/>
            <a:chOff x="0" y="0"/>
            <a:chExt cx="10330288" cy="7610633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5055301"/>
              <a:ext cx="10330288" cy="2555333"/>
              <a:chOff x="0" y="0"/>
              <a:chExt cx="1822121" cy="45072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0330288" cy="7082131"/>
              <a:chOff x="0" y="0"/>
              <a:chExt cx="1822121" cy="12491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1822121" cy="13063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  <a:r>
                  <a:rPr lang="en-US" b="true" sz="2600" spc="26">
                    <a:solidFill>
                      <a:srgbClr val="333333"/>
                    </a:solidFill>
                    <a:latin typeface="Proxima Nova Bold"/>
                    <a:ea typeface="Proxima Nova Bold"/>
                    <a:cs typeface="Proxima Nova Bold"/>
                    <a:sym typeface="Proxima Nova Bold"/>
                  </a:rPr>
                  <a:t>Backup Plan Demonstration</a:t>
                </a:r>
              </a:p>
              <a:p>
                <a:pPr algn="ctr">
                  <a:lnSpc>
                    <a:spcPts val="3640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9087297" y="2131855"/>
            <a:ext cx="7509996" cy="5532840"/>
            <a:chOff x="0" y="0"/>
            <a:chExt cx="10013328" cy="7377119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4900191"/>
              <a:ext cx="10013328" cy="2476928"/>
              <a:chOff x="0" y="0"/>
              <a:chExt cx="1822121" cy="45072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10013328" cy="6864832"/>
              <a:chOff x="0" y="0"/>
              <a:chExt cx="1822121" cy="124919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AutoShape 17" id="17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4722168" y="8899376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286653" y="2131855"/>
            <a:ext cx="1294157" cy="1294157"/>
          </a:xfrm>
          <a:custGeom>
            <a:avLst/>
            <a:gdLst/>
            <a:ahLst/>
            <a:cxnLst/>
            <a:rect r="r" b="b" t="t" l="l"/>
            <a:pathLst>
              <a:path h="1294157" w="1294157">
                <a:moveTo>
                  <a:pt x="0" y="0"/>
                </a:moveTo>
                <a:lnTo>
                  <a:pt x="1294156" y="0"/>
                </a:lnTo>
                <a:lnTo>
                  <a:pt x="1294156" y="1294156"/>
                </a:lnTo>
                <a:lnTo>
                  <a:pt x="0" y="12941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34497" y="2321240"/>
            <a:ext cx="6946312" cy="4808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9"/>
              </a:lnSpc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Daily incremental backup command</a:t>
            </a:r>
          </a:p>
          <a:p>
            <a:pPr algn="l">
              <a:lnSpc>
                <a:spcPts val="2719"/>
              </a:lnSpc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tar -czf /srv/secureflow/backups/backup_$(date +%Y%m%d).tar.gz \</a:t>
            </a:r>
          </a:p>
          <a:p>
            <a:pPr algn="l">
              <a:lnSpc>
                <a:spcPts val="2719"/>
              </a:lnSpc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--newer-mtime="1 day ago" \</a:t>
            </a:r>
          </a:p>
          <a:p>
            <a:pPr algn="l">
              <a:lnSpc>
                <a:spcPts val="2719"/>
              </a:lnSpc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/srv/secureflow/projects/ /srv/secureflow/shared/</a:t>
            </a:r>
          </a:p>
          <a:p>
            <a:pPr algn="l">
              <a:lnSpc>
                <a:spcPts val="2719"/>
              </a:lnSpc>
            </a:pPr>
          </a:p>
          <a:p>
            <a:pPr algn="l">
              <a:lnSpc>
                <a:spcPts val="2719"/>
              </a:lnSpc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Weekly full backup command  </a:t>
            </a:r>
          </a:p>
          <a:p>
            <a:pPr algn="l">
              <a:lnSpc>
                <a:spcPts val="2719"/>
              </a:lnSpc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tar -czf /srv/secureflow/backups/full_backup_$(date +%Y%m%d).tar.gz \</a:t>
            </a:r>
          </a:p>
          <a:p>
            <a:pPr algn="l">
              <a:lnSpc>
                <a:spcPts val="2719"/>
              </a:lnSpc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/srv/secureflow/projects/ /srv/secureflow/shared/</a:t>
            </a:r>
          </a:p>
          <a:p>
            <a:pPr algn="l">
              <a:lnSpc>
                <a:spcPts val="2719"/>
              </a:lnSpc>
            </a:pPr>
          </a:p>
          <a:p>
            <a:pPr algn="l">
              <a:lnSpc>
                <a:spcPts val="2719"/>
              </a:lnSpc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Cleanup old backups</a:t>
            </a:r>
          </a:p>
          <a:p>
            <a:pPr algn="l">
              <a:lnSpc>
                <a:spcPts val="2719"/>
              </a:lnSpc>
              <a:spcBef>
                <a:spcPct val="0"/>
              </a:spcBef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find /srv/secureflow/backups/ -name "*.tar.gz" -mtime +30 -delete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44287"/>
            <a:ext cx="7747716" cy="5707975"/>
            <a:chOff x="0" y="0"/>
            <a:chExt cx="10330288" cy="7610633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5055301"/>
              <a:ext cx="10330288" cy="2555333"/>
              <a:chOff x="0" y="0"/>
              <a:chExt cx="1822121" cy="45072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0330288" cy="7082131"/>
              <a:chOff x="0" y="0"/>
              <a:chExt cx="1822121" cy="12491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1822121" cy="13063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</a:p>
              <a:p>
                <a:pPr algn="ctr">
                  <a:lnSpc>
                    <a:spcPts val="4340"/>
                  </a:lnSpc>
                </a:pPr>
                <a:r>
                  <a:rPr lang="en-US" sz="3100" spc="31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Backup Automation</a:t>
                </a:r>
              </a:p>
              <a:p>
                <a:pPr algn="ctr">
                  <a:lnSpc>
                    <a:spcPts val="4340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9087297" y="2131855"/>
            <a:ext cx="7509996" cy="5532840"/>
            <a:chOff x="0" y="0"/>
            <a:chExt cx="10013328" cy="7377119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4900191"/>
              <a:ext cx="10013328" cy="2476928"/>
              <a:chOff x="0" y="0"/>
              <a:chExt cx="1822121" cy="45072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10013328" cy="6864832"/>
              <a:chOff x="0" y="0"/>
              <a:chExt cx="1822121" cy="124919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AutoShape 17" id="17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4722168" y="8899376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286653" y="2131855"/>
            <a:ext cx="1294157" cy="1294157"/>
          </a:xfrm>
          <a:custGeom>
            <a:avLst/>
            <a:gdLst/>
            <a:ahLst/>
            <a:cxnLst/>
            <a:rect r="r" b="b" t="t" l="l"/>
            <a:pathLst>
              <a:path h="1294157" w="1294157">
                <a:moveTo>
                  <a:pt x="0" y="0"/>
                </a:moveTo>
                <a:lnTo>
                  <a:pt x="1294156" y="0"/>
                </a:lnTo>
                <a:lnTo>
                  <a:pt x="1294156" y="1294156"/>
                </a:lnTo>
                <a:lnTo>
                  <a:pt x="0" y="12941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69139" y="4016335"/>
            <a:ext cx="6946312" cy="1716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9"/>
              </a:lnSpc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Edit crontab</a:t>
            </a:r>
          </a:p>
          <a:p>
            <a:pPr algn="l">
              <a:lnSpc>
                <a:spcPts val="2719"/>
              </a:lnSpc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sudo crontab -u admin_carlos -e</a:t>
            </a:r>
          </a:p>
          <a:p>
            <a:pPr algn="l">
              <a:lnSpc>
                <a:spcPts val="2719"/>
              </a:lnSpc>
            </a:pPr>
          </a:p>
          <a:p>
            <a:pPr algn="l">
              <a:lnSpc>
                <a:spcPts val="2719"/>
              </a:lnSpc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# Add backup schedule</a:t>
            </a:r>
          </a:p>
          <a:p>
            <a:pPr algn="l">
              <a:lnSpc>
                <a:spcPts val="2719"/>
              </a:lnSpc>
              <a:spcBef>
                <a:spcPct val="0"/>
              </a:spcBef>
            </a:pPr>
            <a:r>
              <a:rPr lang="en-US" sz="1942" spc="1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 2 * * * /srv/secureflow/scripts/backup_commands.txt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2162" y="5195182"/>
            <a:ext cx="7747716" cy="102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8"/>
              </a:lnSpc>
              <a:spcBef>
                <a:spcPct val="0"/>
              </a:spcBef>
            </a:pPr>
            <a:r>
              <a:rPr lang="en-US" sz="1934" spc="19">
                <a:solidFill>
                  <a:srgbClr val="050F2A"/>
                </a:solidFill>
                <a:latin typeface="Proxima Nova"/>
                <a:ea typeface="Proxima Nova"/>
                <a:cs typeface="Proxima Nova"/>
                <a:sym typeface="Proxima Nova"/>
              </a:rPr>
              <a:t>Runs automatically every day at 2:00 AM</a:t>
            </a:r>
          </a:p>
          <a:p>
            <a:pPr algn="ctr">
              <a:lnSpc>
                <a:spcPts val="2708"/>
              </a:lnSpc>
              <a:spcBef>
                <a:spcPct val="0"/>
              </a:spcBef>
            </a:pPr>
            <a:r>
              <a:rPr lang="en-US" sz="1934" spc="19">
                <a:solidFill>
                  <a:srgbClr val="050F2A"/>
                </a:solidFill>
                <a:latin typeface="Proxima Nova"/>
                <a:ea typeface="Proxima Nova"/>
                <a:cs typeface="Proxima Nova"/>
                <a:sym typeface="Proxima Nova"/>
              </a:rPr>
              <a:t>No manual intervention needed</a:t>
            </a:r>
          </a:p>
          <a:p>
            <a:pPr algn="ctr">
              <a:lnSpc>
                <a:spcPts val="2708"/>
              </a:lnSpc>
              <a:spcBef>
                <a:spcPct val="0"/>
              </a:spcBef>
            </a:pPr>
            <a:r>
              <a:rPr lang="en-US" sz="1934" spc="19">
                <a:solidFill>
                  <a:srgbClr val="050F2A"/>
                </a:solidFill>
                <a:latin typeface="Proxima Nova"/>
                <a:ea typeface="Proxima Nova"/>
                <a:cs typeface="Proxima Nova"/>
                <a:sym typeface="Proxima Nova"/>
              </a:rPr>
              <a:t>Uses standard Linux cron functionality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F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10730" y="4977606"/>
            <a:ext cx="4466540" cy="4114800"/>
          </a:xfrm>
          <a:custGeom>
            <a:avLst/>
            <a:gdLst/>
            <a:ahLst/>
            <a:cxnLst/>
            <a:rect r="r" b="b" t="t" l="l"/>
            <a:pathLst>
              <a:path h="4114800" w="4466540">
                <a:moveTo>
                  <a:pt x="0" y="0"/>
                </a:moveTo>
                <a:lnTo>
                  <a:pt x="4466540" y="0"/>
                </a:lnTo>
                <a:lnTo>
                  <a:pt x="4466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51740" y="3299461"/>
            <a:ext cx="7584520" cy="77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8"/>
              </a:lnSpc>
              <a:spcBef>
                <a:spcPct val="0"/>
              </a:spcBef>
            </a:pPr>
            <a:r>
              <a:rPr lang="en-US" b="true" sz="4534" spc="45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40289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Introduction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02505" y="2588530"/>
            <a:ext cx="7232738" cy="683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</a:pP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Why Tesla Stock Prediction?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Tesla's Unique Position: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Leading electric vehicle manufacturer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High stock volatility (daily moves &gt;5% common)</a:t>
            </a:r>
          </a:p>
          <a:p>
            <a:pPr algn="just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Influenced by multiple factors: production, sentiment, market trends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Strong investor interest and trading volume</a:t>
            </a: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94619" y="2856835"/>
            <a:ext cx="7340297" cy="490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Opportunity: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$580B market cap - significant financial impact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28M average daily volume - high liquidity for trading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Tech-forward investor base - receptive to data-driven insights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Goals: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 Tesla stock price direction with &gt;70% accuracy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key factors driving price movements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actionable insights for investm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40289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Data Collection Methodology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70458" y="2067789"/>
            <a:ext cx="7232738" cy="1005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</a:pP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Dat</a:t>
            </a: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a Sources Overview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Primary: Yahoo Finance API (Tesla stock data)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Market Data: S&amp;P 500, NASDAQ, competitor stocks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entiment Data: News sentiment simulation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Technical Indicators: R</a:t>
            </a: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SI, MACD, Moving Averages, Bollinger Bands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Data Quality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1,247 trading days collected (Jan 2020 - Aug 2024)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No missing values after cleaning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45+ features engineered for analysis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target variables (1-day, 3-day, 5-day predictions)</a:t>
            </a: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94619" y="2453564"/>
            <a:ext cx="7340297" cy="401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 Quality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1,247 trading days collected (Jan 2020 - Aug 2024)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missing values after cleaning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45+ features engineered for analysis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target variables (1-day, 3-day, 5-day predictions)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</a:p>
          <a:p>
            <a:pPr algn="l">
              <a:lnSpc>
                <a:spcPts val="35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40289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Data Wrangling Methodology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70458" y="2067789"/>
            <a:ext cx="7232738" cy="1005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</a:pP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Process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Values Treatment: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Forward-filled price data to maintain continuity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Interpolated technical indicators where appropriate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No critical data loss identified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Engineering: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Price Features: Daily returns, price ranges, momentum indicators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Volume Features: Volume ratios, moving averages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Technical Features: RSI, MACD, Bollinger Bands positions</a:t>
            </a: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94619" y="2453564"/>
            <a:ext cx="7340297" cy="2669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Quality Validation: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All price relationships validated (High ≥ Low ≥ 0)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RSI bounds checked (0 ≤ RSI ≤ 100)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Outlier analysis performed (2σ threshold)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40289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EDA Methodology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70458" y="2067789"/>
            <a:ext cx="7232738" cy="10515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</a:pP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Exploratory Analysis Approach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Price Trend Analysis: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Time series decomposition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Moving average relationships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Volatility clustering identification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Volume Pattern Analysis: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Volume-price correlation studies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High volume day impact assessment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Trading pattern identification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Technical Indicator Analysis: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RSI overbought/oversold effectiveness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MACD signal reliability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Bollinger Band breakout patterns</a:t>
            </a: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606132" y="6226253"/>
            <a:ext cx="6991161" cy="2765347"/>
          </a:xfrm>
          <a:custGeom>
            <a:avLst/>
            <a:gdLst/>
            <a:ahLst/>
            <a:cxnLst/>
            <a:rect r="r" b="b" t="t" l="l"/>
            <a:pathLst>
              <a:path h="2765347" w="6991161">
                <a:moveTo>
                  <a:pt x="0" y="0"/>
                </a:moveTo>
                <a:lnTo>
                  <a:pt x="6991161" y="0"/>
                </a:lnTo>
                <a:lnTo>
                  <a:pt x="6991161" y="2765347"/>
                </a:lnTo>
                <a:lnTo>
                  <a:pt x="0" y="27653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89293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94619" y="2453564"/>
            <a:ext cx="7340297" cy="4460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Market Correlation Analysis: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Tesla vs market indices correlation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Competitor stock relationships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Sector-wide trend analysis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Seasonal Pattern Investigation: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Monthly performance variations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Day-of-week effects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Quarterly earnings impact</a:t>
            </a: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0764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EDA Visualization Results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70458" y="2067789"/>
            <a:ext cx="7232738" cy="1188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</a:pP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1. Tesla Stock Performance (2020-2024)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Total Return: 1,247% (Jan 2020 to Aug 2024)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Price Range: $17.67 - $414.50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Daily Return: 0.127%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Volatility: 3.8% daily standard deviation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2. Volume Analysis Results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Daily Volume: 28.5M shares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High Volume Days (&gt;50M): Correlate with 8.5% average price moves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Volume-Volatility Correlation: 0.42 (strong positive relationship)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3. Technical Indicator Effectiveness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RSI Oversold (&lt;30): 68% success rate for next-day gains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94619" y="2347371"/>
            <a:ext cx="7340297" cy="7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RSI Overbought (&gt;70): 45% success rate for next-day declines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MACD Golden Cross: 12 signals with 67% success rate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Volatility Patterns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 Volatility Clusters: Q4 earnings seasons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Calm Periods: Summer months (July-August)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Extreme Days (&gt;10% moves): 23 occurrences in dataset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5. Market Correlations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NASDAQ (QQQ): 0.78 correlation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S&amp;P 500 (SPY): 0.65 correlation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Tech Sector: Higher correlation than traditional auto stocks</a:t>
            </a: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0764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SQL Analysis Results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70458" y="2067789"/>
            <a:ext cx="7232738" cy="8687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</a:pP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Comprehensive SQL Database Analysis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Structure: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Tesla_stock table: 1,247 records with 45+ features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Daily_summary table: Core OHLCV data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Technical_indicators table: All calculated indicators</a:t>
            </a: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882025" y="5833259"/>
            <a:ext cx="8504899" cy="2901967"/>
          </a:xfrm>
          <a:custGeom>
            <a:avLst/>
            <a:gdLst/>
            <a:ahLst/>
            <a:cxnLst/>
            <a:rect r="r" b="b" t="t" l="l"/>
            <a:pathLst>
              <a:path h="2901967" w="8504899">
                <a:moveTo>
                  <a:pt x="0" y="0"/>
                </a:moveTo>
                <a:lnTo>
                  <a:pt x="8504900" y="0"/>
                </a:lnTo>
                <a:lnTo>
                  <a:pt x="8504900" y="2901967"/>
                </a:lnTo>
                <a:lnTo>
                  <a:pt x="0" y="2901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0764" y="2124939"/>
            <a:ext cx="16807422" cy="6866661"/>
            <a:chOff x="0" y="0"/>
            <a:chExt cx="22409895" cy="915554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06613"/>
              <a:ext cx="1542812" cy="7942322"/>
              <a:chOff x="0" y="0"/>
              <a:chExt cx="263030" cy="13540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0867084" y="606613"/>
              <a:ext cx="1542812" cy="7942322"/>
              <a:chOff x="0" y="0"/>
              <a:chExt cx="263030" cy="13540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354068"/>
              </a:xfrm>
              <a:custGeom>
                <a:avLst/>
                <a:gdLst/>
                <a:ahLst/>
                <a:cxnLst/>
                <a:rect r="r" b="b" t="t" l="l"/>
                <a:pathLst>
                  <a:path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09522" y="0"/>
              <a:ext cx="21393829" cy="9155548"/>
              <a:chOff x="0" y="0"/>
              <a:chExt cx="3647384" cy="156090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1560908"/>
              </a:xfrm>
              <a:custGeom>
                <a:avLst/>
                <a:gdLst/>
                <a:ahLst/>
                <a:cxnLst/>
                <a:rect r="r" b="b" t="t" l="l"/>
                <a:pathLst>
                  <a:path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911365" y="612093"/>
            <a:ext cx="12465271" cy="1782903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2422" y="0"/>
                  </a:moveTo>
                  <a:lnTo>
                    <a:pt x="3858897" y="0"/>
                  </a:lnTo>
                  <a:cubicBezTo>
                    <a:pt x="3865758" y="0"/>
                    <a:pt x="3871319" y="5561"/>
                    <a:pt x="3871319" y="12422"/>
                  </a:cubicBezTo>
                  <a:lnTo>
                    <a:pt x="3871319" y="541292"/>
                  </a:lnTo>
                  <a:cubicBezTo>
                    <a:pt x="3871319" y="548152"/>
                    <a:pt x="3865758" y="553713"/>
                    <a:pt x="3858897" y="553713"/>
                  </a:cubicBezTo>
                  <a:lnTo>
                    <a:pt x="12422" y="553713"/>
                  </a:lnTo>
                  <a:cubicBezTo>
                    <a:pt x="5561" y="553713"/>
                    <a:pt x="0" y="548152"/>
                    <a:pt x="0" y="541292"/>
                  </a:cubicBezTo>
                  <a:lnTo>
                    <a:pt x="0" y="12422"/>
                  </a:lnTo>
                  <a:cubicBezTo>
                    <a:pt x="0" y="5561"/>
                    <a:pt x="5561" y="0"/>
                    <a:pt x="124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871319" cy="62038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378"/>
                </a:lnSpc>
              </a:pPr>
              <a:r>
                <a:rPr lang="en-US" b="true" sz="3841" spc="38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EDA Visualization Results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70458" y="2067789"/>
            <a:ext cx="7232738" cy="1188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</a:pP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1. Tesla Stock Performance (2020-2024)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Total Return: 1,247% (Jan 2020 to Aug 2024)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Price Range: $17.67 - $414.50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Daily Return: 0.127%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Volatility: 3.8% daily standard deviation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2. Volume Analysis Results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Daily Volume: 28.5M shares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High Volume Days (&gt;50M): Correlate with 8.5% average price moves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Volume-Volatility Correlation: 0.42 (strong positive relationship)</a:t>
            </a:r>
          </a:p>
          <a:p>
            <a:pPr algn="just">
              <a:lnSpc>
                <a:spcPts val="3628"/>
              </a:lnSpc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3. Technical Indicator Effectiveness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  <a:r>
              <a:rPr lang="en-US" sz="2591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RSI Oversold (&lt;30): 68% success rate for next-day gains</a:t>
            </a:r>
          </a:p>
          <a:p>
            <a:pPr algn="just" marL="559589" indent="-279794" lvl="1">
              <a:lnSpc>
                <a:spcPts val="3628"/>
              </a:lnSpc>
              <a:buFont typeface="Arial"/>
              <a:buChar char="•"/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36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>
              <a:lnSpc>
                <a:spcPts val="4328"/>
              </a:lnSpc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328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253085" y="9267825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6481894" y="9540311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630708" y="947091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94619" y="2347371"/>
            <a:ext cx="7340297" cy="7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RSI Overbought (&gt;70): 45% success rate for next-day declines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MACD Golden Cross: 12 signals with 67% success rate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Volatility Patterns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 Volatility Clusters: Q4 earnings seasons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Calm Periods: Summer months (July-August)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Extreme Days (&gt;10% moves): 23 occurrences in dataset</a:t>
            </a:r>
          </a:p>
          <a:p>
            <a:pPr algn="l">
              <a:lnSpc>
                <a:spcPts val="3538"/>
              </a:lnSpc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5. Market Correlations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NASDAQ (QQQ): 0.78 correlation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S&amp;P 500 (SPY): 0.65 correlation</a:t>
            </a:r>
          </a:p>
          <a:p>
            <a:pPr algn="l" marL="545763" indent="-272882" lvl="1">
              <a:lnSpc>
                <a:spcPts val="3538"/>
              </a:lnSpc>
              <a:buFont typeface="Arial"/>
              <a:buChar char="•"/>
            </a:pPr>
            <a:r>
              <a:rPr lang="en-US" sz="2527" spc="2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Tech Sector: Higher correlation than traditional auto stocks</a:t>
            </a: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</a:pPr>
          </a:p>
          <a:p>
            <a:pPr algn="l">
              <a:lnSpc>
                <a:spcPts val="35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DAGv9zWNhoc</dc:identifier>
  <dcterms:modified xsi:type="dcterms:W3CDTF">2011-08-01T06:04:30Z</dcterms:modified>
  <cp:revision>1</cp:revision>
  <dc:title>Copia de Presentación Proyecto de Negocios Moderno Azul</dc:title>
</cp:coreProperties>
</file>