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1" r:id="rId6"/>
    <p:sldId id="270" r:id="rId7"/>
    <p:sldId id="272" r:id="rId8"/>
    <p:sldId id="273" r:id="rId9"/>
    <p:sldId id="274" r:id="rId10"/>
    <p:sldId id="275" r:id="rId11"/>
    <p:sldId id="262" r:id="rId12"/>
    <p:sldId id="263" r:id="rId13"/>
    <p:sldId id="276" r:id="rId14"/>
    <p:sldId id="264" r:id="rId15"/>
    <p:sldId id="265" r:id="rId16"/>
    <p:sldId id="269" r:id="rId17"/>
    <p:sldId id="271" r:id="rId18"/>
    <p:sldId id="266" r:id="rId19"/>
    <p:sldId id="268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38479A-412E-414B-AC23-407DF905C3AA}" v="48" dt="2024-11-21T05:57:00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D0E573-4691-428D-91FC-6CDC96766112}" type="datetimeFigureOut">
              <a:rPr lang="en-IN" smtClean="0"/>
              <a:pPr/>
              <a:t>08-12-2024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B3AAB-DECD-4C2A-85BE-01D187FF4A7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681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EE9FC-547D-4E32-9C0D-F35181DE6D2F}" type="datetimeFigureOut">
              <a:rPr lang="en-IN" smtClean="0"/>
              <a:pPr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542D9-4200-4127-87D7-E3FAAE4E09C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E542D9-4200-4127-87D7-E3FAAE4E09C0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78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fld id="{0B9F5162-EA7E-453D-B0FC-2B9A14309F43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7784" y="6381328"/>
            <a:ext cx="440012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SVECW | Department of Artificial Intelligence| Review-1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545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5789A44-2F69-DF79-8A0C-D4F8F9CF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1936" y="6360554"/>
            <a:ext cx="440012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SVECW | Department of Artificial Intelligence| Review-1</a:t>
            </a:r>
          </a:p>
        </p:txBody>
      </p:sp>
    </p:spTree>
    <p:extLst>
      <p:ext uri="{BB962C8B-B14F-4D97-AF65-F5344CB8AC3E}">
        <p14:creationId xmlns:p14="http://schemas.microsoft.com/office/powerpoint/2010/main" val="6976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E7992-7937-40A5-AA29-3A3D859D8064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24E3A99-EEF9-D3FB-4063-357829823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1936" y="6351501"/>
            <a:ext cx="440012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SVECW | Department of Artificial Intelligence| Review-1</a:t>
            </a:r>
          </a:p>
        </p:txBody>
      </p:sp>
    </p:spTree>
    <p:extLst>
      <p:ext uri="{BB962C8B-B14F-4D97-AF65-F5344CB8AC3E}">
        <p14:creationId xmlns:p14="http://schemas.microsoft.com/office/powerpoint/2010/main" val="259006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8482"/>
            <a:ext cx="4040188" cy="44728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0872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48482"/>
            <a:ext cx="4041775" cy="44728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3EDE4-7C20-4550-8D45-8A11A6F7556F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DD6A8E1-DAE9-8D6B-1EB4-B5F57285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77294" y="6365875"/>
            <a:ext cx="440012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SVECW | Department of Artificial Intelligence| Review-1</a:t>
            </a:r>
          </a:p>
        </p:txBody>
      </p:sp>
    </p:spTree>
    <p:extLst>
      <p:ext uri="{BB962C8B-B14F-4D97-AF65-F5344CB8AC3E}">
        <p14:creationId xmlns:p14="http://schemas.microsoft.com/office/powerpoint/2010/main" val="208321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55099"/>
            <a:ext cx="8100311" cy="49006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0709C-EE73-41A2-B16F-BD7D47333967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395215-ADBF-99FF-2A60-70BDB96F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1936" y="6356350"/>
            <a:ext cx="440012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SVECW | Department of Artificial Intelligence| Review-1</a:t>
            </a:r>
          </a:p>
        </p:txBody>
      </p:sp>
    </p:spTree>
    <p:extLst>
      <p:ext uri="{BB962C8B-B14F-4D97-AF65-F5344CB8AC3E}">
        <p14:creationId xmlns:p14="http://schemas.microsoft.com/office/powerpoint/2010/main" val="154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fld id="{EF94A3C0-A197-4206-943F-CC341005747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65125"/>
          </a:xfrm>
        </p:spPr>
        <p:txBody>
          <a:bodyPr/>
          <a:lstStyle/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095BEE1-E4C4-5D4E-7588-D97DAF4B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3768" y="6356350"/>
            <a:ext cx="440012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SVECW | Department of Artificial Intelligence| Review-1</a:t>
            </a:r>
          </a:p>
        </p:txBody>
      </p:sp>
    </p:spTree>
    <p:extLst>
      <p:ext uri="{BB962C8B-B14F-4D97-AF65-F5344CB8AC3E}">
        <p14:creationId xmlns:p14="http://schemas.microsoft.com/office/powerpoint/2010/main" val="138203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A09F-5D5F-459F-A4DD-D048FA53F2EC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70AAD8F-BED6-CF10-C966-12054F73F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89865" y="6356350"/>
            <a:ext cx="4400128" cy="365125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SVECW | Department of Artificial Intelligence| Review-1</a:t>
            </a:r>
          </a:p>
        </p:txBody>
      </p:sp>
    </p:spTree>
    <p:extLst>
      <p:ext uri="{BB962C8B-B14F-4D97-AF65-F5344CB8AC3E}">
        <p14:creationId xmlns:p14="http://schemas.microsoft.com/office/powerpoint/2010/main" val="22305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128" y="155099"/>
            <a:ext cx="7919703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129" y="1037227"/>
            <a:ext cx="8229600" cy="519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BE428-D25C-4E15-9365-31A5AAD70D1A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5696" y="6356350"/>
            <a:ext cx="5112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SVECW | Department of Artificial Intelligence | Review-I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0D6C-52DE-4A36-9F8B-1D6F0F2BD6F6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869" y="-27384"/>
            <a:ext cx="784643" cy="729144"/>
          </a:xfrm>
          <a:prstGeom prst="rect">
            <a:avLst/>
          </a:prstGeom>
        </p:spPr>
      </p:pic>
      <p:pic>
        <p:nvPicPr>
          <p:cNvPr id="8" name="Picture 35">
            <a:extLst>
              <a:ext uri="{FF2B5EF4-FFF2-40B4-BE49-F238E27FC236}">
                <a16:creationId xmlns:a16="http://schemas.microsoft.com/office/drawing/2014/main" id="{BC320B97-A36C-2779-8779-8F590C88CF32}"/>
              </a:ext>
            </a:extLst>
          </p:cNvPr>
          <p:cNvPicPr/>
          <p:nvPr userDrawn="1"/>
        </p:nvPicPr>
        <p:blipFill>
          <a:blip r:embed="rId10"/>
          <a:stretch>
            <a:fillRect/>
          </a:stretch>
        </p:blipFill>
        <p:spPr>
          <a:xfrm>
            <a:off x="7560" y="692696"/>
            <a:ext cx="9128880" cy="224991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11655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8" r:id="rId7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C00000"/>
        </a:buClr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70C0"/>
        </a:buClr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q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655" y="1008358"/>
            <a:ext cx="7772400" cy="1916586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Heart Disease Prediction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 | Project Review-1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3504092"/>
            <a:ext cx="4716016" cy="1692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Dommeti</a:t>
            </a:r>
            <a:r>
              <a:rPr lang="en-I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IN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Varshitha</a:t>
            </a:r>
            <a:r>
              <a:rPr lang="en-IN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- 22B01A4524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Mamidisetti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Jnana Chandrika - 22B01A4556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Tadicharla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Chandini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- 23B01A4507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Mattaparthi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Tejasri</a:t>
            </a:r>
            <a:r>
              <a:rPr lang="en-US" sz="2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  - 22B01A4562</a:t>
            </a:r>
            <a:endParaRPr lang="en-IN" sz="2000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827848" y="3465039"/>
            <a:ext cx="41148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</a:t>
            </a:r>
            <a:r>
              <a:rPr lang="en-IN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Guide: </a:t>
            </a:r>
            <a:r>
              <a:rPr lang="en-IN" sz="200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Mrs.T</a:t>
            </a:r>
            <a:r>
              <a:rPr lang="en-IN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.Madhavi</a:t>
            </a:r>
            <a:r>
              <a:rPr lang="en-IN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Designation</a:t>
            </a:r>
            <a:r>
              <a:rPr lang="en-IN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lang="en-IN" sz="20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Clr>
                <a:srgbClr val="000000"/>
              </a:buClr>
              <a:buSzPts val="1800"/>
            </a:pP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: </a:t>
            </a:r>
            <a:r>
              <a:rPr lang="en-IN" sz="2000" dirty="0"/>
              <a:t>Artificial intelligence</a:t>
            </a: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Institution    : </a:t>
            </a:r>
            <a:r>
              <a:rPr lang="en-IN" sz="20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Shri Vishnu Engineering 	         college for women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A57C7-9703-7ECD-CBEE-C7517C8DA4AF}"/>
              </a:ext>
            </a:extLst>
          </p:cNvPr>
          <p:cNvSpPr txBox="1"/>
          <p:nvPr/>
        </p:nvSpPr>
        <p:spPr>
          <a:xfrm>
            <a:off x="5046255" y="2900519"/>
            <a:ext cx="33528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b="1" dirty="0">
                <a:solidFill>
                  <a:srgbClr val="0070C0"/>
                </a:solidFill>
              </a:rPr>
              <a:t>Under the guidance of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94E41B-EBE1-E265-995B-E59019102E45}"/>
              </a:ext>
            </a:extLst>
          </p:cNvPr>
          <p:cNvSpPr txBox="1"/>
          <p:nvPr/>
        </p:nvSpPr>
        <p:spPr>
          <a:xfrm>
            <a:off x="19287" y="2863216"/>
            <a:ext cx="449356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0070C0"/>
                </a:solidFill>
                <a:sym typeface="Wingdings" panose="05000000000000000000" pitchFamily="2" charset="2"/>
              </a:rPr>
              <a:t>Project Batch No : 9</a:t>
            </a:r>
          </a:p>
        </p:txBody>
      </p:sp>
    </p:spTree>
    <p:extLst>
      <p:ext uri="{BB962C8B-B14F-4D97-AF65-F5344CB8AC3E}">
        <p14:creationId xmlns:p14="http://schemas.microsoft.com/office/powerpoint/2010/main" val="315730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5851-0378-F5FA-D03F-D6354EEF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6E3AF-147D-D3FA-91D1-E8DACE4F0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Feature Importance in percentage using Bar chart: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22AE-2F8B-3ECA-92E9-C577246D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AE2C5-B9A8-47C1-5DD0-5A58921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3A05A-B56D-15A9-A9EF-8A562E83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D07405-EBA0-2023-4106-02D3BEFAD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93318"/>
            <a:ext cx="6919562" cy="382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4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Discuss about proposed 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 Preparation: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Cleaned and transformed data (e.g., encoded chest pain types, normalized features).</a:t>
            </a:r>
          </a:p>
          <a:p>
            <a:pPr marL="457200" lvl="1" indent="0">
              <a:buNone/>
            </a:pPr>
            <a:r>
              <a:rPr lang="en-US" dirty="0"/>
              <a:t>	Removed outliers and handled missing values.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Feature Selection &amp; Analysis: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Identified key predictors: chest pain type, age, exercise-induced angina.</a:t>
            </a:r>
          </a:p>
          <a:p>
            <a:pPr marL="914400" lvl="2" indent="0">
              <a:buNone/>
            </a:pPr>
            <a:r>
              <a:rPr lang="en-US" dirty="0"/>
              <a:t>Visualized patterns to understand feature relationships with heart disease.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Model Selection: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Used Random Forest Classifier for robustness and high accuracy.</a:t>
            </a:r>
          </a:p>
          <a:p>
            <a:pPr marL="457200" lvl="1" indent="0">
              <a:buNone/>
            </a:pPr>
            <a:r>
              <a:rPr lang="en-US" dirty="0"/>
              <a:t>	Tuned hyperparameters (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n_estimators</a:t>
            </a:r>
            <a:r>
              <a:rPr lang="en-US" dirty="0"/>
              <a:t>) for optimal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Model Evaluation: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Metrics: Accuracy, Precision, Recall, F1-score, and ROC-AUC (0.97).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Confusion matrix and ROC curve helped assess reliability.</a:t>
            </a:r>
          </a:p>
          <a:p>
            <a:r>
              <a:rPr lang="en-US" b="1" dirty="0"/>
              <a:t>Discuss about approach adopted for your problem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Problem Framing</a:t>
            </a:r>
            <a:r>
              <a:rPr lang="en-US" dirty="0"/>
              <a:t>: Binary classification task (predicting heart disease presence).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Exploratory Data Analysis (EDA): </a:t>
            </a:r>
            <a:r>
              <a:rPr lang="en-US" dirty="0"/>
              <a:t>Bar plots and heatmaps identified trends.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Insights:</a:t>
            </a:r>
          </a:p>
          <a:p>
            <a:pPr marL="457200" lvl="1" indent="0">
              <a:buNone/>
            </a:pPr>
            <a:r>
              <a:rPr lang="en-US" b="1" dirty="0"/>
              <a:t>	Age Range at Risk: </a:t>
            </a:r>
            <a:r>
              <a:rPr lang="en-US" dirty="0"/>
              <a:t>40-60 years.</a:t>
            </a:r>
          </a:p>
          <a:p>
            <a:pPr marL="457200" lvl="1" indent="0">
              <a:buNone/>
            </a:pPr>
            <a:r>
              <a:rPr lang="en-US" b="1" dirty="0"/>
              <a:t>	Gender Risk: </a:t>
            </a:r>
            <a:r>
              <a:rPr lang="en-US" dirty="0"/>
              <a:t>Males showed higher chances of heart disease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	Key Features: </a:t>
            </a:r>
            <a:r>
              <a:rPr lang="en-US" dirty="0"/>
              <a:t>Typical angina, exercise-induced angina, cholesterol levels</a:t>
            </a:r>
            <a:r>
              <a:rPr lang="en-US" b="1" dirty="0"/>
              <a:t>.</a:t>
            </a:r>
          </a:p>
          <a:p>
            <a:pPr marL="457200" lvl="1" indent="0">
              <a:buNone/>
            </a:pPr>
            <a:r>
              <a:rPr lang="en-US" b="1" dirty="0"/>
              <a:t>	Validation: </a:t>
            </a:r>
            <a:r>
              <a:rPr lang="en-US" dirty="0"/>
              <a:t>Evaluated using test data, achieving high performance and interpretability.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This systematic approach combines analytics and ML to provide actionable insights for early 	diagnosis.</a:t>
            </a: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Implementation Details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b="1" dirty="0"/>
              <a:t>Discuss about preprocessing techniques adopted in the model</a:t>
            </a:r>
          </a:p>
          <a:p>
            <a:pPr lvl="1"/>
            <a:r>
              <a:rPr lang="en-US" b="1" dirty="0"/>
              <a:t>Data Cleaning: </a:t>
            </a:r>
            <a:r>
              <a:rPr lang="en-US" dirty="0"/>
              <a:t>Renamed columns for consistency and readability.</a:t>
            </a:r>
          </a:p>
          <a:p>
            <a:pPr marL="0" indent="0">
              <a:buNone/>
            </a:pPr>
            <a:r>
              <a:rPr lang="en-US" dirty="0"/>
              <a:t>	Handled missing values using </a:t>
            </a:r>
            <a:r>
              <a:rPr lang="en-US" dirty="0" err="1"/>
              <a:t>SimpleImputer</a:t>
            </a:r>
            <a:r>
              <a:rPr lang="en-US" dirty="0"/>
              <a:t> and by dropping rows with 	excessive nulls.</a:t>
            </a:r>
            <a:endParaRPr lang="en-US" b="1" dirty="0"/>
          </a:p>
          <a:p>
            <a:pPr lvl="1"/>
            <a:r>
              <a:rPr lang="en-US" b="1" dirty="0"/>
              <a:t>Feature </a:t>
            </a:r>
            <a:r>
              <a:rPr lang="en-US" b="1" dirty="0" err="1"/>
              <a:t>Transmition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	Target Variable Binarization: </a:t>
            </a:r>
            <a:r>
              <a:rPr lang="en-US" dirty="0"/>
              <a:t>Converted  </a:t>
            </a:r>
            <a:r>
              <a:rPr lang="en-US" dirty="0" err="1"/>
              <a:t>HeartDiseaseDiagnosis</a:t>
            </a:r>
            <a:r>
              <a:rPr lang="en-US" dirty="0"/>
              <a:t>  into 	binary 	values (0 for no disease, 1 for disease) to simplify classification.</a:t>
            </a:r>
          </a:p>
          <a:p>
            <a:pPr marL="0" indent="0">
              <a:buNone/>
            </a:pPr>
            <a:r>
              <a:rPr lang="en-US" b="1" dirty="0"/>
              <a:t>	Categorical Encoding: </a:t>
            </a:r>
            <a:r>
              <a:rPr lang="en-US" dirty="0"/>
              <a:t>Used </a:t>
            </a:r>
            <a:r>
              <a:rPr lang="en-US" dirty="0" err="1"/>
              <a:t>get_dummies</a:t>
            </a:r>
            <a:r>
              <a:rPr lang="en-US" dirty="0"/>
              <a:t> to one-hot encode categorical 	variables (e.g., </a:t>
            </a:r>
            <a:r>
              <a:rPr lang="en-US" dirty="0" err="1"/>
              <a:t>ChestPainType</a:t>
            </a:r>
            <a:r>
              <a:rPr lang="en-US" dirty="0"/>
              <a:t>, </a:t>
            </a:r>
            <a:r>
              <a:rPr lang="en-US" dirty="0" err="1"/>
              <a:t>SlopeSTSegment</a:t>
            </a:r>
            <a:r>
              <a:rPr lang="en-US" dirty="0"/>
              <a:t>) for algorithm 		compatibility</a:t>
            </a:r>
            <a:r>
              <a:rPr lang="en-US" b="1" dirty="0"/>
              <a:t>.</a:t>
            </a:r>
          </a:p>
          <a:p>
            <a:pPr lvl="1"/>
            <a:r>
              <a:rPr lang="en-US" b="1" dirty="0"/>
              <a:t>Feature </a:t>
            </a:r>
            <a:r>
              <a:rPr lang="en-US" b="1" dirty="0" err="1"/>
              <a:t>Scaling:</a:t>
            </a:r>
            <a:r>
              <a:rPr lang="en-US" dirty="0" err="1"/>
              <a:t>Applied</a:t>
            </a:r>
            <a:r>
              <a:rPr lang="en-US" dirty="0"/>
              <a:t>  Standard Scaler to normalize continuous features 	like Age, </a:t>
            </a:r>
            <a:r>
              <a:rPr lang="en-US" dirty="0" err="1"/>
              <a:t>RestingBloodPressure</a:t>
            </a:r>
            <a:r>
              <a:rPr lang="en-US" dirty="0"/>
              <a:t>,  </a:t>
            </a:r>
            <a:r>
              <a:rPr lang="en-US" dirty="0" err="1"/>
              <a:t>SerumCholesterol</a:t>
            </a:r>
            <a:r>
              <a:rPr lang="en-US" dirty="0"/>
              <a:t>, and </a:t>
            </a:r>
            <a:r>
              <a:rPr lang="en-US" dirty="0" err="1"/>
              <a:t>STDepression</a:t>
            </a:r>
            <a:r>
              <a:rPr lang="en-US" dirty="0"/>
              <a:t> to 	improve model performance.</a:t>
            </a:r>
          </a:p>
          <a:p>
            <a:pPr lvl="1"/>
            <a:r>
              <a:rPr lang="en-US" b="1" dirty="0"/>
              <a:t>Outlier Removal: </a:t>
            </a:r>
            <a:r>
              <a:rPr lang="en-US" dirty="0"/>
              <a:t>Inspected distributions and removed outliers in critical 	numerical columns to ensure robust predictions.</a:t>
            </a:r>
          </a:p>
          <a:p>
            <a:pPr lvl="1"/>
            <a:r>
              <a:rPr lang="en-US" b="1" dirty="0"/>
              <a:t>Feature </a:t>
            </a:r>
            <a:r>
              <a:rPr lang="en-US" b="1" dirty="0" err="1"/>
              <a:t>Mapping:</a:t>
            </a:r>
            <a:r>
              <a:rPr lang="en-US" dirty="0" err="1"/>
              <a:t>Mapped</a:t>
            </a:r>
            <a:r>
              <a:rPr lang="en-US" dirty="0"/>
              <a:t> categorical values to meaningful names, e.g., 	</a:t>
            </a:r>
            <a:r>
              <a:rPr lang="en-US" dirty="0" err="1"/>
              <a:t>ChestPainType</a:t>
            </a:r>
            <a:r>
              <a:rPr lang="en-US" dirty="0"/>
              <a:t> (e.g., 1 → Typical angina) and </a:t>
            </a:r>
            <a:r>
              <a:rPr lang="en-US" dirty="0" err="1"/>
              <a:t>SlopeSTSegment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Data Splitting: </a:t>
            </a:r>
            <a:r>
              <a:rPr lang="en-US" dirty="0"/>
              <a:t>Used </a:t>
            </a:r>
            <a:r>
              <a:rPr lang="en-US" dirty="0" err="1"/>
              <a:t>train_test_split</a:t>
            </a:r>
            <a:r>
              <a:rPr lang="en-US" dirty="0"/>
              <a:t> to divide data into training (80%) and 	testing (20%) sets, ensuring unbiased evaluation</a:t>
            </a:r>
            <a:r>
              <a:rPr lang="en-US" b="1" dirty="0"/>
              <a:t>.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F02B-CFB7-B730-4DF2-97CD91AAB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44775-56DB-0AE9-7153-F829B26C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b="1" dirty="0"/>
              <a:t>Discuss about algorithms used for your model:</a:t>
            </a:r>
          </a:p>
          <a:p>
            <a:pPr lvl="1"/>
            <a:r>
              <a:rPr lang="en-US" b="1" dirty="0"/>
              <a:t>Random Forest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An ensemble learning algorithm combining multiple decision trees.</a:t>
            </a:r>
          </a:p>
          <a:p>
            <a:pPr marL="457200" lvl="1" indent="0">
              <a:buNone/>
            </a:pPr>
            <a:r>
              <a:rPr lang="en-US" dirty="0"/>
              <a:t>	Chosen for its high accuracy, robustness, and ability to handle both categorical 	and numerical data.</a:t>
            </a:r>
          </a:p>
          <a:p>
            <a:pPr marL="457200" lvl="1" indent="0">
              <a:buNone/>
            </a:pPr>
            <a:r>
              <a:rPr lang="en-US" dirty="0"/>
              <a:t>	Key Metrics: Achieved an AUC score of 0.97, indicating excellent performance.</a:t>
            </a:r>
          </a:p>
          <a:p>
            <a:pPr lvl="1"/>
            <a:r>
              <a:rPr lang="en-US" b="1" dirty="0"/>
              <a:t>K-Nearest Neighbors (KNN):</a:t>
            </a:r>
          </a:p>
          <a:p>
            <a:pPr marL="457200" lvl="1" indent="0">
              <a:buNone/>
            </a:pPr>
            <a:r>
              <a:rPr lang="en-US" dirty="0"/>
              <a:t>	A distance-based algorithm that predicts outcomes by identifying the k nearest 	data points.</a:t>
            </a:r>
          </a:p>
          <a:p>
            <a:pPr marL="457200" lvl="1" indent="0">
              <a:buNone/>
            </a:pPr>
            <a:r>
              <a:rPr lang="en-US" dirty="0"/>
              <a:t>	Used as a baseline model for comparison.</a:t>
            </a:r>
          </a:p>
          <a:p>
            <a:pPr lvl="1"/>
            <a:r>
              <a:rPr lang="en-US" b="1" dirty="0"/>
              <a:t>Naive Bayes:</a:t>
            </a:r>
          </a:p>
          <a:p>
            <a:pPr marL="457200" lvl="1" indent="0">
              <a:buNone/>
            </a:pPr>
            <a:r>
              <a:rPr lang="en-US" dirty="0"/>
              <a:t>	Probabilistic classifier based on Bayes' theorem.</a:t>
            </a:r>
          </a:p>
          <a:p>
            <a:pPr marL="457200" lvl="1" indent="0">
              <a:buNone/>
            </a:pPr>
            <a:r>
              <a:rPr lang="en-US" dirty="0"/>
              <a:t>	Effective for categorical features but less robust for highly correlated features.</a:t>
            </a:r>
          </a:p>
          <a:p>
            <a:pPr lvl="1"/>
            <a:r>
              <a:rPr lang="en-US" dirty="0"/>
              <a:t>Support Vector Machine (SVM):</a:t>
            </a:r>
          </a:p>
          <a:p>
            <a:pPr marL="457200" lvl="1" indent="0">
              <a:buNone/>
            </a:pPr>
            <a:r>
              <a:rPr lang="en-US" dirty="0"/>
              <a:t>	A linear/non-linear classifier that uses hyperplanes to separate data.</a:t>
            </a:r>
          </a:p>
          <a:p>
            <a:pPr marL="457200" lvl="1" indent="0">
              <a:buNone/>
            </a:pPr>
            <a:r>
              <a:rPr lang="en-US" dirty="0"/>
              <a:t>	Tuned kernel functions (linear, RBF) to test model performance.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A12F9-D99E-2FD2-F6D2-D19760586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698BE-8B3B-A277-0F21-92F9C241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C8B0-4848-6927-BD3C-5722E474C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1007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required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Software and hardware requirements of your project:</a:t>
            </a:r>
          </a:p>
          <a:p>
            <a:pPr lvl="1"/>
            <a:r>
              <a:rPr lang="en-US" b="1" dirty="0"/>
              <a:t>Software Requirements:</a:t>
            </a:r>
          </a:p>
          <a:p>
            <a:pPr marL="457200" lvl="1" indent="0">
              <a:buNone/>
            </a:pPr>
            <a:r>
              <a:rPr lang="en-US" b="1" dirty="0"/>
              <a:t>	Operating System:</a:t>
            </a:r>
          </a:p>
          <a:p>
            <a:pPr marL="457200" lvl="1" indent="0">
              <a:buNone/>
            </a:pPr>
            <a:r>
              <a:rPr lang="en-US" dirty="0"/>
              <a:t>	Windows 10/11, macOS, or Linux (Ubuntu recommended for better 	compatibility).</a:t>
            </a:r>
          </a:p>
          <a:p>
            <a:pPr marL="457200" lvl="1" indent="0">
              <a:buNone/>
            </a:pPr>
            <a:r>
              <a:rPr lang="en-US" b="1" dirty="0"/>
              <a:t>	Python Version: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Python 3.6 or higher.</a:t>
            </a:r>
          </a:p>
          <a:p>
            <a:pPr marL="457200" lvl="1" indent="0">
              <a:buNone/>
            </a:pPr>
            <a:r>
              <a:rPr lang="en-US" b="1" dirty="0"/>
              <a:t>	Libraries and Frameworks: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Django (for the web application interface)</a:t>
            </a:r>
          </a:p>
          <a:p>
            <a:pPr marL="457200" lvl="1" indent="0">
              <a:buNone/>
            </a:pPr>
            <a:r>
              <a:rPr lang="en-US" dirty="0"/>
              <a:t>	Pandas (for data manipulation)</a:t>
            </a:r>
          </a:p>
          <a:p>
            <a:pPr marL="457200" lvl="1" indent="0">
              <a:buNone/>
            </a:pPr>
            <a:r>
              <a:rPr lang="en-US" dirty="0"/>
              <a:t>	NumPy (for numerical operations)</a:t>
            </a:r>
          </a:p>
          <a:p>
            <a:pPr marL="457200" lvl="1" indent="0">
              <a:buNone/>
            </a:pPr>
            <a:r>
              <a:rPr lang="en-US" dirty="0"/>
              <a:t>	Matplotlib &amp; Seaborn (for data visualization)</a:t>
            </a:r>
          </a:p>
          <a:p>
            <a:pPr marL="457200" lvl="1" indent="0">
              <a:buNone/>
            </a:pPr>
            <a:r>
              <a:rPr lang="en-US" dirty="0"/>
              <a:t>	SQLite (for database management)</a:t>
            </a:r>
          </a:p>
          <a:p>
            <a:pPr marL="457200" lvl="1" indent="0">
              <a:buNone/>
            </a:pPr>
            <a:r>
              <a:rPr lang="en-US" b="1" dirty="0"/>
              <a:t>	Development Tools: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 err="1"/>
              <a:t>VSCode</a:t>
            </a:r>
            <a:r>
              <a:rPr lang="en-US" dirty="0"/>
              <a:t> (for coding)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Jupyter</a:t>
            </a:r>
            <a:r>
              <a:rPr lang="en-US" dirty="0"/>
              <a:t> Notebook (for model testing and development)</a:t>
            </a:r>
          </a:p>
          <a:p>
            <a:pPr lvl="1"/>
            <a:r>
              <a:rPr lang="en-US" b="1" dirty="0"/>
              <a:t>Hardware Requirements: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 err="1"/>
              <a:t>Processor</a:t>
            </a:r>
            <a:r>
              <a:rPr lang="en-US" dirty="0" err="1"/>
              <a:t>:Intel</a:t>
            </a:r>
            <a:r>
              <a:rPr lang="en-US" dirty="0"/>
              <a:t> Core i5 or higher for efficient computation.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b="1" dirty="0" err="1"/>
              <a:t>Storage</a:t>
            </a:r>
            <a:r>
              <a:rPr lang="en-US" dirty="0" err="1"/>
              <a:t>:At</a:t>
            </a:r>
            <a:r>
              <a:rPr lang="en-US" dirty="0"/>
              <a:t> least 10GB of free disk space for software installation and dataset storage.</a:t>
            </a:r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the time of your entire </a:t>
            </a:r>
            <a:r>
              <a:rPr lang="en-US" dirty="0" err="1"/>
              <a:t>proejct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our your learning while doing this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FDD7-FF03-3C28-058E-C2CD4FF4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each project 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104F-EC60-CA3B-8B56-49578496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Specify the role and responsibility of each member in the team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FE5F-486D-FE3C-9F76-36FF071B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74B24-DA18-50C5-CCB3-2F374EDC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7663-86A6-BBFD-5C02-C6E65665E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57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71CB-4720-B617-0464-C54863D6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530765-14DD-E1CF-626D-3CA5C68F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4213-FDB9-1801-6D3F-8A86B0951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18D1BD-CF53-81C1-16A6-AD4CC8B09BF9}"/>
              </a:ext>
            </a:extLst>
          </p:cNvPr>
          <p:cNvSpPr txBox="1"/>
          <p:nvPr/>
        </p:nvSpPr>
        <p:spPr>
          <a:xfrm>
            <a:off x="1981200" y="2438400"/>
            <a:ext cx="518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rgbClr val="0070C0"/>
                </a:solidFill>
              </a:rPr>
              <a:t>Thank you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12345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71CB-4720-B617-0464-C54863D60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037227"/>
            <a:ext cx="8229600" cy="5199583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What motivated you to select this project</a:t>
            </a:r>
          </a:p>
          <a:p>
            <a:pPr marL="0" indent="0" algn="just">
              <a:buNone/>
            </a:pPr>
            <a:r>
              <a:rPr lang="en-US" sz="2400" dirty="0"/>
              <a:t>       Heart disease is a major health issue worldwide, and</a:t>
            </a:r>
          </a:p>
          <a:p>
            <a:pPr marL="0" indent="0" algn="just">
              <a:buNone/>
            </a:pPr>
            <a:r>
              <a:rPr lang="en-US" sz="2400" dirty="0"/>
              <a:t>        early prediction can help prevent complications</a:t>
            </a:r>
          </a:p>
          <a:p>
            <a:pPr algn="just"/>
            <a:r>
              <a:rPr lang="en-US" sz="2400" b="1" dirty="0"/>
              <a:t>Explain with some scenario </a:t>
            </a:r>
          </a:p>
          <a:p>
            <a:pPr marL="0" indent="0" algn="just">
              <a:buNone/>
            </a:pPr>
            <a:r>
              <a:rPr lang="en-US" sz="2400" b="1" dirty="0"/>
              <a:t>        </a:t>
            </a:r>
            <a:r>
              <a:rPr lang="en-US" sz="2400" dirty="0"/>
              <a:t>A 45-year-old person has a family history of heart problems goes for a regular health check-up. A special system checks their health data, including cholesterol, blood pressure and some other features , and finds they are at high risk for heart disease or not this will possibly avoiding a heart attack in the future.</a:t>
            </a:r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71CB-4720-B617-0464-C54863D6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What at least two or three objectives of your project </a:t>
            </a:r>
          </a:p>
          <a:p>
            <a:pPr marL="0" indent="0" algn="just">
              <a:buNone/>
            </a:pPr>
            <a:r>
              <a:rPr lang="en-US" sz="2400" b="1" dirty="0"/>
              <a:t>        </a:t>
            </a:r>
          </a:p>
          <a:p>
            <a:pPr marL="0" indent="0" algn="just">
              <a:buNone/>
            </a:pPr>
            <a:r>
              <a:rPr lang="en-US" sz="2400" b="1" dirty="0"/>
              <a:t>     Early risk awareness: </a:t>
            </a:r>
            <a:r>
              <a:rPr lang="en-US" sz="2400" dirty="0"/>
              <a:t>Help users understand their risk of heart</a:t>
            </a:r>
          </a:p>
          <a:p>
            <a:pPr marL="0" indent="0" algn="just">
              <a:buNone/>
            </a:pPr>
            <a:r>
              <a:rPr lang="en-US" sz="2400" dirty="0"/>
              <a:t>     disease early, empowering them to take preventive actions.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b="1" dirty="0"/>
              <a:t>      Easy of use</a:t>
            </a:r>
            <a:r>
              <a:rPr lang="en-US" sz="2400" dirty="0"/>
              <a:t>:  Offer a simple interface for users to input their</a:t>
            </a:r>
          </a:p>
          <a:p>
            <a:pPr marL="0" indent="0" algn="just">
              <a:buNone/>
            </a:pPr>
            <a:r>
              <a:rPr lang="en-US" sz="2400" dirty="0"/>
              <a:t>      data and get results quickly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     </a:t>
            </a:r>
            <a:r>
              <a:rPr lang="en-US" b="1" dirty="0"/>
              <a:t>Developing accurate models</a:t>
            </a:r>
            <a:r>
              <a:rPr lang="en-US" dirty="0"/>
              <a:t>: To develop accurate models for</a:t>
            </a:r>
          </a:p>
          <a:p>
            <a:pPr marL="0" indent="0" algn="just">
              <a:buNone/>
            </a:pPr>
            <a:r>
              <a:rPr lang="en-US" dirty="0"/>
              <a:t>      predicting heart disease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A48D8CE-89B7-C2FE-60E9-794D702A2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5129" y="1374860"/>
            <a:ext cx="83640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sz="1800" b="1" dirty="0"/>
              <a:t> 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3871CB-4720-B617-0464-C54863D602AE}"/>
              </a:ext>
            </a:extLst>
          </p:cNvPr>
          <p:cNvSpPr txBox="1">
            <a:spLocks/>
          </p:cNvSpPr>
          <p:nvPr/>
        </p:nvSpPr>
        <p:spPr>
          <a:xfrm>
            <a:off x="475129" y="1037227"/>
            <a:ext cx="8229600" cy="519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Literature survey you did related to that problem statement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dirty="0"/>
              <a:t>      </a:t>
            </a:r>
            <a:r>
              <a:rPr lang="en-US" sz="2100" b="1" dirty="0"/>
              <a:t>1. Research paper name: </a:t>
            </a:r>
            <a:r>
              <a:rPr lang="en-US" sz="2100" dirty="0"/>
              <a:t>MDPI (2023)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Author : </a:t>
            </a:r>
            <a:r>
              <a:rPr lang="en-IN" sz="2100" dirty="0"/>
              <a:t>Prof. </a:t>
            </a:r>
            <a:r>
              <a:rPr lang="en-IN" sz="2100" dirty="0" err="1"/>
              <a:t>Nadikatla</a:t>
            </a:r>
            <a:r>
              <a:rPr lang="en-IN" sz="2100" dirty="0"/>
              <a:t> Chandrasekhar, </a:t>
            </a:r>
            <a:r>
              <a:rPr lang="en-IN" sz="2100" dirty="0" err="1"/>
              <a:t>Samineni</a:t>
            </a:r>
            <a:r>
              <a:rPr lang="en-IN" sz="2100" dirty="0"/>
              <a:t> </a:t>
            </a:r>
            <a:r>
              <a:rPr lang="en-IN" sz="2100" dirty="0" err="1"/>
              <a:t>Peddakrishna</a:t>
            </a:r>
            <a:endParaRPr lang="en-IN" sz="2100" dirty="0"/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1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2.</a:t>
            </a:r>
            <a:r>
              <a:rPr lang="en-US" sz="2100" b="1" dirty="0"/>
              <a:t>Research paper name: </a:t>
            </a:r>
            <a:r>
              <a:rPr lang="en-IN" sz="2100" dirty="0"/>
              <a:t>Effective Heart Disease Prediction Using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2100" dirty="0"/>
              <a:t>           Machine Learning Techniques (2023)</a:t>
            </a:r>
            <a:endParaRPr lang="en-US" sz="2100" b="1" dirty="0"/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100" b="1" dirty="0"/>
              <a:t>           Author: </a:t>
            </a:r>
            <a:r>
              <a:rPr lang="en-US" sz="2100" dirty="0"/>
              <a:t>Chintan M. Bhatt, </a:t>
            </a:r>
            <a:r>
              <a:rPr lang="en-US" sz="2100" dirty="0" err="1"/>
              <a:t>Parth</a:t>
            </a:r>
            <a:r>
              <a:rPr lang="en-US" sz="2100" dirty="0"/>
              <a:t> Patel, </a:t>
            </a:r>
            <a:r>
              <a:rPr lang="en-US" sz="2100" dirty="0" err="1"/>
              <a:t>Tarang</a:t>
            </a:r>
            <a:r>
              <a:rPr lang="en-US" sz="2100" dirty="0"/>
              <a:t> </a:t>
            </a:r>
            <a:r>
              <a:rPr lang="en-US" sz="2100" dirty="0" err="1"/>
              <a:t>Ghetia</a:t>
            </a:r>
            <a:r>
              <a:rPr lang="en-US" sz="2100" dirty="0"/>
              <a:t> and Pier 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100" dirty="0"/>
              <a:t>           Luigi </a:t>
            </a:r>
            <a:r>
              <a:rPr lang="en-US" sz="2100" dirty="0" err="1"/>
              <a:t>Mazzeo</a:t>
            </a:r>
            <a:r>
              <a:rPr lang="en-US" sz="2100" dirty="0"/>
              <a:t>.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100" dirty="0"/>
              <a:t>      </a:t>
            </a:r>
            <a:r>
              <a:rPr lang="en-US" sz="2100" b="1" dirty="0"/>
              <a:t>3.Research paper name: </a:t>
            </a:r>
            <a:r>
              <a:rPr lang="en-IN" sz="2100" dirty="0"/>
              <a:t>Machine learning–based heart disease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2100" dirty="0"/>
              <a:t>          prediction system for Indian population(2022)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IN" sz="2100" dirty="0"/>
              <a:t>          </a:t>
            </a:r>
            <a:r>
              <a:rPr lang="en-IN" sz="2100" b="1" dirty="0"/>
              <a:t>Published by:  </a:t>
            </a:r>
            <a:r>
              <a:rPr lang="en-IN" sz="2100" dirty="0"/>
              <a:t>NIH (National Institution of Health) </a:t>
            </a:r>
            <a:endParaRPr lang="en-US" sz="2100" b="1" dirty="0"/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100" b="1" dirty="0"/>
              <a:t>      4.Reacher paper name:</a:t>
            </a:r>
            <a:r>
              <a:rPr lang="en-IN" sz="2100" dirty="0"/>
              <a:t> </a:t>
            </a:r>
            <a:r>
              <a:rPr lang="en-IN" sz="2100" dirty="0" err="1"/>
              <a:t>Researchgate</a:t>
            </a:r>
            <a:r>
              <a:rPr lang="en-IN" sz="2100" dirty="0"/>
              <a:t>(2020)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100" b="1" dirty="0"/>
              <a:t> </a:t>
            </a:r>
            <a:r>
              <a:rPr lang="en-IN" sz="2100" b="1" dirty="0"/>
              <a:t>         Author: </a:t>
            </a:r>
            <a:r>
              <a:rPr lang="en-IN" sz="2100" dirty="0"/>
              <a:t>Prof. </a:t>
            </a:r>
            <a:r>
              <a:rPr lang="en-IN" sz="2100" dirty="0" err="1"/>
              <a:t>T.Chithambaram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751C-D381-4387-2EE1-C6C21BF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871CB-4720-B617-0464-C54863D602A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522264" y="5584911"/>
            <a:ext cx="7200900" cy="6385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B49508-40FC-74A0-BCB4-5B27E869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15D30-6809-020B-0259-0AD14E7F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0" y="6337776"/>
            <a:ext cx="4400128" cy="365125"/>
          </a:xfrm>
        </p:spPr>
        <p:txBody>
          <a:bodyPr/>
          <a:lstStyle/>
          <a:p>
            <a:r>
              <a:rPr lang="en-IN" dirty="0"/>
              <a:t>SVECW | Department of Artificial Intelligence| Project Review-1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46448" cy="365125"/>
          </a:xfrm>
        </p:spPr>
        <p:txBody>
          <a:bodyPr/>
          <a:lstStyle/>
          <a:p>
            <a:r>
              <a:rPr lang="en-IN" dirty="0"/>
              <a:t>Date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3871CB-4720-B617-0464-C54863D602AE}"/>
              </a:ext>
            </a:extLst>
          </p:cNvPr>
          <p:cNvSpPr txBox="1">
            <a:spLocks/>
          </p:cNvSpPr>
          <p:nvPr/>
        </p:nvSpPr>
        <p:spPr>
          <a:xfrm>
            <a:off x="446856" y="1037227"/>
            <a:ext cx="8229600" cy="5199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you identified your problem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2400" b="1" dirty="0"/>
              <a:t>Reason for selecting it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b="1" dirty="0"/>
              <a:t>      Prevalence of Heart Disease</a:t>
            </a:r>
            <a:r>
              <a:rPr lang="en-US" sz="2400" dirty="0"/>
              <a:t>: Heart disease is one of the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/>
              <a:t>      leading causes of death worldwide. Early prediction and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/>
              <a:t>     diagnosis can significantly reduce mortality rates by enabling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/>
              <a:t>      timely intervention.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lang="en-US" sz="2400" b="1" dirty="0"/>
              <a:t>Free Access to Predictions</a:t>
            </a:r>
            <a:r>
              <a:rPr lang="en-US" sz="2400" dirty="0"/>
              <a:t>: The prediction model can be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/>
              <a:t>     provided at no cost to users, allowing them to assess their risk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/>
              <a:t>     for heart disease without paying for expensive tests or</a:t>
            </a:r>
          </a:p>
          <a:p>
            <a:pPr lvl="0" algn="just">
              <a:spcBef>
                <a:spcPct val="20000"/>
              </a:spcBef>
              <a:buClr>
                <a:srgbClr val="C00000"/>
              </a:buClr>
              <a:defRPr/>
            </a:pPr>
            <a:r>
              <a:rPr lang="en-US" sz="2400" dirty="0"/>
              <a:t>     consultations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320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0B1D-5FEB-982E-F1E0-055D4DF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F7AEC-3662-47F4-6AFF-CAFE6F22B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u="sng" dirty="0"/>
              <a:t>Number of Records: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Data set contains the records  </a:t>
            </a:r>
            <a:r>
              <a:rPr lang="en-IN" b="1" dirty="0"/>
              <a:t>1,190</a:t>
            </a:r>
          </a:p>
          <a:p>
            <a:r>
              <a:rPr lang="en-IN" b="1" u="sng" dirty="0"/>
              <a:t>Number of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The Data set Contain features </a:t>
            </a:r>
            <a:r>
              <a:rPr lang="en-IN" b="1" dirty="0"/>
              <a:t>12 </a:t>
            </a:r>
            <a:r>
              <a:rPr lang="en-IN" dirty="0"/>
              <a:t>and they are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Gender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ChestPainType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Resting Blood </a:t>
            </a:r>
            <a:r>
              <a:rPr lang="en-US" dirty="0"/>
              <a:t>Pressure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SerumCholesterol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FastingBloodSugar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Resting ECG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Max Heart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Exercise Induced Angina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STDepresssion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SlopeSTSegment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HeartDiseaseDiagnosis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1B313-0EF9-7686-600B-FCD9A549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36532-AE4B-8105-FC09-C249C00D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E2A76-FBE5-8E1F-62AA-0635F7060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761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2015-A6B1-0AA6-D1E1-BEFED2FFE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B178-77A1-8940-9F26-73DA22A2F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Source of </a:t>
            </a:r>
            <a:r>
              <a:rPr lang="en-US" b="1" u="sng" dirty="0" err="1"/>
              <a:t>DataSet</a:t>
            </a:r>
            <a:r>
              <a:rPr lang="en-US" b="1" u="sng" dirty="0"/>
              <a:t>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Our Data Set is taken form the National Institution of Health (NIH) named as Cardiovascular Diseases retrieved form Hospital in </a:t>
            </a:r>
            <a:r>
              <a:rPr lang="en-US" dirty="0" err="1"/>
              <a:t>kerala</a:t>
            </a:r>
            <a:r>
              <a:rPr lang="en-US" dirty="0"/>
              <a:t>.</a:t>
            </a:r>
          </a:p>
          <a:p>
            <a:r>
              <a:rPr lang="en-US" b="1" u="sng" dirty="0"/>
              <a:t>Explanation of Each Feature of Data Set: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Age:</a:t>
            </a:r>
            <a:endParaRPr lang="en-US" dirty="0"/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Observation from the Dataset:</a:t>
            </a:r>
          </a:p>
          <a:p>
            <a:pPr marL="914400" lvl="2" indent="0">
              <a:buNone/>
            </a:pPr>
            <a:r>
              <a:rPr lang="en-US" dirty="0"/>
              <a:t>High Risk Age Range</a:t>
            </a:r>
            <a:r>
              <a:rPr lang="en-US" b="1" dirty="0"/>
              <a:t>:</a:t>
            </a:r>
            <a:r>
              <a:rPr lang="en-US" dirty="0"/>
              <a:t> 50–70 years</a:t>
            </a:r>
          </a:p>
          <a:p>
            <a:pPr marL="457200" lvl="1" indent="0">
              <a:buNone/>
            </a:pPr>
            <a:r>
              <a:rPr lang="en-US" dirty="0"/>
              <a:t>      Around </a:t>
            </a:r>
            <a:r>
              <a:rPr lang="en-US" b="1" dirty="0"/>
              <a:t>70%</a:t>
            </a:r>
            <a:r>
              <a:rPr lang="en-US" dirty="0"/>
              <a:t> of patients with heart disease fall in this range.</a:t>
            </a:r>
          </a:p>
          <a:p>
            <a:pPr marL="457200" lvl="1" indent="0">
              <a:buNone/>
            </a:pPr>
            <a:r>
              <a:rPr lang="en-US" b="1" dirty="0"/>
              <a:t>      </a:t>
            </a:r>
            <a:r>
              <a:rPr lang="en-US" dirty="0"/>
              <a:t>Low Risk Age Range</a:t>
            </a:r>
            <a:r>
              <a:rPr lang="en-US" b="1" dirty="0"/>
              <a:t>:</a:t>
            </a:r>
            <a:r>
              <a:rPr lang="en-US" dirty="0"/>
              <a:t> Below 40 years</a:t>
            </a:r>
          </a:p>
          <a:p>
            <a:pPr marL="457200" lvl="1" indent="0">
              <a:buNone/>
            </a:pPr>
            <a:r>
              <a:rPr lang="en-US" dirty="0"/>
              <a:t>      Less than </a:t>
            </a:r>
            <a:r>
              <a:rPr lang="en-US" b="1" dirty="0"/>
              <a:t>5%</a:t>
            </a:r>
            <a:r>
              <a:rPr lang="en-US" dirty="0"/>
              <a:t> cases reported</a:t>
            </a:r>
          </a:p>
          <a:p>
            <a:pPr marL="914400" lvl="2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4B110-5F91-D8CF-4775-AEC42B21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41213-1E69-8963-2301-C83F5AE2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FF64B-15DE-8FFE-4BCA-81C84631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301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BDA7B-76E6-4187-6928-6F86FA8CB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717B-9870-A22D-86D8-74E80F5E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Gender:</a:t>
            </a:r>
          </a:p>
          <a:p>
            <a:pPr marL="457200" lvl="1" indent="0">
              <a:buNone/>
            </a:pPr>
            <a:r>
              <a:rPr lang="en-IN" b="1" dirty="0"/>
              <a:t>  	</a:t>
            </a:r>
            <a:r>
              <a:rPr lang="en-US" b="1" dirty="0"/>
              <a:t>Observation from the Dataset: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Male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65% </a:t>
            </a:r>
            <a:r>
              <a:rPr lang="en-US" dirty="0"/>
              <a:t>of heart disease cases.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dirty="0"/>
              <a:t>Female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35% </a:t>
            </a:r>
            <a:r>
              <a:rPr lang="en-US" dirty="0"/>
              <a:t>of heart disease cases.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ChestPain</a:t>
            </a:r>
            <a:r>
              <a:rPr lang="en-US" b="1" dirty="0"/>
              <a:t> Type:</a:t>
            </a:r>
          </a:p>
          <a:p>
            <a:pPr marL="457200" lvl="1" indent="0">
              <a:buNone/>
            </a:pPr>
            <a:r>
              <a:rPr lang="en-US" b="1" dirty="0"/>
              <a:t>	Observation from the Dataset: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Typical Angina</a:t>
            </a:r>
            <a:r>
              <a:rPr lang="en-US" b="1" dirty="0"/>
              <a:t>:</a:t>
            </a:r>
            <a:r>
              <a:rPr lang="en-US" dirty="0"/>
              <a:t> Associated with the highest disease risk(~40%).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Atypical Angina</a:t>
            </a:r>
            <a:r>
              <a:rPr lang="en-US" b="1" dirty="0"/>
              <a:t>:</a:t>
            </a:r>
            <a:r>
              <a:rPr lang="en-US" dirty="0"/>
              <a:t> Moderate risk (~25%).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Non-Anginal Pain</a:t>
            </a:r>
            <a:r>
              <a:rPr lang="en-US" b="1" dirty="0"/>
              <a:t>:</a:t>
            </a:r>
            <a:r>
              <a:rPr lang="en-US" dirty="0"/>
              <a:t> Lower risk (~20%).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Asymptomatic Cases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b="1" dirty="0"/>
              <a:t>Highest risk category (~50%).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Cholesterol Levels:</a:t>
            </a:r>
          </a:p>
          <a:p>
            <a:pPr marL="914400" lvl="2" indent="0">
              <a:buNone/>
            </a:pPr>
            <a:r>
              <a:rPr lang="en-US" b="1" dirty="0"/>
              <a:t>Observation from the Dataset: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Patients with cholesterol levels above </a:t>
            </a:r>
            <a:r>
              <a:rPr lang="en-US" b="1" dirty="0"/>
              <a:t>240 mg/dL</a:t>
            </a:r>
            <a:r>
              <a:rPr lang="en-US" dirty="0"/>
              <a:t> have a significantly       	higher risk.</a:t>
            </a:r>
          </a:p>
          <a:p>
            <a:pPr marL="0" indent="0">
              <a:buNone/>
            </a:pPr>
            <a:r>
              <a:rPr lang="en-US" dirty="0"/>
              <a:t>	Cholesterol levels between </a:t>
            </a:r>
            <a:r>
              <a:rPr lang="en-US" b="1" dirty="0"/>
              <a:t>150–200 mg/dL</a:t>
            </a:r>
            <a:r>
              <a:rPr lang="en-US" dirty="0"/>
              <a:t> are considered normal 	and are less correlated with disease.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b="1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endParaRPr lang="en-IN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FCA90-E395-EB2B-6E79-8E14C6D26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E8456-27AB-4159-9B20-A06B9CF5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A3A0F-8E45-A5C7-0620-ACAE0A7F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96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A1BE-0768-94A5-3A80-FD5B8F5B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9B419-9D07-8892-F5A5-47CAC8C4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Exercise Induced Angina and Heart Rate:</a:t>
            </a:r>
          </a:p>
          <a:p>
            <a:pPr marL="914400" lvl="2" indent="0">
              <a:buNone/>
            </a:pPr>
            <a:r>
              <a:rPr lang="en-IN" dirty="0"/>
              <a:t>Exercise Induced Angina</a:t>
            </a:r>
            <a:r>
              <a:rPr lang="en-IN" b="1" dirty="0"/>
              <a:t>:</a:t>
            </a:r>
          </a:p>
          <a:p>
            <a:pPr marL="914400" lvl="2" indent="0">
              <a:buNone/>
            </a:pPr>
            <a:r>
              <a:rPr lang="en-IN" b="1" dirty="0"/>
              <a:t>	</a:t>
            </a:r>
            <a:r>
              <a:rPr lang="en-US" dirty="0"/>
              <a:t>Patients with exercise-induced angina show </a:t>
            </a:r>
            <a:r>
              <a:rPr lang="en-US" b="1" dirty="0"/>
              <a:t>45% 	higher heart disease prevalence.</a:t>
            </a:r>
          </a:p>
          <a:p>
            <a:pPr marL="914400" lvl="2" indent="0">
              <a:buNone/>
            </a:pPr>
            <a:r>
              <a:rPr lang="en-US" dirty="0"/>
              <a:t>Maximum Heart Rate:</a:t>
            </a:r>
          </a:p>
          <a:p>
            <a:pPr marL="914400" lvl="2" indent="0">
              <a:buNone/>
            </a:pPr>
            <a:r>
              <a:rPr lang="en-US" dirty="0"/>
              <a:t>	Lower maximum heart rate achieved (</a:t>
            </a:r>
            <a:r>
              <a:rPr lang="en-US" b="1" dirty="0"/>
              <a:t>below 120 bpm</a:t>
            </a:r>
            <a:r>
              <a:rPr lang="en-US" dirty="0"/>
              <a:t>) 	correlates with higher risk.</a:t>
            </a:r>
            <a:endParaRPr lang="en-IN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Resting Blood Pressure and </a:t>
            </a:r>
            <a:r>
              <a:rPr lang="en-IN" b="1" dirty="0" err="1"/>
              <a:t>STDepression</a:t>
            </a:r>
            <a:r>
              <a:rPr lang="en-IN" b="1" dirty="0"/>
              <a:t>:</a:t>
            </a:r>
          </a:p>
          <a:p>
            <a:pPr marL="457200" lvl="1" indent="0">
              <a:buNone/>
            </a:pPr>
            <a:r>
              <a:rPr lang="en-IN" b="1" dirty="0"/>
              <a:t>	</a:t>
            </a:r>
            <a:r>
              <a:rPr lang="en-IN" dirty="0"/>
              <a:t>Resting Blood Pressure:</a:t>
            </a:r>
          </a:p>
          <a:p>
            <a:pPr marL="457200" lvl="1" indent="0">
              <a:buNone/>
            </a:pPr>
            <a:r>
              <a:rPr lang="en-IN" b="1" dirty="0"/>
              <a:t>		</a:t>
            </a:r>
            <a:r>
              <a:rPr lang="en-US" dirty="0"/>
              <a:t>High blood pressure above </a:t>
            </a:r>
            <a:r>
              <a:rPr lang="en-US" b="1" dirty="0"/>
              <a:t>140 mmHg</a:t>
            </a:r>
            <a:r>
              <a:rPr lang="en-US" dirty="0"/>
              <a:t> shows a 			significant correlation with heart disease.</a:t>
            </a:r>
          </a:p>
          <a:p>
            <a:pPr marL="457200" lvl="1" indent="0">
              <a:buNone/>
            </a:pPr>
            <a:r>
              <a:rPr lang="en-US" b="1" dirty="0"/>
              <a:t>		</a:t>
            </a:r>
            <a:r>
              <a:rPr lang="en-US" dirty="0"/>
              <a:t>Normal Blood </a:t>
            </a:r>
            <a:r>
              <a:rPr lang="en-IN" dirty="0"/>
              <a:t>Pressure </a:t>
            </a:r>
            <a:r>
              <a:rPr lang="en-IN" b="1" dirty="0"/>
              <a:t>120 mmHg </a:t>
            </a:r>
            <a:r>
              <a:rPr lang="en-IN" dirty="0"/>
              <a:t>shows Low risk</a:t>
            </a:r>
            <a:endParaRPr lang="en-IN" b="1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5777-34F7-C6C1-35B7-AAA4E7B3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2619F-71AA-45B4-96DB-8ECD49688409}" type="datetime1">
              <a:rPr lang="en-IN" smtClean="0"/>
              <a:pPr/>
              <a:t>08-12-2024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6A455-EEA9-CF8D-96A3-2AEEF5C75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0D6C-52DE-4A36-9F8B-1D6F0F2BD6F6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244B-10CA-B4BC-D738-2927D5AC9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SVECW | Department of Artificial Intelligence| Review-1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14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1718</Words>
  <Application>Microsoft Office PowerPoint</Application>
  <PresentationFormat>On-screen Show (4:3)</PresentationFormat>
  <Paragraphs>245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Wingdings</vt:lpstr>
      <vt:lpstr>Office Theme</vt:lpstr>
      <vt:lpstr>Heart Disease Prediction</vt:lpstr>
      <vt:lpstr>Motivation</vt:lpstr>
      <vt:lpstr>Objectives</vt:lpstr>
      <vt:lpstr>Literature Survey</vt:lpstr>
      <vt:lpstr>Problem Identification</vt:lpstr>
      <vt:lpstr>Dataset Description</vt:lpstr>
      <vt:lpstr>Data Set Description</vt:lpstr>
      <vt:lpstr>Data Set Description</vt:lpstr>
      <vt:lpstr>Data Set Description</vt:lpstr>
      <vt:lpstr>Data Set Description</vt:lpstr>
      <vt:lpstr>Proposed Solution</vt:lpstr>
      <vt:lpstr>Project Implementation Details</vt:lpstr>
      <vt:lpstr>Project Implementation Details</vt:lpstr>
      <vt:lpstr>Tools required</vt:lpstr>
      <vt:lpstr>Timeline</vt:lpstr>
      <vt:lpstr>Learning Outcomes</vt:lpstr>
      <vt:lpstr>Role of each project Member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Sorting &amp; Bubble Sort Algorithm</dc:title>
  <dc:creator>maha lakshmi davuluru</dc:creator>
  <cp:lastModifiedBy>chandini Tadicharla</cp:lastModifiedBy>
  <cp:revision>37</cp:revision>
  <dcterms:created xsi:type="dcterms:W3CDTF">2020-06-22T15:01:31Z</dcterms:created>
  <dcterms:modified xsi:type="dcterms:W3CDTF">2024-12-08T09:21:11Z</dcterms:modified>
</cp:coreProperties>
</file>