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5613F2-F8C9-4104-BC2C-56D4859D220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618A69B-B4FF-4B27-B2DB-26BE9BFE465D}">
      <dgm:prSet/>
      <dgm:spPr/>
      <dgm:t>
        <a:bodyPr/>
        <a:lstStyle/>
        <a:p>
          <a:r>
            <a:rPr lang="en-US"/>
            <a:t>ASP.NET the platform services that allow to program Web Applications and Web Services in any .NET language.</a:t>
          </a:r>
        </a:p>
      </dgm:t>
    </dgm:pt>
    <dgm:pt modelId="{B03FD664-C39C-4ADB-BC26-1195A7983ED9}" type="parTrans" cxnId="{5B39F73B-498F-49FE-9689-882A605073D9}">
      <dgm:prSet/>
      <dgm:spPr/>
      <dgm:t>
        <a:bodyPr/>
        <a:lstStyle/>
        <a:p>
          <a:endParaRPr lang="en-US"/>
        </a:p>
      </dgm:t>
    </dgm:pt>
    <dgm:pt modelId="{EB884FE2-5D93-45FE-A111-3F37A53F85DE}" type="sibTrans" cxnId="{5B39F73B-498F-49FE-9689-882A605073D9}">
      <dgm:prSet/>
      <dgm:spPr/>
      <dgm:t>
        <a:bodyPr/>
        <a:lstStyle/>
        <a:p>
          <a:endParaRPr lang="en-US"/>
        </a:p>
      </dgm:t>
    </dgm:pt>
    <dgm:pt modelId="{38406F81-8A81-4F57-96AF-BABACAB8E696}">
      <dgm:prSet/>
      <dgm:spPr/>
      <dgm:t>
        <a:bodyPr/>
        <a:lstStyle/>
        <a:p>
          <a:r>
            <a:rPr lang="en-US"/>
            <a:t>ASP.NET Program is compiled into a .NET class and cached the first time it is called. All subsequent calls use the cached version.</a:t>
          </a:r>
        </a:p>
      </dgm:t>
    </dgm:pt>
    <dgm:pt modelId="{69FE9A61-AAD2-41F5-8C2A-7BC72B0C9CB0}" type="parTrans" cxnId="{DBCB7E51-7A38-409A-8AAF-BF97E56EF65D}">
      <dgm:prSet/>
      <dgm:spPr/>
      <dgm:t>
        <a:bodyPr/>
        <a:lstStyle/>
        <a:p>
          <a:endParaRPr lang="en-US"/>
        </a:p>
      </dgm:t>
    </dgm:pt>
    <dgm:pt modelId="{41835489-9B57-43B1-989C-200CDBC69596}" type="sibTrans" cxnId="{DBCB7E51-7A38-409A-8AAF-BF97E56EF65D}">
      <dgm:prSet/>
      <dgm:spPr/>
      <dgm:t>
        <a:bodyPr/>
        <a:lstStyle/>
        <a:p>
          <a:endParaRPr lang="en-US"/>
        </a:p>
      </dgm:t>
    </dgm:pt>
    <dgm:pt modelId="{5DA32250-17B0-4274-B16C-A17A5CB6E549}">
      <dgm:prSet/>
      <dgm:spPr/>
      <dgm:t>
        <a:bodyPr/>
        <a:lstStyle/>
        <a:p>
          <a:r>
            <a:rPr lang="en-US" dirty="0"/>
            <a:t>ASP.NET Uses .NET languages to generate HTML pages. HTML page is targeted to the capabilities of the requesting Browser.</a:t>
          </a:r>
        </a:p>
      </dgm:t>
    </dgm:pt>
    <dgm:pt modelId="{77BE0918-F3B6-46A9-BB00-7F187B01C80D}" type="parTrans" cxnId="{7774C2C8-01FE-4B25-B968-6A26FB69D8E4}">
      <dgm:prSet/>
      <dgm:spPr/>
      <dgm:t>
        <a:bodyPr/>
        <a:lstStyle/>
        <a:p>
          <a:endParaRPr lang="en-US"/>
        </a:p>
      </dgm:t>
    </dgm:pt>
    <dgm:pt modelId="{B113C8A1-8232-4BC9-945F-9A1338C0C8DA}" type="sibTrans" cxnId="{7774C2C8-01FE-4B25-B968-6A26FB69D8E4}">
      <dgm:prSet/>
      <dgm:spPr/>
      <dgm:t>
        <a:bodyPr/>
        <a:lstStyle/>
        <a:p>
          <a:endParaRPr lang="en-US"/>
        </a:p>
      </dgm:t>
    </dgm:pt>
    <dgm:pt modelId="{EB067FD1-5325-4A26-83E5-D335A1FA85D9}">
      <dgm:prSet/>
      <dgm:spPr/>
      <dgm:t>
        <a:bodyPr/>
        <a:lstStyle/>
        <a:p>
          <a:r>
            <a:rPr lang="en-US"/>
            <a:t>ASP.NET is a web framework designed and developed by Microsoft. It is used to develop websites, web applications, and web services. It provides a fantastic integration of HTML, CSS, and JavaScript. It was first released in January 2002.</a:t>
          </a:r>
        </a:p>
      </dgm:t>
    </dgm:pt>
    <dgm:pt modelId="{857811FA-441D-44CC-9E2B-E90C35904F64}" type="parTrans" cxnId="{5B3EA3A0-8ABA-421C-9AA6-CCDEE213D8C9}">
      <dgm:prSet/>
      <dgm:spPr/>
      <dgm:t>
        <a:bodyPr/>
        <a:lstStyle/>
        <a:p>
          <a:endParaRPr lang="en-US"/>
        </a:p>
      </dgm:t>
    </dgm:pt>
    <dgm:pt modelId="{9433B192-B60B-4212-B2B4-02C95F990EFB}" type="sibTrans" cxnId="{5B3EA3A0-8ABA-421C-9AA6-CCDEE213D8C9}">
      <dgm:prSet/>
      <dgm:spPr/>
      <dgm:t>
        <a:bodyPr/>
        <a:lstStyle/>
        <a:p>
          <a:endParaRPr lang="en-US"/>
        </a:p>
      </dgm:t>
    </dgm:pt>
    <dgm:pt modelId="{7CB95BC2-E129-4472-8182-A164B65DAE87}" type="pres">
      <dgm:prSet presAssocID="{D55613F2-F8C9-4104-BC2C-56D4859D220B}" presName="hierChild1" presStyleCnt="0">
        <dgm:presLayoutVars>
          <dgm:chPref val="1"/>
          <dgm:dir/>
          <dgm:animOne val="branch"/>
          <dgm:animLvl val="lvl"/>
          <dgm:resizeHandles/>
        </dgm:presLayoutVars>
      </dgm:prSet>
      <dgm:spPr/>
    </dgm:pt>
    <dgm:pt modelId="{409A6B0E-454E-4601-9E3E-E52735182049}" type="pres">
      <dgm:prSet presAssocID="{B618A69B-B4FF-4B27-B2DB-26BE9BFE465D}" presName="hierRoot1" presStyleCnt="0"/>
      <dgm:spPr/>
    </dgm:pt>
    <dgm:pt modelId="{B22E8E76-3C77-40F7-AEDE-8E9774BA140D}" type="pres">
      <dgm:prSet presAssocID="{B618A69B-B4FF-4B27-B2DB-26BE9BFE465D}" presName="composite" presStyleCnt="0"/>
      <dgm:spPr/>
    </dgm:pt>
    <dgm:pt modelId="{56E043EE-210B-4BBE-9686-D6A6DD685238}" type="pres">
      <dgm:prSet presAssocID="{B618A69B-B4FF-4B27-B2DB-26BE9BFE465D}" presName="background" presStyleLbl="node0" presStyleIdx="0" presStyleCnt="4"/>
      <dgm:spPr/>
    </dgm:pt>
    <dgm:pt modelId="{01D1F4C2-4E1C-48BA-BAB9-1DC244E6C519}" type="pres">
      <dgm:prSet presAssocID="{B618A69B-B4FF-4B27-B2DB-26BE9BFE465D}" presName="text" presStyleLbl="fgAcc0" presStyleIdx="0" presStyleCnt="4">
        <dgm:presLayoutVars>
          <dgm:chPref val="3"/>
        </dgm:presLayoutVars>
      </dgm:prSet>
      <dgm:spPr/>
    </dgm:pt>
    <dgm:pt modelId="{22CC0416-3004-4ABB-9811-156EA4900A7E}" type="pres">
      <dgm:prSet presAssocID="{B618A69B-B4FF-4B27-B2DB-26BE9BFE465D}" presName="hierChild2" presStyleCnt="0"/>
      <dgm:spPr/>
    </dgm:pt>
    <dgm:pt modelId="{5FCE7657-C550-47B2-ACB2-0BD91022072F}" type="pres">
      <dgm:prSet presAssocID="{38406F81-8A81-4F57-96AF-BABACAB8E696}" presName="hierRoot1" presStyleCnt="0"/>
      <dgm:spPr/>
    </dgm:pt>
    <dgm:pt modelId="{B20AFF02-21BE-485D-8535-5798A81E0DD7}" type="pres">
      <dgm:prSet presAssocID="{38406F81-8A81-4F57-96AF-BABACAB8E696}" presName="composite" presStyleCnt="0"/>
      <dgm:spPr/>
    </dgm:pt>
    <dgm:pt modelId="{5E3F972E-9712-4C4C-813F-33F7AC1A0250}" type="pres">
      <dgm:prSet presAssocID="{38406F81-8A81-4F57-96AF-BABACAB8E696}" presName="background" presStyleLbl="node0" presStyleIdx="1" presStyleCnt="4"/>
      <dgm:spPr/>
    </dgm:pt>
    <dgm:pt modelId="{011D9DCE-DBCD-4F83-AAAA-503F40A91B56}" type="pres">
      <dgm:prSet presAssocID="{38406F81-8A81-4F57-96AF-BABACAB8E696}" presName="text" presStyleLbl="fgAcc0" presStyleIdx="1" presStyleCnt="4">
        <dgm:presLayoutVars>
          <dgm:chPref val="3"/>
        </dgm:presLayoutVars>
      </dgm:prSet>
      <dgm:spPr/>
    </dgm:pt>
    <dgm:pt modelId="{864D044B-5F27-4411-9DC1-E9D7786D4DC9}" type="pres">
      <dgm:prSet presAssocID="{38406F81-8A81-4F57-96AF-BABACAB8E696}" presName="hierChild2" presStyleCnt="0"/>
      <dgm:spPr/>
    </dgm:pt>
    <dgm:pt modelId="{049BB87F-7DF4-4DB4-B363-FFCBB53C0231}" type="pres">
      <dgm:prSet presAssocID="{5DA32250-17B0-4274-B16C-A17A5CB6E549}" presName="hierRoot1" presStyleCnt="0"/>
      <dgm:spPr/>
    </dgm:pt>
    <dgm:pt modelId="{245F8741-54FE-4D22-A344-3B7E7EF27E7E}" type="pres">
      <dgm:prSet presAssocID="{5DA32250-17B0-4274-B16C-A17A5CB6E549}" presName="composite" presStyleCnt="0"/>
      <dgm:spPr/>
    </dgm:pt>
    <dgm:pt modelId="{4C9ED77A-5866-44A3-859C-C09B67A8F91A}" type="pres">
      <dgm:prSet presAssocID="{5DA32250-17B0-4274-B16C-A17A5CB6E549}" presName="background" presStyleLbl="node0" presStyleIdx="2" presStyleCnt="4"/>
      <dgm:spPr/>
    </dgm:pt>
    <dgm:pt modelId="{9D8B4BAA-4BC0-417A-8AC0-8F141284E6B0}" type="pres">
      <dgm:prSet presAssocID="{5DA32250-17B0-4274-B16C-A17A5CB6E549}" presName="text" presStyleLbl="fgAcc0" presStyleIdx="2" presStyleCnt="4">
        <dgm:presLayoutVars>
          <dgm:chPref val="3"/>
        </dgm:presLayoutVars>
      </dgm:prSet>
      <dgm:spPr/>
    </dgm:pt>
    <dgm:pt modelId="{7C315EF1-CD71-4DE0-A50B-4E5611A8AB33}" type="pres">
      <dgm:prSet presAssocID="{5DA32250-17B0-4274-B16C-A17A5CB6E549}" presName="hierChild2" presStyleCnt="0"/>
      <dgm:spPr/>
    </dgm:pt>
    <dgm:pt modelId="{5C5DEFAB-779D-46D1-9360-6D2E26B16F2D}" type="pres">
      <dgm:prSet presAssocID="{EB067FD1-5325-4A26-83E5-D335A1FA85D9}" presName="hierRoot1" presStyleCnt="0"/>
      <dgm:spPr/>
    </dgm:pt>
    <dgm:pt modelId="{8045F646-BED3-4E10-B5E9-1F13F87EC7C3}" type="pres">
      <dgm:prSet presAssocID="{EB067FD1-5325-4A26-83E5-D335A1FA85D9}" presName="composite" presStyleCnt="0"/>
      <dgm:spPr/>
    </dgm:pt>
    <dgm:pt modelId="{77A24E99-5043-45AA-B6CB-0EA3201E22F8}" type="pres">
      <dgm:prSet presAssocID="{EB067FD1-5325-4A26-83E5-D335A1FA85D9}" presName="background" presStyleLbl="node0" presStyleIdx="3" presStyleCnt="4"/>
      <dgm:spPr/>
    </dgm:pt>
    <dgm:pt modelId="{CAD9829D-2F91-4744-9FAE-A67D2D1A5E31}" type="pres">
      <dgm:prSet presAssocID="{EB067FD1-5325-4A26-83E5-D335A1FA85D9}" presName="text" presStyleLbl="fgAcc0" presStyleIdx="3" presStyleCnt="4">
        <dgm:presLayoutVars>
          <dgm:chPref val="3"/>
        </dgm:presLayoutVars>
      </dgm:prSet>
      <dgm:spPr/>
    </dgm:pt>
    <dgm:pt modelId="{072F1AE2-36B4-44B4-9E05-D280DED4ED80}" type="pres">
      <dgm:prSet presAssocID="{EB067FD1-5325-4A26-83E5-D335A1FA85D9}" presName="hierChild2" presStyleCnt="0"/>
      <dgm:spPr/>
    </dgm:pt>
  </dgm:ptLst>
  <dgm:cxnLst>
    <dgm:cxn modelId="{F5921A06-F682-4B53-A3AD-A341E10003B9}" type="presOf" srcId="{EB067FD1-5325-4A26-83E5-D335A1FA85D9}" destId="{CAD9829D-2F91-4744-9FAE-A67D2D1A5E31}" srcOrd="0" destOrd="0" presId="urn:microsoft.com/office/officeart/2005/8/layout/hierarchy1"/>
    <dgm:cxn modelId="{B50C2106-F21F-4DAB-B6C2-1437577A48F5}" type="presOf" srcId="{D55613F2-F8C9-4104-BC2C-56D4859D220B}" destId="{7CB95BC2-E129-4472-8182-A164B65DAE87}" srcOrd="0" destOrd="0" presId="urn:microsoft.com/office/officeart/2005/8/layout/hierarchy1"/>
    <dgm:cxn modelId="{0EFF221E-8389-42C7-A4F5-AED45CB75F3C}" type="presOf" srcId="{5DA32250-17B0-4274-B16C-A17A5CB6E549}" destId="{9D8B4BAA-4BC0-417A-8AC0-8F141284E6B0}" srcOrd="0" destOrd="0" presId="urn:microsoft.com/office/officeart/2005/8/layout/hierarchy1"/>
    <dgm:cxn modelId="{5B39F73B-498F-49FE-9689-882A605073D9}" srcId="{D55613F2-F8C9-4104-BC2C-56D4859D220B}" destId="{B618A69B-B4FF-4B27-B2DB-26BE9BFE465D}" srcOrd="0" destOrd="0" parTransId="{B03FD664-C39C-4ADB-BC26-1195A7983ED9}" sibTransId="{EB884FE2-5D93-45FE-A111-3F37A53F85DE}"/>
    <dgm:cxn modelId="{DBCB7E51-7A38-409A-8AAF-BF97E56EF65D}" srcId="{D55613F2-F8C9-4104-BC2C-56D4859D220B}" destId="{38406F81-8A81-4F57-96AF-BABACAB8E696}" srcOrd="1" destOrd="0" parTransId="{69FE9A61-AAD2-41F5-8C2A-7BC72B0C9CB0}" sibTransId="{41835489-9B57-43B1-989C-200CDBC69596}"/>
    <dgm:cxn modelId="{94C24472-A4B6-457D-A4D7-03A831738C78}" type="presOf" srcId="{38406F81-8A81-4F57-96AF-BABACAB8E696}" destId="{011D9DCE-DBCD-4F83-AAAA-503F40A91B56}" srcOrd="0" destOrd="0" presId="urn:microsoft.com/office/officeart/2005/8/layout/hierarchy1"/>
    <dgm:cxn modelId="{5B3EA3A0-8ABA-421C-9AA6-CCDEE213D8C9}" srcId="{D55613F2-F8C9-4104-BC2C-56D4859D220B}" destId="{EB067FD1-5325-4A26-83E5-D335A1FA85D9}" srcOrd="3" destOrd="0" parTransId="{857811FA-441D-44CC-9E2B-E90C35904F64}" sibTransId="{9433B192-B60B-4212-B2B4-02C95F990EFB}"/>
    <dgm:cxn modelId="{7774C2C8-01FE-4B25-B968-6A26FB69D8E4}" srcId="{D55613F2-F8C9-4104-BC2C-56D4859D220B}" destId="{5DA32250-17B0-4274-B16C-A17A5CB6E549}" srcOrd="2" destOrd="0" parTransId="{77BE0918-F3B6-46A9-BB00-7F187B01C80D}" sibTransId="{B113C8A1-8232-4BC9-945F-9A1338C0C8DA}"/>
    <dgm:cxn modelId="{95B143DE-5456-45BF-8D44-CD6044CAA172}" type="presOf" srcId="{B618A69B-B4FF-4B27-B2DB-26BE9BFE465D}" destId="{01D1F4C2-4E1C-48BA-BAB9-1DC244E6C519}" srcOrd="0" destOrd="0" presId="urn:microsoft.com/office/officeart/2005/8/layout/hierarchy1"/>
    <dgm:cxn modelId="{7DDB14B7-4B69-4C25-A2A4-CF82D99CD75F}" type="presParOf" srcId="{7CB95BC2-E129-4472-8182-A164B65DAE87}" destId="{409A6B0E-454E-4601-9E3E-E52735182049}" srcOrd="0" destOrd="0" presId="urn:microsoft.com/office/officeart/2005/8/layout/hierarchy1"/>
    <dgm:cxn modelId="{36E1B8BF-8A28-4DA9-B6EF-8D757428FA9A}" type="presParOf" srcId="{409A6B0E-454E-4601-9E3E-E52735182049}" destId="{B22E8E76-3C77-40F7-AEDE-8E9774BA140D}" srcOrd="0" destOrd="0" presId="urn:microsoft.com/office/officeart/2005/8/layout/hierarchy1"/>
    <dgm:cxn modelId="{9558801B-9B5E-4606-86C8-8D316741224C}" type="presParOf" srcId="{B22E8E76-3C77-40F7-AEDE-8E9774BA140D}" destId="{56E043EE-210B-4BBE-9686-D6A6DD685238}" srcOrd="0" destOrd="0" presId="urn:microsoft.com/office/officeart/2005/8/layout/hierarchy1"/>
    <dgm:cxn modelId="{B97FE2F7-FF31-47A6-9A63-0C627F5A4DA0}" type="presParOf" srcId="{B22E8E76-3C77-40F7-AEDE-8E9774BA140D}" destId="{01D1F4C2-4E1C-48BA-BAB9-1DC244E6C519}" srcOrd="1" destOrd="0" presId="urn:microsoft.com/office/officeart/2005/8/layout/hierarchy1"/>
    <dgm:cxn modelId="{523D8884-5C3E-4445-8F30-6F1736210A81}" type="presParOf" srcId="{409A6B0E-454E-4601-9E3E-E52735182049}" destId="{22CC0416-3004-4ABB-9811-156EA4900A7E}" srcOrd="1" destOrd="0" presId="urn:microsoft.com/office/officeart/2005/8/layout/hierarchy1"/>
    <dgm:cxn modelId="{95F6872C-D446-4DF1-98F3-69DF8F8D6F93}" type="presParOf" srcId="{7CB95BC2-E129-4472-8182-A164B65DAE87}" destId="{5FCE7657-C550-47B2-ACB2-0BD91022072F}" srcOrd="1" destOrd="0" presId="urn:microsoft.com/office/officeart/2005/8/layout/hierarchy1"/>
    <dgm:cxn modelId="{F199C5F9-A8F0-4C01-A5BE-21ED3E3306FC}" type="presParOf" srcId="{5FCE7657-C550-47B2-ACB2-0BD91022072F}" destId="{B20AFF02-21BE-485D-8535-5798A81E0DD7}" srcOrd="0" destOrd="0" presId="urn:microsoft.com/office/officeart/2005/8/layout/hierarchy1"/>
    <dgm:cxn modelId="{69683DB1-22E9-4136-A55F-30B73091A25E}" type="presParOf" srcId="{B20AFF02-21BE-485D-8535-5798A81E0DD7}" destId="{5E3F972E-9712-4C4C-813F-33F7AC1A0250}" srcOrd="0" destOrd="0" presId="urn:microsoft.com/office/officeart/2005/8/layout/hierarchy1"/>
    <dgm:cxn modelId="{3D68119F-F81F-47A6-87C6-A7F18E6D49BD}" type="presParOf" srcId="{B20AFF02-21BE-485D-8535-5798A81E0DD7}" destId="{011D9DCE-DBCD-4F83-AAAA-503F40A91B56}" srcOrd="1" destOrd="0" presId="urn:microsoft.com/office/officeart/2005/8/layout/hierarchy1"/>
    <dgm:cxn modelId="{7AA63793-60AC-415C-9734-01A7866E6B81}" type="presParOf" srcId="{5FCE7657-C550-47B2-ACB2-0BD91022072F}" destId="{864D044B-5F27-4411-9DC1-E9D7786D4DC9}" srcOrd="1" destOrd="0" presId="urn:microsoft.com/office/officeart/2005/8/layout/hierarchy1"/>
    <dgm:cxn modelId="{85F1C972-6DF7-442C-B917-4B494F7C7F70}" type="presParOf" srcId="{7CB95BC2-E129-4472-8182-A164B65DAE87}" destId="{049BB87F-7DF4-4DB4-B363-FFCBB53C0231}" srcOrd="2" destOrd="0" presId="urn:microsoft.com/office/officeart/2005/8/layout/hierarchy1"/>
    <dgm:cxn modelId="{B5DA8271-B648-4E6E-95BE-EECA2469A9C8}" type="presParOf" srcId="{049BB87F-7DF4-4DB4-B363-FFCBB53C0231}" destId="{245F8741-54FE-4D22-A344-3B7E7EF27E7E}" srcOrd="0" destOrd="0" presId="urn:microsoft.com/office/officeart/2005/8/layout/hierarchy1"/>
    <dgm:cxn modelId="{5E3E1B90-276E-49FB-B5E0-07F51B91C2F2}" type="presParOf" srcId="{245F8741-54FE-4D22-A344-3B7E7EF27E7E}" destId="{4C9ED77A-5866-44A3-859C-C09B67A8F91A}" srcOrd="0" destOrd="0" presId="urn:microsoft.com/office/officeart/2005/8/layout/hierarchy1"/>
    <dgm:cxn modelId="{3A0F36EE-7515-463F-A3F8-03B4DF3248C8}" type="presParOf" srcId="{245F8741-54FE-4D22-A344-3B7E7EF27E7E}" destId="{9D8B4BAA-4BC0-417A-8AC0-8F141284E6B0}" srcOrd="1" destOrd="0" presId="urn:microsoft.com/office/officeart/2005/8/layout/hierarchy1"/>
    <dgm:cxn modelId="{16D13C37-1A5A-4755-A5C7-1EEA240BBE42}" type="presParOf" srcId="{049BB87F-7DF4-4DB4-B363-FFCBB53C0231}" destId="{7C315EF1-CD71-4DE0-A50B-4E5611A8AB33}" srcOrd="1" destOrd="0" presId="urn:microsoft.com/office/officeart/2005/8/layout/hierarchy1"/>
    <dgm:cxn modelId="{79A00110-78C9-40D2-9641-B2A9C984B5B1}" type="presParOf" srcId="{7CB95BC2-E129-4472-8182-A164B65DAE87}" destId="{5C5DEFAB-779D-46D1-9360-6D2E26B16F2D}" srcOrd="3" destOrd="0" presId="urn:microsoft.com/office/officeart/2005/8/layout/hierarchy1"/>
    <dgm:cxn modelId="{1650D1B1-8441-4669-A84C-B4AF174980B9}" type="presParOf" srcId="{5C5DEFAB-779D-46D1-9360-6D2E26B16F2D}" destId="{8045F646-BED3-4E10-B5E9-1F13F87EC7C3}" srcOrd="0" destOrd="0" presId="urn:microsoft.com/office/officeart/2005/8/layout/hierarchy1"/>
    <dgm:cxn modelId="{5FF03AD2-3A61-4EE2-90DE-0297F09561D1}" type="presParOf" srcId="{8045F646-BED3-4E10-B5E9-1F13F87EC7C3}" destId="{77A24E99-5043-45AA-B6CB-0EA3201E22F8}" srcOrd="0" destOrd="0" presId="urn:microsoft.com/office/officeart/2005/8/layout/hierarchy1"/>
    <dgm:cxn modelId="{19C8CAB6-F238-4E3F-B207-E494FE7C7780}" type="presParOf" srcId="{8045F646-BED3-4E10-B5E9-1F13F87EC7C3}" destId="{CAD9829D-2F91-4744-9FAE-A67D2D1A5E31}" srcOrd="1" destOrd="0" presId="urn:microsoft.com/office/officeart/2005/8/layout/hierarchy1"/>
    <dgm:cxn modelId="{01528B7E-6A2C-45D9-8133-C23713BE4D05}" type="presParOf" srcId="{5C5DEFAB-779D-46D1-9360-6D2E26B16F2D}" destId="{072F1AE2-36B4-44B4-9E05-D280DED4ED8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043EE-210B-4BBE-9686-D6A6DD685238}">
      <dsp:nvSpPr>
        <dsp:cNvPr id="0" name=""/>
        <dsp:cNvSpPr/>
      </dsp:nvSpPr>
      <dsp:spPr>
        <a:xfrm>
          <a:off x="3040"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D1F4C2-4E1C-48BA-BAB9-1DC244E6C519}">
      <dsp:nvSpPr>
        <dsp:cNvPr id="0" name=""/>
        <dsp:cNvSpPr/>
      </dsp:nvSpPr>
      <dsp:spPr>
        <a:xfrm>
          <a:off x="244258"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ASP.NET the platform services that allow to program Web Applications and Web Services in any .NET language.</a:t>
          </a:r>
        </a:p>
      </dsp:txBody>
      <dsp:txXfrm>
        <a:off x="284635" y="1070626"/>
        <a:ext cx="2090204" cy="1297804"/>
      </dsp:txXfrm>
    </dsp:sp>
    <dsp:sp modelId="{5E3F972E-9712-4C4C-813F-33F7AC1A0250}">
      <dsp:nvSpPr>
        <dsp:cNvPr id="0" name=""/>
        <dsp:cNvSpPr/>
      </dsp:nvSpPr>
      <dsp:spPr>
        <a:xfrm>
          <a:off x="2656434"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1D9DCE-DBCD-4F83-AAAA-503F40A91B56}">
      <dsp:nvSpPr>
        <dsp:cNvPr id="0" name=""/>
        <dsp:cNvSpPr/>
      </dsp:nvSpPr>
      <dsp:spPr>
        <a:xfrm>
          <a:off x="2897652"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ASP.NET Program is compiled into a .NET class and cached the first time it is called. All subsequent calls use the cached version.</a:t>
          </a:r>
        </a:p>
      </dsp:txBody>
      <dsp:txXfrm>
        <a:off x="2938029" y="1070626"/>
        <a:ext cx="2090204" cy="1297804"/>
      </dsp:txXfrm>
    </dsp:sp>
    <dsp:sp modelId="{4C9ED77A-5866-44A3-859C-C09B67A8F91A}">
      <dsp:nvSpPr>
        <dsp:cNvPr id="0" name=""/>
        <dsp:cNvSpPr/>
      </dsp:nvSpPr>
      <dsp:spPr>
        <a:xfrm>
          <a:off x="5309828"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B4BAA-4BC0-417A-8AC0-8F141284E6B0}">
      <dsp:nvSpPr>
        <dsp:cNvPr id="0" name=""/>
        <dsp:cNvSpPr/>
      </dsp:nvSpPr>
      <dsp:spPr>
        <a:xfrm>
          <a:off x="5551046"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ASP.NET Uses .NET languages to generate HTML pages. HTML page is targeted to the capabilities of the requesting Browser.</a:t>
          </a:r>
        </a:p>
      </dsp:txBody>
      <dsp:txXfrm>
        <a:off x="5591423" y="1070626"/>
        <a:ext cx="2090204" cy="1297804"/>
      </dsp:txXfrm>
    </dsp:sp>
    <dsp:sp modelId="{77A24E99-5043-45AA-B6CB-0EA3201E22F8}">
      <dsp:nvSpPr>
        <dsp:cNvPr id="0" name=""/>
        <dsp:cNvSpPr/>
      </dsp:nvSpPr>
      <dsp:spPr>
        <a:xfrm>
          <a:off x="7963222"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D9829D-2F91-4744-9FAE-A67D2D1A5E31}">
      <dsp:nvSpPr>
        <dsp:cNvPr id="0" name=""/>
        <dsp:cNvSpPr/>
      </dsp:nvSpPr>
      <dsp:spPr>
        <a:xfrm>
          <a:off x="8204440"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ASP.NET is a web framework designed and developed by Microsoft. It is used to develop websites, web applications, and web services. It provides a fantastic integration of HTML, CSS, and JavaScript. It was first released in January 2002.</a:t>
          </a:r>
        </a:p>
      </dsp:txBody>
      <dsp:txXfrm>
        <a:off x="8244817" y="1070626"/>
        <a:ext cx="2090204" cy="129780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2EFB-44FB-4ACF-879E-A42A02A891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67519D-C17C-40C2-B15E-8CDCB282D5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6A0ED6-57EB-4C26-A71E-40354BE2BB6B}"/>
              </a:ext>
            </a:extLst>
          </p:cNvPr>
          <p:cNvSpPr>
            <a:spLocks noGrp="1"/>
          </p:cNvSpPr>
          <p:nvPr>
            <p:ph type="dt" sz="half" idx="10"/>
          </p:nvPr>
        </p:nvSpPr>
        <p:spPr/>
        <p:txBody>
          <a:bodyPr/>
          <a:lstStyle/>
          <a:p>
            <a:fld id="{AB90104F-CBA9-4CBA-841F-B2C930EA8903}" type="datetimeFigureOut">
              <a:rPr lang="en-IN" smtClean="0"/>
              <a:t>28-02-2022</a:t>
            </a:fld>
            <a:endParaRPr lang="en-IN"/>
          </a:p>
        </p:txBody>
      </p:sp>
      <p:sp>
        <p:nvSpPr>
          <p:cNvPr id="5" name="Footer Placeholder 4">
            <a:extLst>
              <a:ext uri="{FF2B5EF4-FFF2-40B4-BE49-F238E27FC236}">
                <a16:creationId xmlns:a16="http://schemas.microsoft.com/office/drawing/2014/main" id="{95E745DF-6A53-4F74-8FCA-93F08A0539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AA08A7-D3EB-4B81-A53F-0A06014DD773}"/>
              </a:ext>
            </a:extLst>
          </p:cNvPr>
          <p:cNvSpPr>
            <a:spLocks noGrp="1"/>
          </p:cNvSpPr>
          <p:nvPr>
            <p:ph type="sldNum" sz="quarter" idx="12"/>
          </p:nvPr>
        </p:nvSpPr>
        <p:spPr/>
        <p:txBody>
          <a:bodyPr/>
          <a:lstStyle/>
          <a:p>
            <a:fld id="{0A974137-A5E6-43AB-A3F3-21590BAA86C8}" type="slidenum">
              <a:rPr lang="en-IN" smtClean="0"/>
              <a:t>‹#›</a:t>
            </a:fld>
            <a:endParaRPr lang="en-IN"/>
          </a:p>
        </p:txBody>
      </p:sp>
    </p:spTree>
    <p:extLst>
      <p:ext uri="{BB962C8B-B14F-4D97-AF65-F5344CB8AC3E}">
        <p14:creationId xmlns:p14="http://schemas.microsoft.com/office/powerpoint/2010/main" val="3761096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3DE5-5F04-4862-A8CF-F2A2935B71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45108D-AB3A-4432-A295-237F37051C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28D0DE-7D8D-4E33-99D9-FAF72B9FB562}"/>
              </a:ext>
            </a:extLst>
          </p:cNvPr>
          <p:cNvSpPr>
            <a:spLocks noGrp="1"/>
          </p:cNvSpPr>
          <p:nvPr>
            <p:ph type="dt" sz="half" idx="10"/>
          </p:nvPr>
        </p:nvSpPr>
        <p:spPr/>
        <p:txBody>
          <a:bodyPr/>
          <a:lstStyle/>
          <a:p>
            <a:fld id="{AB90104F-CBA9-4CBA-841F-B2C930EA8903}" type="datetimeFigureOut">
              <a:rPr lang="en-IN" smtClean="0"/>
              <a:t>28-02-2022</a:t>
            </a:fld>
            <a:endParaRPr lang="en-IN"/>
          </a:p>
        </p:txBody>
      </p:sp>
      <p:sp>
        <p:nvSpPr>
          <p:cNvPr id="5" name="Footer Placeholder 4">
            <a:extLst>
              <a:ext uri="{FF2B5EF4-FFF2-40B4-BE49-F238E27FC236}">
                <a16:creationId xmlns:a16="http://schemas.microsoft.com/office/drawing/2014/main" id="{B0F86496-2D72-4AAF-B75E-324E0DC03A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47F0F0-F8CA-46EF-9B81-666D35F1917B}"/>
              </a:ext>
            </a:extLst>
          </p:cNvPr>
          <p:cNvSpPr>
            <a:spLocks noGrp="1"/>
          </p:cNvSpPr>
          <p:nvPr>
            <p:ph type="sldNum" sz="quarter" idx="12"/>
          </p:nvPr>
        </p:nvSpPr>
        <p:spPr/>
        <p:txBody>
          <a:bodyPr/>
          <a:lstStyle/>
          <a:p>
            <a:fld id="{0A974137-A5E6-43AB-A3F3-21590BAA86C8}" type="slidenum">
              <a:rPr lang="en-IN" smtClean="0"/>
              <a:t>‹#›</a:t>
            </a:fld>
            <a:endParaRPr lang="en-IN"/>
          </a:p>
        </p:txBody>
      </p:sp>
    </p:spTree>
    <p:extLst>
      <p:ext uri="{BB962C8B-B14F-4D97-AF65-F5344CB8AC3E}">
        <p14:creationId xmlns:p14="http://schemas.microsoft.com/office/powerpoint/2010/main" val="330913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9517D0-F512-40E0-BCB5-911CAF35FE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6775CB-6A5F-4196-9093-455BFEC20F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B47AFD-C69F-4984-8F36-80762A88491E}"/>
              </a:ext>
            </a:extLst>
          </p:cNvPr>
          <p:cNvSpPr>
            <a:spLocks noGrp="1"/>
          </p:cNvSpPr>
          <p:nvPr>
            <p:ph type="dt" sz="half" idx="10"/>
          </p:nvPr>
        </p:nvSpPr>
        <p:spPr/>
        <p:txBody>
          <a:bodyPr/>
          <a:lstStyle/>
          <a:p>
            <a:fld id="{AB90104F-CBA9-4CBA-841F-B2C930EA8903}" type="datetimeFigureOut">
              <a:rPr lang="en-IN" smtClean="0"/>
              <a:t>28-02-2022</a:t>
            </a:fld>
            <a:endParaRPr lang="en-IN"/>
          </a:p>
        </p:txBody>
      </p:sp>
      <p:sp>
        <p:nvSpPr>
          <p:cNvPr id="5" name="Footer Placeholder 4">
            <a:extLst>
              <a:ext uri="{FF2B5EF4-FFF2-40B4-BE49-F238E27FC236}">
                <a16:creationId xmlns:a16="http://schemas.microsoft.com/office/drawing/2014/main" id="{5F637CC2-C519-4BB5-A4FC-FE82CD2068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1234DF-A9F0-44AA-A671-CD9044C4EAA8}"/>
              </a:ext>
            </a:extLst>
          </p:cNvPr>
          <p:cNvSpPr>
            <a:spLocks noGrp="1"/>
          </p:cNvSpPr>
          <p:nvPr>
            <p:ph type="sldNum" sz="quarter" idx="12"/>
          </p:nvPr>
        </p:nvSpPr>
        <p:spPr/>
        <p:txBody>
          <a:bodyPr/>
          <a:lstStyle/>
          <a:p>
            <a:fld id="{0A974137-A5E6-43AB-A3F3-21590BAA86C8}" type="slidenum">
              <a:rPr lang="en-IN" smtClean="0"/>
              <a:t>‹#›</a:t>
            </a:fld>
            <a:endParaRPr lang="en-IN"/>
          </a:p>
        </p:txBody>
      </p:sp>
    </p:spTree>
    <p:extLst>
      <p:ext uri="{BB962C8B-B14F-4D97-AF65-F5344CB8AC3E}">
        <p14:creationId xmlns:p14="http://schemas.microsoft.com/office/powerpoint/2010/main" val="92950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1B4B-936B-4FBD-B9CF-8E1A8902C3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3B17A9-0522-4564-8F13-FAD1C8693E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FAC78C-2538-4B42-BBC4-0654E8A00881}"/>
              </a:ext>
            </a:extLst>
          </p:cNvPr>
          <p:cNvSpPr>
            <a:spLocks noGrp="1"/>
          </p:cNvSpPr>
          <p:nvPr>
            <p:ph type="dt" sz="half" idx="10"/>
          </p:nvPr>
        </p:nvSpPr>
        <p:spPr/>
        <p:txBody>
          <a:bodyPr/>
          <a:lstStyle/>
          <a:p>
            <a:fld id="{AB90104F-CBA9-4CBA-841F-B2C930EA8903}" type="datetimeFigureOut">
              <a:rPr lang="en-IN" smtClean="0"/>
              <a:t>28-02-2022</a:t>
            </a:fld>
            <a:endParaRPr lang="en-IN"/>
          </a:p>
        </p:txBody>
      </p:sp>
      <p:sp>
        <p:nvSpPr>
          <p:cNvPr id="5" name="Footer Placeholder 4">
            <a:extLst>
              <a:ext uri="{FF2B5EF4-FFF2-40B4-BE49-F238E27FC236}">
                <a16:creationId xmlns:a16="http://schemas.microsoft.com/office/drawing/2014/main" id="{8339AD2F-A9DD-4804-A2EF-D81ACC958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6D9E1A-0D71-4B2D-860F-0BAC1E335635}"/>
              </a:ext>
            </a:extLst>
          </p:cNvPr>
          <p:cNvSpPr>
            <a:spLocks noGrp="1"/>
          </p:cNvSpPr>
          <p:nvPr>
            <p:ph type="sldNum" sz="quarter" idx="12"/>
          </p:nvPr>
        </p:nvSpPr>
        <p:spPr/>
        <p:txBody>
          <a:bodyPr/>
          <a:lstStyle/>
          <a:p>
            <a:fld id="{0A974137-A5E6-43AB-A3F3-21590BAA86C8}" type="slidenum">
              <a:rPr lang="en-IN" smtClean="0"/>
              <a:t>‹#›</a:t>
            </a:fld>
            <a:endParaRPr lang="en-IN"/>
          </a:p>
        </p:txBody>
      </p:sp>
    </p:spTree>
    <p:extLst>
      <p:ext uri="{BB962C8B-B14F-4D97-AF65-F5344CB8AC3E}">
        <p14:creationId xmlns:p14="http://schemas.microsoft.com/office/powerpoint/2010/main" val="265031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AAB7-D190-44F5-AC99-CE40D16E53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4EC11C-4FF8-4AB5-9162-3B1AED3887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8F443F-2B94-44E1-B2F1-B3B20A7CB8A1}"/>
              </a:ext>
            </a:extLst>
          </p:cNvPr>
          <p:cNvSpPr>
            <a:spLocks noGrp="1"/>
          </p:cNvSpPr>
          <p:nvPr>
            <p:ph type="dt" sz="half" idx="10"/>
          </p:nvPr>
        </p:nvSpPr>
        <p:spPr/>
        <p:txBody>
          <a:bodyPr/>
          <a:lstStyle/>
          <a:p>
            <a:fld id="{AB90104F-CBA9-4CBA-841F-B2C930EA8903}" type="datetimeFigureOut">
              <a:rPr lang="en-IN" smtClean="0"/>
              <a:t>28-02-2022</a:t>
            </a:fld>
            <a:endParaRPr lang="en-IN"/>
          </a:p>
        </p:txBody>
      </p:sp>
      <p:sp>
        <p:nvSpPr>
          <p:cNvPr id="5" name="Footer Placeholder 4">
            <a:extLst>
              <a:ext uri="{FF2B5EF4-FFF2-40B4-BE49-F238E27FC236}">
                <a16:creationId xmlns:a16="http://schemas.microsoft.com/office/drawing/2014/main" id="{07825251-A52D-4956-A497-3D47DCB803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319FA4-87D2-4591-A6E9-4B5B5EF3D503}"/>
              </a:ext>
            </a:extLst>
          </p:cNvPr>
          <p:cNvSpPr>
            <a:spLocks noGrp="1"/>
          </p:cNvSpPr>
          <p:nvPr>
            <p:ph type="sldNum" sz="quarter" idx="12"/>
          </p:nvPr>
        </p:nvSpPr>
        <p:spPr/>
        <p:txBody>
          <a:bodyPr/>
          <a:lstStyle/>
          <a:p>
            <a:fld id="{0A974137-A5E6-43AB-A3F3-21590BAA86C8}" type="slidenum">
              <a:rPr lang="en-IN" smtClean="0"/>
              <a:t>‹#›</a:t>
            </a:fld>
            <a:endParaRPr lang="en-IN"/>
          </a:p>
        </p:txBody>
      </p:sp>
    </p:spTree>
    <p:extLst>
      <p:ext uri="{BB962C8B-B14F-4D97-AF65-F5344CB8AC3E}">
        <p14:creationId xmlns:p14="http://schemas.microsoft.com/office/powerpoint/2010/main" val="1606796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1172-75A9-4AE7-A20A-1BC2F44632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A51FCB-D347-45C0-8D0C-302042CE73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0AE3F2-9A64-4A3A-99A0-3CB98D1231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A81DB0-AE5C-49A4-AD41-8BF926D7852C}"/>
              </a:ext>
            </a:extLst>
          </p:cNvPr>
          <p:cNvSpPr>
            <a:spLocks noGrp="1"/>
          </p:cNvSpPr>
          <p:nvPr>
            <p:ph type="dt" sz="half" idx="10"/>
          </p:nvPr>
        </p:nvSpPr>
        <p:spPr/>
        <p:txBody>
          <a:bodyPr/>
          <a:lstStyle/>
          <a:p>
            <a:fld id="{AB90104F-CBA9-4CBA-841F-B2C930EA8903}" type="datetimeFigureOut">
              <a:rPr lang="en-IN" smtClean="0"/>
              <a:t>28-02-2022</a:t>
            </a:fld>
            <a:endParaRPr lang="en-IN"/>
          </a:p>
        </p:txBody>
      </p:sp>
      <p:sp>
        <p:nvSpPr>
          <p:cNvPr id="6" name="Footer Placeholder 5">
            <a:extLst>
              <a:ext uri="{FF2B5EF4-FFF2-40B4-BE49-F238E27FC236}">
                <a16:creationId xmlns:a16="http://schemas.microsoft.com/office/drawing/2014/main" id="{838B9909-5D59-405E-B9AA-0212638802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97E3F5-CA44-48FB-9C7E-826B536E9B64}"/>
              </a:ext>
            </a:extLst>
          </p:cNvPr>
          <p:cNvSpPr>
            <a:spLocks noGrp="1"/>
          </p:cNvSpPr>
          <p:nvPr>
            <p:ph type="sldNum" sz="quarter" idx="12"/>
          </p:nvPr>
        </p:nvSpPr>
        <p:spPr/>
        <p:txBody>
          <a:bodyPr/>
          <a:lstStyle/>
          <a:p>
            <a:fld id="{0A974137-A5E6-43AB-A3F3-21590BAA86C8}" type="slidenum">
              <a:rPr lang="en-IN" smtClean="0"/>
              <a:t>‹#›</a:t>
            </a:fld>
            <a:endParaRPr lang="en-IN"/>
          </a:p>
        </p:txBody>
      </p:sp>
    </p:spTree>
    <p:extLst>
      <p:ext uri="{BB962C8B-B14F-4D97-AF65-F5344CB8AC3E}">
        <p14:creationId xmlns:p14="http://schemas.microsoft.com/office/powerpoint/2010/main" val="1771353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9260-EA8D-4AA6-B238-EC1A19B8E1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A3DF3F-E4D9-4FA7-8D0A-4C24921968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3544B8-33DA-4D77-9DE8-02C0287D1A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790A7D-81EC-4042-B4A9-231B64B81B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E2D676-7761-4A9E-8F47-77B3535474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624FFB-C296-40E9-A9B3-FC6A2CFE481D}"/>
              </a:ext>
            </a:extLst>
          </p:cNvPr>
          <p:cNvSpPr>
            <a:spLocks noGrp="1"/>
          </p:cNvSpPr>
          <p:nvPr>
            <p:ph type="dt" sz="half" idx="10"/>
          </p:nvPr>
        </p:nvSpPr>
        <p:spPr/>
        <p:txBody>
          <a:bodyPr/>
          <a:lstStyle/>
          <a:p>
            <a:fld id="{AB90104F-CBA9-4CBA-841F-B2C930EA8903}" type="datetimeFigureOut">
              <a:rPr lang="en-IN" smtClean="0"/>
              <a:t>28-02-2022</a:t>
            </a:fld>
            <a:endParaRPr lang="en-IN"/>
          </a:p>
        </p:txBody>
      </p:sp>
      <p:sp>
        <p:nvSpPr>
          <p:cNvPr id="8" name="Footer Placeholder 7">
            <a:extLst>
              <a:ext uri="{FF2B5EF4-FFF2-40B4-BE49-F238E27FC236}">
                <a16:creationId xmlns:a16="http://schemas.microsoft.com/office/drawing/2014/main" id="{4B0139F7-D4AE-4D55-BE40-56D5F6A5FE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5CFC07-A40B-4336-BF89-AE911050946E}"/>
              </a:ext>
            </a:extLst>
          </p:cNvPr>
          <p:cNvSpPr>
            <a:spLocks noGrp="1"/>
          </p:cNvSpPr>
          <p:nvPr>
            <p:ph type="sldNum" sz="quarter" idx="12"/>
          </p:nvPr>
        </p:nvSpPr>
        <p:spPr/>
        <p:txBody>
          <a:bodyPr/>
          <a:lstStyle/>
          <a:p>
            <a:fld id="{0A974137-A5E6-43AB-A3F3-21590BAA86C8}" type="slidenum">
              <a:rPr lang="en-IN" smtClean="0"/>
              <a:t>‹#›</a:t>
            </a:fld>
            <a:endParaRPr lang="en-IN"/>
          </a:p>
        </p:txBody>
      </p:sp>
    </p:spTree>
    <p:extLst>
      <p:ext uri="{BB962C8B-B14F-4D97-AF65-F5344CB8AC3E}">
        <p14:creationId xmlns:p14="http://schemas.microsoft.com/office/powerpoint/2010/main" val="87535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8392-F639-45E6-80AD-80B911D4BB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E5AB70-6AA4-442D-8E78-13174B01CA50}"/>
              </a:ext>
            </a:extLst>
          </p:cNvPr>
          <p:cNvSpPr>
            <a:spLocks noGrp="1"/>
          </p:cNvSpPr>
          <p:nvPr>
            <p:ph type="dt" sz="half" idx="10"/>
          </p:nvPr>
        </p:nvSpPr>
        <p:spPr/>
        <p:txBody>
          <a:bodyPr/>
          <a:lstStyle/>
          <a:p>
            <a:fld id="{AB90104F-CBA9-4CBA-841F-B2C930EA8903}" type="datetimeFigureOut">
              <a:rPr lang="en-IN" smtClean="0"/>
              <a:t>28-02-2022</a:t>
            </a:fld>
            <a:endParaRPr lang="en-IN"/>
          </a:p>
        </p:txBody>
      </p:sp>
      <p:sp>
        <p:nvSpPr>
          <p:cNvPr id="4" name="Footer Placeholder 3">
            <a:extLst>
              <a:ext uri="{FF2B5EF4-FFF2-40B4-BE49-F238E27FC236}">
                <a16:creationId xmlns:a16="http://schemas.microsoft.com/office/drawing/2014/main" id="{8E8A9FB2-428F-4FD0-A104-A1973D6AF6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4E3CD3-6334-4450-9D05-B7BF33008AD0}"/>
              </a:ext>
            </a:extLst>
          </p:cNvPr>
          <p:cNvSpPr>
            <a:spLocks noGrp="1"/>
          </p:cNvSpPr>
          <p:nvPr>
            <p:ph type="sldNum" sz="quarter" idx="12"/>
          </p:nvPr>
        </p:nvSpPr>
        <p:spPr/>
        <p:txBody>
          <a:bodyPr/>
          <a:lstStyle/>
          <a:p>
            <a:fld id="{0A974137-A5E6-43AB-A3F3-21590BAA86C8}" type="slidenum">
              <a:rPr lang="en-IN" smtClean="0"/>
              <a:t>‹#›</a:t>
            </a:fld>
            <a:endParaRPr lang="en-IN"/>
          </a:p>
        </p:txBody>
      </p:sp>
    </p:spTree>
    <p:extLst>
      <p:ext uri="{BB962C8B-B14F-4D97-AF65-F5344CB8AC3E}">
        <p14:creationId xmlns:p14="http://schemas.microsoft.com/office/powerpoint/2010/main" val="4097986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7D66C0-0AF8-4FB3-94D3-80C6DF11BD38}"/>
              </a:ext>
            </a:extLst>
          </p:cNvPr>
          <p:cNvSpPr>
            <a:spLocks noGrp="1"/>
          </p:cNvSpPr>
          <p:nvPr>
            <p:ph type="dt" sz="half" idx="10"/>
          </p:nvPr>
        </p:nvSpPr>
        <p:spPr/>
        <p:txBody>
          <a:bodyPr/>
          <a:lstStyle/>
          <a:p>
            <a:fld id="{AB90104F-CBA9-4CBA-841F-B2C930EA8903}" type="datetimeFigureOut">
              <a:rPr lang="en-IN" smtClean="0"/>
              <a:t>28-02-2022</a:t>
            </a:fld>
            <a:endParaRPr lang="en-IN"/>
          </a:p>
        </p:txBody>
      </p:sp>
      <p:sp>
        <p:nvSpPr>
          <p:cNvPr id="3" name="Footer Placeholder 2">
            <a:extLst>
              <a:ext uri="{FF2B5EF4-FFF2-40B4-BE49-F238E27FC236}">
                <a16:creationId xmlns:a16="http://schemas.microsoft.com/office/drawing/2014/main" id="{922B877F-B8DB-4AD4-8C01-33C9F9999E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571721-D3EC-4227-9B4B-9C6B9F5AAC26}"/>
              </a:ext>
            </a:extLst>
          </p:cNvPr>
          <p:cNvSpPr>
            <a:spLocks noGrp="1"/>
          </p:cNvSpPr>
          <p:nvPr>
            <p:ph type="sldNum" sz="quarter" idx="12"/>
          </p:nvPr>
        </p:nvSpPr>
        <p:spPr/>
        <p:txBody>
          <a:bodyPr/>
          <a:lstStyle/>
          <a:p>
            <a:fld id="{0A974137-A5E6-43AB-A3F3-21590BAA86C8}" type="slidenum">
              <a:rPr lang="en-IN" smtClean="0"/>
              <a:t>‹#›</a:t>
            </a:fld>
            <a:endParaRPr lang="en-IN"/>
          </a:p>
        </p:txBody>
      </p:sp>
    </p:spTree>
    <p:extLst>
      <p:ext uri="{BB962C8B-B14F-4D97-AF65-F5344CB8AC3E}">
        <p14:creationId xmlns:p14="http://schemas.microsoft.com/office/powerpoint/2010/main" val="782575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5268-F590-4591-B0E3-09F9085BA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98DC97-560C-4BA1-A3F4-ADDDE9B6F3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8F90FC-D428-44C9-AF11-5F36A3F0D4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73663-461F-402E-95B4-2631389CC62E}"/>
              </a:ext>
            </a:extLst>
          </p:cNvPr>
          <p:cNvSpPr>
            <a:spLocks noGrp="1"/>
          </p:cNvSpPr>
          <p:nvPr>
            <p:ph type="dt" sz="half" idx="10"/>
          </p:nvPr>
        </p:nvSpPr>
        <p:spPr/>
        <p:txBody>
          <a:bodyPr/>
          <a:lstStyle/>
          <a:p>
            <a:fld id="{AB90104F-CBA9-4CBA-841F-B2C930EA8903}" type="datetimeFigureOut">
              <a:rPr lang="en-IN" smtClean="0"/>
              <a:t>28-02-2022</a:t>
            </a:fld>
            <a:endParaRPr lang="en-IN"/>
          </a:p>
        </p:txBody>
      </p:sp>
      <p:sp>
        <p:nvSpPr>
          <p:cNvPr id="6" name="Footer Placeholder 5">
            <a:extLst>
              <a:ext uri="{FF2B5EF4-FFF2-40B4-BE49-F238E27FC236}">
                <a16:creationId xmlns:a16="http://schemas.microsoft.com/office/drawing/2014/main" id="{59EAC752-7BEF-4563-AC3D-BE2332C033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B73560-C12E-425B-94CB-FC979E74D6E6}"/>
              </a:ext>
            </a:extLst>
          </p:cNvPr>
          <p:cNvSpPr>
            <a:spLocks noGrp="1"/>
          </p:cNvSpPr>
          <p:nvPr>
            <p:ph type="sldNum" sz="quarter" idx="12"/>
          </p:nvPr>
        </p:nvSpPr>
        <p:spPr/>
        <p:txBody>
          <a:bodyPr/>
          <a:lstStyle/>
          <a:p>
            <a:fld id="{0A974137-A5E6-43AB-A3F3-21590BAA86C8}" type="slidenum">
              <a:rPr lang="en-IN" smtClean="0"/>
              <a:t>‹#›</a:t>
            </a:fld>
            <a:endParaRPr lang="en-IN"/>
          </a:p>
        </p:txBody>
      </p:sp>
    </p:spTree>
    <p:extLst>
      <p:ext uri="{BB962C8B-B14F-4D97-AF65-F5344CB8AC3E}">
        <p14:creationId xmlns:p14="http://schemas.microsoft.com/office/powerpoint/2010/main" val="139754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0564-9F48-4E4B-AF77-D5A11C0AF5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80E764-93BF-438E-B343-0AFBC85025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31999D-A860-4F25-A4F6-5A62424FC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AEC341-7C93-42ED-BD7C-042B48404FA3}"/>
              </a:ext>
            </a:extLst>
          </p:cNvPr>
          <p:cNvSpPr>
            <a:spLocks noGrp="1"/>
          </p:cNvSpPr>
          <p:nvPr>
            <p:ph type="dt" sz="half" idx="10"/>
          </p:nvPr>
        </p:nvSpPr>
        <p:spPr/>
        <p:txBody>
          <a:bodyPr/>
          <a:lstStyle/>
          <a:p>
            <a:fld id="{AB90104F-CBA9-4CBA-841F-B2C930EA8903}" type="datetimeFigureOut">
              <a:rPr lang="en-IN" smtClean="0"/>
              <a:t>28-02-2022</a:t>
            </a:fld>
            <a:endParaRPr lang="en-IN"/>
          </a:p>
        </p:txBody>
      </p:sp>
      <p:sp>
        <p:nvSpPr>
          <p:cNvPr id="6" name="Footer Placeholder 5">
            <a:extLst>
              <a:ext uri="{FF2B5EF4-FFF2-40B4-BE49-F238E27FC236}">
                <a16:creationId xmlns:a16="http://schemas.microsoft.com/office/drawing/2014/main" id="{314088C2-BABE-4AD1-8640-08484DFD61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A167C1-2D04-4B80-93D7-353A61453ED1}"/>
              </a:ext>
            </a:extLst>
          </p:cNvPr>
          <p:cNvSpPr>
            <a:spLocks noGrp="1"/>
          </p:cNvSpPr>
          <p:nvPr>
            <p:ph type="sldNum" sz="quarter" idx="12"/>
          </p:nvPr>
        </p:nvSpPr>
        <p:spPr/>
        <p:txBody>
          <a:bodyPr/>
          <a:lstStyle/>
          <a:p>
            <a:fld id="{0A974137-A5E6-43AB-A3F3-21590BAA86C8}" type="slidenum">
              <a:rPr lang="en-IN" smtClean="0"/>
              <a:t>‹#›</a:t>
            </a:fld>
            <a:endParaRPr lang="en-IN"/>
          </a:p>
        </p:txBody>
      </p:sp>
    </p:spTree>
    <p:extLst>
      <p:ext uri="{BB962C8B-B14F-4D97-AF65-F5344CB8AC3E}">
        <p14:creationId xmlns:p14="http://schemas.microsoft.com/office/powerpoint/2010/main" val="2933746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7F91B9-BC36-49C9-8976-CBE344B367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D83133-5FF6-45F4-A57F-158296DAC2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B39C14-CD14-4C09-977B-D06BA8DDB6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0104F-CBA9-4CBA-841F-B2C930EA8903}" type="datetimeFigureOut">
              <a:rPr lang="en-IN" smtClean="0"/>
              <a:t>28-02-2022</a:t>
            </a:fld>
            <a:endParaRPr lang="en-IN"/>
          </a:p>
        </p:txBody>
      </p:sp>
      <p:sp>
        <p:nvSpPr>
          <p:cNvPr id="5" name="Footer Placeholder 4">
            <a:extLst>
              <a:ext uri="{FF2B5EF4-FFF2-40B4-BE49-F238E27FC236}">
                <a16:creationId xmlns:a16="http://schemas.microsoft.com/office/drawing/2014/main" id="{B14347A6-1B23-4986-AEC9-0DFB443E8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69E21C-33B6-4928-A94F-3706EA6A37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974137-A5E6-43AB-A3F3-21590BAA86C8}" type="slidenum">
              <a:rPr lang="en-IN" smtClean="0"/>
              <a:t>‹#›</a:t>
            </a:fld>
            <a:endParaRPr lang="en-IN"/>
          </a:p>
        </p:txBody>
      </p:sp>
    </p:spTree>
    <p:extLst>
      <p:ext uri="{BB962C8B-B14F-4D97-AF65-F5344CB8AC3E}">
        <p14:creationId xmlns:p14="http://schemas.microsoft.com/office/powerpoint/2010/main" val="1594516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2946693D-6C7B-4C13-BA48-3EC033BEAF92}"/>
              </a:ext>
            </a:extLst>
          </p:cNvPr>
          <p:cNvSpPr>
            <a:spLocks noGrp="1"/>
          </p:cNvSpPr>
          <p:nvPr>
            <p:ph type="ctrTitle"/>
          </p:nvPr>
        </p:nvSpPr>
        <p:spPr>
          <a:xfrm>
            <a:off x="3204642" y="2353641"/>
            <a:ext cx="5782716" cy="2150719"/>
          </a:xfrm>
          <a:noFill/>
        </p:spPr>
        <p:txBody>
          <a:bodyPr anchor="ctr">
            <a:normAutofit/>
          </a:bodyPr>
          <a:lstStyle/>
          <a:p>
            <a:r>
              <a:rPr lang="en-US" sz="3600">
                <a:solidFill>
                  <a:srgbClr val="080808"/>
                </a:solidFill>
              </a:rPr>
              <a:t>INTRODUCTION TO .NET FRAMESWORK</a:t>
            </a:r>
            <a:endParaRPr lang="en-IN" sz="3600">
              <a:solidFill>
                <a:srgbClr val="080808"/>
              </a:solidFill>
            </a:endParaRP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3531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Content Placeholder 2">
            <a:extLst>
              <a:ext uri="{FF2B5EF4-FFF2-40B4-BE49-F238E27FC236}">
                <a16:creationId xmlns:a16="http://schemas.microsoft.com/office/drawing/2014/main" id="{FC823C44-A8B8-4B7F-AB46-9C45B34DA715}"/>
              </a:ext>
            </a:extLst>
          </p:cNvPr>
          <p:cNvSpPr>
            <a:spLocks noGrp="1"/>
          </p:cNvSpPr>
          <p:nvPr>
            <p:ph idx="1"/>
          </p:nvPr>
        </p:nvSpPr>
        <p:spPr>
          <a:xfrm>
            <a:off x="643467" y="436880"/>
            <a:ext cx="7525173" cy="5777651"/>
          </a:xfrm>
        </p:spPr>
        <p:txBody>
          <a:bodyPr>
            <a:normAutofit fontScale="92500"/>
          </a:bodyPr>
          <a:lstStyle/>
          <a:p>
            <a:pPr marL="0" indent="0">
              <a:buNone/>
            </a:pPr>
            <a:endParaRPr lang="en-US" sz="2400" dirty="0">
              <a:solidFill>
                <a:srgbClr val="FF0000"/>
              </a:solidFill>
            </a:endParaRPr>
          </a:p>
          <a:p>
            <a:pPr marL="0" indent="0">
              <a:buNone/>
            </a:pPr>
            <a:r>
              <a:rPr lang="en-US" sz="3200" dirty="0">
                <a:solidFill>
                  <a:srgbClr val="0070C0"/>
                </a:solidFill>
              </a:rPr>
              <a:t>DIFFERENT VERSIONS OF .NET FRAMEWORKS</a:t>
            </a:r>
          </a:p>
          <a:p>
            <a:pPr marL="0" indent="0">
              <a:buNone/>
            </a:pPr>
            <a:endParaRPr lang="en-US" sz="2400" dirty="0">
              <a:solidFill>
                <a:srgbClr val="FF0000"/>
              </a:solidFill>
            </a:endParaRPr>
          </a:p>
          <a:p>
            <a:pPr marL="0" indent="0">
              <a:buNone/>
            </a:pPr>
            <a:r>
              <a:rPr lang="en-US" sz="2400" dirty="0">
                <a:solidFill>
                  <a:srgbClr val="FF0000"/>
                </a:solidFill>
              </a:rPr>
              <a:t>.NET Frameworks 1.0</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This is the first release of the .NET framework , released on 13 </a:t>
            </a:r>
            <a:r>
              <a:rPr lang="en-US" sz="1600" dirty="0" err="1"/>
              <a:t>feb</a:t>
            </a:r>
            <a:r>
              <a:rPr lang="en-US" sz="1600" dirty="0"/>
              <a:t> 2002.</a:t>
            </a:r>
          </a:p>
          <a:p>
            <a:pPr>
              <a:buFont typeface="Wingdings" panose="05000000000000000000" pitchFamily="2" charset="2"/>
              <a:buChar char="Ø"/>
            </a:pPr>
            <a:r>
              <a:rPr lang="en-US" sz="1600" dirty="0"/>
              <a:t>It was available for Windows 98, NT 4.0,and XP.</a:t>
            </a:r>
          </a:p>
          <a:p>
            <a:pPr>
              <a:buFont typeface="Wingdings" panose="05000000000000000000" pitchFamily="2" charset="2"/>
              <a:buChar char="Ø"/>
            </a:pPr>
            <a:r>
              <a:rPr lang="en-US" sz="1600" dirty="0"/>
              <a:t>Mainstream support ended 14 July 2009, with the exception of XP media center and table PC editions.</a:t>
            </a:r>
          </a:p>
          <a:p>
            <a:pPr marL="0" indent="0">
              <a:buNone/>
            </a:pPr>
            <a:endParaRPr lang="en-US" sz="1600" dirty="0"/>
          </a:p>
          <a:p>
            <a:pPr marL="0" indent="0">
              <a:buNone/>
            </a:pPr>
            <a:endParaRPr lang="en-US" sz="1600" dirty="0"/>
          </a:p>
          <a:p>
            <a:pPr marL="0" indent="0">
              <a:buNone/>
            </a:pPr>
            <a:r>
              <a:rPr lang="en-US" sz="2400" dirty="0">
                <a:solidFill>
                  <a:srgbClr val="FF0000"/>
                </a:solidFill>
              </a:rPr>
              <a:t>.NET Frameworks 1.1</a:t>
            </a:r>
          </a:p>
          <a:p>
            <a:pPr>
              <a:buFont typeface="Wingdings" panose="05000000000000000000" pitchFamily="2" charset="2"/>
              <a:buChar char="Ø"/>
            </a:pPr>
            <a:r>
              <a:rPr lang="en-US" sz="1600" dirty="0"/>
              <a:t>This was published on 3 April 2003.</a:t>
            </a:r>
          </a:p>
          <a:p>
            <a:pPr>
              <a:buFont typeface="Wingdings" panose="05000000000000000000" pitchFamily="2" charset="2"/>
              <a:buChar char="Ø"/>
            </a:pPr>
            <a:r>
              <a:rPr lang="en-US" sz="1600" dirty="0"/>
              <a:t>This is also the part of the second release of Microsoft Visual Studio .NET.</a:t>
            </a:r>
          </a:p>
          <a:p>
            <a:pPr>
              <a:buFont typeface="Wingdings" panose="05000000000000000000" pitchFamily="2" charset="2"/>
              <a:buChar char="Ø"/>
            </a:pPr>
            <a:r>
              <a:rPr lang="en-US" sz="1600" dirty="0"/>
              <a:t>This is the first version of the .NET Frameworks to be included as part of Windows operating system.</a:t>
            </a:r>
            <a:endParaRPr lang="en-IN" sz="1600"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6178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Content Placeholder 2">
            <a:extLst>
              <a:ext uri="{FF2B5EF4-FFF2-40B4-BE49-F238E27FC236}">
                <a16:creationId xmlns:a16="http://schemas.microsoft.com/office/drawing/2014/main" id="{A2012D5E-B666-4C6D-A2E7-26EB4E919CFA}"/>
              </a:ext>
            </a:extLst>
          </p:cNvPr>
          <p:cNvSpPr>
            <a:spLocks noGrp="1"/>
          </p:cNvSpPr>
          <p:nvPr>
            <p:ph idx="1"/>
          </p:nvPr>
        </p:nvSpPr>
        <p:spPr>
          <a:xfrm>
            <a:off x="5070020" y="1698170"/>
            <a:ext cx="6478513" cy="4516361"/>
          </a:xfrm>
        </p:spPr>
        <p:txBody>
          <a:bodyPr>
            <a:normAutofit lnSpcReduction="10000"/>
          </a:bodyPr>
          <a:lstStyle/>
          <a:p>
            <a:pPr marL="0" indent="0">
              <a:buNone/>
            </a:pPr>
            <a:r>
              <a:rPr lang="en-US" sz="2400" dirty="0">
                <a:solidFill>
                  <a:srgbClr val="FF0000"/>
                </a:solidFill>
              </a:rPr>
              <a:t>.NET Frameworks 2.0</a:t>
            </a:r>
          </a:p>
          <a:p>
            <a:pPr>
              <a:buFont typeface="Wingdings" panose="05000000000000000000" pitchFamily="2" charset="2"/>
              <a:buChar char="Ø"/>
            </a:pPr>
            <a:r>
              <a:rPr lang="en-US" sz="1400" dirty="0"/>
              <a:t>It is released with VS 2005, MSSQL 2005, and BizTalk 2006.</a:t>
            </a:r>
          </a:p>
          <a:p>
            <a:pPr>
              <a:buFont typeface="Wingdings" panose="05000000000000000000" pitchFamily="2" charset="2"/>
              <a:buChar char="Ø"/>
            </a:pPr>
            <a:r>
              <a:rPr lang="en-US" sz="1400" dirty="0"/>
              <a:t>It is included as part of visual studio 2005 and Microsoft SQL Server 2005.</a:t>
            </a:r>
          </a:p>
          <a:p>
            <a:pPr>
              <a:buFont typeface="Wingdings" panose="05000000000000000000" pitchFamily="2" charset="2"/>
              <a:buChar char="Ø"/>
            </a:pPr>
            <a:r>
              <a:rPr lang="en-US" sz="1400" dirty="0"/>
              <a:t>Version 2.0 without any service pack is the last version with support for Window 98 and Windows Me.</a:t>
            </a:r>
          </a:p>
          <a:p>
            <a:pPr marL="0" indent="0">
              <a:buNone/>
            </a:pPr>
            <a:endParaRPr lang="en-US" sz="1400" dirty="0"/>
          </a:p>
          <a:p>
            <a:pPr marL="0" indent="0">
              <a:buNone/>
            </a:pPr>
            <a:r>
              <a:rPr lang="en-US" sz="2400" dirty="0">
                <a:solidFill>
                  <a:srgbClr val="FF0000"/>
                </a:solidFill>
              </a:rPr>
              <a:t>.NET Frameworks 3.0</a:t>
            </a:r>
          </a:p>
          <a:p>
            <a:pPr>
              <a:buFont typeface="Wingdings" panose="05000000000000000000" pitchFamily="2" charset="2"/>
              <a:buChar char="Ø"/>
            </a:pPr>
            <a:r>
              <a:rPr lang="en-US" sz="1400" dirty="0"/>
              <a:t>.NET Framework 3.0 formerly called </a:t>
            </a:r>
            <a:r>
              <a:rPr lang="en-US" sz="1400" dirty="0" err="1"/>
              <a:t>WinFX</a:t>
            </a:r>
            <a:r>
              <a:rPr lang="en-US" sz="1400" dirty="0"/>
              <a:t>, was released on 21 November 2006.It included a new set of managed code.</a:t>
            </a:r>
          </a:p>
          <a:p>
            <a:pPr>
              <a:buFont typeface="Wingdings" panose="05000000000000000000" pitchFamily="2" charset="2"/>
              <a:buChar char="Ø"/>
            </a:pPr>
            <a:r>
              <a:rPr lang="en-US" sz="1400" dirty="0"/>
              <a:t>There are no major architectural changes included with this release.</a:t>
            </a:r>
          </a:p>
          <a:p>
            <a:pPr marL="0" indent="0">
              <a:buNone/>
            </a:pPr>
            <a:endParaRPr lang="en-US" sz="1400" dirty="0"/>
          </a:p>
          <a:p>
            <a:pPr marL="0" indent="0">
              <a:buNone/>
            </a:pPr>
            <a:r>
              <a:rPr lang="en-US" sz="1400" dirty="0">
                <a:solidFill>
                  <a:srgbClr val="FF0000"/>
                </a:solidFill>
              </a:rPr>
              <a:t>.</a:t>
            </a:r>
            <a:r>
              <a:rPr lang="en-US" sz="2400" dirty="0">
                <a:solidFill>
                  <a:srgbClr val="FF0000"/>
                </a:solidFill>
              </a:rPr>
              <a:t>NET Frameworks 3.5</a:t>
            </a:r>
          </a:p>
          <a:p>
            <a:pPr>
              <a:buFont typeface="Wingdings" panose="05000000000000000000" pitchFamily="2" charset="2"/>
              <a:buChar char="Ø"/>
            </a:pPr>
            <a:r>
              <a:rPr lang="en-US" sz="1400" dirty="0"/>
              <a:t>Version 3.5 of the .NET Framework was released on 19</a:t>
            </a:r>
            <a:r>
              <a:rPr lang="en-US" sz="1400" baseline="30000" dirty="0"/>
              <a:t>th</a:t>
            </a:r>
            <a:r>
              <a:rPr lang="en-US" sz="1400" dirty="0"/>
              <a:t> November 2007.</a:t>
            </a:r>
          </a:p>
          <a:p>
            <a:pPr>
              <a:buFont typeface="Wingdings" panose="05000000000000000000" pitchFamily="2" charset="2"/>
              <a:buChar char="Ø"/>
            </a:pPr>
            <a:r>
              <a:rPr lang="en-US" sz="1400" dirty="0"/>
              <a:t>As with .NET framework 3.0, version 3.5 uses the CLR of version 2.0</a:t>
            </a:r>
          </a:p>
          <a:p>
            <a:pPr marL="0" indent="0">
              <a:buNone/>
            </a:pPr>
            <a:endParaRPr lang="en-US" sz="14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04427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F0248A8-684D-4764-8F8A-0F36A4B089B7}"/>
              </a:ext>
            </a:extLst>
          </p:cNvPr>
          <p:cNvSpPr>
            <a:spLocks noGrp="1"/>
          </p:cNvSpPr>
          <p:nvPr>
            <p:ph idx="1"/>
          </p:nvPr>
        </p:nvSpPr>
        <p:spPr>
          <a:xfrm>
            <a:off x="5070020" y="1698170"/>
            <a:ext cx="6478513" cy="4516361"/>
          </a:xfrm>
        </p:spPr>
        <p:txBody>
          <a:bodyPr>
            <a:normAutofit lnSpcReduction="10000"/>
          </a:bodyPr>
          <a:lstStyle/>
          <a:p>
            <a:pPr marL="0" indent="0">
              <a:buNone/>
            </a:pPr>
            <a:r>
              <a:rPr lang="en-US" sz="2400" dirty="0">
                <a:solidFill>
                  <a:srgbClr val="FF0000"/>
                </a:solidFill>
              </a:rPr>
              <a:t>.NET Frameworks 4.0</a:t>
            </a:r>
          </a:p>
          <a:p>
            <a:pPr>
              <a:buFont typeface="Wingdings" panose="05000000000000000000" pitchFamily="2" charset="2"/>
              <a:buChar char="Ø"/>
            </a:pPr>
            <a:r>
              <a:rPr lang="en-US" sz="1600" dirty="0"/>
              <a:t>Introduction parallel extensions , Which targets multicore system.</a:t>
            </a:r>
          </a:p>
          <a:p>
            <a:pPr>
              <a:buFont typeface="Wingdings" panose="05000000000000000000" pitchFamily="2" charset="2"/>
              <a:buChar char="Ø"/>
            </a:pPr>
            <a:r>
              <a:rPr lang="en-US" sz="1600" dirty="0"/>
              <a:t>Support for Code contracts.</a:t>
            </a:r>
          </a:p>
          <a:p>
            <a:pPr>
              <a:buFont typeface="Wingdings" panose="05000000000000000000" pitchFamily="2" charset="2"/>
              <a:buChar char="Ø"/>
            </a:pPr>
            <a:r>
              <a:rPr lang="en-US" sz="1600" dirty="0"/>
              <a:t>Inclusion of new types to work with arbitrary precision arithmetic and complex number.</a:t>
            </a:r>
          </a:p>
          <a:p>
            <a:pPr>
              <a:buFont typeface="Wingdings" panose="05000000000000000000" pitchFamily="2" charset="2"/>
              <a:buChar char="Ø"/>
            </a:pPr>
            <a:endParaRPr lang="en-US" sz="1600" dirty="0"/>
          </a:p>
          <a:p>
            <a:pPr marL="0" indent="0">
              <a:buNone/>
            </a:pPr>
            <a:endParaRPr lang="en-US" sz="1600" dirty="0"/>
          </a:p>
          <a:p>
            <a:pPr marL="0" indent="0">
              <a:buNone/>
            </a:pPr>
            <a:r>
              <a:rPr lang="en-US" sz="2400" dirty="0">
                <a:solidFill>
                  <a:srgbClr val="FF0000"/>
                </a:solidFill>
              </a:rPr>
              <a:t>.NET Frameworks 4.5</a:t>
            </a:r>
          </a:p>
          <a:p>
            <a:pPr>
              <a:buFont typeface="Wingdings" panose="05000000000000000000" pitchFamily="2" charset="2"/>
              <a:buChar char="Ø"/>
            </a:pPr>
            <a:r>
              <a:rPr lang="en-US" sz="1600" dirty="0"/>
              <a:t>.NET Framework 4.5 was released on 15 August 2012.</a:t>
            </a:r>
          </a:p>
          <a:p>
            <a:pPr>
              <a:buFont typeface="Wingdings" panose="05000000000000000000" pitchFamily="2" charset="2"/>
              <a:buChar char="Ø"/>
            </a:pPr>
            <a:r>
              <a:rPr lang="en-US" sz="1600" dirty="0"/>
              <a:t>Portable Class Libraries</a:t>
            </a:r>
          </a:p>
          <a:p>
            <a:pPr>
              <a:buFont typeface="Wingdings" panose="05000000000000000000" pitchFamily="2" charset="2"/>
              <a:buChar char="Ø"/>
            </a:pPr>
            <a:r>
              <a:rPr lang="en-US" sz="1600" dirty="0"/>
              <a:t>Parallel Computing</a:t>
            </a:r>
          </a:p>
          <a:p>
            <a:pPr>
              <a:buFont typeface="Wingdings" panose="05000000000000000000" pitchFamily="2" charset="2"/>
              <a:buChar char="Ø"/>
            </a:pPr>
            <a:r>
              <a:rPr lang="en-US" sz="1600" dirty="0"/>
              <a:t>Core New features and improvements</a:t>
            </a:r>
          </a:p>
          <a:p>
            <a:pPr marL="0" indent="0">
              <a:buNone/>
            </a:pPr>
            <a:r>
              <a:rPr lang="en-US" sz="1600" dirty="0"/>
              <a:t> </a:t>
            </a:r>
            <a:endParaRPr lang="en-IN" sz="16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1139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4C7495-4A57-4889-9B07-AA46FE4F22A0}"/>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                             THANK YOU</a:t>
            </a:r>
          </a:p>
        </p:txBody>
      </p:sp>
      <p:pic>
        <p:nvPicPr>
          <p:cNvPr id="6" name="Graphic 5" descr="Smiling Face with No Fill">
            <a:extLst>
              <a:ext uri="{FF2B5EF4-FFF2-40B4-BE49-F238E27FC236}">
                <a16:creationId xmlns:a16="http://schemas.microsoft.com/office/drawing/2014/main" id="{4F049F27-8D8C-47E6-95E8-2AC2A13F60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36144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3224C0-1187-48B2-8087-D7915AAEAC60}"/>
              </a:ext>
            </a:extLst>
          </p:cNvPr>
          <p:cNvSpPr>
            <a:spLocks noGrp="1"/>
          </p:cNvSpPr>
          <p:nvPr>
            <p:ph type="title"/>
          </p:nvPr>
        </p:nvSpPr>
        <p:spPr>
          <a:xfrm>
            <a:off x="643467" y="1698171"/>
            <a:ext cx="3962061" cy="4516360"/>
          </a:xfrm>
        </p:spPr>
        <p:txBody>
          <a:bodyPr anchor="t">
            <a:normAutofit/>
          </a:bodyPr>
          <a:lstStyle/>
          <a:p>
            <a:r>
              <a:rPr lang="en-US" sz="3600" dirty="0">
                <a:solidFill>
                  <a:srgbClr val="00B0F0"/>
                </a:solidFill>
              </a:rPr>
              <a:t>What is .NET?</a:t>
            </a:r>
            <a:endParaRPr lang="en-IN" sz="3600" dirty="0">
              <a:solidFill>
                <a:srgbClr val="00B0F0"/>
              </a:solidFill>
            </a:endParaRP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0AA1719-B6F4-4606-87A8-3DF03EBD18F6}"/>
              </a:ext>
            </a:extLst>
          </p:cNvPr>
          <p:cNvSpPr>
            <a:spLocks noGrp="1"/>
          </p:cNvSpPr>
          <p:nvPr>
            <p:ph idx="1"/>
          </p:nvPr>
        </p:nvSpPr>
        <p:spPr>
          <a:xfrm>
            <a:off x="5070020" y="1698170"/>
            <a:ext cx="6478513" cy="4516361"/>
          </a:xfrm>
        </p:spPr>
        <p:txBody>
          <a:bodyPr>
            <a:normAutofit/>
          </a:bodyPr>
          <a:lstStyle/>
          <a:p>
            <a:pPr marL="0" indent="0">
              <a:buNone/>
            </a:pPr>
            <a:endParaRPr lang="en-US" sz="1900" dirty="0"/>
          </a:p>
          <a:p>
            <a:pPr>
              <a:buFont typeface="Wingdings" panose="05000000000000000000" pitchFamily="2" charset="2"/>
              <a:buChar char="v"/>
            </a:pPr>
            <a:r>
              <a:rPr lang="en-US" sz="1900" dirty="0"/>
              <a:t>.NET is a framework to develop software applications. It is designed and developed by Microsoft and the first beta version released in 2000.</a:t>
            </a:r>
          </a:p>
          <a:p>
            <a:pPr>
              <a:buFont typeface="Wingdings" panose="05000000000000000000" pitchFamily="2" charset="2"/>
              <a:buChar char="v"/>
            </a:pPr>
            <a:r>
              <a:rPr lang="en-US" sz="1900" dirty="0"/>
              <a:t>It is used to develop applications for web, Windows, phone. Moreover, it provides a broad range of functionalities and support.</a:t>
            </a:r>
          </a:p>
          <a:p>
            <a:pPr>
              <a:buFont typeface="Wingdings" panose="05000000000000000000" pitchFamily="2" charset="2"/>
              <a:buChar char="v"/>
            </a:pPr>
            <a:r>
              <a:rPr lang="en-US" sz="1900" dirty="0"/>
              <a:t>.NET is a new framework for developing web-based and windows-based applications within the Microsoft environment.</a:t>
            </a:r>
          </a:p>
          <a:p>
            <a:pPr>
              <a:buFont typeface="Wingdings" panose="05000000000000000000" pitchFamily="2" charset="2"/>
              <a:buChar char="v"/>
            </a:pPr>
            <a:r>
              <a:rPr lang="en-US" sz="1900" dirty="0"/>
              <a:t>The framework offers a fundamental shift in Microsoft strategy it moves application development from client-centric to server-centric.</a:t>
            </a:r>
          </a:p>
          <a:p>
            <a:pPr>
              <a:buFont typeface="Wingdings" panose="05000000000000000000" pitchFamily="2" charset="2"/>
              <a:buChar char="v"/>
            </a:pPr>
            <a:r>
              <a:rPr lang="en-US" sz="1900" dirty="0"/>
              <a:t>It is a Operating System Hardware.</a:t>
            </a:r>
            <a:endParaRPr lang="en-IN" sz="19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91373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603A88-AD27-4C64-952A-090E8DBFF65B}"/>
              </a:ext>
            </a:extLst>
          </p:cNvPr>
          <p:cNvSpPr>
            <a:spLocks noGrp="1"/>
          </p:cNvSpPr>
          <p:nvPr>
            <p:ph type="title"/>
          </p:nvPr>
        </p:nvSpPr>
        <p:spPr>
          <a:xfrm>
            <a:off x="643467" y="1698171"/>
            <a:ext cx="3962061" cy="4516360"/>
          </a:xfrm>
        </p:spPr>
        <p:txBody>
          <a:bodyPr anchor="t">
            <a:normAutofit/>
          </a:bodyPr>
          <a:lstStyle/>
          <a:p>
            <a:r>
              <a:rPr lang="en-US" sz="3600" dirty="0">
                <a:solidFill>
                  <a:srgbClr val="00B0F0"/>
                </a:solidFill>
              </a:rPr>
              <a:t>What Languages Does .NET Core Support?</a:t>
            </a:r>
            <a:endParaRPr lang="en-IN" sz="3600" dirty="0">
              <a:solidFill>
                <a:srgbClr val="00B0F0"/>
              </a:solidFill>
            </a:endParaRP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2">
            <a:extLst>
              <a:ext uri="{FF2B5EF4-FFF2-40B4-BE49-F238E27FC236}">
                <a16:creationId xmlns:a16="http://schemas.microsoft.com/office/drawing/2014/main" id="{F75F3CDB-AC96-477B-8134-AFD67612A2B4}"/>
              </a:ext>
            </a:extLst>
          </p:cNvPr>
          <p:cNvSpPr>
            <a:spLocks noGrp="1"/>
          </p:cNvSpPr>
          <p:nvPr>
            <p:ph idx="1"/>
          </p:nvPr>
        </p:nvSpPr>
        <p:spPr>
          <a:xfrm>
            <a:off x="5070020" y="1698170"/>
            <a:ext cx="6478513" cy="4516361"/>
          </a:xfrm>
        </p:spPr>
        <p:txBody>
          <a:bodyPr>
            <a:normAutofit/>
          </a:bodyPr>
          <a:lstStyle/>
          <a:p>
            <a:pPr>
              <a:buFont typeface="Wingdings" panose="05000000000000000000" pitchFamily="2" charset="2"/>
              <a:buChar char="v"/>
            </a:pPr>
            <a:r>
              <a:rPr lang="en-US" sz="1600" dirty="0"/>
              <a:t>NET Core is not limited to a single programming language and supports C#, VB.NET, F#, XAML, and TypeScript. These programming languages are open source and managed by independent communities. . NET Core offers the most advanced, mature, and extensive class libraries, common APIs, multi-language support, and tools.</a:t>
            </a:r>
          </a:p>
          <a:p>
            <a:pPr>
              <a:buFont typeface="Wingdings" panose="05000000000000000000" pitchFamily="2" charset="2"/>
              <a:buChar char="v"/>
            </a:pPr>
            <a:r>
              <a:rPr lang="en-US" sz="1600" dirty="0"/>
              <a:t>C# (pronounced “see-sharp”) is the actual coding language that we write inside of the . NET framework. C# is an object-oriented programming language, meaning it can increase productivity in the development process</a:t>
            </a:r>
            <a:endParaRPr lang="en-IN" sz="16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93202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0EB848-B4C3-4000-9003-14936C14BE99}"/>
              </a:ext>
            </a:extLst>
          </p:cNvPr>
          <p:cNvSpPr>
            <a:spLocks noGrp="1"/>
          </p:cNvSpPr>
          <p:nvPr>
            <p:ph type="title"/>
          </p:nvPr>
        </p:nvSpPr>
        <p:spPr>
          <a:xfrm>
            <a:off x="767290" y="1030286"/>
            <a:ext cx="4153626" cy="2174091"/>
          </a:xfrm>
        </p:spPr>
        <p:txBody>
          <a:bodyPr anchor="b">
            <a:normAutofit/>
          </a:bodyPr>
          <a:lstStyle/>
          <a:p>
            <a:r>
              <a:rPr lang="en-US" sz="4800">
                <a:solidFill>
                  <a:schemeClr val="bg1"/>
                </a:solidFill>
              </a:rPr>
              <a:t>.NET FRAMEWORK SERVICES</a:t>
            </a:r>
            <a:endParaRPr lang="en-IN" sz="4800">
              <a:solidFill>
                <a:schemeClr val="bg1"/>
              </a:solidFill>
            </a:endParaRPr>
          </a:p>
        </p:txBody>
      </p:sp>
      <p:grpSp>
        <p:nvGrpSpPr>
          <p:cNvPr id="36" name="Group 35">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37"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8"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ED5CC3E9-DF83-4C5B-9956-08A4C3A2346E}"/>
              </a:ext>
            </a:extLst>
          </p:cNvPr>
          <p:cNvSpPr>
            <a:spLocks noGrp="1"/>
          </p:cNvSpPr>
          <p:nvPr>
            <p:ph idx="1"/>
          </p:nvPr>
        </p:nvSpPr>
        <p:spPr>
          <a:xfrm>
            <a:off x="767290" y="3428999"/>
            <a:ext cx="4075054" cy="2741213"/>
          </a:xfrm>
        </p:spPr>
        <p:txBody>
          <a:bodyPr anchor="t">
            <a:normAutofit/>
          </a:bodyPr>
          <a:lstStyle/>
          <a:p>
            <a:pPr>
              <a:buFont typeface="Wingdings" panose="05000000000000000000" pitchFamily="2" charset="2"/>
              <a:buChar char="Ø"/>
            </a:pPr>
            <a:r>
              <a:rPr lang="en-US" sz="1900">
                <a:solidFill>
                  <a:schemeClr val="bg1"/>
                </a:solidFill>
              </a:rPr>
              <a:t>Common Language Runtime</a:t>
            </a:r>
          </a:p>
          <a:p>
            <a:pPr>
              <a:buFont typeface="Wingdings" panose="05000000000000000000" pitchFamily="2" charset="2"/>
              <a:buChar char="Ø"/>
            </a:pPr>
            <a:r>
              <a:rPr lang="en-US" sz="1900">
                <a:solidFill>
                  <a:schemeClr val="bg1"/>
                </a:solidFill>
              </a:rPr>
              <a:t>Windows Forms</a:t>
            </a:r>
          </a:p>
          <a:p>
            <a:pPr>
              <a:buFont typeface="Wingdings" panose="05000000000000000000" pitchFamily="2" charset="2"/>
              <a:buChar char="Ø"/>
            </a:pPr>
            <a:r>
              <a:rPr lang="en-US" sz="1900">
                <a:solidFill>
                  <a:schemeClr val="bg1"/>
                </a:solidFill>
              </a:rPr>
              <a:t>ASP.NET</a:t>
            </a:r>
          </a:p>
          <a:p>
            <a:pPr>
              <a:buFont typeface="Wingdings" panose="05000000000000000000" pitchFamily="2" charset="2"/>
              <a:buChar char="Ø"/>
            </a:pPr>
            <a:r>
              <a:rPr lang="en-US" sz="1900">
                <a:solidFill>
                  <a:schemeClr val="bg1"/>
                </a:solidFill>
              </a:rPr>
              <a:t>Web Forms</a:t>
            </a:r>
          </a:p>
          <a:p>
            <a:pPr>
              <a:buFont typeface="Wingdings" panose="05000000000000000000" pitchFamily="2" charset="2"/>
              <a:buChar char="Ø"/>
            </a:pPr>
            <a:r>
              <a:rPr lang="en-US" sz="1900">
                <a:solidFill>
                  <a:schemeClr val="bg1"/>
                </a:solidFill>
              </a:rPr>
              <a:t>Web Services</a:t>
            </a:r>
          </a:p>
          <a:p>
            <a:pPr>
              <a:buFont typeface="Wingdings" panose="05000000000000000000" pitchFamily="2" charset="2"/>
              <a:buChar char="Ø"/>
            </a:pPr>
            <a:r>
              <a:rPr lang="en-US" sz="1900">
                <a:solidFill>
                  <a:schemeClr val="bg1"/>
                </a:solidFill>
              </a:rPr>
              <a:t>ADO.NET, evolution of ADO</a:t>
            </a:r>
          </a:p>
          <a:p>
            <a:pPr>
              <a:buFont typeface="Wingdings" panose="05000000000000000000" pitchFamily="2" charset="2"/>
              <a:buChar char="Ø"/>
            </a:pPr>
            <a:r>
              <a:rPr lang="en-US" sz="1900">
                <a:solidFill>
                  <a:schemeClr val="bg1"/>
                </a:solidFill>
              </a:rPr>
              <a:t>Visual Studio.NET</a:t>
            </a:r>
          </a:p>
          <a:p>
            <a:pPr marL="0" indent="0">
              <a:buNone/>
            </a:pPr>
            <a:endParaRPr lang="en-IN" sz="1900">
              <a:solidFill>
                <a:schemeClr val="bg1"/>
              </a:solidFill>
            </a:endParaRPr>
          </a:p>
        </p:txBody>
      </p:sp>
      <p:pic>
        <p:nvPicPr>
          <p:cNvPr id="4" name="Picture 3">
            <a:extLst>
              <a:ext uri="{FF2B5EF4-FFF2-40B4-BE49-F238E27FC236}">
                <a16:creationId xmlns:a16="http://schemas.microsoft.com/office/drawing/2014/main" id="{BFFBBE36-9C5C-4783-B5F5-62C582874787}"/>
              </a:ext>
            </a:extLst>
          </p:cNvPr>
          <p:cNvPicPr>
            <a:picLocks noChangeAspect="1"/>
          </p:cNvPicPr>
          <p:nvPr/>
        </p:nvPicPr>
        <p:blipFill>
          <a:blip r:embed="rId2"/>
          <a:stretch>
            <a:fillRect/>
          </a:stretch>
        </p:blipFill>
        <p:spPr>
          <a:xfrm>
            <a:off x="6060315" y="917710"/>
            <a:ext cx="5873960" cy="5086850"/>
          </a:xfrm>
          <a:prstGeom prst="rect">
            <a:avLst/>
          </a:prstGeom>
        </p:spPr>
      </p:pic>
    </p:spTree>
    <p:extLst>
      <p:ext uri="{BB962C8B-B14F-4D97-AF65-F5344CB8AC3E}">
        <p14:creationId xmlns:p14="http://schemas.microsoft.com/office/powerpoint/2010/main" val="1811289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5022AF-7FCF-4F80-ABD4-8BEAE1EA7DE2}"/>
              </a:ext>
            </a:extLst>
          </p:cNvPr>
          <p:cNvSpPr>
            <a:spLocks noGrp="1"/>
          </p:cNvSpPr>
          <p:nvPr>
            <p:ph type="title"/>
          </p:nvPr>
        </p:nvSpPr>
        <p:spPr>
          <a:xfrm>
            <a:off x="643467" y="321734"/>
            <a:ext cx="4970877" cy="1135737"/>
          </a:xfrm>
        </p:spPr>
        <p:txBody>
          <a:bodyPr>
            <a:normAutofit/>
          </a:bodyPr>
          <a:lstStyle/>
          <a:p>
            <a:r>
              <a:rPr lang="en-US" sz="3600" dirty="0">
                <a:solidFill>
                  <a:srgbClr val="00B0F0"/>
                </a:solidFill>
              </a:rPr>
              <a:t>Common Language Runtime</a:t>
            </a:r>
            <a:endParaRPr lang="en-IN" sz="3600" dirty="0">
              <a:solidFill>
                <a:srgbClr val="00B0F0"/>
              </a:solidFill>
            </a:endParaRPr>
          </a:p>
        </p:txBody>
      </p:sp>
      <p:sp>
        <p:nvSpPr>
          <p:cNvPr id="3" name="Content Placeholder 2">
            <a:extLst>
              <a:ext uri="{FF2B5EF4-FFF2-40B4-BE49-F238E27FC236}">
                <a16:creationId xmlns:a16="http://schemas.microsoft.com/office/drawing/2014/main" id="{CF04B971-644E-43EC-9A98-BC7CBA8A82D9}"/>
              </a:ext>
            </a:extLst>
          </p:cNvPr>
          <p:cNvSpPr>
            <a:spLocks noGrp="1"/>
          </p:cNvSpPr>
          <p:nvPr>
            <p:ph idx="1"/>
          </p:nvPr>
        </p:nvSpPr>
        <p:spPr>
          <a:xfrm>
            <a:off x="643468" y="1782981"/>
            <a:ext cx="4970877" cy="4393982"/>
          </a:xfrm>
        </p:spPr>
        <p:txBody>
          <a:bodyPr>
            <a:normAutofit/>
          </a:bodyPr>
          <a:lstStyle/>
          <a:p>
            <a:r>
              <a:rPr lang="en-US" sz="2000" dirty="0"/>
              <a:t>CLR works like a virtual machine in executing all languages.</a:t>
            </a:r>
          </a:p>
          <a:p>
            <a:r>
              <a:rPr lang="en-US" sz="2000" dirty="0"/>
              <a:t>All .NET languages must obey the rules and standards imposed by CLR. Examples object declaration, creation and use data types, language libraries error and exception handling interactive development environment (IDE)</a:t>
            </a:r>
          </a:p>
          <a:p>
            <a:endParaRPr lang="en-IN" sz="2000" dirty="0"/>
          </a:p>
        </p:txBody>
      </p:sp>
      <p:sp>
        <p:nvSpPr>
          <p:cNvPr id="20" name="Isosceles Triangle 1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E4BA350-92DD-4A0E-B65C-CAADD978D3BF}"/>
              </a:ext>
            </a:extLst>
          </p:cNvPr>
          <p:cNvPicPr>
            <a:picLocks noChangeAspect="1"/>
          </p:cNvPicPr>
          <p:nvPr/>
        </p:nvPicPr>
        <p:blipFill>
          <a:blip r:embed="rId2"/>
          <a:stretch>
            <a:fillRect/>
          </a:stretch>
        </p:blipFill>
        <p:spPr>
          <a:xfrm>
            <a:off x="6787794" y="713127"/>
            <a:ext cx="4230757" cy="5431745"/>
          </a:xfrm>
          <a:prstGeom prst="rect">
            <a:avLst/>
          </a:prstGeom>
        </p:spPr>
      </p:pic>
      <p:grpSp>
        <p:nvGrpSpPr>
          <p:cNvPr id="22" name="Group 14">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3" name="Isosceles Triangle 15">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2965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80CFD-C98D-41B6-9FA3-3B6E41DE1FAC}"/>
              </a:ext>
            </a:extLst>
          </p:cNvPr>
          <p:cNvSpPr>
            <a:spLocks noGrp="1"/>
          </p:cNvSpPr>
          <p:nvPr>
            <p:ph type="title"/>
          </p:nvPr>
        </p:nvSpPr>
        <p:spPr>
          <a:xfrm>
            <a:off x="630936" y="640080"/>
            <a:ext cx="4818888" cy="1481328"/>
          </a:xfrm>
        </p:spPr>
        <p:txBody>
          <a:bodyPr anchor="b">
            <a:normAutofit/>
          </a:bodyPr>
          <a:lstStyle/>
          <a:p>
            <a:r>
              <a:rPr lang="en-US" sz="5400"/>
              <a:t>Window Frames</a:t>
            </a:r>
            <a:endParaRPr lang="en-IN" sz="5400"/>
          </a:p>
        </p:txBody>
      </p:sp>
      <p:sp>
        <p:nvSpPr>
          <p:cNvPr id="4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72D81E-A585-4A8C-A15D-0D579125C393}"/>
              </a:ext>
            </a:extLst>
          </p:cNvPr>
          <p:cNvSpPr>
            <a:spLocks noGrp="1"/>
          </p:cNvSpPr>
          <p:nvPr>
            <p:ph idx="1"/>
          </p:nvPr>
        </p:nvSpPr>
        <p:spPr>
          <a:xfrm>
            <a:off x="630936" y="2660904"/>
            <a:ext cx="4818888" cy="3547872"/>
          </a:xfrm>
        </p:spPr>
        <p:txBody>
          <a:bodyPr anchor="t">
            <a:normAutofit/>
          </a:bodyPr>
          <a:lstStyle/>
          <a:p>
            <a:pPr marL="0" indent="0">
              <a:buNone/>
            </a:pPr>
            <a:r>
              <a:rPr lang="en-US" sz="1200"/>
              <a:t>Windows Forms is a smart client technology for the .NET Framework, a set of managed libraries that simplify common application tasks such as reading and writing to the file system.</a:t>
            </a:r>
          </a:p>
          <a:p>
            <a:r>
              <a:rPr lang="en-US" sz="1200"/>
              <a:t>Framework for Building Rich Clients</a:t>
            </a:r>
          </a:p>
          <a:p>
            <a:r>
              <a:rPr lang="en-US" sz="1200"/>
              <a:t>RAD (Rapid Application Development)</a:t>
            </a:r>
          </a:p>
          <a:p>
            <a:r>
              <a:rPr lang="en-US" sz="1200"/>
              <a:t>Rich set of controls</a:t>
            </a:r>
          </a:p>
          <a:p>
            <a:r>
              <a:rPr lang="en-US" sz="1200"/>
              <a:t>Data aware</a:t>
            </a:r>
          </a:p>
          <a:p>
            <a:r>
              <a:rPr lang="en-US" sz="1200"/>
              <a:t>ActiveX Support</a:t>
            </a:r>
          </a:p>
          <a:p>
            <a:r>
              <a:rPr lang="en-US" sz="1200"/>
              <a:t>Licensing</a:t>
            </a:r>
          </a:p>
          <a:p>
            <a:r>
              <a:rPr lang="en-US" sz="1200"/>
              <a:t>Accessibility</a:t>
            </a:r>
          </a:p>
          <a:p>
            <a:r>
              <a:rPr lang="en-US" sz="1200"/>
              <a:t>Printing support</a:t>
            </a:r>
          </a:p>
          <a:p>
            <a:r>
              <a:rPr lang="en-US" sz="1200"/>
              <a:t>Unicode support</a:t>
            </a:r>
          </a:p>
          <a:p>
            <a:r>
              <a:rPr lang="en-US" sz="1200"/>
              <a:t>UI inheritance</a:t>
            </a:r>
          </a:p>
          <a:p>
            <a:endParaRPr lang="en-IN" sz="1200"/>
          </a:p>
        </p:txBody>
      </p:sp>
      <p:pic>
        <p:nvPicPr>
          <p:cNvPr id="4" name="Picture 3">
            <a:extLst>
              <a:ext uri="{FF2B5EF4-FFF2-40B4-BE49-F238E27FC236}">
                <a16:creationId xmlns:a16="http://schemas.microsoft.com/office/drawing/2014/main" id="{01E64FCF-990D-4F93-BB88-9B7F31F75E2C}"/>
              </a:ext>
            </a:extLst>
          </p:cNvPr>
          <p:cNvPicPr>
            <a:picLocks noChangeAspect="1"/>
          </p:cNvPicPr>
          <p:nvPr/>
        </p:nvPicPr>
        <p:blipFill>
          <a:blip r:embed="rId2"/>
          <a:stretch>
            <a:fillRect/>
          </a:stretch>
        </p:blipFill>
        <p:spPr>
          <a:xfrm>
            <a:off x="6739534" y="640080"/>
            <a:ext cx="4177995" cy="5577840"/>
          </a:xfrm>
          <a:prstGeom prst="rect">
            <a:avLst/>
          </a:prstGeom>
        </p:spPr>
      </p:pic>
    </p:spTree>
    <p:extLst>
      <p:ext uri="{BB962C8B-B14F-4D97-AF65-F5344CB8AC3E}">
        <p14:creationId xmlns:p14="http://schemas.microsoft.com/office/powerpoint/2010/main" val="402544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BA1E95-84A6-4E4E-971C-64F47983D5B7}"/>
              </a:ext>
            </a:extLst>
          </p:cNvPr>
          <p:cNvSpPr>
            <a:spLocks noGrp="1"/>
          </p:cNvSpPr>
          <p:nvPr>
            <p:ph type="title"/>
          </p:nvPr>
        </p:nvSpPr>
        <p:spPr>
          <a:xfrm>
            <a:off x="688036" y="776087"/>
            <a:ext cx="10173010" cy="1554480"/>
          </a:xfrm>
        </p:spPr>
        <p:txBody>
          <a:bodyPr anchor="ctr">
            <a:normAutofit/>
          </a:bodyPr>
          <a:lstStyle/>
          <a:p>
            <a:r>
              <a:rPr lang="en-US" sz="3200" dirty="0">
                <a:solidFill>
                  <a:srgbClr val="00B0F0"/>
                </a:solidFill>
              </a:rPr>
              <a:t>ASP.NET</a:t>
            </a:r>
            <a:endParaRPr lang="en-IN" sz="3200" dirty="0">
              <a:solidFill>
                <a:srgbClr val="00B0F0"/>
              </a:solidFill>
            </a:endParaRPr>
          </a:p>
        </p:txBody>
      </p:sp>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2689FA61-7FE7-4043-B111-ABFCDBBA524C}"/>
              </a:ext>
            </a:extLst>
          </p:cNvPr>
          <p:cNvGraphicFramePr>
            <a:graphicFrameLocks noGrp="1"/>
          </p:cNvGraphicFramePr>
          <p:nvPr>
            <p:ph idx="1"/>
            <p:extLst>
              <p:ext uri="{D42A27DB-BD31-4B8C-83A1-F6EECF244321}">
                <p14:modId xmlns:p14="http://schemas.microsoft.com/office/powerpoint/2010/main" val="345556896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0141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6EA880-111C-447B-B61A-3980D11842D8}"/>
              </a:ext>
            </a:extLst>
          </p:cNvPr>
          <p:cNvSpPr>
            <a:spLocks noGrp="1"/>
          </p:cNvSpPr>
          <p:nvPr>
            <p:ph type="title"/>
          </p:nvPr>
        </p:nvSpPr>
        <p:spPr>
          <a:xfrm>
            <a:off x="630936" y="639520"/>
            <a:ext cx="3429000" cy="1719072"/>
          </a:xfrm>
        </p:spPr>
        <p:txBody>
          <a:bodyPr anchor="b">
            <a:normAutofit/>
          </a:bodyPr>
          <a:lstStyle/>
          <a:p>
            <a:r>
              <a:rPr lang="en-US" sz="5000"/>
              <a:t>ASP.NET WEB FORMS</a:t>
            </a:r>
            <a:endParaRPr lang="en-IN" sz="5000"/>
          </a:p>
        </p:txBody>
      </p:sp>
      <p:sp>
        <p:nvSpPr>
          <p:cNvPr id="2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D15C4D-C52A-40D7-A610-59C6E58FE1DA}"/>
              </a:ext>
            </a:extLst>
          </p:cNvPr>
          <p:cNvSpPr>
            <a:spLocks noGrp="1"/>
          </p:cNvSpPr>
          <p:nvPr>
            <p:ph idx="1"/>
          </p:nvPr>
        </p:nvSpPr>
        <p:spPr>
          <a:xfrm>
            <a:off x="630936" y="2807208"/>
            <a:ext cx="3429000" cy="3410712"/>
          </a:xfrm>
        </p:spPr>
        <p:txBody>
          <a:bodyPr anchor="t">
            <a:normAutofit/>
          </a:bodyPr>
          <a:lstStyle/>
          <a:p>
            <a:r>
              <a:rPr lang="en-US" sz="1500"/>
              <a:t>Allows clean cut code</a:t>
            </a:r>
          </a:p>
          <a:p>
            <a:r>
              <a:rPr lang="en-US" sz="1500"/>
              <a:t>Code-behind Web Forms</a:t>
            </a:r>
          </a:p>
          <a:p>
            <a:r>
              <a:rPr lang="en-US" sz="1500"/>
              <a:t>Easier for tools to generate</a:t>
            </a:r>
          </a:p>
          <a:p>
            <a:r>
              <a:rPr lang="en-US" sz="1500"/>
              <a:t>Code within is compiled then executed</a:t>
            </a:r>
          </a:p>
          <a:p>
            <a:r>
              <a:rPr lang="en-US" sz="1500"/>
              <a:t>Improved handling of state information</a:t>
            </a:r>
          </a:p>
          <a:p>
            <a:r>
              <a:rPr lang="en-US" sz="1500"/>
              <a:t>Support for ASP.NET server controls</a:t>
            </a:r>
          </a:p>
          <a:p>
            <a:r>
              <a:rPr lang="en-US" sz="1500"/>
              <a:t>Data validation</a:t>
            </a:r>
          </a:p>
          <a:p>
            <a:r>
              <a:rPr lang="en-US" sz="1500"/>
              <a:t>Data bound grids</a:t>
            </a:r>
          </a:p>
          <a:p>
            <a:endParaRPr lang="en-IN" sz="1500"/>
          </a:p>
        </p:txBody>
      </p:sp>
      <p:pic>
        <p:nvPicPr>
          <p:cNvPr id="4" name="Picture 3">
            <a:extLst>
              <a:ext uri="{FF2B5EF4-FFF2-40B4-BE49-F238E27FC236}">
                <a16:creationId xmlns:a16="http://schemas.microsoft.com/office/drawing/2014/main" id="{22C99C2F-6761-454A-B349-E43BE5CCB9A6}"/>
              </a:ext>
            </a:extLst>
          </p:cNvPr>
          <p:cNvPicPr>
            <a:picLocks noChangeAspect="1"/>
          </p:cNvPicPr>
          <p:nvPr/>
        </p:nvPicPr>
        <p:blipFill>
          <a:blip r:embed="rId2"/>
          <a:stretch>
            <a:fillRect/>
          </a:stretch>
        </p:blipFill>
        <p:spPr>
          <a:xfrm>
            <a:off x="4654296" y="1677181"/>
            <a:ext cx="6903720" cy="3503637"/>
          </a:xfrm>
          <a:prstGeom prst="rect">
            <a:avLst/>
          </a:prstGeom>
        </p:spPr>
      </p:pic>
    </p:spTree>
    <p:extLst>
      <p:ext uri="{BB962C8B-B14F-4D97-AF65-F5344CB8AC3E}">
        <p14:creationId xmlns:p14="http://schemas.microsoft.com/office/powerpoint/2010/main" val="592552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90468C6-8850-48DA-829D-E3B35EFF0AB3}"/>
              </a:ext>
            </a:extLst>
          </p:cNvPr>
          <p:cNvSpPr>
            <a:spLocks noGrp="1"/>
          </p:cNvSpPr>
          <p:nvPr>
            <p:ph idx="1"/>
          </p:nvPr>
        </p:nvSpPr>
        <p:spPr>
          <a:xfrm>
            <a:off x="838200" y="1825625"/>
            <a:ext cx="10515600" cy="4351338"/>
          </a:xfrm>
        </p:spPr>
        <p:txBody>
          <a:bodyPr>
            <a:normAutofit/>
          </a:bodyPr>
          <a:lstStyle/>
          <a:p>
            <a:pPr marL="0" indent="0">
              <a:buNone/>
            </a:pPr>
            <a:r>
              <a:rPr lang="en-US" sz="2400" dirty="0">
                <a:solidFill>
                  <a:srgbClr val="00B0F0"/>
                </a:solidFill>
              </a:rPr>
              <a:t>ASP.NET WEB SERVICES</a:t>
            </a:r>
          </a:p>
          <a:p>
            <a:endParaRPr lang="en-US" sz="2200" dirty="0"/>
          </a:p>
          <a:p>
            <a:r>
              <a:rPr lang="en-US" sz="2200" dirty="0"/>
              <a:t>It is just an application that exposes its features and capabilities over the network using XML to allow for the creation of powerful new applications that are more than the sum of their parts</a:t>
            </a:r>
            <a:endParaRPr lang="en-IN" sz="2200" dirty="0"/>
          </a:p>
          <a:p>
            <a:r>
              <a:rPr lang="en-IN" sz="2200" dirty="0"/>
              <a:t>A programmable application component accessible via standard Web protocols.</a:t>
            </a:r>
          </a:p>
          <a:p>
            <a:pPr marL="0" indent="0">
              <a:buNone/>
            </a:pPr>
            <a:endParaRPr lang="en-IN" sz="2200" dirty="0"/>
          </a:p>
          <a:p>
            <a:pPr marL="0" indent="0">
              <a:buNone/>
            </a:pPr>
            <a:r>
              <a:rPr lang="en-IN" sz="2400" dirty="0">
                <a:solidFill>
                  <a:srgbClr val="00B0F0"/>
                </a:solidFill>
              </a:rPr>
              <a:t>ADO.NET</a:t>
            </a:r>
          </a:p>
          <a:p>
            <a:pPr marL="0" indent="0">
              <a:buNone/>
            </a:pPr>
            <a:r>
              <a:rPr lang="en-US" sz="2200" dirty="0"/>
              <a:t>ADO.NET is a module of </a:t>
            </a:r>
            <a:r>
              <a:rPr lang="en-US" sz="2200" dirty="0" err="1"/>
              <a:t>.Net</a:t>
            </a:r>
            <a:r>
              <a:rPr lang="en-US" sz="2200" dirty="0"/>
              <a:t> Framework, which is used to establish a connection between application and data sources. Data sources can be such as SQL Server and XML. ADO .NET consists of classes that can be used to connect, retrieve, insert, and delete data.</a:t>
            </a:r>
          </a:p>
          <a:p>
            <a:pPr marL="0" indent="0">
              <a:buNone/>
            </a:pPr>
            <a:endParaRPr lang="en-IN" sz="2200" dirty="0"/>
          </a:p>
        </p:txBody>
      </p:sp>
    </p:spTree>
    <p:extLst>
      <p:ext uri="{BB962C8B-B14F-4D97-AF65-F5344CB8AC3E}">
        <p14:creationId xmlns:p14="http://schemas.microsoft.com/office/powerpoint/2010/main" val="3024956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914</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INTRODUCTION TO .NET FRAMESWORK</vt:lpstr>
      <vt:lpstr>What is .NET?</vt:lpstr>
      <vt:lpstr>What Languages Does .NET Core Support?</vt:lpstr>
      <vt:lpstr>.NET FRAMEWORK SERVICES</vt:lpstr>
      <vt:lpstr>Common Language Runtime</vt:lpstr>
      <vt:lpstr>Window Frames</vt:lpstr>
      <vt:lpstr>ASP.NET</vt:lpstr>
      <vt:lpstr>ASP.NET WEB FORMS</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 FRAMESWORK</dc:title>
  <dc:creator>Tadiparti Sahithi</dc:creator>
  <cp:lastModifiedBy>Tadiparti Sahithi</cp:lastModifiedBy>
  <cp:revision>2</cp:revision>
  <dcterms:created xsi:type="dcterms:W3CDTF">2022-02-28T09:13:58Z</dcterms:created>
  <dcterms:modified xsi:type="dcterms:W3CDTF">2022-02-28T11:23:33Z</dcterms:modified>
</cp:coreProperties>
</file>