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76" r:id="rId7"/>
    <p:sldId id="279" r:id="rId8"/>
    <p:sldId id="277" r:id="rId9"/>
    <p:sldId id="270" r:id="rId10"/>
    <p:sldId id="269" r:id="rId11"/>
    <p:sldId id="259" r:id="rId12"/>
    <p:sldId id="260" r:id="rId13"/>
    <p:sldId id="261" r:id="rId14"/>
    <p:sldId id="262" r:id="rId15"/>
    <p:sldId id="281" r:id="rId16"/>
    <p:sldId id="263" r:id="rId17"/>
    <p:sldId id="271" r:id="rId18"/>
    <p:sldId id="264" r:id="rId19"/>
    <p:sldId id="265" r:id="rId20"/>
    <p:sldId id="272" r:id="rId21"/>
    <p:sldId id="273" r:id="rId22"/>
    <p:sldId id="274" r:id="rId23"/>
    <p:sldId id="275" r:id="rId24"/>
    <p:sldId id="266" r:id="rId25"/>
    <p:sldId id="267" r:id="rId26"/>
    <p:sldId id="268" r:id="rId27"/>
    <p:sldId id="278" r:id="rId28"/>
    <p:sldId id="28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51" autoAdjust="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3/12/2025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12080" y="152401"/>
            <a:ext cx="6441440" cy="4541519"/>
          </a:xfrm>
        </p:spPr>
        <p:txBody>
          <a:bodyPr>
            <a:normAutofit fontScale="90000"/>
          </a:bodyPr>
          <a:lstStyle/>
          <a:p>
            <a:r>
              <a:rPr lang="en-US" sz="6600" dirty="0" err="1"/>
              <a:t>EDU-Connect:A</a:t>
            </a:r>
            <a:r>
              <a:rPr lang="en-US" sz="6600" dirty="0"/>
              <a:t> Smart E-Learning Platform</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4" y="5262880"/>
            <a:ext cx="6269347" cy="812800"/>
          </a:xfrm>
        </p:spPr>
        <p:txBody>
          <a:bodyPr>
            <a:normAutofit/>
          </a:bodyPr>
          <a:lstStyle/>
          <a:p>
            <a:r>
              <a:rPr lang="en-US" dirty="0">
                <a:solidFill>
                  <a:schemeClr val="tx1">
                    <a:lumMod val="85000"/>
                    <a:lumOff val="15000"/>
                  </a:schemeClr>
                </a:solidFill>
              </a:rPr>
              <a:t>group</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AD960-3B21-60C1-B2EF-267C35F7E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FD831B-EEFB-6EA3-286A-937DAD50ECB7}"/>
              </a:ext>
            </a:extLst>
          </p:cNvPr>
          <p:cNvSpPr>
            <a:spLocks noGrp="1"/>
          </p:cNvSpPr>
          <p:nvPr>
            <p:ph type="title"/>
          </p:nvPr>
        </p:nvSpPr>
        <p:spPr/>
        <p:txBody>
          <a:bodyPr/>
          <a:lstStyle/>
          <a:p>
            <a:r>
              <a:rPr lang="en-US" dirty="0"/>
              <a:t>Business Case</a:t>
            </a:r>
          </a:p>
        </p:txBody>
      </p:sp>
      <p:sp>
        <p:nvSpPr>
          <p:cNvPr id="3" name="Content Placeholder 2">
            <a:extLst>
              <a:ext uri="{FF2B5EF4-FFF2-40B4-BE49-F238E27FC236}">
                <a16:creationId xmlns:a16="http://schemas.microsoft.com/office/drawing/2014/main" id="{72C55251-F3FD-0DD0-F008-9559562804F1}"/>
              </a:ext>
            </a:extLst>
          </p:cNvPr>
          <p:cNvSpPr>
            <a:spLocks noGrp="1"/>
          </p:cNvSpPr>
          <p:nvPr>
            <p:ph idx="1"/>
          </p:nvPr>
        </p:nvSpPr>
        <p:spPr/>
        <p:txBody>
          <a:bodyPr>
            <a:normAutofit fontScale="92500" lnSpcReduction="20000"/>
          </a:bodyPr>
          <a:lstStyle/>
          <a:p>
            <a:r>
              <a:rPr lang="en-US" dirty="0"/>
              <a:t>Problem: Lack of flexible, engaging, and scalable e-learning solutions.</a:t>
            </a:r>
          </a:p>
          <a:p>
            <a:endParaRPr lang="en-US" dirty="0"/>
          </a:p>
          <a:p>
            <a:r>
              <a:rPr lang="en-US" dirty="0"/>
              <a:t>Solution:</a:t>
            </a:r>
          </a:p>
          <a:p>
            <a:endParaRPr lang="en-US" dirty="0"/>
          </a:p>
          <a:p>
            <a:r>
              <a:rPr lang="en-US" dirty="0"/>
              <a:t>AI-driven personalized learning paths.</a:t>
            </a:r>
          </a:p>
          <a:p>
            <a:endParaRPr lang="en-US" dirty="0"/>
          </a:p>
          <a:p>
            <a:r>
              <a:rPr lang="en-US" dirty="0"/>
              <a:t>Gamification for engagement.</a:t>
            </a:r>
          </a:p>
          <a:p>
            <a:endParaRPr lang="en-US" dirty="0"/>
          </a:p>
          <a:p>
            <a:r>
              <a:rPr lang="en-US" dirty="0"/>
              <a:t>ROI: Break-even in 2-3 years via subscriptions, partnerships.</a:t>
            </a:r>
          </a:p>
        </p:txBody>
      </p:sp>
    </p:spTree>
    <p:extLst>
      <p:ext uri="{BB962C8B-B14F-4D97-AF65-F5344CB8AC3E}">
        <p14:creationId xmlns:p14="http://schemas.microsoft.com/office/powerpoint/2010/main" val="259349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6349E-8BF7-C1F7-4ECC-4A61861BC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274ADB-D8F8-0564-64C3-140FCB9CD4B2}"/>
              </a:ext>
            </a:extLst>
          </p:cNvPr>
          <p:cNvSpPr>
            <a:spLocks noGrp="1"/>
          </p:cNvSpPr>
          <p:nvPr>
            <p:ph type="title"/>
          </p:nvPr>
        </p:nvSpPr>
        <p:spPr>
          <a:xfrm>
            <a:off x="1046480" y="1"/>
            <a:ext cx="10109200" cy="1412239"/>
          </a:xfrm>
        </p:spPr>
        <p:txBody>
          <a:bodyPr/>
          <a:lstStyle/>
          <a:p>
            <a:r>
              <a:rPr lang="en-US" dirty="0"/>
              <a:t>Key Risks &amp; Mitigation</a:t>
            </a:r>
          </a:p>
        </p:txBody>
      </p:sp>
      <p:sp>
        <p:nvSpPr>
          <p:cNvPr id="3" name="Content Placeholder 2">
            <a:extLst>
              <a:ext uri="{FF2B5EF4-FFF2-40B4-BE49-F238E27FC236}">
                <a16:creationId xmlns:a16="http://schemas.microsoft.com/office/drawing/2014/main" id="{A2DF2A97-649B-967E-1040-D49D22B535F5}"/>
              </a:ext>
            </a:extLst>
          </p:cNvPr>
          <p:cNvSpPr>
            <a:spLocks noGrp="1"/>
          </p:cNvSpPr>
          <p:nvPr>
            <p:ph idx="1"/>
          </p:nvPr>
        </p:nvSpPr>
        <p:spPr>
          <a:xfrm>
            <a:off x="416560" y="1605280"/>
            <a:ext cx="10739120" cy="4263813"/>
          </a:xfrm>
        </p:spPr>
        <p:txBody>
          <a:bodyPr>
            <a:normAutofit fontScale="62500" lnSpcReduction="20000"/>
          </a:bodyPr>
          <a:lstStyle/>
          <a:p>
            <a:r>
              <a:rPr lang="en-US" sz="2300" dirty="0">
                <a:latin typeface="Arial" panose="020B0604020202020204" pitchFamily="34" charset="0"/>
                <a:cs typeface="Arial" panose="020B0604020202020204" pitchFamily="34" charset="0"/>
              </a:rPr>
              <a:t>Technical Risks:</a:t>
            </a:r>
          </a:p>
          <a:p>
            <a:endParaRPr lang="en-US" sz="2300" dirty="0">
              <a:latin typeface="Arial" panose="020B0604020202020204" pitchFamily="34" charset="0"/>
              <a:cs typeface="Arial" panose="020B0604020202020204" pitchFamily="34" charset="0"/>
            </a:endParaRPr>
          </a:p>
          <a:p>
            <a:r>
              <a:rPr lang="en-US" sz="2300" dirty="0">
                <a:latin typeface="Arial" panose="020B0604020202020204" pitchFamily="34" charset="0"/>
                <a:cs typeface="Arial" panose="020B0604020202020204" pitchFamily="34" charset="0"/>
              </a:rPr>
              <a:t>Mitigation: Prototyping, secure coding practices.</a:t>
            </a:r>
          </a:p>
          <a:p>
            <a:endParaRPr lang="en-US" sz="2300" dirty="0">
              <a:latin typeface="Arial" panose="020B0604020202020204" pitchFamily="34" charset="0"/>
              <a:cs typeface="Arial" panose="020B0604020202020204" pitchFamily="34" charset="0"/>
            </a:endParaRPr>
          </a:p>
          <a:p>
            <a:r>
              <a:rPr lang="en-US" sz="2300" dirty="0">
                <a:latin typeface="Arial" panose="020B0604020202020204" pitchFamily="34" charset="0"/>
                <a:cs typeface="Arial" panose="020B0604020202020204" pitchFamily="34" charset="0"/>
              </a:rPr>
              <a:t>Market Competition:</a:t>
            </a:r>
          </a:p>
          <a:p>
            <a:endParaRPr lang="en-US" sz="2300" dirty="0">
              <a:latin typeface="Arial" panose="020B0604020202020204" pitchFamily="34" charset="0"/>
              <a:cs typeface="Arial" panose="020B0604020202020204" pitchFamily="34" charset="0"/>
            </a:endParaRPr>
          </a:p>
          <a:p>
            <a:r>
              <a:rPr lang="en-US" sz="2300" dirty="0">
                <a:latin typeface="Arial" panose="020B0604020202020204" pitchFamily="34" charset="0"/>
                <a:cs typeface="Arial" panose="020B0604020202020204" pitchFamily="34" charset="0"/>
              </a:rPr>
              <a:t>Mitigation: Unique features (live sessions, adaptive learning).</a:t>
            </a:r>
          </a:p>
          <a:p>
            <a:endParaRPr lang="en-US" sz="2300" dirty="0">
              <a:latin typeface="Arial" panose="020B0604020202020204" pitchFamily="34" charset="0"/>
              <a:cs typeface="Arial" panose="020B0604020202020204" pitchFamily="34" charset="0"/>
            </a:endParaRPr>
          </a:p>
          <a:p>
            <a:r>
              <a:rPr lang="en-US" sz="2300" dirty="0">
                <a:latin typeface="Arial" panose="020B0604020202020204" pitchFamily="34" charset="0"/>
                <a:cs typeface="Arial" panose="020B0604020202020204" pitchFamily="34" charset="0"/>
              </a:rPr>
              <a:t>Budget Constraints:</a:t>
            </a:r>
          </a:p>
          <a:p>
            <a:endParaRPr lang="en-US" sz="2300" dirty="0">
              <a:latin typeface="Arial" panose="020B0604020202020204" pitchFamily="34" charset="0"/>
              <a:cs typeface="Arial" panose="020B0604020202020204" pitchFamily="34" charset="0"/>
            </a:endParaRPr>
          </a:p>
          <a:p>
            <a:r>
              <a:rPr lang="en-US" sz="2300" dirty="0">
                <a:latin typeface="Arial" panose="020B0604020202020204" pitchFamily="34" charset="0"/>
                <a:cs typeface="Arial" panose="020B0604020202020204" pitchFamily="34" charset="0"/>
              </a:rPr>
              <a:t>Mitigation: Contingency fund, phased development</a:t>
            </a:r>
            <a:r>
              <a:rPr lang="en-US" dirty="0"/>
              <a:t>.</a:t>
            </a:r>
          </a:p>
          <a:p>
            <a:endParaRPr lang="en-US" dirty="0"/>
          </a:p>
          <a:p>
            <a:endParaRPr lang="en-US" dirty="0"/>
          </a:p>
        </p:txBody>
      </p:sp>
    </p:spTree>
    <p:extLst>
      <p:ext uri="{BB962C8B-B14F-4D97-AF65-F5344CB8AC3E}">
        <p14:creationId xmlns:p14="http://schemas.microsoft.com/office/powerpoint/2010/main" val="86122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0DB7-E4DC-C989-88F0-94CEC8B55E08}"/>
              </a:ext>
            </a:extLst>
          </p:cNvPr>
          <p:cNvSpPr>
            <a:spLocks noGrp="1"/>
          </p:cNvSpPr>
          <p:nvPr>
            <p:ph type="title"/>
          </p:nvPr>
        </p:nvSpPr>
        <p:spPr/>
        <p:txBody>
          <a:bodyPr/>
          <a:lstStyle/>
          <a:p>
            <a:r>
              <a:rPr lang="en-US" dirty="0"/>
              <a:t>Research Methodology.</a:t>
            </a:r>
          </a:p>
        </p:txBody>
      </p:sp>
      <p:sp>
        <p:nvSpPr>
          <p:cNvPr id="3" name="Content Placeholder 2">
            <a:extLst>
              <a:ext uri="{FF2B5EF4-FFF2-40B4-BE49-F238E27FC236}">
                <a16:creationId xmlns:a16="http://schemas.microsoft.com/office/drawing/2014/main" id="{A4FB2361-2F64-B701-805E-8319F49D5D53}"/>
              </a:ext>
            </a:extLst>
          </p:cNvPr>
          <p:cNvSpPr>
            <a:spLocks noGrp="1"/>
          </p:cNvSpPr>
          <p:nvPr>
            <p:ph idx="1"/>
          </p:nvPr>
        </p:nvSpPr>
        <p:spPr/>
        <p:txBody>
          <a:bodyPr/>
          <a:lstStyle/>
          <a:p>
            <a:pPr>
              <a:buFont typeface="Wingdings" panose="05000000000000000000" pitchFamily="2" charset="2"/>
              <a:buChar char="q"/>
            </a:pPr>
            <a:r>
              <a:rPr lang="en-US" dirty="0"/>
              <a:t>Questionnaires:</a:t>
            </a:r>
          </a:p>
          <a:p>
            <a:r>
              <a:rPr lang="en-US" dirty="0"/>
              <a:t>learner’s questionnaires,</a:t>
            </a:r>
          </a:p>
          <a:p>
            <a:r>
              <a:rPr lang="en-US" dirty="0"/>
              <a:t>Instructor’s questionnaires </a:t>
            </a:r>
          </a:p>
          <a:p>
            <a:r>
              <a:rPr lang="en-US" dirty="0"/>
              <a:t>Admin’s questionnaires</a:t>
            </a:r>
          </a:p>
          <a:p>
            <a:pPr>
              <a:buFont typeface="Wingdings" panose="05000000000000000000" pitchFamily="2" charset="2"/>
              <a:buChar char="q"/>
            </a:pPr>
            <a:r>
              <a:rPr lang="en-US" dirty="0"/>
              <a:t>Interviews </a:t>
            </a:r>
          </a:p>
          <a:p>
            <a:pPr>
              <a:buFont typeface="Wingdings" panose="05000000000000000000" pitchFamily="2" charset="2"/>
              <a:buChar char="q"/>
            </a:pPr>
            <a:r>
              <a:rPr lang="en-US" dirty="0"/>
              <a:t>Observations </a:t>
            </a:r>
          </a:p>
          <a:p>
            <a:pPr>
              <a:buFont typeface="Wingdings" panose="05000000000000000000" pitchFamily="2" charset="2"/>
              <a:buChar char="q"/>
            </a:pPr>
            <a:r>
              <a:rPr lang="en-US" dirty="0"/>
              <a:t>Competitive analysis</a:t>
            </a:r>
          </a:p>
          <a:p>
            <a:endParaRPr lang="en-US" dirty="0"/>
          </a:p>
        </p:txBody>
      </p:sp>
    </p:spTree>
    <p:extLst>
      <p:ext uri="{BB962C8B-B14F-4D97-AF65-F5344CB8AC3E}">
        <p14:creationId xmlns:p14="http://schemas.microsoft.com/office/powerpoint/2010/main" val="30022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E930D-7E93-1AEA-D27F-FDC9F2C6CB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4BC5B-9ACA-9244-817D-8603FF98A087}"/>
              </a:ext>
            </a:extLst>
          </p:cNvPr>
          <p:cNvSpPr>
            <a:spLocks noGrp="1"/>
          </p:cNvSpPr>
          <p:nvPr>
            <p:ph type="title"/>
          </p:nvPr>
        </p:nvSpPr>
        <p:spPr/>
        <p:txBody>
          <a:bodyPr/>
          <a:lstStyle/>
          <a:p>
            <a:r>
              <a:rPr lang="en-US" dirty="0"/>
              <a:t> Project Plan (Work Breakdown Structure)</a:t>
            </a:r>
          </a:p>
        </p:txBody>
      </p:sp>
      <p:sp>
        <p:nvSpPr>
          <p:cNvPr id="3" name="Content Placeholder 2">
            <a:extLst>
              <a:ext uri="{FF2B5EF4-FFF2-40B4-BE49-F238E27FC236}">
                <a16:creationId xmlns:a16="http://schemas.microsoft.com/office/drawing/2014/main" id="{95A64753-340C-6B14-386F-C76877C1ED12}"/>
              </a:ext>
            </a:extLst>
          </p:cNvPr>
          <p:cNvSpPr>
            <a:spLocks noGrp="1"/>
          </p:cNvSpPr>
          <p:nvPr>
            <p:ph idx="1"/>
          </p:nvPr>
        </p:nvSpPr>
        <p:spPr/>
        <p:txBody>
          <a:bodyPr/>
          <a:lstStyle/>
          <a:p>
            <a:r>
              <a:rPr lang="en-US" dirty="0"/>
              <a:t>Phases:</a:t>
            </a:r>
          </a:p>
          <a:p>
            <a:endParaRPr lang="en-US" dirty="0"/>
          </a:p>
          <a:p>
            <a:r>
              <a:rPr lang="en-US" dirty="0"/>
              <a:t>Initiation → Planning → Development → Testing → Deployment → Maintenance.</a:t>
            </a:r>
          </a:p>
          <a:p>
            <a:endParaRPr lang="en-US" dirty="0"/>
          </a:p>
          <a:p>
            <a:r>
              <a:rPr lang="en-US" dirty="0"/>
              <a:t>Timeline: 6-12 months (Gantt chart visual).</a:t>
            </a:r>
          </a:p>
          <a:p>
            <a:endParaRPr lang="en-US" dirty="0"/>
          </a:p>
          <a:p>
            <a:r>
              <a:rPr lang="en-US" dirty="0"/>
              <a:t>Budget</a:t>
            </a:r>
            <a:r>
              <a:rPr lang="en-US"/>
              <a:t>: $1,960 </a:t>
            </a:r>
            <a:r>
              <a:rPr lang="en-US" dirty="0"/>
              <a:t>(breakdown: personnel, tech, marketing).</a:t>
            </a:r>
          </a:p>
        </p:txBody>
      </p:sp>
    </p:spTree>
    <p:extLst>
      <p:ext uri="{BB962C8B-B14F-4D97-AF65-F5344CB8AC3E}">
        <p14:creationId xmlns:p14="http://schemas.microsoft.com/office/powerpoint/2010/main" val="3975466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E8A6EA-FE24-BA56-C8DC-4A96F87B82CF}"/>
              </a:ext>
            </a:extLst>
          </p:cNvPr>
          <p:cNvSpPr>
            <a:spLocks noGrp="1"/>
          </p:cNvSpPr>
          <p:nvPr>
            <p:ph type="title"/>
          </p:nvPr>
        </p:nvSpPr>
        <p:spPr/>
        <p:txBody>
          <a:bodyPr/>
          <a:lstStyle/>
          <a:p>
            <a:r>
              <a:rPr lang="en-US" dirty="0"/>
              <a:t>Gantt chart</a:t>
            </a:r>
          </a:p>
        </p:txBody>
      </p:sp>
      <p:sp>
        <p:nvSpPr>
          <p:cNvPr id="4" name="Text Placeholder 3">
            <a:extLst>
              <a:ext uri="{FF2B5EF4-FFF2-40B4-BE49-F238E27FC236}">
                <a16:creationId xmlns:a16="http://schemas.microsoft.com/office/drawing/2014/main" id="{3842F479-F847-EA82-D757-4B1028EAEADD}"/>
              </a:ext>
            </a:extLst>
          </p:cNvPr>
          <p:cNvSpPr>
            <a:spLocks noGrp="1"/>
          </p:cNvSpPr>
          <p:nvPr>
            <p:ph type="body" sz="half" idx="2"/>
          </p:nvPr>
        </p:nvSpPr>
        <p:spPr/>
        <p:txBody>
          <a:bodyPr/>
          <a:lstStyle/>
          <a:p>
            <a:r>
              <a:rPr lang="en-US" dirty="0"/>
              <a:t>Illustration</a:t>
            </a:r>
          </a:p>
        </p:txBody>
      </p:sp>
      <p:sp>
        <p:nvSpPr>
          <p:cNvPr id="8" name="Picture Placeholder 7">
            <a:extLst>
              <a:ext uri="{FF2B5EF4-FFF2-40B4-BE49-F238E27FC236}">
                <a16:creationId xmlns:a16="http://schemas.microsoft.com/office/drawing/2014/main" id="{0E6C6085-3994-119D-8882-C9FD62F838FE}"/>
              </a:ext>
            </a:extLst>
          </p:cNvPr>
          <p:cNvSpPr>
            <a:spLocks noGrp="1"/>
          </p:cNvSpPr>
          <p:nvPr>
            <p:ph type="pic" idx="1"/>
          </p:nvPr>
        </p:nvSpPr>
        <p:spPr/>
      </p:sp>
      <p:pic>
        <p:nvPicPr>
          <p:cNvPr id="9" name="Picture 8">
            <a:extLst>
              <a:ext uri="{FF2B5EF4-FFF2-40B4-BE49-F238E27FC236}">
                <a16:creationId xmlns:a16="http://schemas.microsoft.com/office/drawing/2014/main" id="{9DC6112F-68C2-4CF3-044D-76923F38813E}"/>
              </a:ext>
            </a:extLst>
          </p:cNvPr>
          <p:cNvPicPr>
            <a:picLocks noChangeAspect="1"/>
          </p:cNvPicPr>
          <p:nvPr/>
        </p:nvPicPr>
        <p:blipFill>
          <a:blip r:embed="rId2"/>
          <a:stretch>
            <a:fillRect/>
          </a:stretch>
        </p:blipFill>
        <p:spPr>
          <a:xfrm>
            <a:off x="42109" y="221673"/>
            <a:ext cx="11872799" cy="4356677"/>
          </a:xfrm>
          <a:prstGeom prst="rect">
            <a:avLst/>
          </a:prstGeom>
        </p:spPr>
      </p:pic>
    </p:spTree>
    <p:extLst>
      <p:ext uri="{BB962C8B-B14F-4D97-AF65-F5344CB8AC3E}">
        <p14:creationId xmlns:p14="http://schemas.microsoft.com/office/powerpoint/2010/main" val="79832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68E8C-AC67-2366-1472-0B8DFD1B6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ABD98A-46BD-4F5F-2826-27F7ADB45F6E}"/>
              </a:ext>
            </a:extLst>
          </p:cNvPr>
          <p:cNvSpPr>
            <a:spLocks noGrp="1"/>
          </p:cNvSpPr>
          <p:nvPr>
            <p:ph type="title"/>
          </p:nvPr>
        </p:nvSpPr>
        <p:spPr/>
        <p:txBody>
          <a:bodyPr/>
          <a:lstStyle/>
          <a:p>
            <a:r>
              <a:rPr lang="en-US" dirty="0"/>
              <a:t>Development &amp; Testing</a:t>
            </a:r>
          </a:p>
        </p:txBody>
      </p:sp>
      <p:sp>
        <p:nvSpPr>
          <p:cNvPr id="3" name="Content Placeholder 2">
            <a:extLst>
              <a:ext uri="{FF2B5EF4-FFF2-40B4-BE49-F238E27FC236}">
                <a16:creationId xmlns:a16="http://schemas.microsoft.com/office/drawing/2014/main" id="{973FF547-651E-184D-47FD-B5FF049E2932}"/>
              </a:ext>
            </a:extLst>
          </p:cNvPr>
          <p:cNvSpPr>
            <a:spLocks noGrp="1"/>
          </p:cNvSpPr>
          <p:nvPr>
            <p:ph idx="1"/>
          </p:nvPr>
        </p:nvSpPr>
        <p:spPr/>
        <p:txBody>
          <a:bodyPr>
            <a:normAutofit fontScale="92500" lnSpcReduction="20000"/>
          </a:bodyPr>
          <a:lstStyle/>
          <a:p>
            <a:r>
              <a:rPr lang="en-US" dirty="0"/>
              <a:t>Frontend: React.js for responsive UI.</a:t>
            </a:r>
          </a:p>
          <a:p>
            <a:endParaRPr lang="en-US" dirty="0"/>
          </a:p>
          <a:p>
            <a:r>
              <a:rPr lang="en-US" dirty="0"/>
              <a:t>Backend: Django APIs, PostgreSQL integration.</a:t>
            </a:r>
          </a:p>
          <a:p>
            <a:endParaRPr lang="en-US" dirty="0"/>
          </a:p>
          <a:p>
            <a:r>
              <a:rPr lang="en-US" dirty="0"/>
              <a:t>Testing:</a:t>
            </a:r>
          </a:p>
          <a:p>
            <a:endParaRPr lang="en-US" dirty="0"/>
          </a:p>
          <a:p>
            <a:r>
              <a:rPr lang="en-US" dirty="0"/>
              <a:t>Unit, integration, security, and UAT testing.</a:t>
            </a:r>
          </a:p>
          <a:p>
            <a:endParaRPr lang="en-US" dirty="0"/>
          </a:p>
          <a:p>
            <a:r>
              <a:rPr lang="en-US" dirty="0"/>
              <a:t>Tools: Jira, Slack, AWS.</a:t>
            </a:r>
          </a:p>
        </p:txBody>
      </p:sp>
    </p:spTree>
    <p:extLst>
      <p:ext uri="{BB962C8B-B14F-4D97-AF65-F5344CB8AC3E}">
        <p14:creationId xmlns:p14="http://schemas.microsoft.com/office/powerpoint/2010/main" val="3710604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444B-E76A-D89C-690C-BE0A03E3C2A0}"/>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AB5EF3C5-3133-B8A5-177D-87E9A5AFA954}"/>
              </a:ext>
            </a:extLst>
          </p:cNvPr>
          <p:cNvSpPr>
            <a:spLocks noGrp="1"/>
          </p:cNvSpPr>
          <p:nvPr>
            <p:ph idx="1"/>
          </p:nvPr>
        </p:nvSpPr>
        <p:spPr/>
        <p:txBody>
          <a:bodyPr/>
          <a:lstStyle/>
          <a:p>
            <a:r>
              <a:rPr lang="en-US" dirty="0"/>
              <a:t>Key Scenarios:</a:t>
            </a:r>
          </a:p>
          <a:p>
            <a:endParaRPr lang="en-US" dirty="0"/>
          </a:p>
          <a:p>
            <a:r>
              <a:rPr lang="en-US" dirty="0"/>
              <a:t>Course enrollment, live sessions, assignment grading.</a:t>
            </a:r>
          </a:p>
          <a:p>
            <a:endParaRPr lang="en-US" dirty="0"/>
          </a:p>
          <a:p>
            <a:r>
              <a:rPr lang="en-US" dirty="0"/>
              <a:t>Admin reporting, user feedback.</a:t>
            </a:r>
          </a:p>
          <a:p>
            <a:endParaRPr lang="en-US" dirty="0"/>
          </a:p>
          <a:p>
            <a:r>
              <a:rPr lang="en-US" dirty="0"/>
              <a:t>Visual: Flowchart of user interactions (Students → Instructors → Admins).</a:t>
            </a:r>
          </a:p>
        </p:txBody>
      </p:sp>
    </p:spTree>
    <p:extLst>
      <p:ext uri="{BB962C8B-B14F-4D97-AF65-F5344CB8AC3E}">
        <p14:creationId xmlns:p14="http://schemas.microsoft.com/office/powerpoint/2010/main" val="105823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8A00AE92-2CD2-305E-6098-EF6B32493703}"/>
              </a:ext>
            </a:extLst>
          </p:cNvPr>
          <p:cNvSpPr>
            <a:spLocks noGrp="1"/>
          </p:cNvSpPr>
          <p:nvPr>
            <p:ph type="title"/>
          </p:nvPr>
        </p:nvSpPr>
        <p:spPr/>
        <p:txBody>
          <a:bodyPr/>
          <a:lstStyle/>
          <a:p>
            <a:r>
              <a:rPr lang="en-US" dirty="0"/>
              <a:t>USE CASE DIAGRAM</a:t>
            </a:r>
          </a:p>
        </p:txBody>
      </p:sp>
      <p:sp>
        <p:nvSpPr>
          <p:cNvPr id="16" name="Text Placeholder 15">
            <a:extLst>
              <a:ext uri="{FF2B5EF4-FFF2-40B4-BE49-F238E27FC236}">
                <a16:creationId xmlns:a16="http://schemas.microsoft.com/office/drawing/2014/main" id="{66C8782D-5DE8-CA5A-4640-F6B1B53CA1BA}"/>
              </a:ext>
            </a:extLst>
          </p:cNvPr>
          <p:cNvSpPr>
            <a:spLocks noGrp="1"/>
          </p:cNvSpPr>
          <p:nvPr>
            <p:ph type="body" sz="half" idx="2"/>
          </p:nvPr>
        </p:nvSpPr>
        <p:spPr/>
        <p:txBody>
          <a:bodyPr/>
          <a:lstStyle/>
          <a:p>
            <a:r>
              <a:rPr lang="en-US" dirty="0"/>
              <a:t>ACTORS:</a:t>
            </a:r>
          </a:p>
          <a:p>
            <a:r>
              <a:rPr lang="en-US" dirty="0"/>
              <a:t>STUDENT </a:t>
            </a:r>
          </a:p>
          <a:p>
            <a:r>
              <a:rPr lang="en-US" dirty="0"/>
              <a:t>ADMINISTRATOR</a:t>
            </a:r>
          </a:p>
          <a:p>
            <a:r>
              <a:rPr lang="en-US" dirty="0"/>
              <a:t>INSTRUCTOR</a:t>
            </a:r>
          </a:p>
        </p:txBody>
      </p:sp>
      <p:pic>
        <p:nvPicPr>
          <p:cNvPr id="21" name="Content Placeholder 20">
            <a:extLst>
              <a:ext uri="{FF2B5EF4-FFF2-40B4-BE49-F238E27FC236}">
                <a16:creationId xmlns:a16="http://schemas.microsoft.com/office/drawing/2014/main" id="{8B4AC556-313D-E460-E74D-F4B5A8B396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9413" y="1036653"/>
            <a:ext cx="5927725" cy="4846606"/>
          </a:xfrm>
        </p:spPr>
      </p:pic>
    </p:spTree>
    <p:extLst>
      <p:ext uri="{BB962C8B-B14F-4D97-AF65-F5344CB8AC3E}">
        <p14:creationId xmlns:p14="http://schemas.microsoft.com/office/powerpoint/2010/main" val="698997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09BE-07B2-3841-6F9C-420D5B096DE0}"/>
              </a:ext>
            </a:extLst>
          </p:cNvPr>
          <p:cNvSpPr>
            <a:spLocks noGrp="1"/>
          </p:cNvSpPr>
          <p:nvPr>
            <p:ph type="title"/>
          </p:nvPr>
        </p:nvSpPr>
        <p:spPr/>
        <p:txBody>
          <a:bodyPr/>
          <a:lstStyle/>
          <a:p>
            <a:r>
              <a:rPr lang="en-US" dirty="0"/>
              <a:t>FRONTEND DEVELOPMENT</a:t>
            </a:r>
          </a:p>
        </p:txBody>
      </p:sp>
      <p:sp>
        <p:nvSpPr>
          <p:cNvPr id="4" name="Text Placeholder 3">
            <a:extLst>
              <a:ext uri="{FF2B5EF4-FFF2-40B4-BE49-F238E27FC236}">
                <a16:creationId xmlns:a16="http://schemas.microsoft.com/office/drawing/2014/main" id="{6AC30425-BD80-677E-B00F-9E623E7BCEC3}"/>
              </a:ext>
            </a:extLst>
          </p:cNvPr>
          <p:cNvSpPr>
            <a:spLocks noGrp="1"/>
          </p:cNvSpPr>
          <p:nvPr>
            <p:ph type="body" sz="half" idx="2"/>
          </p:nvPr>
        </p:nvSpPr>
        <p:spPr/>
        <p:txBody>
          <a:bodyPr/>
          <a:lstStyle/>
          <a:p>
            <a:r>
              <a:rPr lang="en-US" dirty="0"/>
              <a:t>PART OF THE  USER INTERFACES </a:t>
            </a:r>
          </a:p>
        </p:txBody>
      </p:sp>
      <p:pic>
        <p:nvPicPr>
          <p:cNvPr id="5" name="Content Placeholder 4">
            <a:extLst>
              <a:ext uri="{FF2B5EF4-FFF2-40B4-BE49-F238E27FC236}">
                <a16:creationId xmlns:a16="http://schemas.microsoft.com/office/drawing/2014/main" id="{2700B8EB-FFC8-0AC4-8EB6-BEA1597C3185}"/>
              </a:ext>
            </a:extLst>
          </p:cNvPr>
          <p:cNvPicPr>
            <a:picLocks noGrp="1" noChangeAspect="1"/>
          </p:cNvPicPr>
          <p:nvPr>
            <p:ph idx="1"/>
          </p:nvPr>
        </p:nvPicPr>
        <p:blipFill>
          <a:blip r:embed="rId2"/>
          <a:stretch>
            <a:fillRect/>
          </a:stretch>
        </p:blipFill>
        <p:spPr>
          <a:xfrm>
            <a:off x="5459413" y="1460643"/>
            <a:ext cx="5927725" cy="3998626"/>
          </a:xfrm>
          <a:prstGeom prst="rect">
            <a:avLst/>
          </a:prstGeom>
        </p:spPr>
      </p:pic>
    </p:spTree>
    <p:extLst>
      <p:ext uri="{BB962C8B-B14F-4D97-AF65-F5344CB8AC3E}">
        <p14:creationId xmlns:p14="http://schemas.microsoft.com/office/powerpoint/2010/main" val="3552454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C605A-B244-0D10-5FF7-E04E7BDD875A}"/>
              </a:ext>
            </a:extLst>
          </p:cNvPr>
          <p:cNvSpPr>
            <a:spLocks noGrp="1"/>
          </p:cNvSpPr>
          <p:nvPr>
            <p:ph type="title"/>
          </p:nvPr>
        </p:nvSpPr>
        <p:spPr/>
        <p:txBody>
          <a:bodyPr/>
          <a:lstStyle/>
          <a:p>
            <a:r>
              <a:rPr lang="en-US" dirty="0"/>
              <a:t>BACKEND DEVELOPMENT</a:t>
            </a:r>
          </a:p>
        </p:txBody>
      </p:sp>
      <p:sp>
        <p:nvSpPr>
          <p:cNvPr id="4" name="Text Placeholder 3">
            <a:extLst>
              <a:ext uri="{FF2B5EF4-FFF2-40B4-BE49-F238E27FC236}">
                <a16:creationId xmlns:a16="http://schemas.microsoft.com/office/drawing/2014/main" id="{D944946D-B9F1-53ED-4432-37214490B36A}"/>
              </a:ext>
            </a:extLst>
          </p:cNvPr>
          <p:cNvSpPr>
            <a:spLocks noGrp="1"/>
          </p:cNvSpPr>
          <p:nvPr>
            <p:ph type="body" sz="half" idx="2"/>
          </p:nvPr>
        </p:nvSpPr>
        <p:spPr/>
        <p:txBody>
          <a:bodyPr/>
          <a:lstStyle/>
          <a:p>
            <a:r>
              <a:rPr lang="en-US" dirty="0"/>
              <a:t>PART OF THE CODE</a:t>
            </a:r>
          </a:p>
        </p:txBody>
      </p:sp>
      <p:pic>
        <p:nvPicPr>
          <p:cNvPr id="5" name="Content Placeholder 4">
            <a:extLst>
              <a:ext uri="{FF2B5EF4-FFF2-40B4-BE49-F238E27FC236}">
                <a16:creationId xmlns:a16="http://schemas.microsoft.com/office/drawing/2014/main" id="{66C8FE2D-7A12-5117-F4FE-23B2D5E4B34C}"/>
              </a:ext>
            </a:extLst>
          </p:cNvPr>
          <p:cNvPicPr>
            <a:picLocks noGrp="1" noChangeAspect="1"/>
          </p:cNvPicPr>
          <p:nvPr>
            <p:ph idx="1"/>
          </p:nvPr>
        </p:nvPicPr>
        <p:blipFill>
          <a:blip r:embed="rId2"/>
          <a:stretch>
            <a:fillRect/>
          </a:stretch>
        </p:blipFill>
        <p:spPr>
          <a:xfrm>
            <a:off x="5459413" y="1187169"/>
            <a:ext cx="5927725" cy="4545575"/>
          </a:xfrm>
          <a:prstGeom prst="rect">
            <a:avLst/>
          </a:prstGeom>
        </p:spPr>
      </p:pic>
    </p:spTree>
    <p:extLst>
      <p:ext uri="{BB962C8B-B14F-4D97-AF65-F5344CB8AC3E}">
        <p14:creationId xmlns:p14="http://schemas.microsoft.com/office/powerpoint/2010/main" val="424282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239E-4CED-C89D-6B67-A1A299CECB7F}"/>
              </a:ext>
            </a:extLst>
          </p:cNvPr>
          <p:cNvSpPr>
            <a:spLocks noGrp="1"/>
          </p:cNvSpPr>
          <p:nvPr>
            <p:ph type="title"/>
          </p:nvPr>
        </p:nvSpPr>
        <p:spPr/>
        <p:txBody>
          <a:bodyPr/>
          <a:lstStyle/>
          <a:p>
            <a:r>
              <a:rPr lang="en-US" dirty="0"/>
              <a:t>Overview and purpose</a:t>
            </a:r>
          </a:p>
        </p:txBody>
      </p:sp>
      <p:sp>
        <p:nvSpPr>
          <p:cNvPr id="3" name="Content Placeholder 2">
            <a:extLst>
              <a:ext uri="{FF2B5EF4-FFF2-40B4-BE49-F238E27FC236}">
                <a16:creationId xmlns:a16="http://schemas.microsoft.com/office/drawing/2014/main" id="{E6FE2D48-591C-B6B8-9F77-78971D3F4DE6}"/>
              </a:ext>
            </a:extLst>
          </p:cNvPr>
          <p:cNvSpPr>
            <a:spLocks noGrp="1"/>
          </p:cNvSpPr>
          <p:nvPr>
            <p:ph idx="1"/>
          </p:nvPr>
        </p:nvSpPr>
        <p:spPr/>
        <p:txBody>
          <a:bodyPr>
            <a:normAutofit/>
          </a:bodyPr>
          <a:lstStyle/>
          <a:p>
            <a:r>
              <a:rPr lang="en-US" dirty="0"/>
              <a:t>Vision: Revolutionize online education through accessibility and interactivity.</a:t>
            </a:r>
          </a:p>
          <a:p>
            <a:pPr marL="0" indent="0">
              <a:buNone/>
            </a:pPr>
            <a:r>
              <a:rPr lang="en-US" dirty="0"/>
              <a:t>Purpose of Project:</a:t>
            </a:r>
          </a:p>
          <a:p>
            <a:pPr marL="0" indent="0">
              <a:buNone/>
            </a:pPr>
            <a:r>
              <a:rPr lang="en-US" dirty="0"/>
              <a:t>Interactive courses (videos, quizzes, live sessions).</a:t>
            </a:r>
          </a:p>
          <a:p>
            <a:pPr marL="0" indent="0">
              <a:buNone/>
            </a:pPr>
            <a:r>
              <a:rPr lang="en-US" dirty="0"/>
              <a:t>Role-based access (Students, Instructors, Admins).</a:t>
            </a:r>
          </a:p>
          <a:p>
            <a:pPr marL="0" indent="0">
              <a:buNone/>
            </a:pPr>
            <a:r>
              <a:rPr lang="en-US" dirty="0"/>
              <a:t>Progress tracking, certifications, and mobile-friendly design.</a:t>
            </a:r>
          </a:p>
          <a:p>
            <a:pPr marL="0" indent="0">
              <a:buNone/>
            </a:pPr>
            <a:endParaRPr lang="en-US" dirty="0"/>
          </a:p>
        </p:txBody>
      </p:sp>
    </p:spTree>
    <p:extLst>
      <p:ext uri="{BB962C8B-B14F-4D97-AF65-F5344CB8AC3E}">
        <p14:creationId xmlns:p14="http://schemas.microsoft.com/office/powerpoint/2010/main" val="206079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2D889-B21D-8294-7F71-69CA512BF097}"/>
              </a:ext>
            </a:extLst>
          </p:cNvPr>
          <p:cNvSpPr>
            <a:spLocks noGrp="1"/>
          </p:cNvSpPr>
          <p:nvPr>
            <p:ph type="title"/>
          </p:nvPr>
        </p:nvSpPr>
        <p:spPr/>
        <p:txBody>
          <a:bodyPr/>
          <a:lstStyle/>
          <a:p>
            <a:r>
              <a:rPr lang="en-US" dirty="0"/>
              <a:t>DATABASE TABLES</a:t>
            </a:r>
          </a:p>
        </p:txBody>
      </p:sp>
      <p:sp>
        <p:nvSpPr>
          <p:cNvPr id="4" name="Text Placeholder 3">
            <a:extLst>
              <a:ext uri="{FF2B5EF4-FFF2-40B4-BE49-F238E27FC236}">
                <a16:creationId xmlns:a16="http://schemas.microsoft.com/office/drawing/2014/main" id="{1AB7119C-3E24-2FF0-0CBA-E1205A3A275A}"/>
              </a:ext>
            </a:extLst>
          </p:cNvPr>
          <p:cNvSpPr>
            <a:spLocks noGrp="1"/>
          </p:cNvSpPr>
          <p:nvPr>
            <p:ph type="body" sz="half" idx="2"/>
          </p:nvPr>
        </p:nvSpPr>
        <p:spPr/>
        <p:txBody>
          <a:bodyPr/>
          <a:lstStyle/>
          <a:p>
            <a:r>
              <a:rPr lang="en-US" dirty="0"/>
              <a:t>ENROLLMENTS</a:t>
            </a:r>
          </a:p>
        </p:txBody>
      </p:sp>
      <p:pic>
        <p:nvPicPr>
          <p:cNvPr id="5" name="Content Placeholder 4">
            <a:extLst>
              <a:ext uri="{FF2B5EF4-FFF2-40B4-BE49-F238E27FC236}">
                <a16:creationId xmlns:a16="http://schemas.microsoft.com/office/drawing/2014/main" id="{564D0B12-1910-5D6A-8BC0-5F16B128582B}"/>
              </a:ext>
            </a:extLst>
          </p:cNvPr>
          <p:cNvPicPr>
            <a:picLocks noGrp="1" noChangeAspect="1"/>
          </p:cNvPicPr>
          <p:nvPr>
            <p:ph idx="1"/>
          </p:nvPr>
        </p:nvPicPr>
        <p:blipFill>
          <a:blip r:embed="rId2"/>
          <a:stretch>
            <a:fillRect/>
          </a:stretch>
        </p:blipFill>
        <p:spPr>
          <a:xfrm>
            <a:off x="5459413" y="2068230"/>
            <a:ext cx="5927725" cy="2783453"/>
          </a:xfrm>
          <a:prstGeom prst="rect">
            <a:avLst/>
          </a:prstGeom>
        </p:spPr>
      </p:pic>
    </p:spTree>
    <p:extLst>
      <p:ext uri="{BB962C8B-B14F-4D97-AF65-F5344CB8AC3E}">
        <p14:creationId xmlns:p14="http://schemas.microsoft.com/office/powerpoint/2010/main" val="359555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4BF3-55FE-9315-3F25-B1097C9F46C5}"/>
              </a:ext>
            </a:extLst>
          </p:cNvPr>
          <p:cNvSpPr>
            <a:spLocks noGrp="1"/>
          </p:cNvSpPr>
          <p:nvPr>
            <p:ph type="title"/>
          </p:nvPr>
        </p:nvSpPr>
        <p:spPr/>
        <p:txBody>
          <a:bodyPr/>
          <a:lstStyle/>
          <a:p>
            <a:r>
              <a:rPr lang="en-US" dirty="0"/>
              <a:t>Closure &amp; Evaluation</a:t>
            </a:r>
          </a:p>
        </p:txBody>
      </p:sp>
      <p:sp>
        <p:nvSpPr>
          <p:cNvPr id="3" name="Content Placeholder 2">
            <a:extLst>
              <a:ext uri="{FF2B5EF4-FFF2-40B4-BE49-F238E27FC236}">
                <a16:creationId xmlns:a16="http://schemas.microsoft.com/office/drawing/2014/main" id="{2822E115-762E-EB72-C5FA-27F8B65420A0}"/>
              </a:ext>
            </a:extLst>
          </p:cNvPr>
          <p:cNvSpPr>
            <a:spLocks noGrp="1"/>
          </p:cNvSpPr>
          <p:nvPr>
            <p:ph idx="1"/>
          </p:nvPr>
        </p:nvSpPr>
        <p:spPr/>
        <p:txBody>
          <a:bodyPr>
            <a:normAutofit fontScale="92500" lnSpcReduction="20000"/>
          </a:bodyPr>
          <a:lstStyle/>
          <a:p>
            <a:r>
              <a:rPr lang="en-US" dirty="0"/>
              <a:t>Final Deliverables:</a:t>
            </a:r>
          </a:p>
          <a:p>
            <a:endParaRPr lang="en-US" dirty="0"/>
          </a:p>
          <a:p>
            <a:r>
              <a:rPr lang="en-US" dirty="0"/>
              <a:t>Fully tested platform, user manuals, deployment guides.</a:t>
            </a:r>
          </a:p>
          <a:p>
            <a:endParaRPr lang="en-US" dirty="0"/>
          </a:p>
          <a:p>
            <a:r>
              <a:rPr lang="en-US" dirty="0"/>
              <a:t>Post-Project Review:</a:t>
            </a:r>
          </a:p>
          <a:p>
            <a:endParaRPr lang="en-US" dirty="0"/>
          </a:p>
          <a:p>
            <a:r>
              <a:rPr lang="en-US" dirty="0"/>
              <a:t>Success: On-time delivery, stakeholder satisfaction.</a:t>
            </a:r>
          </a:p>
          <a:p>
            <a:endParaRPr lang="en-US" dirty="0"/>
          </a:p>
          <a:p>
            <a:r>
              <a:rPr lang="en-US" dirty="0"/>
              <a:t>Lessons: Scope management, resource allocation.</a:t>
            </a:r>
          </a:p>
        </p:txBody>
      </p:sp>
    </p:spTree>
    <p:extLst>
      <p:ext uri="{BB962C8B-B14F-4D97-AF65-F5344CB8AC3E}">
        <p14:creationId xmlns:p14="http://schemas.microsoft.com/office/powerpoint/2010/main" val="1334147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E9A7E-D37E-7BE3-206F-C383BEC25AA2}"/>
              </a:ext>
            </a:extLst>
          </p:cNvPr>
          <p:cNvSpPr>
            <a:spLocks noGrp="1"/>
          </p:cNvSpPr>
          <p:nvPr>
            <p:ph type="title"/>
          </p:nvPr>
        </p:nvSpPr>
        <p:spPr/>
        <p:txBody>
          <a:bodyPr>
            <a:normAutofit/>
          </a:bodyPr>
          <a:lstStyle/>
          <a:p>
            <a:r>
              <a:rPr lang="en-US" dirty="0"/>
              <a:t>Competitive Advantage</a:t>
            </a:r>
            <a:br>
              <a:rPr lang="en-US" dirty="0"/>
            </a:br>
            <a:endParaRPr lang="en-US" dirty="0"/>
          </a:p>
        </p:txBody>
      </p:sp>
      <p:sp>
        <p:nvSpPr>
          <p:cNvPr id="3" name="Content Placeholder 2">
            <a:extLst>
              <a:ext uri="{FF2B5EF4-FFF2-40B4-BE49-F238E27FC236}">
                <a16:creationId xmlns:a16="http://schemas.microsoft.com/office/drawing/2014/main" id="{6BFAAE99-1C2C-3059-4CB8-397A0E9ADAB3}"/>
              </a:ext>
            </a:extLst>
          </p:cNvPr>
          <p:cNvSpPr>
            <a:spLocks noGrp="1"/>
          </p:cNvSpPr>
          <p:nvPr>
            <p:ph idx="1"/>
          </p:nvPr>
        </p:nvSpPr>
        <p:spPr/>
        <p:txBody>
          <a:bodyPr/>
          <a:lstStyle/>
          <a:p>
            <a:r>
              <a:rPr lang="en-US" dirty="0"/>
              <a:t>AI &amp; Gamification: Personalized learning paths, badges/leaderboards.</a:t>
            </a:r>
          </a:p>
          <a:p>
            <a:endParaRPr lang="en-US" dirty="0"/>
          </a:p>
          <a:p>
            <a:r>
              <a:rPr lang="en-US" dirty="0"/>
              <a:t>Scalable Architecture: Cloud-based, supports 1,000+ concurrent users.</a:t>
            </a:r>
          </a:p>
          <a:p>
            <a:endParaRPr lang="en-US" dirty="0"/>
          </a:p>
          <a:p>
            <a:r>
              <a:rPr lang="en-US" dirty="0"/>
              <a:t>Security: GDPR compliance, PCI DSS for payments.</a:t>
            </a:r>
          </a:p>
        </p:txBody>
      </p:sp>
    </p:spTree>
    <p:extLst>
      <p:ext uri="{BB962C8B-B14F-4D97-AF65-F5344CB8AC3E}">
        <p14:creationId xmlns:p14="http://schemas.microsoft.com/office/powerpoint/2010/main" val="2198728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BB97-54EC-12C7-4202-427E2B04881A}"/>
              </a:ext>
            </a:extLst>
          </p:cNvPr>
          <p:cNvSpPr>
            <a:spLocks noGrp="1"/>
          </p:cNvSpPr>
          <p:nvPr>
            <p:ph type="title"/>
          </p:nvPr>
        </p:nvSpPr>
        <p:spPr/>
        <p:txBody>
          <a:bodyPr/>
          <a:lstStyle/>
          <a:p>
            <a:r>
              <a:rPr lang="en-US" dirty="0"/>
              <a:t> Expected Outcomes</a:t>
            </a:r>
          </a:p>
        </p:txBody>
      </p:sp>
      <p:sp>
        <p:nvSpPr>
          <p:cNvPr id="3" name="Content Placeholder 2">
            <a:extLst>
              <a:ext uri="{FF2B5EF4-FFF2-40B4-BE49-F238E27FC236}">
                <a16:creationId xmlns:a16="http://schemas.microsoft.com/office/drawing/2014/main" id="{54EB4754-A2BE-DB97-D547-7124F304944A}"/>
              </a:ext>
            </a:extLst>
          </p:cNvPr>
          <p:cNvSpPr>
            <a:spLocks noGrp="1"/>
          </p:cNvSpPr>
          <p:nvPr>
            <p:ph idx="1"/>
          </p:nvPr>
        </p:nvSpPr>
        <p:spPr/>
        <p:txBody>
          <a:bodyPr/>
          <a:lstStyle/>
          <a:p>
            <a:r>
              <a:rPr lang="en-US" dirty="0"/>
              <a:t>For Students: Flexible, engaging learning.</a:t>
            </a:r>
          </a:p>
          <a:p>
            <a:endParaRPr lang="en-US" dirty="0"/>
          </a:p>
          <a:p>
            <a:r>
              <a:rPr lang="en-US" dirty="0"/>
              <a:t>For Instructors: Streamlined course monetization.</a:t>
            </a:r>
          </a:p>
          <a:p>
            <a:endParaRPr lang="en-US" dirty="0"/>
          </a:p>
          <a:p>
            <a:r>
              <a:rPr lang="en-US" dirty="0"/>
              <a:t>For Institutions: Centralized digital learning hub.</a:t>
            </a:r>
          </a:p>
        </p:txBody>
      </p:sp>
    </p:spTree>
    <p:extLst>
      <p:ext uri="{BB962C8B-B14F-4D97-AF65-F5344CB8AC3E}">
        <p14:creationId xmlns:p14="http://schemas.microsoft.com/office/powerpoint/2010/main" val="3431101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846F4-F8F3-6353-0E4B-A17F5BD93412}"/>
              </a:ext>
            </a:extLst>
          </p:cNvPr>
          <p:cNvSpPr>
            <a:spLocks noGrp="1"/>
          </p:cNvSpPr>
          <p:nvPr>
            <p:ph type="title"/>
          </p:nvPr>
        </p:nvSpPr>
        <p:spPr/>
        <p:txBody>
          <a:bodyPr/>
          <a:lstStyle/>
          <a:p>
            <a:r>
              <a:rPr lang="en-US" dirty="0"/>
              <a:t>CHALLENGES AND SOLUTIONS</a:t>
            </a:r>
          </a:p>
        </p:txBody>
      </p:sp>
      <p:sp>
        <p:nvSpPr>
          <p:cNvPr id="3" name="Content Placeholder 2">
            <a:extLst>
              <a:ext uri="{FF2B5EF4-FFF2-40B4-BE49-F238E27FC236}">
                <a16:creationId xmlns:a16="http://schemas.microsoft.com/office/drawing/2014/main" id="{E83E4B19-5F91-373D-7714-A988CE8D5EDA}"/>
              </a:ext>
            </a:extLst>
          </p:cNvPr>
          <p:cNvSpPr>
            <a:spLocks noGrp="1"/>
          </p:cNvSpPr>
          <p:nvPr>
            <p:ph idx="1"/>
          </p:nvPr>
        </p:nvSpPr>
        <p:spPr/>
        <p:txBody>
          <a:bodyPr/>
          <a:lstStyle/>
          <a:p>
            <a:pPr>
              <a:buFont typeface="Wingdings" panose="05000000000000000000" pitchFamily="2" charset="2"/>
              <a:buChar char="q"/>
            </a:pPr>
            <a:r>
              <a:rPr lang="en-US" dirty="0"/>
              <a:t>Challenge: integration of live class features with low latency.</a:t>
            </a:r>
          </a:p>
          <a:p>
            <a:pPr>
              <a:buFont typeface="Wingdings" panose="05000000000000000000" pitchFamily="2" charset="2"/>
              <a:buChar char="q"/>
            </a:pPr>
            <a:r>
              <a:rPr lang="en-US" dirty="0"/>
              <a:t>solution: use WebRTC or third party APIs like zoom or </a:t>
            </a:r>
            <a:r>
              <a:rPr lang="en-US" dirty="0" err="1"/>
              <a:t>Twilo</a:t>
            </a:r>
            <a:r>
              <a:rPr lang="en-US" dirty="0"/>
              <a:t>.</a:t>
            </a:r>
          </a:p>
          <a:p>
            <a:pPr>
              <a:buFont typeface="Wingdings" panose="05000000000000000000" pitchFamily="2" charset="2"/>
              <a:buChar char="q"/>
            </a:pPr>
            <a:r>
              <a:rPr lang="en-US" dirty="0"/>
              <a:t>Challenge : ensure platform scalability for a large number of users .</a:t>
            </a:r>
          </a:p>
          <a:p>
            <a:pPr>
              <a:buFont typeface="Wingdings" panose="05000000000000000000" pitchFamily="2" charset="2"/>
              <a:buChar char="q"/>
            </a:pPr>
            <a:r>
              <a:rPr lang="en-US" dirty="0"/>
              <a:t>solution: implement load balancing and use cloud services like AWS or Azure .</a:t>
            </a:r>
          </a:p>
          <a:p>
            <a:pPr>
              <a:buFont typeface="Wingdings" panose="05000000000000000000" pitchFamily="2" charset="2"/>
              <a:buChar char="q"/>
            </a:pPr>
            <a:r>
              <a:rPr lang="en-US" dirty="0"/>
              <a:t>Challenge :scope creep due to changing requirements .</a:t>
            </a:r>
          </a:p>
          <a:p>
            <a:pPr>
              <a:buFont typeface="Wingdings" panose="05000000000000000000" pitchFamily="2" charset="2"/>
              <a:buChar char="q"/>
            </a:pPr>
            <a:r>
              <a:rPr lang="en-US" dirty="0"/>
              <a:t>solution :a change management process was implemented to evaluate  and approve changes </a:t>
            </a:r>
          </a:p>
        </p:txBody>
      </p:sp>
    </p:spTree>
    <p:extLst>
      <p:ext uri="{BB962C8B-B14F-4D97-AF65-F5344CB8AC3E}">
        <p14:creationId xmlns:p14="http://schemas.microsoft.com/office/powerpoint/2010/main" val="4171372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A7760-3FD7-D695-429B-5EC8885C5B6B}"/>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55470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AD5B6-FE99-9E1E-10B4-2A6DFB52961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9F4D17A-66A7-1442-E11D-B0929050B0B1}"/>
              </a:ext>
            </a:extLst>
          </p:cNvPr>
          <p:cNvSpPr>
            <a:spLocks noGrp="1"/>
          </p:cNvSpPr>
          <p:nvPr>
            <p:ph idx="1"/>
          </p:nvPr>
        </p:nvSpPr>
        <p:spPr/>
        <p:txBody>
          <a:bodyPr/>
          <a:lstStyle/>
          <a:p>
            <a:pPr algn="just"/>
            <a:r>
              <a:rPr lang="en-US" dirty="0"/>
              <a:t>The rise in number of students has accelerated the need for online and blended learning solutions, highlighting the importance of flexible, accessible, and effective education. Edu-Connect aims to address the challenges facing the traditional education system by providing a comprehensive e-learning platform that connects students, teachers, and resources.</a:t>
            </a:r>
          </a:p>
        </p:txBody>
      </p:sp>
    </p:spTree>
    <p:extLst>
      <p:ext uri="{BB962C8B-B14F-4D97-AF65-F5344CB8AC3E}">
        <p14:creationId xmlns:p14="http://schemas.microsoft.com/office/powerpoint/2010/main" val="2721058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B194-7796-4E9B-E152-27B800410B3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4C1E0184-1507-1AEC-D128-ADB9C55D3FC0}"/>
              </a:ext>
            </a:extLst>
          </p:cNvPr>
          <p:cNvSpPr>
            <a:spLocks noGrp="1"/>
          </p:cNvSpPr>
          <p:nvPr>
            <p:ph idx="1"/>
          </p:nvPr>
        </p:nvSpPr>
        <p:spPr/>
        <p:txBody>
          <a:bodyPr/>
          <a:lstStyle/>
          <a:p>
            <a:pPr algn="just"/>
            <a:r>
              <a:rPr lang="en-US" dirty="0"/>
              <a:t>The traditional education system is facing significant challenges, including limited access to quality education, inefficient learning methods, insufficient support for teachers, and inadequate assessment and feedback mechanisms. Many students, particularly those in rural or disadvantaged areas, lack access to quality educational resources and institutions. Traditional classroom-based learning can be rigid, inflexible, and ineffective for many students, leading to poor academic outcomes. Furthermore, teachers often lack the resources, training, and support they need to provide effective instruction and support to their students.</a:t>
            </a:r>
          </a:p>
        </p:txBody>
      </p:sp>
    </p:spTree>
    <p:extLst>
      <p:ext uri="{BB962C8B-B14F-4D97-AF65-F5344CB8AC3E}">
        <p14:creationId xmlns:p14="http://schemas.microsoft.com/office/powerpoint/2010/main" val="372036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5B79-D6E2-7931-5E92-CE69CD3501D1}"/>
              </a:ext>
            </a:extLst>
          </p:cNvPr>
          <p:cNvSpPr>
            <a:spLocks noGrp="1"/>
          </p:cNvSpPr>
          <p:nvPr>
            <p:ph type="title"/>
          </p:nvPr>
        </p:nvSpPr>
        <p:spPr/>
        <p:txBody>
          <a:bodyPr/>
          <a:lstStyle/>
          <a:p>
            <a:r>
              <a:rPr lang="en-US" dirty="0"/>
              <a:t>AIM</a:t>
            </a:r>
            <a:br>
              <a:rPr lang="en-US" dirty="0"/>
            </a:br>
            <a:endParaRPr lang="en-US" dirty="0"/>
          </a:p>
        </p:txBody>
      </p:sp>
      <p:sp>
        <p:nvSpPr>
          <p:cNvPr id="3" name="Content Placeholder 2">
            <a:extLst>
              <a:ext uri="{FF2B5EF4-FFF2-40B4-BE49-F238E27FC236}">
                <a16:creationId xmlns:a16="http://schemas.microsoft.com/office/drawing/2014/main" id="{F3955B50-6EAA-D21F-3989-3BEB1CCD42B3}"/>
              </a:ext>
            </a:extLst>
          </p:cNvPr>
          <p:cNvSpPr>
            <a:spLocks noGrp="1"/>
          </p:cNvSpPr>
          <p:nvPr>
            <p:ph idx="1"/>
          </p:nvPr>
        </p:nvSpPr>
        <p:spPr/>
        <p:txBody>
          <a:bodyPr/>
          <a:lstStyle/>
          <a:p>
            <a:pPr>
              <a:buFont typeface="Wingdings" panose="05000000000000000000" pitchFamily="2" charset="2"/>
              <a:buChar char="q"/>
            </a:pPr>
            <a:r>
              <a:rPr lang="en-US" dirty="0">
                <a:latin typeface="Arial" panose="020B0604020202020204" pitchFamily="34" charset="0"/>
                <a:cs typeface="Arial" panose="020B0604020202020204" pitchFamily="34" charset="0"/>
              </a:rPr>
              <a:t>To revolutionize online education by providing  an accessible, interactive and scalable  E-learning platform.</a:t>
            </a:r>
          </a:p>
        </p:txBody>
      </p:sp>
    </p:spTree>
    <p:extLst>
      <p:ext uri="{BB962C8B-B14F-4D97-AF65-F5344CB8AC3E}">
        <p14:creationId xmlns:p14="http://schemas.microsoft.com/office/powerpoint/2010/main" val="979266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2D347B-47E9-A871-62D6-2ABED5A22865}"/>
              </a:ext>
            </a:extLst>
          </p:cNvPr>
          <p:cNvSpPr>
            <a:spLocks noGrp="1"/>
          </p:cNvSpPr>
          <p:nvPr>
            <p:ph type="title"/>
          </p:nvPr>
        </p:nvSpPr>
        <p:spPr/>
        <p:txBody>
          <a:bodyPr/>
          <a:lstStyle/>
          <a:p>
            <a:r>
              <a:rPr lang="en-US" dirty="0"/>
              <a:t>Objectives</a:t>
            </a:r>
          </a:p>
        </p:txBody>
      </p:sp>
      <p:sp>
        <p:nvSpPr>
          <p:cNvPr id="5" name="Content Placeholder 4">
            <a:extLst>
              <a:ext uri="{FF2B5EF4-FFF2-40B4-BE49-F238E27FC236}">
                <a16:creationId xmlns:a16="http://schemas.microsoft.com/office/drawing/2014/main" id="{FE77C646-3113-F9F0-468E-B4D0B2315127}"/>
              </a:ext>
            </a:extLst>
          </p:cNvPr>
          <p:cNvSpPr>
            <a:spLocks noGrp="1"/>
          </p:cNvSpPr>
          <p:nvPr>
            <p:ph idx="1"/>
          </p:nvPr>
        </p:nvSpPr>
        <p:spPr/>
        <p:txBody>
          <a:bodyPr/>
          <a:lstStyle/>
          <a:p>
            <a:pPr marL="0" marR="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Develop a robust and scalable e-learning platform with an intuitive user interface.</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Provide students with a seamless learning experience through multimedia content, discussions, and assessments.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Enable educators to create, manage, and monitor courses effortlessly.</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Integrate features like progress tracking, certification, and real-time interaction.</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Ensure security, scalability, and responsiveness across devices.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930659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CBD8B-D055-3A72-1C35-3B4E914F3F61}"/>
              </a:ext>
            </a:extLst>
          </p:cNvPr>
          <p:cNvSpPr>
            <a:spLocks noGrp="1"/>
          </p:cNvSpPr>
          <p:nvPr>
            <p:ph type="title"/>
          </p:nvPr>
        </p:nvSpPr>
        <p:spPr/>
        <p:txBody>
          <a:bodyPr/>
          <a:lstStyle/>
          <a:p>
            <a:r>
              <a:rPr lang="en-US" dirty="0"/>
              <a:t>Scope of the project</a:t>
            </a:r>
          </a:p>
        </p:txBody>
      </p:sp>
      <p:sp>
        <p:nvSpPr>
          <p:cNvPr id="3" name="Content Placeholder 2">
            <a:extLst>
              <a:ext uri="{FF2B5EF4-FFF2-40B4-BE49-F238E27FC236}">
                <a16:creationId xmlns:a16="http://schemas.microsoft.com/office/drawing/2014/main" id="{E89172CA-D27C-6AC5-720A-7A4B9BC74ED6}"/>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E-Connect will cater to students, teachers, and administrators by offering:</a:t>
            </a:r>
          </a:p>
          <a:p>
            <a:r>
              <a:rPr lang="en-US" dirty="0">
                <a:latin typeface="Arial" panose="020B0604020202020204" pitchFamily="34" charset="0"/>
                <a:cs typeface="Arial" panose="020B0604020202020204" pitchFamily="34" charset="0"/>
              </a:rPr>
              <a:t>•	User Authentication &amp; Role Management (Students, Teachers, Admins)</a:t>
            </a:r>
          </a:p>
          <a:p>
            <a:r>
              <a:rPr lang="en-US" dirty="0">
                <a:latin typeface="Arial" panose="020B0604020202020204" pitchFamily="34" charset="0"/>
                <a:cs typeface="Arial" panose="020B0604020202020204" pitchFamily="34" charset="0"/>
              </a:rPr>
              <a:t>•	Course Creation &amp; Management (Video lectures, PDFs, quizzes, assignments)</a:t>
            </a:r>
          </a:p>
          <a:p>
            <a:r>
              <a:rPr lang="en-US" dirty="0">
                <a:latin typeface="Arial" panose="020B0604020202020204" pitchFamily="34" charset="0"/>
                <a:cs typeface="Arial" panose="020B0604020202020204" pitchFamily="34" charset="0"/>
              </a:rPr>
              <a:t>•	Live Sessions &amp; Discussion Forums</a:t>
            </a:r>
          </a:p>
          <a:p>
            <a:r>
              <a:rPr lang="en-US" dirty="0">
                <a:latin typeface="Arial" panose="020B0604020202020204" pitchFamily="34" charset="0"/>
                <a:cs typeface="Arial" panose="020B0604020202020204" pitchFamily="34" charset="0"/>
              </a:rPr>
              <a:t>•	Progress Tracking &amp; Certification</a:t>
            </a:r>
          </a:p>
          <a:p>
            <a:r>
              <a:rPr lang="en-US" dirty="0">
                <a:latin typeface="Arial" panose="020B0604020202020204" pitchFamily="34" charset="0"/>
                <a:cs typeface="Arial" panose="020B0604020202020204" pitchFamily="34" charset="0"/>
              </a:rPr>
              <a:t>•	Secure Payment Integration for Paid Courses (if applicable)</a:t>
            </a:r>
          </a:p>
          <a:p>
            <a:r>
              <a:rPr lang="en-US" dirty="0">
                <a:latin typeface="Arial" panose="020B0604020202020204" pitchFamily="34" charset="0"/>
                <a:cs typeface="Arial" panose="020B0604020202020204" pitchFamily="34" charset="0"/>
              </a:rPr>
              <a:t>•	Mobile-Friendly &amp; Responsive Design</a:t>
            </a:r>
          </a:p>
          <a:p>
            <a:endParaRPr lang="en-US" dirty="0"/>
          </a:p>
        </p:txBody>
      </p:sp>
    </p:spTree>
    <p:extLst>
      <p:ext uri="{BB962C8B-B14F-4D97-AF65-F5344CB8AC3E}">
        <p14:creationId xmlns:p14="http://schemas.microsoft.com/office/powerpoint/2010/main" val="15288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B6A7A-2B60-CC2E-48C1-91D4DAC45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4B613-38E2-219F-16A0-013DCFBDB98B}"/>
              </a:ext>
            </a:extLst>
          </p:cNvPr>
          <p:cNvSpPr>
            <a:spLocks noGrp="1"/>
          </p:cNvSpPr>
          <p:nvPr>
            <p:ph type="title"/>
          </p:nvPr>
        </p:nvSpPr>
        <p:spPr/>
        <p:txBody>
          <a:bodyPr/>
          <a:lstStyle/>
          <a:p>
            <a:r>
              <a:rPr lang="en-US" dirty="0"/>
              <a:t>Stakeholders and their requirements</a:t>
            </a:r>
          </a:p>
        </p:txBody>
      </p:sp>
      <p:sp>
        <p:nvSpPr>
          <p:cNvPr id="3" name="Content Placeholder 2">
            <a:extLst>
              <a:ext uri="{FF2B5EF4-FFF2-40B4-BE49-F238E27FC236}">
                <a16:creationId xmlns:a16="http://schemas.microsoft.com/office/drawing/2014/main" id="{E0A1BF61-1CAC-ECB6-5FB0-85B8203F584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Students: Accessible courses, progress tracking, certifications.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Instructors: Course creation tools, analytics, monetization.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Admins: User management, security, compliance.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Institutions: Branding, centralized LMS integration.</a:t>
            </a:r>
          </a:p>
          <a:p>
            <a:endParaRPr lang="en-US" dirty="0"/>
          </a:p>
          <a:p>
            <a:endParaRPr lang="en-US" dirty="0"/>
          </a:p>
        </p:txBody>
      </p:sp>
    </p:spTree>
    <p:extLst>
      <p:ext uri="{BB962C8B-B14F-4D97-AF65-F5344CB8AC3E}">
        <p14:creationId xmlns:p14="http://schemas.microsoft.com/office/powerpoint/2010/main" val="253589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F5098-A7F9-4F82-2BF7-6EAFF9BB0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834457-142E-A8EE-7CDB-828906D1D6CD}"/>
              </a:ext>
            </a:extLst>
          </p:cNvPr>
          <p:cNvSpPr>
            <a:spLocks noGrp="1"/>
          </p:cNvSpPr>
          <p:nvPr>
            <p:ph type="title"/>
          </p:nvPr>
        </p:nvSpPr>
        <p:spPr/>
        <p:txBody>
          <a:bodyPr/>
          <a:lstStyle/>
          <a:p>
            <a:r>
              <a:rPr lang="en-US" dirty="0"/>
              <a:t>Technical Feasibility</a:t>
            </a:r>
            <a:br>
              <a:rPr lang="en-US" dirty="0"/>
            </a:br>
            <a:endParaRPr lang="en-US" dirty="0"/>
          </a:p>
        </p:txBody>
      </p:sp>
      <p:sp>
        <p:nvSpPr>
          <p:cNvPr id="3" name="Content Placeholder 2">
            <a:extLst>
              <a:ext uri="{FF2B5EF4-FFF2-40B4-BE49-F238E27FC236}">
                <a16:creationId xmlns:a16="http://schemas.microsoft.com/office/drawing/2014/main" id="{0B29B59D-D7D1-8AEA-A43A-8D9D3DEDE5F4}"/>
              </a:ext>
            </a:extLst>
          </p:cNvPr>
          <p:cNvSpPr>
            <a:spLocks noGrp="1"/>
          </p:cNvSpPr>
          <p:nvPr>
            <p:ph idx="1"/>
          </p:nvPr>
        </p:nvSpPr>
        <p:spPr>
          <a:xfrm>
            <a:off x="375920" y="1270001"/>
            <a:ext cx="10779760" cy="4599092"/>
          </a:xfrm>
        </p:spPr>
        <p:txBody>
          <a:bodyPr>
            <a:normAutofit fontScale="25000" lnSpcReduction="20000"/>
          </a:bodyPr>
          <a:lstStyle/>
          <a:p>
            <a:pPr marL="0" indent="0">
              <a:buNone/>
            </a:pPr>
            <a:endParaRPr lang="en-US" dirty="0"/>
          </a:p>
          <a:p>
            <a:r>
              <a:rPr lang="en-US" sz="7200" dirty="0"/>
              <a:t>Tech Stack:</a:t>
            </a:r>
          </a:p>
          <a:p>
            <a:endParaRPr lang="en-US" sz="7200" dirty="0"/>
          </a:p>
          <a:p>
            <a:r>
              <a:rPr lang="en-US" sz="7200" dirty="0"/>
              <a:t>Frontend: React.js (responsive UI).</a:t>
            </a:r>
          </a:p>
          <a:p>
            <a:endParaRPr lang="en-US" sz="7200" dirty="0"/>
          </a:p>
          <a:p>
            <a:r>
              <a:rPr lang="en-US" sz="7200" dirty="0"/>
              <a:t>Backend: Django (Python).</a:t>
            </a:r>
          </a:p>
          <a:p>
            <a:endParaRPr lang="en-US" sz="7200" dirty="0"/>
          </a:p>
          <a:p>
            <a:r>
              <a:rPr lang="en-US" sz="7200" dirty="0"/>
              <a:t>Database: PostgreSQL/MySQL.</a:t>
            </a:r>
          </a:p>
          <a:p>
            <a:endParaRPr lang="en-US" sz="7200" dirty="0"/>
          </a:p>
          <a:p>
            <a:r>
              <a:rPr lang="en-US" sz="7200" dirty="0"/>
              <a:t>Security: JWT/OAuth, SSL encryption.</a:t>
            </a:r>
          </a:p>
          <a:p>
            <a:endParaRPr lang="en-US" sz="7200" dirty="0"/>
          </a:p>
          <a:p>
            <a:r>
              <a:rPr lang="en-US" sz="7200" dirty="0"/>
              <a:t>Scalability: AWS/Firebase cloud hosting.</a:t>
            </a:r>
          </a:p>
        </p:txBody>
      </p:sp>
    </p:spTree>
    <p:extLst>
      <p:ext uri="{BB962C8B-B14F-4D97-AF65-F5344CB8AC3E}">
        <p14:creationId xmlns:p14="http://schemas.microsoft.com/office/powerpoint/2010/main" val="292031824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{D792F6C7-1876-43F3-A95E-E912E051E0FE}tf56160789_win32</Template>
  <TotalTime>135</TotalTime>
  <Words>862</Words>
  <Application>Microsoft Office PowerPoint</Application>
  <PresentationFormat>Widescreen</PresentationFormat>
  <Paragraphs>149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Bookman Old Style</vt:lpstr>
      <vt:lpstr>Calibri</vt:lpstr>
      <vt:lpstr>Franklin Gothic Book</vt:lpstr>
      <vt:lpstr>Symbol</vt:lpstr>
      <vt:lpstr>Wingdings</vt:lpstr>
      <vt:lpstr>Custom</vt:lpstr>
      <vt:lpstr>EDU-Connect:A Smart E-Learning Platform</vt:lpstr>
      <vt:lpstr>Overview and purpose</vt:lpstr>
      <vt:lpstr>BACKGROUND</vt:lpstr>
      <vt:lpstr>PROBLEM STATEMENT</vt:lpstr>
      <vt:lpstr>AIM </vt:lpstr>
      <vt:lpstr>Objectives</vt:lpstr>
      <vt:lpstr>Scope of the project</vt:lpstr>
      <vt:lpstr>Stakeholders and their requirements</vt:lpstr>
      <vt:lpstr>Technical Feasibility </vt:lpstr>
      <vt:lpstr>Business Case</vt:lpstr>
      <vt:lpstr>Key Risks &amp; Mitigation</vt:lpstr>
      <vt:lpstr>Research Methodology.</vt:lpstr>
      <vt:lpstr> Project Plan (Work Breakdown Structure)</vt:lpstr>
      <vt:lpstr>Gantt chart</vt:lpstr>
      <vt:lpstr>Development &amp; Testing</vt:lpstr>
      <vt:lpstr>Use Cases</vt:lpstr>
      <vt:lpstr>USE CASE DIAGRAM</vt:lpstr>
      <vt:lpstr>FRONTEND DEVELOPMENT</vt:lpstr>
      <vt:lpstr>BACKEND DEVELOPMENT</vt:lpstr>
      <vt:lpstr>DATABASE TABLES</vt:lpstr>
      <vt:lpstr>Closure &amp; Evaluation</vt:lpstr>
      <vt:lpstr>Competitive Advantage </vt:lpstr>
      <vt:lpstr> Expected Outcomes</vt:lpstr>
      <vt:lpstr>CHALLENGES AND 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Kundai Chiromo</dc:creator>
  <cp:lastModifiedBy>Kundai Chiromo</cp:lastModifiedBy>
  <cp:revision>7</cp:revision>
  <dcterms:created xsi:type="dcterms:W3CDTF">2025-03-03T19:41:40Z</dcterms:created>
  <dcterms:modified xsi:type="dcterms:W3CDTF">2025-03-12T08:50:00Z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