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259" r:id="rId4"/>
    <p:sldId id="268" r:id="rId5"/>
    <p:sldId id="264" r:id="rId6"/>
    <p:sldId id="267" r:id="rId7"/>
    <p:sldId id="285" r:id="rId8"/>
    <p:sldId id="288" r:id="rId9"/>
    <p:sldId id="269" r:id="rId10"/>
    <p:sldId id="289" r:id="rId11"/>
    <p:sldId id="287" r:id="rId12"/>
    <p:sldId id="275" r:id="rId13"/>
    <p:sldId id="278" r:id="rId14"/>
    <p:sldId id="280" r:id="rId15"/>
    <p:sldId id="279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20B0604020202020204" charset="-79"/>
      <p:regular r:id="rId30"/>
      <p:bold r:id="rId31"/>
    </p:embeddedFont>
    <p:embeddedFont>
      <p:font typeface="Work San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F2346-8A9C-4F26-B3C4-2C88ED773A8B}">
  <a:tblStyle styleId="{53CF2346-8A9C-4F26-B3C4-2C88ED773A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38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12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3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8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SMS ALERTA</a:t>
            </a:r>
            <a:br>
              <a:rPr lang="pt-BR" dirty="0"/>
            </a:br>
            <a:r>
              <a:rPr lang="pt-BR" sz="1200" dirty="0"/>
              <a:t>SERVIÇOS DE SOFTWARE E HARDWARE DE SEGURANÇA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80550" y="36268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Descrição das características dos custos</a:t>
            </a:r>
            <a:endParaRPr dirty="0"/>
          </a:p>
        </p:txBody>
      </p:sp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7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100" y="511785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Validação do modelo econômico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19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APLICATIVO MOBILE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Através da plataforma mobile será possível efetuar controles básicos como: Localizar, Ligar ou desligar, acionar autoridades, etc.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BAA80D6-FAE7-41A5-BFA2-0447199C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98" y="860131"/>
            <a:ext cx="3207516" cy="3207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330703" y="700350"/>
            <a:ext cx="234241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WEB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Em caso de perda ou roubo do dispositivo móvel, o usuário não ficará desamparado pois terá acesso aos status de seu carro igualmente online.</a:t>
            </a:r>
            <a:endParaRPr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EB4E6D-8E48-4E9F-B449-9E8E3AF0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90" y="671150"/>
            <a:ext cx="3633565" cy="3707720"/>
          </a:xfrm>
          <a:prstGeom prst="rect">
            <a:avLst/>
          </a:prstGeom>
        </p:spPr>
      </p:pic>
      <p:grpSp>
        <p:nvGrpSpPr>
          <p:cNvPr id="8" name="Google Shape;554;p39">
            <a:extLst>
              <a:ext uri="{FF2B5EF4-FFF2-40B4-BE49-F238E27FC236}">
                <a16:creationId xmlns:a16="http://schemas.microsoft.com/office/drawing/2014/main" id="{F69C3472-C912-4C77-843C-0A76C0AB01CC}"/>
              </a:ext>
            </a:extLst>
          </p:cNvPr>
          <p:cNvGrpSpPr/>
          <p:nvPr/>
        </p:nvGrpSpPr>
        <p:grpSpPr>
          <a:xfrm rot="10800000">
            <a:off x="3083901" y="3659459"/>
            <a:ext cx="1488099" cy="1438821"/>
            <a:chOff x="6545263" y="855663"/>
            <a:chExt cx="2347900" cy="2270150"/>
          </a:xfrm>
        </p:grpSpPr>
        <p:sp>
          <p:nvSpPr>
            <p:cNvPr id="9" name="Google Shape;555;p39">
              <a:extLst>
                <a:ext uri="{FF2B5EF4-FFF2-40B4-BE49-F238E27FC236}">
                  <a16:creationId xmlns:a16="http://schemas.microsoft.com/office/drawing/2014/main" id="{C40D8161-1651-4231-9118-D978EF67C2F7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56;p39">
              <a:extLst>
                <a:ext uri="{FF2B5EF4-FFF2-40B4-BE49-F238E27FC236}">
                  <a16:creationId xmlns:a16="http://schemas.microsoft.com/office/drawing/2014/main" id="{D76B5C65-F32F-464C-97A7-0E9C07434CA5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57;p39">
              <a:extLst>
                <a:ext uri="{FF2B5EF4-FFF2-40B4-BE49-F238E27FC236}">
                  <a16:creationId xmlns:a16="http://schemas.microsoft.com/office/drawing/2014/main" id="{D75F5868-F09B-4A75-B809-BA44085352C3}"/>
                </a:ext>
              </a:extLst>
            </p:cNvPr>
            <p:cNvSpPr/>
            <p:nvPr/>
          </p:nvSpPr>
          <p:spPr>
            <a:xfrm>
              <a:off x="6721473" y="2084388"/>
              <a:ext cx="1112699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58;p39">
              <a:extLst>
                <a:ext uri="{FF2B5EF4-FFF2-40B4-BE49-F238E27FC236}">
                  <a16:creationId xmlns:a16="http://schemas.microsoft.com/office/drawing/2014/main" id="{DBFBD097-0F73-42AD-AF93-A84F8C4EC139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59;p39">
              <a:extLst>
                <a:ext uri="{FF2B5EF4-FFF2-40B4-BE49-F238E27FC236}">
                  <a16:creationId xmlns:a16="http://schemas.microsoft.com/office/drawing/2014/main" id="{62DED42B-9CFF-4F52-B8BB-9A7949A0646C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60;p39">
              <a:extLst>
                <a:ext uri="{FF2B5EF4-FFF2-40B4-BE49-F238E27FC236}">
                  <a16:creationId xmlns:a16="http://schemas.microsoft.com/office/drawing/2014/main" id="{4A08A769-7E0C-4C35-9618-38142FCA4F4C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1;p39">
              <a:extLst>
                <a:ext uri="{FF2B5EF4-FFF2-40B4-BE49-F238E27FC236}">
                  <a16:creationId xmlns:a16="http://schemas.microsoft.com/office/drawing/2014/main" id="{EA5E8CC8-CF5F-44C4-9097-DD17793C53DD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62;p39">
              <a:extLst>
                <a:ext uri="{FF2B5EF4-FFF2-40B4-BE49-F238E27FC236}">
                  <a16:creationId xmlns:a16="http://schemas.microsoft.com/office/drawing/2014/main" id="{C48920FD-9695-42B0-8D14-8DDBA405A32E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63;p39">
              <a:extLst>
                <a:ext uri="{FF2B5EF4-FFF2-40B4-BE49-F238E27FC236}">
                  <a16:creationId xmlns:a16="http://schemas.microsoft.com/office/drawing/2014/main" id="{7D0BF585-54A5-4729-8139-99333419C6B0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64;p39">
              <a:extLst>
                <a:ext uri="{FF2B5EF4-FFF2-40B4-BE49-F238E27FC236}">
                  <a16:creationId xmlns:a16="http://schemas.microsoft.com/office/drawing/2014/main" id="{07AB515E-FBDF-4CEC-B1E7-4F47BB6F1DB6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65;p39">
              <a:extLst>
                <a:ext uri="{FF2B5EF4-FFF2-40B4-BE49-F238E27FC236}">
                  <a16:creationId xmlns:a16="http://schemas.microsoft.com/office/drawing/2014/main" id="{C12CA683-9F6A-4A6E-9167-6C6BD5591DD0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66;p39">
              <a:extLst>
                <a:ext uri="{FF2B5EF4-FFF2-40B4-BE49-F238E27FC236}">
                  <a16:creationId xmlns:a16="http://schemas.microsoft.com/office/drawing/2014/main" id="{B3A8E1E4-32EC-425F-8D31-D7BDD71593CD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67;p39">
              <a:extLst>
                <a:ext uri="{FF2B5EF4-FFF2-40B4-BE49-F238E27FC236}">
                  <a16:creationId xmlns:a16="http://schemas.microsoft.com/office/drawing/2014/main" id="{23A4E721-2462-42E3-AF35-C7C618A53F1B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492" name="Google Shape;492;p3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0" y="22081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  <a:br>
              <a:rPr lang="en" sz="6000" dirty="0"/>
            </a:br>
            <a:r>
              <a:rPr lang="en" sz="2000" dirty="0"/>
              <a:t>Dúvidas ?</a:t>
            </a:r>
            <a:endParaRPr sz="20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“Look yourself in the mirror and ask yourself, what do I want to do everyday for the rest of my life…do that.” – </a:t>
            </a:r>
            <a:r>
              <a:rPr lang="en-US" b="1" dirty="0"/>
              <a:t>Gary Vaynerchuk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42261" y="106324"/>
            <a:ext cx="5138700" cy="602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 DE APRESENTAÇÃO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42261" y="407433"/>
            <a:ext cx="5138700" cy="30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M</a:t>
            </a:r>
            <a:r>
              <a:rPr lang="en" dirty="0"/>
              <a:t>odelo de negócio;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F</a:t>
            </a:r>
            <a:r>
              <a:rPr lang="en" dirty="0"/>
              <a:t>onte de receita;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Validação de fontes de receita;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Estrutura empresarial de modelo de custos;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Validação da estrutura de custos;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Descrição das características dos custos;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pt-BR" dirty="0"/>
              <a:t>Validação do modelo econômico.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77219" y="21283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de negócio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Barlow Light"/>
                <a:ea typeface="Barlow Light"/>
                <a:cs typeface="Barlow Light"/>
                <a:sym typeface="Barlow Light"/>
              </a:rPr>
              <a:t>Ciclo de serviço 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Instalação 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Manutenção	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pt-BR" sz="800" dirty="0">
                  <a:latin typeface="Barlow Light"/>
                  <a:ea typeface="Barlow Light"/>
                  <a:cs typeface="Barlow Light"/>
                  <a:sym typeface="Barlow Light"/>
                </a:rPr>
                <a:t>Contratação do serviço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150" y="187791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</a:t>
            </a:r>
            <a:r>
              <a:rPr lang="en" dirty="0"/>
              <a:t>onte de receita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50" y="1736003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Instalação e configuração do serviço.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Cadastro dos usuários na plataforma digital; Instalação do sensor inteligente ao carro e liberação de acesso ao usuário</a:t>
            </a:r>
            <a:r>
              <a:rPr lang="en" dirty="0"/>
              <a:t>.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634260" y="1770796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M</a:t>
            </a:r>
            <a:r>
              <a:rPr lang="en" b="1" dirty="0"/>
              <a:t>ensalidade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Mensalidade pelo serviço para o monitoramento da central 24hs do veículo e status de localização e permissões autorizadas ao usuário.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4215947" y="1770796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Manutenção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Upgrade de peças e ou problemas recorrentes da comunicação do carro e o aplicativo/Web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07;p21">
            <a:extLst>
              <a:ext uri="{FF2B5EF4-FFF2-40B4-BE49-F238E27FC236}">
                <a16:creationId xmlns:a16="http://schemas.microsoft.com/office/drawing/2014/main" id="{1E628650-8657-46F4-8302-D7302599FE60}"/>
              </a:ext>
            </a:extLst>
          </p:cNvPr>
          <p:cNvSpPr txBox="1">
            <a:spLocks/>
          </p:cNvSpPr>
          <p:nvPr/>
        </p:nvSpPr>
        <p:spPr>
          <a:xfrm>
            <a:off x="2682244" y="1298178"/>
            <a:ext cx="1656065" cy="47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dirty="0"/>
              <a:t>PAGAMENTOS CONSTANTES:</a:t>
            </a:r>
          </a:p>
        </p:txBody>
      </p:sp>
      <p:sp>
        <p:nvSpPr>
          <p:cNvPr id="7" name="Google Shape;307;p21">
            <a:extLst>
              <a:ext uri="{FF2B5EF4-FFF2-40B4-BE49-F238E27FC236}">
                <a16:creationId xmlns:a16="http://schemas.microsoft.com/office/drawing/2014/main" id="{91B5B9CC-22A8-4CDD-9120-F0DE73425FD9}"/>
              </a:ext>
            </a:extLst>
          </p:cNvPr>
          <p:cNvSpPr txBox="1">
            <a:spLocks/>
          </p:cNvSpPr>
          <p:nvPr/>
        </p:nvSpPr>
        <p:spPr>
          <a:xfrm>
            <a:off x="457385" y="1298178"/>
            <a:ext cx="1656065" cy="4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dirty="0"/>
              <a:t>PAGAMENTO ÚNICO: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6560870" y="244549"/>
            <a:ext cx="2122500" cy="748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b="1" dirty="0"/>
              <a:t>Validação de fontes de receita.</a:t>
            </a:r>
            <a:endParaRPr b="1" dirty="0"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307;p21">
            <a:extLst>
              <a:ext uri="{FF2B5EF4-FFF2-40B4-BE49-F238E27FC236}">
                <a16:creationId xmlns:a16="http://schemas.microsoft.com/office/drawing/2014/main" id="{C5F92FF8-652C-4B1D-8E0D-37E36737F5FD}"/>
              </a:ext>
            </a:extLst>
          </p:cNvPr>
          <p:cNvSpPr txBox="1">
            <a:spLocks/>
          </p:cNvSpPr>
          <p:nvPr/>
        </p:nvSpPr>
        <p:spPr>
          <a:xfrm>
            <a:off x="6560870" y="1573619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Quais valores nossos clientes estão dispostos a pagar? </a:t>
            </a:r>
            <a:r>
              <a:rPr lang="pt-BR" sz="12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8BE44B-F70D-4806-B215-71F14515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40" y="22691"/>
            <a:ext cx="3010320" cy="22577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80549A-8898-40B6-B0F8-13EA7077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8"/>
            <a:ext cx="3010320" cy="2276793"/>
          </a:xfrm>
          <a:prstGeom prst="rect">
            <a:avLst/>
          </a:prstGeom>
        </p:spPr>
      </p:pic>
      <p:sp>
        <p:nvSpPr>
          <p:cNvPr id="12" name="Google Shape;307;p21">
            <a:extLst>
              <a:ext uri="{FF2B5EF4-FFF2-40B4-BE49-F238E27FC236}">
                <a16:creationId xmlns:a16="http://schemas.microsoft.com/office/drawing/2014/main" id="{15D763B0-DBCD-4EA2-B2BC-B4F73B8A76A3}"/>
              </a:ext>
            </a:extLst>
          </p:cNvPr>
          <p:cNvSpPr txBox="1">
            <a:spLocks/>
          </p:cNvSpPr>
          <p:nvPr/>
        </p:nvSpPr>
        <p:spPr>
          <a:xfrm>
            <a:off x="6560870" y="2387115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Você recomendaria este serviço ? </a:t>
            </a:r>
            <a:r>
              <a:rPr lang="pt-BR" sz="1200" dirty="0"/>
              <a:t>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777207-58D5-4B85-B056-C259E49C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4" y="2571750"/>
            <a:ext cx="3267531" cy="2276793"/>
          </a:xfrm>
          <a:prstGeom prst="rect">
            <a:avLst/>
          </a:prstGeom>
        </p:spPr>
      </p:pic>
      <p:sp>
        <p:nvSpPr>
          <p:cNvPr id="15" name="Google Shape;307;p21">
            <a:extLst>
              <a:ext uri="{FF2B5EF4-FFF2-40B4-BE49-F238E27FC236}">
                <a16:creationId xmlns:a16="http://schemas.microsoft.com/office/drawing/2014/main" id="{79F2731C-F951-41CA-8251-B935515AA61B}"/>
              </a:ext>
            </a:extLst>
          </p:cNvPr>
          <p:cNvSpPr txBox="1">
            <a:spLocks/>
          </p:cNvSpPr>
          <p:nvPr/>
        </p:nvSpPr>
        <p:spPr>
          <a:xfrm>
            <a:off x="6531093" y="3436016"/>
            <a:ext cx="2444907" cy="5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200" b="1" dirty="0">
                <a:solidFill>
                  <a:schemeClr val="bg1"/>
                </a:solidFill>
              </a:rPr>
              <a:t>Quais aplicações semelhantes a esta você utiliza ? </a:t>
            </a:r>
            <a:r>
              <a:rPr lang="pt-BR" sz="1200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8E5021-6A3B-4135-B7C2-9EF49CF7C795}"/>
              </a:ext>
            </a:extLst>
          </p:cNvPr>
          <p:cNvSpPr txBox="1"/>
          <p:nvPr/>
        </p:nvSpPr>
        <p:spPr>
          <a:xfrm>
            <a:off x="671438" y="220817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valores estudados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D930A6-0BF2-4C77-84EE-DB6977BA8A94}"/>
              </a:ext>
            </a:extLst>
          </p:cNvPr>
          <p:cNvSpPr txBox="1"/>
          <p:nvPr/>
        </p:nvSpPr>
        <p:spPr>
          <a:xfrm>
            <a:off x="3876547" y="2202964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estudo de aceitação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FA594-083D-4A7E-A30E-FEE3A0AF2A1B}"/>
              </a:ext>
            </a:extLst>
          </p:cNvPr>
          <p:cNvSpPr txBox="1"/>
          <p:nvPr/>
        </p:nvSpPr>
        <p:spPr>
          <a:xfrm>
            <a:off x="1944358" y="4750454"/>
            <a:ext cx="2627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/>
              <a:t>Gráficos de estudo de serviços semelhantes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673295" y="545890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Modelo de negócio web: 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48E813-DB3A-48F2-B28A-8B3684E43558}"/>
              </a:ext>
            </a:extLst>
          </p:cNvPr>
          <p:cNvSpPr txBox="1"/>
          <p:nvPr/>
        </p:nvSpPr>
        <p:spPr>
          <a:xfrm>
            <a:off x="673295" y="1690577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Software como serviço;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53FFF7-88B0-42D5-98E8-902354981456}"/>
              </a:ext>
            </a:extLst>
          </p:cNvPr>
          <p:cNvSpPr txBox="1"/>
          <p:nvPr/>
        </p:nvSpPr>
        <p:spPr>
          <a:xfrm>
            <a:off x="673294" y="2294751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00" dirty="0"/>
              <a:t>Hardware.</a:t>
            </a:r>
          </a:p>
        </p:txBody>
      </p:sp>
    </p:spTree>
    <p:extLst>
      <p:ext uri="{BB962C8B-B14F-4D97-AF65-F5344CB8AC3E}">
        <p14:creationId xmlns:p14="http://schemas.microsoft.com/office/powerpoint/2010/main" val="135467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28449" y="223710"/>
            <a:ext cx="5138700" cy="64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Estrutura de custos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8B30E8-B794-4BEF-973D-F7992D3EB790}"/>
              </a:ext>
            </a:extLst>
          </p:cNvPr>
          <p:cNvSpPr txBox="1"/>
          <p:nvPr/>
        </p:nvSpPr>
        <p:spPr>
          <a:xfrm>
            <a:off x="202025" y="994356"/>
            <a:ext cx="58833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tx1"/>
                </a:solidFill>
              </a:rPr>
              <a:t>Custos mais inerentes ao projeto: </a:t>
            </a:r>
            <a:r>
              <a:rPr lang="pt-BR" dirty="0"/>
              <a:t>Parte da comunicação entre </a:t>
            </a:r>
          </a:p>
          <a:p>
            <a:r>
              <a:rPr lang="pt-BR" dirty="0"/>
              <a:t>o serviço WEB e MOBILE se baseará sobre a conexão do servidor</a:t>
            </a:r>
          </a:p>
          <a:p>
            <a:r>
              <a:rPr lang="pt-BR" dirty="0"/>
              <a:t>ao Rapsberry instalado na parte eletrônica do carro;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Custos de maior relevância: </a:t>
            </a:r>
            <a:r>
              <a:rPr lang="pt-BR" dirty="0"/>
              <a:t>Parte do maior investimento será no</a:t>
            </a:r>
          </a:p>
          <a:p>
            <a:r>
              <a:rPr lang="pt-BR" dirty="0"/>
              <a:t>Rapsberry que servirá de central de comunicação online com o servidor</a:t>
            </a:r>
          </a:p>
          <a:p>
            <a:r>
              <a:rPr lang="pt-BR" dirty="0"/>
              <a:t>e consequentemente com o acesso do usuário.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EB32A6-E074-4E63-84CC-9D7FD080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4" y="2810238"/>
            <a:ext cx="2283535" cy="17126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DC4D30-7ABD-4CAE-8D16-BC04637A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82" y="2810237"/>
            <a:ext cx="2149267" cy="17126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8A76A6-8C7E-45ED-ADAF-E45323E4E989}"/>
              </a:ext>
            </a:extLst>
          </p:cNvPr>
          <p:cNvSpPr txBox="1"/>
          <p:nvPr/>
        </p:nvSpPr>
        <p:spPr>
          <a:xfrm>
            <a:off x="1516835" y="462612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/>
              <a:t>Modelo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36B0E7-520F-4AE5-B8AB-BF4FE49E50E1}"/>
              </a:ext>
            </a:extLst>
          </p:cNvPr>
          <p:cNvSpPr txBox="1"/>
          <p:nvPr/>
        </p:nvSpPr>
        <p:spPr>
          <a:xfrm>
            <a:off x="3997964" y="4626120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Protótipo Real</a:t>
            </a:r>
          </a:p>
        </p:txBody>
      </p:sp>
    </p:spTree>
    <p:extLst>
      <p:ext uri="{BB962C8B-B14F-4D97-AF65-F5344CB8AC3E}">
        <p14:creationId xmlns:p14="http://schemas.microsoft.com/office/powerpoint/2010/main" val="366048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480550" y="362688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Estruturas empresariais de modelos de custos: </a:t>
            </a:r>
            <a:endParaRPr dirty="0"/>
          </a:p>
        </p:txBody>
      </p:sp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7755ED-5C57-4374-B6DD-2382EB401C0B}"/>
              </a:ext>
            </a:extLst>
          </p:cNvPr>
          <p:cNvSpPr txBox="1"/>
          <p:nvPr/>
        </p:nvSpPr>
        <p:spPr>
          <a:xfrm>
            <a:off x="480550" y="1669312"/>
            <a:ext cx="155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Cost – Driven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378</Words>
  <Application>Microsoft Office PowerPoint</Application>
  <PresentationFormat>Apresentação na tela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Barlow</vt:lpstr>
      <vt:lpstr>Work Sans</vt:lpstr>
      <vt:lpstr>Arial</vt:lpstr>
      <vt:lpstr>Wingdings</vt:lpstr>
      <vt:lpstr>Miriam Libre</vt:lpstr>
      <vt:lpstr>Calibri</vt:lpstr>
      <vt:lpstr>Barlow Light</vt:lpstr>
      <vt:lpstr>Roderigo template</vt:lpstr>
      <vt:lpstr>SMS ALERTA SERVIÇOS DE SOFTWARE E HARDWARE DE SEGURANÇA </vt:lpstr>
      <vt:lpstr>Apresentação do PowerPoint</vt:lpstr>
      <vt:lpstr>TÓPICOS DE APRESENTAÇÃO</vt:lpstr>
      <vt:lpstr>Modelo de negócio</vt:lpstr>
      <vt:lpstr>Fonte de receita</vt:lpstr>
      <vt:lpstr>Apresentação do PowerPoint</vt:lpstr>
      <vt:lpstr>Modelo de negócio web: </vt:lpstr>
      <vt:lpstr>Estrutura de custos</vt:lpstr>
      <vt:lpstr>Estruturas empresariais de modelos de custos: </vt:lpstr>
      <vt:lpstr>Descrição das características dos custos</vt:lpstr>
      <vt:lpstr>Validação do modelo econômico</vt:lpstr>
      <vt:lpstr>Apresentação do PowerPoint</vt:lpstr>
      <vt:lpstr>Apresentação do PowerPoint</vt:lpstr>
      <vt:lpstr>INTEGRANTES</vt:lpstr>
      <vt:lpstr>Obrigado! 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ALERTA SERVIÇOS DE SOFTWARE E HARDWARE DE SEGURANÇA</dc:title>
  <dc:creator>Thales</dc:creator>
  <cp:lastModifiedBy>Thales</cp:lastModifiedBy>
  <cp:revision>38</cp:revision>
  <dcterms:modified xsi:type="dcterms:W3CDTF">2018-10-05T16:59:18Z</dcterms:modified>
</cp:coreProperties>
</file>