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61" r:id="rId3"/>
    <p:sldId id="259" r:id="rId4"/>
    <p:sldId id="268" r:id="rId5"/>
    <p:sldId id="264" r:id="rId6"/>
    <p:sldId id="290" r:id="rId7"/>
    <p:sldId id="267" r:id="rId8"/>
    <p:sldId id="285" r:id="rId9"/>
    <p:sldId id="288" r:id="rId10"/>
    <p:sldId id="289" r:id="rId11"/>
    <p:sldId id="269" r:id="rId12"/>
    <p:sldId id="287" r:id="rId13"/>
    <p:sldId id="275" r:id="rId14"/>
    <p:sldId id="278" r:id="rId15"/>
    <p:sldId id="280" r:id="rId16"/>
    <p:sldId id="279" r:id="rId17"/>
  </p:sldIdLst>
  <p:sldSz cx="9144000" cy="5143500" type="screen16x9"/>
  <p:notesSz cx="6858000" cy="9144000"/>
  <p:embeddedFontLst>
    <p:embeddedFont>
      <p:font typeface="Barlow" panose="020B0604020202020204" charset="0"/>
      <p:regular r:id="rId19"/>
      <p:bold r:id="rId20"/>
      <p:italic r:id="rId21"/>
      <p:boldItalic r:id="rId22"/>
    </p:embeddedFont>
    <p:embeddedFont>
      <p:font typeface="Barlow Light" panose="020B0604020202020204" charset="0"/>
      <p:regular r:id="rId23"/>
      <p:bold r:id="rId24"/>
      <p:italic r:id="rId25"/>
      <p:bold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Miriam Libre" panose="020B0604020202020204" charset="-79"/>
      <p:regular r:id="rId31"/>
      <p:bold r:id="rId32"/>
    </p:embeddedFont>
    <p:embeddedFont>
      <p:font typeface="Work Sans" panose="020B060402020202020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CF2346-8A9C-4F26-B3C4-2C88ED773A8B}">
  <a:tblStyle styleId="{53CF2346-8A9C-4F26-B3C4-2C88ED773A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3389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7126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4587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7032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9789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 txBox="1">
            <a:spLocks noGrp="1"/>
          </p:cNvSpPr>
          <p:nvPr>
            <p:ph type="body" idx="1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223" name="Google Shape;223;p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A5B0F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e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SMS ALERTA</a:t>
            </a:r>
            <a:br>
              <a:rPr lang="pt-BR" dirty="0"/>
            </a:br>
            <a:r>
              <a:rPr lang="pt-BR" sz="1200" dirty="0"/>
              <a:t>SERVIÇOS DE SOFTWARE E HARDWARE DE SEGURANÇA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6"/>
          <p:cNvSpPr txBox="1">
            <a:spLocks noGrp="1"/>
          </p:cNvSpPr>
          <p:nvPr>
            <p:ph type="title"/>
          </p:nvPr>
        </p:nvSpPr>
        <p:spPr>
          <a:xfrm>
            <a:off x="480549" y="2143050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Descrição das características dos custos </a:t>
            </a:r>
            <a:r>
              <a:rPr lang="pt-BR" dirty="0">
                <a:solidFill>
                  <a:srgbClr val="FF0000"/>
                </a:solidFill>
              </a:rPr>
              <a:t>[Andressa – Se o Slide anterior não for suficiente, adicione maiores detalhes aqui.]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58" name="Google Shape;358;p2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6730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6"/>
          <p:cNvSpPr txBox="1">
            <a:spLocks noGrp="1"/>
          </p:cNvSpPr>
          <p:nvPr>
            <p:ph type="title"/>
          </p:nvPr>
        </p:nvSpPr>
        <p:spPr>
          <a:xfrm>
            <a:off x="480550" y="362688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Estruturas empresariais de modelos de custos: </a:t>
            </a:r>
            <a:endParaRPr dirty="0"/>
          </a:p>
        </p:txBody>
      </p:sp>
      <p:sp>
        <p:nvSpPr>
          <p:cNvPr id="358" name="Google Shape;358;p2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8" name="Google Shape;309;p21">
            <a:extLst>
              <a:ext uri="{FF2B5EF4-FFF2-40B4-BE49-F238E27FC236}">
                <a16:creationId xmlns:a16="http://schemas.microsoft.com/office/drawing/2014/main" id="{8E8D5900-4528-4E33-9314-584BAA6E2E6E}"/>
              </a:ext>
            </a:extLst>
          </p:cNvPr>
          <p:cNvSpPr txBox="1">
            <a:spLocks/>
          </p:cNvSpPr>
          <p:nvPr/>
        </p:nvSpPr>
        <p:spPr>
          <a:xfrm>
            <a:off x="396688" y="1729128"/>
            <a:ext cx="2665490" cy="842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pt-BR" b="1" dirty="0">
                <a:solidFill>
                  <a:schemeClr val="tx1"/>
                </a:solidFill>
              </a:rPr>
              <a:t>Cost-Driven:</a:t>
            </a:r>
          </a:p>
          <a:p>
            <a:pPr marL="0" indent="0">
              <a:buNone/>
            </a:pPr>
            <a:endParaRPr lang="pt-BR" b="1" dirty="0"/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Simplificar sistemas já existente;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Custo baixo por parte dos usuários;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Automatização de processos;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endParaRPr lang="pt-BR" dirty="0"/>
          </a:p>
        </p:txBody>
      </p:sp>
      <p:sp>
        <p:nvSpPr>
          <p:cNvPr id="9" name="Google Shape;309;p21">
            <a:extLst>
              <a:ext uri="{FF2B5EF4-FFF2-40B4-BE49-F238E27FC236}">
                <a16:creationId xmlns:a16="http://schemas.microsoft.com/office/drawing/2014/main" id="{DC9503A1-CFAE-44AE-A812-DFE264F0EE79}"/>
              </a:ext>
            </a:extLst>
          </p:cNvPr>
          <p:cNvSpPr txBox="1">
            <a:spLocks/>
          </p:cNvSpPr>
          <p:nvPr/>
        </p:nvSpPr>
        <p:spPr>
          <a:xfrm>
            <a:off x="3049900" y="1729128"/>
            <a:ext cx="2665490" cy="842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pt-BR" b="1" dirty="0" err="1">
                <a:solidFill>
                  <a:schemeClr val="tx1"/>
                </a:solidFill>
              </a:rPr>
              <a:t>Value</a:t>
            </a:r>
            <a:r>
              <a:rPr lang="pt-BR" b="1" dirty="0">
                <a:solidFill>
                  <a:schemeClr val="tx1"/>
                </a:solidFill>
              </a:rPr>
              <a:t>-Cost:</a:t>
            </a:r>
          </a:p>
          <a:p>
            <a:pPr marL="0" indent="0">
              <a:buNone/>
            </a:pPr>
            <a:endParaRPr lang="pt-BR" b="1" dirty="0"/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Valor e Qualidade;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Prestação de serviços;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Automatização e controle mútuo;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457200" y="692539"/>
            <a:ext cx="5138700" cy="645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sz="2400" dirty="0"/>
              <a:t>Validação do modelo econômico </a:t>
            </a:r>
            <a:r>
              <a:rPr lang="pt-BR" sz="2400" dirty="0">
                <a:solidFill>
                  <a:srgbClr val="FF0000"/>
                </a:solidFill>
              </a:rPr>
              <a:t>[Andressa – Economia de Escala ou Escopo]</a:t>
            </a:r>
            <a:endParaRPr sz="2400" dirty="0">
              <a:solidFill>
                <a:srgbClr val="FF0000"/>
              </a:solidFill>
            </a:endParaRPr>
          </a:p>
        </p:txBody>
      </p:sp>
      <p:sp>
        <p:nvSpPr>
          <p:cNvPr id="308" name="Google Shape;308;p21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9" name="Google Shape;309;p21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0" name="Google Shape;310;p21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5199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2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36096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APLICATIVO MOBILE</a:t>
            </a:r>
            <a:endParaRPr dirty="0"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dirty="0"/>
              <a:t>Através da plataforma mobile será possível efetuar controles básicos como: Localizar, Ligar ou desligar, acionar autoridades, etc.</a:t>
            </a:r>
            <a:r>
              <a:rPr lang="en" sz="1800" dirty="0"/>
              <a:t>.</a:t>
            </a:r>
            <a:endParaRPr sz="1800" dirty="0"/>
          </a:p>
        </p:txBody>
      </p:sp>
      <p:sp>
        <p:nvSpPr>
          <p:cNvPr id="432" name="Google Shape;432;p32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433" name="Google Shape;433;p32"/>
          <p:cNvGrpSpPr/>
          <p:nvPr/>
        </p:nvGrpSpPr>
        <p:grpSpPr>
          <a:xfrm>
            <a:off x="1670220" y="2692244"/>
            <a:ext cx="936061" cy="2451262"/>
            <a:chOff x="7556500" y="3806825"/>
            <a:chExt cx="838313" cy="2195488"/>
          </a:xfrm>
        </p:grpSpPr>
        <p:sp>
          <p:nvSpPr>
            <p:cNvPr id="434" name="Google Shape;434;p3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9BAA80D6-FAE7-41A5-BFA2-0447199C3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798" y="860131"/>
            <a:ext cx="3207516" cy="320751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78" name="Google Shape;478;p35"/>
          <p:cNvSpPr txBox="1">
            <a:spLocks noGrp="1"/>
          </p:cNvSpPr>
          <p:nvPr>
            <p:ph type="body" idx="4294967295"/>
          </p:nvPr>
        </p:nvSpPr>
        <p:spPr>
          <a:xfrm>
            <a:off x="330703" y="700350"/>
            <a:ext cx="234241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DESKTOP WEB</a:t>
            </a:r>
            <a:endParaRPr dirty="0"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dirty="0"/>
              <a:t>Em caso de perda ou roubo do dispositivo móvel, o usuário não ficará desamparado pois terá acesso aos status de seu carro igualmente online.</a:t>
            </a:r>
            <a:endParaRPr sz="18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EEB4E6D-8E48-4E9F-B449-9E8E3AF0F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690" y="671150"/>
            <a:ext cx="3633565" cy="3707720"/>
          </a:xfrm>
          <a:prstGeom prst="rect">
            <a:avLst/>
          </a:prstGeom>
        </p:spPr>
      </p:pic>
      <p:grpSp>
        <p:nvGrpSpPr>
          <p:cNvPr id="8" name="Google Shape;554;p39">
            <a:extLst>
              <a:ext uri="{FF2B5EF4-FFF2-40B4-BE49-F238E27FC236}">
                <a16:creationId xmlns:a16="http://schemas.microsoft.com/office/drawing/2014/main" id="{F69C3472-C912-4C77-843C-0A76C0AB01CC}"/>
              </a:ext>
            </a:extLst>
          </p:cNvPr>
          <p:cNvGrpSpPr/>
          <p:nvPr/>
        </p:nvGrpSpPr>
        <p:grpSpPr>
          <a:xfrm rot="10800000">
            <a:off x="3083901" y="3659459"/>
            <a:ext cx="1488099" cy="1438821"/>
            <a:chOff x="6545263" y="855663"/>
            <a:chExt cx="2347900" cy="2270150"/>
          </a:xfrm>
        </p:grpSpPr>
        <p:sp>
          <p:nvSpPr>
            <p:cNvPr id="9" name="Google Shape;555;p39">
              <a:extLst>
                <a:ext uri="{FF2B5EF4-FFF2-40B4-BE49-F238E27FC236}">
                  <a16:creationId xmlns:a16="http://schemas.microsoft.com/office/drawing/2014/main" id="{C40D8161-1651-4231-9118-D978EF67C2F7}"/>
                </a:ext>
              </a:extLst>
            </p:cNvPr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56;p39">
              <a:extLst>
                <a:ext uri="{FF2B5EF4-FFF2-40B4-BE49-F238E27FC236}">
                  <a16:creationId xmlns:a16="http://schemas.microsoft.com/office/drawing/2014/main" id="{D76B5C65-F32F-464C-97A7-0E9C07434CA5}"/>
                </a:ext>
              </a:extLst>
            </p:cNvPr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57;p39">
              <a:extLst>
                <a:ext uri="{FF2B5EF4-FFF2-40B4-BE49-F238E27FC236}">
                  <a16:creationId xmlns:a16="http://schemas.microsoft.com/office/drawing/2014/main" id="{D75F5868-F09B-4A75-B809-BA44085352C3}"/>
                </a:ext>
              </a:extLst>
            </p:cNvPr>
            <p:cNvSpPr/>
            <p:nvPr/>
          </p:nvSpPr>
          <p:spPr>
            <a:xfrm>
              <a:off x="6721473" y="2084388"/>
              <a:ext cx="1112699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558;p39">
              <a:extLst>
                <a:ext uri="{FF2B5EF4-FFF2-40B4-BE49-F238E27FC236}">
                  <a16:creationId xmlns:a16="http://schemas.microsoft.com/office/drawing/2014/main" id="{DBFBD097-0F73-42AD-AF93-A84F8C4EC139}"/>
                </a:ext>
              </a:extLst>
            </p:cNvPr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559;p39">
              <a:extLst>
                <a:ext uri="{FF2B5EF4-FFF2-40B4-BE49-F238E27FC236}">
                  <a16:creationId xmlns:a16="http://schemas.microsoft.com/office/drawing/2014/main" id="{62DED42B-9CFF-4F52-B8BB-9A7949A0646C}"/>
                </a:ext>
              </a:extLst>
            </p:cNvPr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560;p39">
              <a:extLst>
                <a:ext uri="{FF2B5EF4-FFF2-40B4-BE49-F238E27FC236}">
                  <a16:creationId xmlns:a16="http://schemas.microsoft.com/office/drawing/2014/main" id="{4A08A769-7E0C-4C35-9618-38142FCA4F4C}"/>
                </a:ext>
              </a:extLst>
            </p:cNvPr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561;p39">
              <a:extLst>
                <a:ext uri="{FF2B5EF4-FFF2-40B4-BE49-F238E27FC236}">
                  <a16:creationId xmlns:a16="http://schemas.microsoft.com/office/drawing/2014/main" id="{EA5E8CC8-CF5F-44C4-9097-DD17793C53DD}"/>
                </a:ext>
              </a:extLst>
            </p:cNvPr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562;p39">
              <a:extLst>
                <a:ext uri="{FF2B5EF4-FFF2-40B4-BE49-F238E27FC236}">
                  <a16:creationId xmlns:a16="http://schemas.microsoft.com/office/drawing/2014/main" id="{C48920FD-9695-42B0-8D14-8DDBA405A32E}"/>
                </a:ext>
              </a:extLst>
            </p:cNvPr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563;p39">
              <a:extLst>
                <a:ext uri="{FF2B5EF4-FFF2-40B4-BE49-F238E27FC236}">
                  <a16:creationId xmlns:a16="http://schemas.microsoft.com/office/drawing/2014/main" id="{7D0BF585-54A5-4729-8139-99333419C6B0}"/>
                </a:ext>
              </a:extLst>
            </p:cNvPr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564;p39">
              <a:extLst>
                <a:ext uri="{FF2B5EF4-FFF2-40B4-BE49-F238E27FC236}">
                  <a16:creationId xmlns:a16="http://schemas.microsoft.com/office/drawing/2014/main" id="{07AB515E-FBDF-4CEC-B1E7-4F47BB6F1DB6}"/>
                </a:ext>
              </a:extLst>
            </p:cNvPr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565;p39">
              <a:extLst>
                <a:ext uri="{FF2B5EF4-FFF2-40B4-BE49-F238E27FC236}">
                  <a16:creationId xmlns:a16="http://schemas.microsoft.com/office/drawing/2014/main" id="{C12CA683-9F6A-4A6E-9167-6C6BD5591DD0}"/>
                </a:ext>
              </a:extLst>
            </p:cNvPr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566;p39">
              <a:extLst>
                <a:ext uri="{FF2B5EF4-FFF2-40B4-BE49-F238E27FC236}">
                  <a16:creationId xmlns:a16="http://schemas.microsoft.com/office/drawing/2014/main" id="{B3A8E1E4-32EC-425F-8D31-D7BDD71593CD}"/>
                </a:ext>
              </a:extLst>
            </p:cNvPr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567;p39">
              <a:extLst>
                <a:ext uri="{FF2B5EF4-FFF2-40B4-BE49-F238E27FC236}">
                  <a16:creationId xmlns:a16="http://schemas.microsoft.com/office/drawing/2014/main" id="{23A4E721-2462-42E3-AF35-C7C618A53F1B}"/>
                </a:ext>
              </a:extLst>
            </p:cNvPr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7"/>
          <p:cNvSpPr txBox="1">
            <a:spLocks noGrp="1"/>
          </p:cNvSpPr>
          <p:nvPr>
            <p:ph type="title"/>
          </p:nvPr>
        </p:nvSpPr>
        <p:spPr>
          <a:xfrm>
            <a:off x="457200" y="180962"/>
            <a:ext cx="5138700" cy="5831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INTEGRANTES</a:t>
            </a:r>
            <a:endParaRPr dirty="0"/>
          </a:p>
        </p:txBody>
      </p:sp>
      <p:sp>
        <p:nvSpPr>
          <p:cNvPr id="493" name="Google Shape;493;p37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1078B60-3DB1-4EBA-80B8-1AA3E62A1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287" y="2949133"/>
            <a:ext cx="1104457" cy="110445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7B4D42D-1EE2-4048-81D1-95C9947A6EF9}"/>
              </a:ext>
            </a:extLst>
          </p:cNvPr>
          <p:cNvSpPr txBox="1"/>
          <p:nvPr/>
        </p:nvSpPr>
        <p:spPr>
          <a:xfrm>
            <a:off x="3368218" y="4336819"/>
            <a:ext cx="29970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solidFill>
                  <a:schemeClr val="tx2">
                    <a:lumMod val="25000"/>
                  </a:schemeClr>
                </a:solidFill>
                <a:latin typeface="Miriam Libre" panose="020B0604020202020204" charset="-79"/>
                <a:cs typeface="Miriam Libre" panose="020B0604020202020204" charset="-79"/>
              </a:rPr>
              <a:t>Andressa Queiroz</a:t>
            </a:r>
          </a:p>
          <a:p>
            <a:r>
              <a:rPr lang="pt-BR" sz="1050" b="1" dirty="0">
                <a:solidFill>
                  <a:schemeClr val="tx2">
                    <a:lumMod val="25000"/>
                  </a:schemeClr>
                </a:solidFill>
                <a:latin typeface="Miriam Libre" panose="020B0604020202020204" charset="-79"/>
                <a:cs typeface="Miriam Libre" panose="020B0604020202020204" charset="-79"/>
              </a:rPr>
              <a:t>Formação: Técnica em Logística;</a:t>
            </a:r>
          </a:p>
          <a:p>
            <a:r>
              <a:rPr lang="pt-BR" sz="1050" b="1" dirty="0">
                <a:solidFill>
                  <a:schemeClr val="tx2">
                    <a:lumMod val="25000"/>
                  </a:schemeClr>
                </a:solidFill>
                <a:latin typeface="Miriam Libre" panose="020B0604020202020204" charset="-79"/>
                <a:cs typeface="Miriam Libre" panose="020B0604020202020204" charset="-79"/>
              </a:rPr>
              <a:t>Graduação: Gestão Pública e Administração.</a:t>
            </a:r>
          </a:p>
          <a:p>
            <a:endParaRPr lang="pt-BR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086343C0-5A27-4FB3-8D49-46F95E2FC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10" y="806638"/>
            <a:ext cx="1115689" cy="1115689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A162EBEF-D20D-4B7A-B79A-9F24FCDD8C64}"/>
              </a:ext>
            </a:extLst>
          </p:cNvPr>
          <p:cNvSpPr txBox="1"/>
          <p:nvPr/>
        </p:nvSpPr>
        <p:spPr>
          <a:xfrm>
            <a:off x="56944" y="2013904"/>
            <a:ext cx="3410599" cy="111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solidFill>
                  <a:schemeClr val="tx2">
                    <a:lumMod val="25000"/>
                  </a:schemeClr>
                </a:solidFill>
                <a:latin typeface="Miriam Libre" panose="020B0604020202020204" charset="-79"/>
                <a:cs typeface="Miriam Libre" panose="020B0604020202020204" charset="-79"/>
              </a:rPr>
              <a:t>Thales Azevedo Silva </a:t>
            </a:r>
          </a:p>
          <a:p>
            <a:r>
              <a:rPr lang="pt-BR" sz="1050" b="1" dirty="0">
                <a:solidFill>
                  <a:schemeClr val="tx2">
                    <a:lumMod val="25000"/>
                  </a:schemeClr>
                </a:solidFill>
                <a:latin typeface="Miriam Libre" panose="020B0604020202020204" charset="-79"/>
                <a:cs typeface="Miriam Libre" panose="020B0604020202020204" charset="-79"/>
              </a:rPr>
              <a:t>Formação: Técnico em Informática;</a:t>
            </a:r>
          </a:p>
          <a:p>
            <a:r>
              <a:rPr lang="pt-BR" sz="1050" b="1" dirty="0">
                <a:solidFill>
                  <a:schemeClr val="tx2">
                    <a:lumMod val="25000"/>
                  </a:schemeClr>
                </a:solidFill>
                <a:latin typeface="Miriam Libre" panose="020B0604020202020204" charset="-79"/>
                <a:cs typeface="Miriam Libre" panose="020B0604020202020204" charset="-79"/>
              </a:rPr>
              <a:t>Pesquisador e Desenvolvedor  IoT (Automação);</a:t>
            </a:r>
          </a:p>
          <a:p>
            <a:r>
              <a:rPr lang="pt-BR" sz="1050" b="1" dirty="0">
                <a:solidFill>
                  <a:schemeClr val="tx2">
                    <a:lumMod val="25000"/>
                  </a:schemeClr>
                </a:solidFill>
                <a:latin typeface="Miriam Libre" panose="020B0604020202020204" charset="-79"/>
                <a:cs typeface="Miriam Libre" panose="020B0604020202020204" charset="-79"/>
              </a:rPr>
              <a:t>Graduação: Análise e Desenvolvimento de Sistema.</a:t>
            </a:r>
          </a:p>
          <a:p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866E0E3-3BF5-4CF1-8E37-66F29CD0A1B4}"/>
              </a:ext>
            </a:extLst>
          </p:cNvPr>
          <p:cNvSpPr txBox="1"/>
          <p:nvPr/>
        </p:nvSpPr>
        <p:spPr>
          <a:xfrm>
            <a:off x="56944" y="4379398"/>
            <a:ext cx="29970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solidFill>
                  <a:schemeClr val="tx2">
                    <a:lumMod val="25000"/>
                  </a:schemeClr>
                </a:solidFill>
                <a:latin typeface="Miriam Libre" panose="020B0604020202020204" charset="-79"/>
                <a:cs typeface="Miriam Libre" panose="020B0604020202020204" charset="-79"/>
              </a:rPr>
              <a:t>Matheus Medeiros de Souza Lopes</a:t>
            </a:r>
          </a:p>
          <a:p>
            <a:r>
              <a:rPr lang="pt-BR" sz="1050" b="1" dirty="0">
                <a:solidFill>
                  <a:schemeClr val="tx2">
                    <a:lumMod val="25000"/>
                  </a:schemeClr>
                </a:solidFill>
                <a:latin typeface="Miriam Libre" panose="020B0604020202020204" charset="-79"/>
                <a:cs typeface="Miriam Libre" panose="020B0604020202020204" charset="-79"/>
              </a:rPr>
              <a:t>Graduação: Constituição de Edifícios.</a:t>
            </a:r>
          </a:p>
          <a:p>
            <a:endParaRPr lang="pt-BR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EE4D580-F540-4697-96B5-8472015EB8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2287" y="764100"/>
            <a:ext cx="1104457" cy="1104457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62DCAC5E-000A-425A-BC14-674024C55648}"/>
              </a:ext>
            </a:extLst>
          </p:cNvPr>
          <p:cNvSpPr txBox="1"/>
          <p:nvPr/>
        </p:nvSpPr>
        <p:spPr>
          <a:xfrm>
            <a:off x="3467543" y="1974641"/>
            <a:ext cx="28991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solidFill>
                  <a:schemeClr val="tx2">
                    <a:lumMod val="25000"/>
                  </a:schemeClr>
                </a:solidFill>
                <a:latin typeface="Miriam Libre" panose="020B0604020202020204" charset="-79"/>
                <a:cs typeface="Miriam Libre" panose="020B0604020202020204" charset="-79"/>
              </a:rPr>
              <a:t>Luís Carlos Alípio </a:t>
            </a:r>
          </a:p>
          <a:p>
            <a:r>
              <a:rPr lang="pt-BR" sz="1050" b="1" dirty="0">
                <a:solidFill>
                  <a:schemeClr val="tx2">
                    <a:lumMod val="25000"/>
                  </a:schemeClr>
                </a:solidFill>
                <a:latin typeface="Miriam Libre" panose="020B0604020202020204" charset="-79"/>
                <a:cs typeface="Miriam Libre" panose="020B0604020202020204" charset="-79"/>
              </a:rPr>
              <a:t>Pesquisador e Desenvolvedor  IoT (Automação);</a:t>
            </a:r>
          </a:p>
          <a:p>
            <a:r>
              <a:rPr lang="pt-BR" sz="1050" b="1" dirty="0">
                <a:solidFill>
                  <a:schemeClr val="tx2">
                    <a:lumMod val="25000"/>
                  </a:schemeClr>
                </a:solidFill>
                <a:latin typeface="Miriam Libre" panose="020B0604020202020204" charset="-79"/>
                <a:cs typeface="Miriam Libre" panose="020B0604020202020204" charset="-79"/>
              </a:rPr>
              <a:t>Graduação: Redes de Computadores.</a:t>
            </a:r>
          </a:p>
          <a:p>
            <a:endParaRPr lang="pt-BR" dirty="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1B85B625-7849-4A77-B685-B2AB39BE77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710" y="2949133"/>
            <a:ext cx="950618" cy="126749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6"/>
          <p:cNvSpPr txBox="1">
            <a:spLocks noGrp="1"/>
          </p:cNvSpPr>
          <p:nvPr>
            <p:ph type="ctrTitle" idx="4294967295"/>
          </p:nvPr>
        </p:nvSpPr>
        <p:spPr>
          <a:xfrm>
            <a:off x="0" y="2208175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/>
              <a:t>Obrigado</a:t>
            </a:r>
            <a:r>
              <a:rPr lang="en" sz="6000" dirty="0"/>
              <a:t>!</a:t>
            </a:r>
            <a:br>
              <a:rPr lang="en" sz="6000" dirty="0"/>
            </a:br>
            <a:r>
              <a:rPr lang="en" sz="2000" dirty="0"/>
              <a:t>Dúvidas ?</a:t>
            </a:r>
            <a:endParaRPr sz="2000" dirty="0"/>
          </a:p>
        </p:txBody>
      </p:sp>
      <p:sp>
        <p:nvSpPr>
          <p:cNvPr id="486" name="Google Shape;486;p3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US" i="0" dirty="0"/>
              <a:t>“Look yourself in the mirror and ask yourself, what do I want to do everyday for the rest of my life…do that.” – </a:t>
            </a:r>
            <a:r>
              <a:rPr lang="en-US" b="1" dirty="0"/>
              <a:t>Gary Vaynerchuk</a:t>
            </a:r>
            <a:endParaRPr dirty="0"/>
          </a:p>
        </p:txBody>
      </p:sp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542261" y="106324"/>
            <a:ext cx="5138700" cy="6022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TÓPICOS DE APRESENTAÇÃO</a:t>
            </a:r>
            <a:endParaRPr dirty="0"/>
          </a:p>
        </p:txBody>
      </p:sp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542261" y="407433"/>
            <a:ext cx="5138700" cy="30022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pt-BR" dirty="0"/>
              <a:t>M</a:t>
            </a:r>
            <a:r>
              <a:rPr lang="en" dirty="0"/>
              <a:t>odelo de negócio;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pt-BR" dirty="0"/>
              <a:t>F</a:t>
            </a:r>
            <a:r>
              <a:rPr lang="en" dirty="0"/>
              <a:t>onte de receita;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pt-BR" dirty="0"/>
              <a:t>Validação de fontes de receita;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pt-BR" dirty="0"/>
              <a:t>Modelo de negócio web;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pt-BR" dirty="0"/>
              <a:t>Estrutura de custos;</a:t>
            </a:r>
          </a:p>
          <a:p>
            <a:pPr lvl="0">
              <a:spcBef>
                <a:spcPts val="0"/>
              </a:spcBef>
            </a:pPr>
            <a:r>
              <a:rPr lang="pt-BR" dirty="0"/>
              <a:t>Estruturas empresariais de modelos de custos;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pt-BR" dirty="0"/>
              <a:t>Validação do modelo econômico.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5"/>
          <p:cNvSpPr txBox="1">
            <a:spLocks noGrp="1"/>
          </p:cNvSpPr>
          <p:nvPr>
            <p:ph type="title"/>
          </p:nvPr>
        </p:nvSpPr>
        <p:spPr>
          <a:xfrm>
            <a:off x="477219" y="371222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Modelo de negócio </a:t>
            </a:r>
            <a:r>
              <a:rPr lang="pt-BR" dirty="0">
                <a:solidFill>
                  <a:srgbClr val="FF0000"/>
                </a:solidFill>
              </a:rPr>
              <a:t>[Andressa]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37" name="Google Shape;337;p2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38" name="Google Shape;338;p25"/>
          <p:cNvSpPr/>
          <p:nvPr/>
        </p:nvSpPr>
        <p:spPr>
          <a:xfrm>
            <a:off x="1512597" y="1850439"/>
            <a:ext cx="2993400" cy="2302200"/>
          </a:xfrm>
          <a:prstGeom prst="triangle">
            <a:avLst>
              <a:gd name="adj" fmla="val 50000"/>
            </a:avLst>
          </a:prstGeom>
          <a:solidFill>
            <a:srgbClr val="A5B0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5"/>
          <p:cNvSpPr txBox="1"/>
          <p:nvPr/>
        </p:nvSpPr>
        <p:spPr>
          <a:xfrm>
            <a:off x="2178452" y="3079599"/>
            <a:ext cx="1662600" cy="9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latin typeface="Barlow Light"/>
                <a:ea typeface="Barlow Light"/>
                <a:cs typeface="Barlow Light"/>
                <a:sym typeface="Barlow Light"/>
              </a:rPr>
              <a:t>Ciclo de serviço </a:t>
            </a:r>
            <a:endParaRPr sz="1200"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340" name="Google Shape;340;p25"/>
          <p:cNvGrpSpPr/>
          <p:nvPr/>
        </p:nvGrpSpPr>
        <p:grpSpPr>
          <a:xfrm>
            <a:off x="2004287" y="3804234"/>
            <a:ext cx="2821514" cy="908741"/>
            <a:chOff x="3698064" y="3159725"/>
            <a:chExt cx="2449869" cy="789043"/>
          </a:xfrm>
        </p:grpSpPr>
        <p:sp>
          <p:nvSpPr>
            <p:cNvPr id="341" name="Google Shape;341;p25"/>
            <p:cNvSpPr/>
            <p:nvPr/>
          </p:nvSpPr>
          <p:spPr>
            <a:xfrm rot="10800000">
              <a:off x="3698064" y="3575617"/>
              <a:ext cx="1740900" cy="12540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8184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2" name="Google Shape;342;p25"/>
            <p:cNvSpPr txBox="1"/>
            <p:nvPr/>
          </p:nvSpPr>
          <p:spPr>
            <a:xfrm rot="620">
              <a:off x="3771608" y="3655818"/>
              <a:ext cx="1662900" cy="2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 dirty="0">
                  <a:latin typeface="Barlow Light"/>
                  <a:ea typeface="Barlow Light"/>
                  <a:cs typeface="Barlow Light"/>
                  <a:sym typeface="Barlow Light"/>
                </a:rPr>
                <a:t>Instalação </a:t>
              </a:r>
              <a:endParaRPr sz="800" dirty="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5582733" y="3159725"/>
              <a:ext cx="565200" cy="565500"/>
            </a:xfrm>
            <a:prstGeom prst="ellipse">
              <a:avLst/>
            </a:prstGeom>
            <a:solidFill>
              <a:srgbClr val="6463BD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02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344" name="Google Shape;344;p25"/>
          <p:cNvGrpSpPr/>
          <p:nvPr/>
        </p:nvGrpSpPr>
        <p:grpSpPr>
          <a:xfrm>
            <a:off x="1238486" y="1922339"/>
            <a:ext cx="1439155" cy="2533181"/>
            <a:chOff x="3033133" y="1525710"/>
            <a:chExt cx="1249592" cy="2199515"/>
          </a:xfrm>
        </p:grpSpPr>
        <p:sp>
          <p:nvSpPr>
            <p:cNvPr id="345" name="Google Shape;345;p25"/>
            <p:cNvSpPr/>
            <p:nvPr/>
          </p:nvSpPr>
          <p:spPr>
            <a:xfrm rot="-3360517">
              <a:off x="2960437" y="2297046"/>
              <a:ext cx="1629676" cy="12531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8184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6" name="Google Shape;346;p25"/>
            <p:cNvSpPr txBox="1"/>
            <p:nvPr/>
          </p:nvSpPr>
          <p:spPr>
            <a:xfrm rot="-3365016">
              <a:off x="2786718" y="2151658"/>
              <a:ext cx="1664030" cy="2928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 dirty="0">
                  <a:latin typeface="Barlow Light"/>
                  <a:ea typeface="Barlow Light"/>
                  <a:cs typeface="Barlow Light"/>
                  <a:sym typeface="Barlow Light"/>
                </a:rPr>
                <a:t>Manutenção	</a:t>
              </a:r>
              <a:endParaRPr sz="800" dirty="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7" name="Google Shape;347;p25"/>
            <p:cNvSpPr/>
            <p:nvPr/>
          </p:nvSpPr>
          <p:spPr>
            <a:xfrm>
              <a:off x="3058183" y="3159725"/>
              <a:ext cx="565200" cy="565500"/>
            </a:xfrm>
            <a:prstGeom prst="ellipse">
              <a:avLst/>
            </a:prstGeom>
            <a:solidFill>
              <a:srgbClr val="8184D9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03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348" name="Google Shape;348;p25"/>
          <p:cNvGrpSpPr/>
          <p:nvPr/>
        </p:nvGrpSpPr>
        <p:grpSpPr>
          <a:xfrm>
            <a:off x="2684532" y="1545030"/>
            <a:ext cx="2035553" cy="2144463"/>
            <a:chOff x="4288708" y="1198100"/>
            <a:chExt cx="1767434" cy="1861998"/>
          </a:xfrm>
        </p:grpSpPr>
        <p:sp>
          <p:nvSpPr>
            <p:cNvPr id="349" name="Google Shape;349;p25"/>
            <p:cNvSpPr/>
            <p:nvPr/>
          </p:nvSpPr>
          <p:spPr>
            <a:xfrm rot="3420919">
              <a:off x="4575050" y="2300047"/>
              <a:ext cx="1581515" cy="125402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4F4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50" name="Google Shape;350;p25"/>
            <p:cNvSpPr/>
            <p:nvPr/>
          </p:nvSpPr>
          <p:spPr>
            <a:xfrm>
              <a:off x="4288708" y="1198100"/>
              <a:ext cx="565200" cy="565500"/>
            </a:xfrm>
            <a:prstGeom prst="ellipse">
              <a:avLst/>
            </a:prstGeom>
            <a:solidFill>
              <a:srgbClr val="4F4A9E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01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51" name="Google Shape;351;p25"/>
            <p:cNvSpPr txBox="1"/>
            <p:nvPr/>
          </p:nvSpPr>
          <p:spPr>
            <a:xfrm rot="3420634">
              <a:off x="4640653" y="2101762"/>
              <a:ext cx="1673878" cy="2928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lnSpc>
                  <a:spcPct val="115000"/>
                </a:lnSpc>
              </a:pPr>
              <a:r>
                <a:rPr lang="pt-BR" sz="800" dirty="0">
                  <a:latin typeface="Barlow Light"/>
                  <a:ea typeface="Barlow Light"/>
                  <a:cs typeface="Barlow Light"/>
                  <a:sym typeface="Barlow Light"/>
                </a:rPr>
                <a:t>Contratação do serviço</a:t>
              </a:r>
              <a:endParaRPr sz="800" dirty="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457150" y="187791"/>
            <a:ext cx="5138700" cy="645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F</a:t>
            </a:r>
            <a:r>
              <a:rPr lang="en" dirty="0"/>
              <a:t>onte de receita</a:t>
            </a:r>
            <a:endParaRPr dirty="0"/>
          </a:p>
        </p:txBody>
      </p:sp>
      <p:sp>
        <p:nvSpPr>
          <p:cNvPr id="308" name="Google Shape;308;p21"/>
          <p:cNvSpPr txBox="1">
            <a:spLocks noGrp="1"/>
          </p:cNvSpPr>
          <p:nvPr>
            <p:ph type="body" idx="1"/>
          </p:nvPr>
        </p:nvSpPr>
        <p:spPr>
          <a:xfrm>
            <a:off x="456915" y="2571750"/>
            <a:ext cx="1656300" cy="8171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dirty="0"/>
              <a:t>Cadastro dos usuários na plataforma digital; </a:t>
            </a:r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Google Shape;307;p21">
            <a:extLst>
              <a:ext uri="{FF2B5EF4-FFF2-40B4-BE49-F238E27FC236}">
                <a16:creationId xmlns:a16="http://schemas.microsoft.com/office/drawing/2014/main" id="{91B5B9CC-22A8-4CDD-9120-F0DE73425FD9}"/>
              </a:ext>
            </a:extLst>
          </p:cNvPr>
          <p:cNvSpPr txBox="1">
            <a:spLocks/>
          </p:cNvSpPr>
          <p:nvPr/>
        </p:nvSpPr>
        <p:spPr>
          <a:xfrm>
            <a:off x="457150" y="1279557"/>
            <a:ext cx="1656065" cy="43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1200" dirty="0"/>
              <a:t>PAGAMENTO ÚNICO: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8D9F800-0D4B-4DB5-B5EF-1927064427AA}"/>
              </a:ext>
            </a:extLst>
          </p:cNvPr>
          <p:cNvSpPr/>
          <p:nvPr/>
        </p:nvSpPr>
        <p:spPr>
          <a:xfrm>
            <a:off x="456915" y="1892132"/>
            <a:ext cx="199958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pt-BR" sz="1100" b="1" dirty="0"/>
              <a:t>Instalação e configuração do serviço.</a:t>
            </a:r>
          </a:p>
        </p:txBody>
      </p:sp>
      <p:sp>
        <p:nvSpPr>
          <p:cNvPr id="14" name="Google Shape;308;p21">
            <a:extLst>
              <a:ext uri="{FF2B5EF4-FFF2-40B4-BE49-F238E27FC236}">
                <a16:creationId xmlns:a16="http://schemas.microsoft.com/office/drawing/2014/main" id="{85A39020-BBB9-4FF7-895D-945F6A810012}"/>
              </a:ext>
            </a:extLst>
          </p:cNvPr>
          <p:cNvSpPr txBox="1">
            <a:spLocks/>
          </p:cNvSpPr>
          <p:nvPr/>
        </p:nvSpPr>
        <p:spPr>
          <a:xfrm>
            <a:off x="2363863" y="2571750"/>
            <a:ext cx="1656300" cy="817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Ø"/>
            </a:pPr>
            <a:r>
              <a:rPr lang="pt-BR" dirty="0"/>
              <a:t>Instalação do sensor inteligente ao carro;</a:t>
            </a:r>
          </a:p>
          <a:p>
            <a:pPr marL="0" indent="0">
              <a:buFont typeface="Barlow Light"/>
              <a:buNone/>
            </a:pPr>
            <a:r>
              <a:rPr lang="pt-BR" dirty="0"/>
              <a:t> </a:t>
            </a:r>
          </a:p>
        </p:txBody>
      </p:sp>
      <p:sp>
        <p:nvSpPr>
          <p:cNvPr id="15" name="Google Shape;308;p21">
            <a:extLst>
              <a:ext uri="{FF2B5EF4-FFF2-40B4-BE49-F238E27FC236}">
                <a16:creationId xmlns:a16="http://schemas.microsoft.com/office/drawing/2014/main" id="{F60118AC-457D-42C5-B3F0-C2BA976FE382}"/>
              </a:ext>
            </a:extLst>
          </p:cNvPr>
          <p:cNvSpPr txBox="1">
            <a:spLocks/>
          </p:cNvSpPr>
          <p:nvPr/>
        </p:nvSpPr>
        <p:spPr>
          <a:xfrm>
            <a:off x="4270811" y="2571750"/>
            <a:ext cx="1656300" cy="645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Ø"/>
            </a:pPr>
            <a:r>
              <a:rPr lang="pt-BR" dirty="0"/>
              <a:t> liberação de acesso ao usuário.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457150" y="187791"/>
            <a:ext cx="5138700" cy="645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F</a:t>
            </a:r>
            <a:r>
              <a:rPr lang="en" dirty="0"/>
              <a:t>onte de receita</a:t>
            </a:r>
            <a:endParaRPr dirty="0"/>
          </a:p>
        </p:txBody>
      </p:sp>
      <p:sp>
        <p:nvSpPr>
          <p:cNvPr id="309" name="Google Shape;309;p21"/>
          <p:cNvSpPr txBox="1">
            <a:spLocks noGrp="1"/>
          </p:cNvSpPr>
          <p:nvPr>
            <p:ph type="body" idx="2"/>
          </p:nvPr>
        </p:nvSpPr>
        <p:spPr>
          <a:xfrm>
            <a:off x="452044" y="1770796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/>
              <a:t>M</a:t>
            </a:r>
            <a:r>
              <a:rPr lang="en" b="1" dirty="0"/>
              <a:t>ensalidade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pt-BR" dirty="0"/>
              <a:t>Mensalidade pelo serviço para o monitoramento da central 24hs do veículo e status de localização e permissões autorizadas ao usuário.</a:t>
            </a:r>
            <a:endParaRPr dirty="0"/>
          </a:p>
        </p:txBody>
      </p:sp>
      <p:sp>
        <p:nvSpPr>
          <p:cNvPr id="310" name="Google Shape;310;p21"/>
          <p:cNvSpPr txBox="1">
            <a:spLocks noGrp="1"/>
          </p:cNvSpPr>
          <p:nvPr>
            <p:ph type="body" idx="3"/>
          </p:nvPr>
        </p:nvSpPr>
        <p:spPr>
          <a:xfrm>
            <a:off x="2118321" y="1770796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Manutenção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dirty="0"/>
              <a:t>Upgrade de peças e ou problemas recorrentes da comunicação do carro e o aplicativo/Web</a:t>
            </a:r>
            <a:r>
              <a:rPr lang="en" dirty="0"/>
              <a:t>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8" name="Google Shape;307;p21">
            <a:extLst>
              <a:ext uri="{FF2B5EF4-FFF2-40B4-BE49-F238E27FC236}">
                <a16:creationId xmlns:a16="http://schemas.microsoft.com/office/drawing/2014/main" id="{1E628650-8657-46F4-8302-D7302599FE60}"/>
              </a:ext>
            </a:extLst>
          </p:cNvPr>
          <p:cNvSpPr txBox="1">
            <a:spLocks/>
          </p:cNvSpPr>
          <p:nvPr/>
        </p:nvSpPr>
        <p:spPr>
          <a:xfrm>
            <a:off x="457150" y="1298178"/>
            <a:ext cx="1656065" cy="472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1200" dirty="0"/>
              <a:t>PAGAMENTOS CONSTANTES:</a:t>
            </a:r>
          </a:p>
        </p:txBody>
      </p:sp>
    </p:spTree>
    <p:extLst>
      <p:ext uri="{BB962C8B-B14F-4D97-AF65-F5344CB8AC3E}">
        <p14:creationId xmlns:p14="http://schemas.microsoft.com/office/powerpoint/2010/main" val="1933757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4"/>
          <p:cNvSpPr txBox="1">
            <a:spLocks noGrp="1"/>
          </p:cNvSpPr>
          <p:nvPr>
            <p:ph type="body" idx="1"/>
          </p:nvPr>
        </p:nvSpPr>
        <p:spPr>
          <a:xfrm>
            <a:off x="6560870" y="244549"/>
            <a:ext cx="2122500" cy="7483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pt-BR" b="1" dirty="0"/>
              <a:t>Validação de fontes de receita.</a:t>
            </a:r>
            <a:endParaRPr b="1" dirty="0"/>
          </a:p>
        </p:txBody>
      </p:sp>
      <p:sp>
        <p:nvSpPr>
          <p:cNvPr id="331" name="Google Shape;331;p2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6" name="Google Shape;307;p21">
            <a:extLst>
              <a:ext uri="{FF2B5EF4-FFF2-40B4-BE49-F238E27FC236}">
                <a16:creationId xmlns:a16="http://schemas.microsoft.com/office/drawing/2014/main" id="{C5F92FF8-652C-4B1D-8E0D-37E36737F5FD}"/>
              </a:ext>
            </a:extLst>
          </p:cNvPr>
          <p:cNvSpPr txBox="1">
            <a:spLocks/>
          </p:cNvSpPr>
          <p:nvPr/>
        </p:nvSpPr>
        <p:spPr>
          <a:xfrm>
            <a:off x="6560870" y="1573619"/>
            <a:ext cx="2444907" cy="548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1200" b="1" dirty="0">
                <a:solidFill>
                  <a:schemeClr val="bg1"/>
                </a:solidFill>
              </a:rPr>
              <a:t>Quais valores nossos clientes estão dispostos a pagar? </a:t>
            </a:r>
            <a:r>
              <a:rPr lang="pt-BR" sz="1200" dirty="0"/>
              <a:t>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18BE44B-F70D-4806-B215-71F145151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840" y="22691"/>
            <a:ext cx="3010320" cy="225774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180549A-8898-40B6-B0F8-13EA7077C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38"/>
            <a:ext cx="3010320" cy="2276793"/>
          </a:xfrm>
          <a:prstGeom prst="rect">
            <a:avLst/>
          </a:prstGeom>
        </p:spPr>
      </p:pic>
      <p:sp>
        <p:nvSpPr>
          <p:cNvPr id="12" name="Google Shape;307;p21">
            <a:extLst>
              <a:ext uri="{FF2B5EF4-FFF2-40B4-BE49-F238E27FC236}">
                <a16:creationId xmlns:a16="http://schemas.microsoft.com/office/drawing/2014/main" id="{15D763B0-DBCD-4EA2-B2BC-B4F73B8A76A3}"/>
              </a:ext>
            </a:extLst>
          </p:cNvPr>
          <p:cNvSpPr txBox="1">
            <a:spLocks/>
          </p:cNvSpPr>
          <p:nvPr/>
        </p:nvSpPr>
        <p:spPr>
          <a:xfrm>
            <a:off x="6560870" y="2387115"/>
            <a:ext cx="2444907" cy="548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1200" b="1" dirty="0">
                <a:solidFill>
                  <a:schemeClr val="bg1"/>
                </a:solidFill>
              </a:rPr>
              <a:t>Você recomendaria este serviço ? </a:t>
            </a:r>
            <a:r>
              <a:rPr lang="pt-BR" sz="1200" dirty="0"/>
              <a:t>: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2777207-58D5-4B85-B056-C259E49C3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3074" y="2571750"/>
            <a:ext cx="3267531" cy="2276793"/>
          </a:xfrm>
          <a:prstGeom prst="rect">
            <a:avLst/>
          </a:prstGeom>
        </p:spPr>
      </p:pic>
      <p:sp>
        <p:nvSpPr>
          <p:cNvPr id="15" name="Google Shape;307;p21">
            <a:extLst>
              <a:ext uri="{FF2B5EF4-FFF2-40B4-BE49-F238E27FC236}">
                <a16:creationId xmlns:a16="http://schemas.microsoft.com/office/drawing/2014/main" id="{79F2731C-F951-41CA-8251-B935515AA61B}"/>
              </a:ext>
            </a:extLst>
          </p:cNvPr>
          <p:cNvSpPr txBox="1">
            <a:spLocks/>
          </p:cNvSpPr>
          <p:nvPr/>
        </p:nvSpPr>
        <p:spPr>
          <a:xfrm>
            <a:off x="6531093" y="3436016"/>
            <a:ext cx="2444907" cy="548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1200" b="1" dirty="0">
                <a:solidFill>
                  <a:schemeClr val="bg1"/>
                </a:solidFill>
              </a:rPr>
              <a:t>Quais aplicações semelhantes a esta você utiliza ? </a:t>
            </a:r>
            <a:r>
              <a:rPr lang="pt-BR" sz="1200" dirty="0"/>
              <a:t>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38E5021-6A3B-4135-B7C2-9EF49CF7C795}"/>
              </a:ext>
            </a:extLst>
          </p:cNvPr>
          <p:cNvSpPr txBox="1"/>
          <p:nvPr/>
        </p:nvSpPr>
        <p:spPr>
          <a:xfrm>
            <a:off x="671438" y="2208175"/>
            <a:ext cx="18646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b="1" dirty="0"/>
              <a:t>Gráficos de valores estudados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6D930A6-0BF2-4C77-84EE-DB6977BA8A94}"/>
              </a:ext>
            </a:extLst>
          </p:cNvPr>
          <p:cNvSpPr txBox="1"/>
          <p:nvPr/>
        </p:nvSpPr>
        <p:spPr>
          <a:xfrm>
            <a:off x="3876547" y="2202964"/>
            <a:ext cx="1954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b="1" dirty="0"/>
              <a:t>Gráficos de estudo de aceitação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FDFA594-083D-4A7E-A30E-FEE3A0AF2A1B}"/>
              </a:ext>
            </a:extLst>
          </p:cNvPr>
          <p:cNvSpPr txBox="1"/>
          <p:nvPr/>
        </p:nvSpPr>
        <p:spPr>
          <a:xfrm>
            <a:off x="1944358" y="4750454"/>
            <a:ext cx="26276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b="1" dirty="0"/>
              <a:t>Gráficos de estudo de serviços semelhantes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396687" y="577787"/>
            <a:ext cx="5138700" cy="645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Modelo de negócio web: </a:t>
            </a:r>
            <a:endParaRPr dirty="0"/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2" name="Google Shape;309;p21">
            <a:extLst>
              <a:ext uri="{FF2B5EF4-FFF2-40B4-BE49-F238E27FC236}">
                <a16:creationId xmlns:a16="http://schemas.microsoft.com/office/drawing/2014/main" id="{21BC2160-B4E6-48DD-8F4A-3FE4597B701B}"/>
              </a:ext>
            </a:extLst>
          </p:cNvPr>
          <p:cNvSpPr txBox="1">
            <a:spLocks/>
          </p:cNvSpPr>
          <p:nvPr/>
        </p:nvSpPr>
        <p:spPr>
          <a:xfrm>
            <a:off x="396687" y="1729128"/>
            <a:ext cx="5415307" cy="842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pt-BR" b="1" dirty="0">
                <a:solidFill>
                  <a:schemeClr val="tx1"/>
                </a:solidFill>
              </a:rPr>
              <a:t>Software como serviço :</a:t>
            </a:r>
            <a:endParaRPr lang="pt-BR" b="1" dirty="0"/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pt-BR" dirty="0"/>
              <a:t>O aplicativo mobile e a plataforma Web serão grandes contribuintes ao controle e monitoramento a distância através do acesso do usuário;</a:t>
            </a:r>
          </a:p>
          <a:p>
            <a:pPr marL="0" indent="0">
              <a:buNone/>
            </a:pPr>
            <a:r>
              <a:rPr lang="pt-BR" b="1" dirty="0"/>
              <a:t>Hardware: 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pt-BR" dirty="0"/>
              <a:t>Base de instalação e configuração do sensor ao carro, lembrando que esta etapa do produto cabe tanto a usuário de pagamento fixo e constante.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4670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428449" y="255770"/>
            <a:ext cx="5138700" cy="645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sz="2400" dirty="0"/>
              <a:t>Estrutura de custos: Descrição das características dos custos </a:t>
            </a:r>
            <a:endParaRPr sz="2400" dirty="0"/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0EB32A6-E074-4E63-84CC-9D7FD0804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64" y="2810238"/>
            <a:ext cx="2283535" cy="171265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1DC4D30-7ABD-4CAE-8D16-BC04637AE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7882" y="2810237"/>
            <a:ext cx="2149267" cy="171265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58A76A6-8C7E-45ED-ADAF-E45323E4E989}"/>
              </a:ext>
            </a:extLst>
          </p:cNvPr>
          <p:cNvSpPr txBox="1"/>
          <p:nvPr/>
        </p:nvSpPr>
        <p:spPr>
          <a:xfrm>
            <a:off x="1516835" y="4626120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b="1" dirty="0"/>
              <a:t>Modelo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F36B0E7-520F-4AE5-B8AB-BF4FE49E50E1}"/>
              </a:ext>
            </a:extLst>
          </p:cNvPr>
          <p:cNvSpPr txBox="1"/>
          <p:nvPr/>
        </p:nvSpPr>
        <p:spPr>
          <a:xfrm>
            <a:off x="3997964" y="4626120"/>
            <a:ext cx="11480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Protótipo Real</a:t>
            </a:r>
          </a:p>
        </p:txBody>
      </p:sp>
      <p:sp>
        <p:nvSpPr>
          <p:cNvPr id="12" name="Google Shape;309;p21">
            <a:extLst>
              <a:ext uri="{FF2B5EF4-FFF2-40B4-BE49-F238E27FC236}">
                <a16:creationId xmlns:a16="http://schemas.microsoft.com/office/drawing/2014/main" id="{0CB8EEE2-2090-407D-8E10-CE5B360AD40A}"/>
              </a:ext>
            </a:extLst>
          </p:cNvPr>
          <p:cNvSpPr txBox="1">
            <a:spLocks/>
          </p:cNvSpPr>
          <p:nvPr/>
        </p:nvSpPr>
        <p:spPr>
          <a:xfrm>
            <a:off x="487592" y="869221"/>
            <a:ext cx="5415307" cy="842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chemeClr val="tx1"/>
                </a:solidFill>
              </a:rPr>
              <a:t>Custos mais inerentes ao projeto:</a:t>
            </a:r>
            <a:endParaRPr lang="pt-BR" b="1" dirty="0"/>
          </a:p>
          <a:p>
            <a:pPr marL="0" indent="0" algn="just">
              <a:buNone/>
            </a:pPr>
            <a:r>
              <a:rPr lang="pt-BR" dirty="0"/>
              <a:t>Parte da comunicação entre o serviço WEB e MOBILE se baseará sobre a conexão do servidor ao Rapsberry instalado na parte eletrônica do carro;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b="1" dirty="0"/>
              <a:t>Custos de maior relevância: </a:t>
            </a:r>
          </a:p>
          <a:p>
            <a:pPr marL="0" indent="0" algn="just">
              <a:buNone/>
            </a:pPr>
            <a:r>
              <a:rPr lang="pt-BR" dirty="0"/>
              <a:t>Parte do maior investimento será no Rapsberry que servirá de central de comunicação online com o servidor e consequentemente com o acesso do usuário.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0486692"/>
      </p:ext>
    </p:extLst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561</Words>
  <Application>Microsoft Office PowerPoint</Application>
  <PresentationFormat>Apresentação na tela (16:9)</PresentationFormat>
  <Paragraphs>103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4" baseType="lpstr">
      <vt:lpstr>Barlow</vt:lpstr>
      <vt:lpstr>Work Sans</vt:lpstr>
      <vt:lpstr>Arial</vt:lpstr>
      <vt:lpstr>Wingdings</vt:lpstr>
      <vt:lpstr>Miriam Libre</vt:lpstr>
      <vt:lpstr>Calibri</vt:lpstr>
      <vt:lpstr>Barlow Light</vt:lpstr>
      <vt:lpstr>Roderigo template</vt:lpstr>
      <vt:lpstr>SMS ALERTA SERVIÇOS DE SOFTWARE E HARDWARE DE SEGURANÇA </vt:lpstr>
      <vt:lpstr>Apresentação do PowerPoint</vt:lpstr>
      <vt:lpstr>TÓPICOS DE APRESENTAÇÃO</vt:lpstr>
      <vt:lpstr>Modelo de negócio [Andressa]</vt:lpstr>
      <vt:lpstr>Fonte de receita</vt:lpstr>
      <vt:lpstr>Fonte de receita</vt:lpstr>
      <vt:lpstr>Apresentação do PowerPoint</vt:lpstr>
      <vt:lpstr>Modelo de negócio web: </vt:lpstr>
      <vt:lpstr>Estrutura de custos: Descrição das características dos custos </vt:lpstr>
      <vt:lpstr>Descrição das características dos custos [Andressa – Se o Slide anterior não for suficiente, adicione maiores detalhes aqui.]</vt:lpstr>
      <vt:lpstr>Estruturas empresariais de modelos de custos: </vt:lpstr>
      <vt:lpstr>Validação do modelo econômico [Andressa – Economia de Escala ou Escopo]</vt:lpstr>
      <vt:lpstr>Apresentação do PowerPoint</vt:lpstr>
      <vt:lpstr>Apresentação do PowerPoint</vt:lpstr>
      <vt:lpstr>INTEGRANTES</vt:lpstr>
      <vt:lpstr>Obrigado! Dúvidas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SMS ALERTA SERVIÇOS DE SOFTWARE E HARDWARE DE SEGURANÇA</dc:title>
  <dc:creator>Thales</dc:creator>
  <cp:lastModifiedBy>Thales</cp:lastModifiedBy>
  <cp:revision>53</cp:revision>
  <dcterms:modified xsi:type="dcterms:W3CDTF">2018-10-05T19:43:03Z</dcterms:modified>
</cp:coreProperties>
</file>