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2" r:id="rId5"/>
    <p:sldId id="263" r:id="rId6"/>
    <p:sldId id="264" r:id="rId7"/>
    <p:sldId id="266" r:id="rId8"/>
    <p:sldId id="265" r:id="rId9"/>
    <p:sldId id="277" r:id="rId10"/>
    <p:sldId id="267" r:id="rId11"/>
    <p:sldId id="278" r:id="rId12"/>
    <p:sldId id="268" r:id="rId13"/>
    <p:sldId id="273" r:id="rId14"/>
    <p:sldId id="274" r:id="rId15"/>
    <p:sldId id="275" r:id="rId16"/>
    <p:sldId id="276" r:id="rId17"/>
    <p:sldId id="279" r:id="rId18"/>
    <p:sldId id="281" r:id="rId19"/>
    <p:sldId id="280" r:id="rId20"/>
    <p:sldId id="269" r:id="rId21"/>
    <p:sldId id="270" r:id="rId22"/>
    <p:sldId id="271" r:id="rId23"/>
    <p:sldId id="272" r:id="rId24"/>
  </p:sldIdLst>
  <p:sldSz cx="18288000" cy="10287000"/>
  <p:notesSz cx="18288000" cy="10287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21"/>
    <p:restoredTop sz="94664"/>
  </p:normalViewPr>
  <p:slideViewPr>
    <p:cSldViewPr>
      <p:cViewPr varScale="1">
        <p:scale>
          <a:sx n="50" d="100"/>
          <a:sy n="50" d="100"/>
        </p:scale>
        <p:origin x="-835"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5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4550"/>
          </a:solidFill>
        </p:spPr>
        <p:txBody>
          <a:bodyPr wrap="square" lIns="0" tIns="0" rIns="0" bIns="0" rtlCol="0"/>
          <a:lstStyle/>
          <a:p>
            <a:endParaRPr/>
          </a:p>
        </p:txBody>
      </p:sp>
      <p:sp>
        <p:nvSpPr>
          <p:cNvPr id="17" name="bg object 17"/>
          <p:cNvSpPr/>
          <p:nvPr/>
        </p:nvSpPr>
        <p:spPr>
          <a:xfrm>
            <a:off x="0" y="0"/>
            <a:ext cx="7610475" cy="8687435"/>
          </a:xfrm>
          <a:custGeom>
            <a:avLst/>
            <a:gdLst/>
            <a:ahLst/>
            <a:cxnLst/>
            <a:rect l="l" t="t" r="r" b="b"/>
            <a:pathLst>
              <a:path w="7610475" h="8687435">
                <a:moveTo>
                  <a:pt x="5127543" y="0"/>
                </a:moveTo>
                <a:lnTo>
                  <a:pt x="0" y="0"/>
                </a:lnTo>
                <a:lnTo>
                  <a:pt x="0" y="8678069"/>
                </a:lnTo>
                <a:lnTo>
                  <a:pt x="5260" y="8687180"/>
                </a:lnTo>
                <a:lnTo>
                  <a:pt x="5077372" y="8687180"/>
                </a:lnTo>
                <a:lnTo>
                  <a:pt x="7610005" y="4300475"/>
                </a:lnTo>
                <a:lnTo>
                  <a:pt x="7610005" y="4299201"/>
                </a:lnTo>
                <a:lnTo>
                  <a:pt x="5127543" y="0"/>
                </a:lnTo>
                <a:close/>
              </a:path>
            </a:pathLst>
          </a:custGeom>
          <a:solidFill>
            <a:srgbClr val="00A080"/>
          </a:solidFill>
        </p:spPr>
        <p:txBody>
          <a:bodyPr wrap="square" lIns="0" tIns="0" rIns="0" bIns="0" rtlCol="0"/>
          <a:lstStyle/>
          <a:p>
            <a:endParaRPr/>
          </a:p>
        </p:txBody>
      </p:sp>
      <p:sp>
        <p:nvSpPr>
          <p:cNvPr id="18" name="bg object 18"/>
          <p:cNvSpPr/>
          <p:nvPr/>
        </p:nvSpPr>
        <p:spPr>
          <a:xfrm>
            <a:off x="2505684" y="5832742"/>
            <a:ext cx="5967095" cy="4454525"/>
          </a:xfrm>
          <a:custGeom>
            <a:avLst/>
            <a:gdLst/>
            <a:ahLst/>
            <a:cxnLst/>
            <a:rect l="l" t="t" r="r" b="b"/>
            <a:pathLst>
              <a:path w="5967095" h="4454525">
                <a:moveTo>
                  <a:pt x="4475073" y="0"/>
                </a:moveTo>
                <a:lnTo>
                  <a:pt x="1491690" y="0"/>
                </a:lnTo>
                <a:lnTo>
                  <a:pt x="0" y="2583724"/>
                </a:lnTo>
                <a:lnTo>
                  <a:pt x="1079940" y="4454257"/>
                </a:lnTo>
                <a:lnTo>
                  <a:pt x="4887030" y="4454257"/>
                </a:lnTo>
                <a:lnTo>
                  <a:pt x="5966764" y="2584097"/>
                </a:lnTo>
                <a:lnTo>
                  <a:pt x="5966764" y="2583352"/>
                </a:lnTo>
                <a:lnTo>
                  <a:pt x="4475073" y="0"/>
                </a:lnTo>
                <a:close/>
              </a:path>
            </a:pathLst>
          </a:custGeom>
          <a:solidFill>
            <a:srgbClr val="A3E47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5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692231" y="2933909"/>
            <a:ext cx="4075430" cy="5452109"/>
          </a:xfrm>
          <a:prstGeom prst="rect">
            <a:avLst/>
          </a:prstGeom>
        </p:spPr>
        <p:txBody>
          <a:bodyPr wrap="square" lIns="0" tIns="0" rIns="0" bIns="0">
            <a:spAutoFit/>
          </a:bodyPr>
          <a:lstStyle>
            <a:lvl1pPr>
              <a:defRPr sz="2800" b="0" i="0">
                <a:solidFill>
                  <a:srgbClr val="F4F4F4"/>
                </a:solidFill>
                <a:latin typeface="Trebuchet MS"/>
                <a:cs typeface="Trebuchet M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5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929402" y="634524"/>
            <a:ext cx="7276473" cy="1613407"/>
          </a:xfrm>
          <a:prstGeom prst="rect">
            <a:avLst/>
          </a:prstGeom>
        </p:spPr>
        <p:txBody>
          <a:bodyPr wrap="square" lIns="0" tIns="0" rIns="0" bIns="0">
            <a:spAutoFit/>
          </a:bodyPr>
          <a:lstStyle>
            <a:lvl1pPr>
              <a:defRPr sz="85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29411" y="2349036"/>
            <a:ext cx="8470900" cy="5607684"/>
          </a:xfrm>
          <a:prstGeom prst="rect">
            <a:avLst/>
          </a:prstGeom>
        </p:spPr>
        <p:txBody>
          <a:bodyPr wrap="square" lIns="0" tIns="0" rIns="0" bIns="0">
            <a:spAutoFit/>
          </a:bodyPr>
          <a:lstStyle>
            <a:lvl1pPr>
              <a:defRPr sz="25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2/11/2024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northeastern.instructure.com/users/205873/files/21785223/preview?verifier=KOLq7EgLcNUDcm628ofBsjJtEGSZBpFj4hSAXNs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23074" y="373609"/>
            <a:ext cx="6165215" cy="9913620"/>
            <a:chOff x="12123074" y="373609"/>
            <a:chExt cx="6165215" cy="9913620"/>
          </a:xfrm>
        </p:grpSpPr>
        <p:sp>
          <p:nvSpPr>
            <p:cNvPr id="3" name="object 3"/>
            <p:cNvSpPr/>
            <p:nvPr/>
          </p:nvSpPr>
          <p:spPr>
            <a:xfrm>
              <a:off x="14328902" y="2317178"/>
              <a:ext cx="3959225" cy="6336665"/>
            </a:xfrm>
            <a:custGeom>
              <a:avLst/>
              <a:gdLst/>
              <a:ahLst/>
              <a:cxnLst/>
              <a:rect l="l" t="t" r="r" b="b"/>
              <a:pathLst>
                <a:path w="3959225" h="6336665">
                  <a:moveTo>
                    <a:pt x="3959096" y="0"/>
                  </a:moveTo>
                  <a:lnTo>
                    <a:pt x="1830195" y="0"/>
                  </a:lnTo>
                  <a:lnTo>
                    <a:pt x="0" y="3170019"/>
                  </a:lnTo>
                  <a:lnTo>
                    <a:pt x="1827922" y="6336105"/>
                  </a:lnTo>
                  <a:lnTo>
                    <a:pt x="3959096" y="6336105"/>
                  </a:lnTo>
                  <a:lnTo>
                    <a:pt x="3959096" y="0"/>
                  </a:lnTo>
                  <a:close/>
                </a:path>
              </a:pathLst>
            </a:custGeom>
            <a:solidFill>
              <a:srgbClr val="004550"/>
            </a:solidFill>
          </p:spPr>
          <p:txBody>
            <a:bodyPr wrap="square" lIns="0" tIns="0" rIns="0" bIns="0" rtlCol="0"/>
            <a:lstStyle/>
            <a:p>
              <a:endParaRPr/>
            </a:p>
          </p:txBody>
        </p:sp>
        <p:sp>
          <p:nvSpPr>
            <p:cNvPr id="4" name="object 4"/>
            <p:cNvSpPr/>
            <p:nvPr/>
          </p:nvSpPr>
          <p:spPr>
            <a:xfrm>
              <a:off x="12123074" y="7035127"/>
              <a:ext cx="4970145" cy="3252470"/>
            </a:xfrm>
            <a:custGeom>
              <a:avLst/>
              <a:gdLst/>
              <a:ahLst/>
              <a:cxnLst/>
              <a:rect l="l" t="t" r="r" b="b"/>
              <a:pathLst>
                <a:path w="4970144" h="3252470">
                  <a:moveTo>
                    <a:pt x="3727413" y="0"/>
                  </a:moveTo>
                  <a:lnTo>
                    <a:pt x="1242404" y="0"/>
                  </a:lnTo>
                  <a:lnTo>
                    <a:pt x="0" y="2151869"/>
                  </a:lnTo>
                  <a:lnTo>
                    <a:pt x="0" y="2152304"/>
                  </a:lnTo>
                  <a:lnTo>
                    <a:pt x="634846" y="3251872"/>
                  </a:lnTo>
                  <a:lnTo>
                    <a:pt x="4335054" y="3251872"/>
                  </a:lnTo>
                  <a:lnTo>
                    <a:pt x="4969855" y="2152304"/>
                  </a:lnTo>
                  <a:lnTo>
                    <a:pt x="4969855" y="2151869"/>
                  </a:lnTo>
                  <a:lnTo>
                    <a:pt x="3727413" y="0"/>
                  </a:lnTo>
                  <a:close/>
                </a:path>
              </a:pathLst>
            </a:custGeom>
            <a:solidFill>
              <a:srgbClr val="00A080"/>
            </a:solidFill>
          </p:spPr>
          <p:txBody>
            <a:bodyPr wrap="square" lIns="0" tIns="0" rIns="0" bIns="0" rtlCol="0"/>
            <a:lstStyle/>
            <a:p>
              <a:endParaRPr/>
            </a:p>
          </p:txBody>
        </p:sp>
        <p:sp>
          <p:nvSpPr>
            <p:cNvPr id="5" name="object 5"/>
            <p:cNvSpPr/>
            <p:nvPr/>
          </p:nvSpPr>
          <p:spPr>
            <a:xfrm>
              <a:off x="12336447" y="5954839"/>
              <a:ext cx="2272030" cy="1967864"/>
            </a:xfrm>
            <a:custGeom>
              <a:avLst/>
              <a:gdLst/>
              <a:ahLst/>
              <a:cxnLst/>
              <a:rect l="l" t="t" r="r" b="b"/>
              <a:pathLst>
                <a:path w="2272030" h="1967865">
                  <a:moveTo>
                    <a:pt x="1703655" y="0"/>
                  </a:moveTo>
                  <a:lnTo>
                    <a:pt x="567767" y="0"/>
                  </a:lnTo>
                  <a:lnTo>
                    <a:pt x="0" y="983466"/>
                  </a:lnTo>
                  <a:lnTo>
                    <a:pt x="0" y="983814"/>
                  </a:lnTo>
                  <a:lnTo>
                    <a:pt x="567767" y="1967280"/>
                  </a:lnTo>
                  <a:lnTo>
                    <a:pt x="1703655" y="1967280"/>
                  </a:lnTo>
                  <a:lnTo>
                    <a:pt x="2271498" y="983814"/>
                  </a:lnTo>
                  <a:lnTo>
                    <a:pt x="2271498" y="983466"/>
                  </a:lnTo>
                  <a:lnTo>
                    <a:pt x="1703655" y="0"/>
                  </a:lnTo>
                  <a:close/>
                </a:path>
              </a:pathLst>
            </a:custGeom>
            <a:solidFill>
              <a:srgbClr val="A3E472"/>
            </a:solidFill>
          </p:spPr>
          <p:txBody>
            <a:bodyPr wrap="square" lIns="0" tIns="0" rIns="0" bIns="0" rtlCol="0"/>
            <a:lstStyle/>
            <a:p>
              <a:endParaRPr/>
            </a:p>
          </p:txBody>
        </p:sp>
        <p:sp>
          <p:nvSpPr>
            <p:cNvPr id="6" name="object 6"/>
            <p:cNvSpPr/>
            <p:nvPr/>
          </p:nvSpPr>
          <p:spPr>
            <a:xfrm>
              <a:off x="13737717" y="373609"/>
              <a:ext cx="3799840" cy="3288665"/>
            </a:xfrm>
            <a:custGeom>
              <a:avLst/>
              <a:gdLst/>
              <a:ahLst/>
              <a:cxnLst/>
              <a:rect l="l" t="t" r="r" b="b"/>
              <a:pathLst>
                <a:path w="3799840" h="3288665">
                  <a:moveTo>
                    <a:pt x="2849624" y="0"/>
                  </a:moveTo>
                  <a:lnTo>
                    <a:pt x="949958" y="0"/>
                  </a:lnTo>
                  <a:lnTo>
                    <a:pt x="0" y="1645232"/>
                  </a:lnTo>
                  <a:lnTo>
                    <a:pt x="948777" y="3288435"/>
                  </a:lnTo>
                  <a:lnTo>
                    <a:pt x="2850932" y="3288435"/>
                  </a:lnTo>
                  <a:lnTo>
                    <a:pt x="3799710" y="1645232"/>
                  </a:lnTo>
                  <a:lnTo>
                    <a:pt x="2849624" y="0"/>
                  </a:lnTo>
                  <a:close/>
                </a:path>
              </a:pathLst>
            </a:custGeom>
            <a:solidFill>
              <a:srgbClr val="00A080"/>
            </a:solidFill>
          </p:spPr>
          <p:txBody>
            <a:bodyPr wrap="square" lIns="0" tIns="0" rIns="0" bIns="0" rtlCol="0"/>
            <a:lstStyle/>
            <a:p>
              <a:endParaRPr/>
            </a:p>
          </p:txBody>
        </p:sp>
      </p:grpSp>
      <p:pic>
        <p:nvPicPr>
          <p:cNvPr id="7" name="object 7"/>
          <p:cNvPicPr/>
          <p:nvPr/>
        </p:nvPicPr>
        <p:blipFill>
          <a:blip r:embed="rId2" cstate="print"/>
          <a:stretch>
            <a:fillRect/>
          </a:stretch>
        </p:blipFill>
        <p:spPr>
          <a:xfrm>
            <a:off x="4948240" y="47409"/>
            <a:ext cx="4552950" cy="3038474"/>
          </a:xfrm>
          <a:prstGeom prst="rect">
            <a:avLst/>
          </a:prstGeom>
        </p:spPr>
      </p:pic>
      <p:sp>
        <p:nvSpPr>
          <p:cNvPr id="8" name="object 8"/>
          <p:cNvSpPr txBox="1">
            <a:spLocks noGrp="1"/>
          </p:cNvSpPr>
          <p:nvPr>
            <p:ph type="title"/>
          </p:nvPr>
        </p:nvSpPr>
        <p:spPr>
          <a:xfrm>
            <a:off x="2455565" y="2799892"/>
            <a:ext cx="9545955" cy="3336811"/>
          </a:xfrm>
          <a:prstGeom prst="rect">
            <a:avLst/>
          </a:prstGeom>
        </p:spPr>
        <p:txBody>
          <a:bodyPr vert="horz" wrap="square" lIns="0" tIns="12700" rIns="0" bIns="0" rtlCol="0">
            <a:spAutoFit/>
          </a:bodyPr>
          <a:lstStyle/>
          <a:p>
            <a:pPr marL="12700" marR="5080" algn="ctr">
              <a:lnSpc>
                <a:spcPct val="100000"/>
              </a:lnSpc>
              <a:spcBef>
                <a:spcPts val="100"/>
              </a:spcBef>
            </a:pPr>
            <a:r>
              <a:rPr lang="en-US" sz="7200" b="1" spc="125" dirty="0" smtClean="0">
                <a:latin typeface="Times New Roman" pitchFamily="18" charset="0"/>
                <a:cs typeface="Times New Roman" pitchFamily="18" charset="0"/>
              </a:rPr>
              <a:t>ALARM ANALYSIS AND GROUPING MANAGEMENT</a:t>
            </a:r>
            <a:endParaRPr sz="7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29402" y="634524"/>
            <a:ext cx="7276473" cy="862286"/>
          </a:xfrm>
          <a:prstGeom prst="rect">
            <a:avLst/>
          </a:prstGeom>
        </p:spPr>
        <p:txBody>
          <a:bodyPr vert="horz" wrap="square" lIns="0" tIns="305307" rIns="0" bIns="0" rtlCol="0">
            <a:spAutoFit/>
          </a:bodyPr>
          <a:lstStyle/>
          <a:p>
            <a:pPr marL="0" marR="0">
              <a:spcBef>
                <a:spcPts val="0"/>
              </a:spcBef>
              <a:spcAft>
                <a:spcPts val="0"/>
              </a:spcAft>
            </a:pP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Finding </a:t>
            </a:r>
            <a:r>
              <a:rPr lang="en-US" sz="3600" b="1" dirty="0">
                <a:effectLst/>
                <a:latin typeface="Times New Roman" panose="02020603050405020304" pitchFamily="18" charset="0"/>
                <a:ea typeface="SimSun" panose="02010600030101010101" pitchFamily="2" charset="-122"/>
                <a:cs typeface="Times New Roman" panose="02020603050405020304" pitchFamily="18" charset="0"/>
              </a:rPr>
              <a:t>the best </a:t>
            </a:r>
            <a:r>
              <a:rPr lang="en-US" sz="3600" b="1" dirty="0" smtClean="0">
                <a:effectLst/>
                <a:latin typeface="Times New Roman" panose="02020603050405020304" pitchFamily="18" charset="0"/>
                <a:ea typeface="SimSun" panose="02010600030101010101" pitchFamily="2" charset="-122"/>
                <a:cs typeface="Times New Roman" panose="02020603050405020304" pitchFamily="18" charset="0"/>
              </a:rPr>
              <a:t>number of clusters.</a:t>
            </a: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 name="object 6"/>
          <p:cNvSpPr txBox="1"/>
          <p:nvPr/>
        </p:nvSpPr>
        <p:spPr>
          <a:xfrm>
            <a:off x="9122735" y="3132719"/>
            <a:ext cx="8629107" cy="3398366"/>
          </a:xfrm>
          <a:prstGeom prst="rect">
            <a:avLst/>
          </a:prstGeom>
        </p:spPr>
        <p:txBody>
          <a:bodyPr vert="horz" wrap="square" lIns="0" tIns="12700" rIns="0" bIns="0" rtlCol="0">
            <a:spAutoFit/>
          </a:bodyPr>
          <a:lstStyle/>
          <a:p>
            <a:pPr marL="571500" marR="0" indent="-571500" algn="ctr">
              <a:spcBef>
                <a:spcPts val="0"/>
              </a:spcBef>
              <a:spcAft>
                <a:spcPts val="0"/>
              </a:spcAft>
            </a:pPr>
            <a:r>
              <a:rPr lang="en-US" sz="4400" dirty="0">
                <a:effectLst/>
                <a:latin typeface="Times New Roman" pitchFamily="18" charset="0"/>
                <a:ea typeface="SimSun" panose="02010600030101010101" pitchFamily="2" charset="-122"/>
                <a:cs typeface="Times New Roman" pitchFamily="18" charset="0"/>
              </a:rPr>
              <a:t>Calculating the </a:t>
            </a:r>
            <a:r>
              <a:rPr lang="en-US" sz="4400" dirty="0" smtClean="0">
                <a:effectLst/>
                <a:latin typeface="Times New Roman" pitchFamily="18" charset="0"/>
                <a:ea typeface="SimSun" panose="02010600030101010101" pitchFamily="2" charset="-122"/>
                <a:cs typeface="Times New Roman" pitchFamily="18" charset="0"/>
              </a:rPr>
              <a:t>WCSS(within clusters sum of squares)</a:t>
            </a:r>
            <a:r>
              <a:rPr lang="zh-CN" altLang="en-US" sz="4400" dirty="0" smtClean="0">
                <a:effectLst/>
                <a:latin typeface="Times New Roman" pitchFamily="18" charset="0"/>
                <a:ea typeface="SimSun" panose="02010600030101010101" pitchFamily="2" charset="-122"/>
                <a:cs typeface="Times New Roman" pitchFamily="18" charset="0"/>
              </a:rPr>
              <a:t> </a:t>
            </a:r>
            <a:r>
              <a:rPr lang="en-US" altLang="zh-CN" sz="4400" dirty="0">
                <a:effectLst/>
                <a:latin typeface="Times New Roman" pitchFamily="18" charset="0"/>
                <a:ea typeface="SimSun" panose="02010600030101010101" pitchFamily="2" charset="-122"/>
                <a:cs typeface="Times New Roman" pitchFamily="18" charset="0"/>
              </a:rPr>
              <a:t>base on Elbow </a:t>
            </a:r>
            <a:r>
              <a:rPr lang="en-US" altLang="zh-CN" sz="4400" dirty="0" smtClean="0">
                <a:effectLst/>
                <a:latin typeface="Times New Roman" pitchFamily="18" charset="0"/>
                <a:ea typeface="SimSun" panose="02010600030101010101" pitchFamily="2" charset="-122"/>
                <a:cs typeface="Times New Roman" pitchFamily="18" charset="0"/>
              </a:rPr>
              <a:t>method</a:t>
            </a:r>
            <a:r>
              <a:rPr lang="en-US" altLang="zh-CN" sz="4400" dirty="0" smtClean="0">
                <a:latin typeface="Times New Roman" pitchFamily="18" charset="0"/>
                <a:ea typeface="SimSun" panose="02010600030101010101" pitchFamily="2" charset="-122"/>
                <a:cs typeface="Times New Roman" pitchFamily="18" charset="0"/>
              </a:rPr>
              <a:t>.</a:t>
            </a:r>
          </a:p>
          <a:p>
            <a:pPr marL="571500" marR="0" indent="-571500" algn="ctr">
              <a:spcBef>
                <a:spcPts val="0"/>
              </a:spcBef>
              <a:spcAft>
                <a:spcPts val="0"/>
              </a:spcAft>
            </a:pPr>
            <a:endParaRPr lang="en-IN" sz="4400" dirty="0">
              <a:effectLst/>
              <a:latin typeface="Times New Roman" pitchFamily="18" charset="0"/>
              <a:ea typeface="SimSun" panose="02010600030101010101" pitchFamily="2" charset="-122"/>
              <a:cs typeface="Times New Roman" pitchFamily="18" charset="0"/>
            </a:endParaRPr>
          </a:p>
          <a:p>
            <a:pPr marL="571500" marR="0" indent="-571500" algn="ctr">
              <a:spcBef>
                <a:spcPts val="0"/>
              </a:spcBef>
              <a:spcAft>
                <a:spcPts val="0"/>
              </a:spcAft>
            </a:pPr>
            <a:r>
              <a:rPr lang="en-IN" sz="4400" dirty="0" smtClean="0">
                <a:latin typeface="Times New Roman" pitchFamily="18" charset="0"/>
                <a:ea typeface="SimSun" panose="02010600030101010101" pitchFamily="2" charset="-122"/>
                <a:cs typeface="Times New Roman" pitchFamily="18" charset="0"/>
              </a:rPr>
              <a:t>We found optimal to be 7 clusters.</a:t>
            </a:r>
            <a:endParaRPr lang="en-US" sz="4400" dirty="0">
              <a:effectLst/>
              <a:latin typeface="Times New Roman" pitchFamily="18" charset="0"/>
              <a:ea typeface="SimSun" panose="02010600030101010101" pitchFamily="2" charset="-122"/>
              <a:cs typeface="Times New Roman" pitchFamily="18" charset="0"/>
            </a:endParaRPr>
          </a:p>
        </p:txBody>
      </p:sp>
      <p:pic>
        <p:nvPicPr>
          <p:cNvPr id="13" name="Picture 12">
            <a:extLst>
              <a:ext uri="{FF2B5EF4-FFF2-40B4-BE49-F238E27FC236}">
                <a16:creationId xmlns="" xmlns:a16="http://schemas.microsoft.com/office/drawing/2014/main" id="{50D07B06-DCCE-577E-A241-CEFA3F3E6841}"/>
              </a:ext>
            </a:extLst>
          </p:cNvPr>
          <p:cNvPicPr>
            <a:picLocks noChangeAspect="1"/>
          </p:cNvPicPr>
          <p:nvPr/>
        </p:nvPicPr>
        <p:blipFill>
          <a:blip r:embed="rId2"/>
          <a:srcRect/>
          <a:stretch>
            <a:fillRect/>
          </a:stretch>
        </p:blipFill>
        <p:spPr bwMode="auto">
          <a:xfrm>
            <a:off x="500716" y="2071666"/>
            <a:ext cx="7747431" cy="3357586"/>
          </a:xfrm>
          <a:prstGeom prst="rect">
            <a:avLst/>
          </a:prstGeom>
          <a:noFill/>
          <a:ln w="9525">
            <a:noFill/>
            <a:miter lim="800000"/>
            <a:headEnd/>
            <a:tailEnd/>
          </a:ln>
        </p:spPr>
      </p:pic>
      <p:pic>
        <p:nvPicPr>
          <p:cNvPr id="8" name="Picture 2"/>
          <p:cNvPicPr>
            <a:picLocks noChangeAspect="1" noChangeArrowheads="1"/>
          </p:cNvPicPr>
          <p:nvPr/>
        </p:nvPicPr>
        <p:blipFill>
          <a:blip r:embed="rId3"/>
          <a:srcRect/>
          <a:stretch>
            <a:fillRect/>
          </a:stretch>
        </p:blipFill>
        <p:spPr bwMode="auto">
          <a:xfrm>
            <a:off x="571440" y="5715004"/>
            <a:ext cx="7715304" cy="4214842"/>
          </a:xfrm>
          <a:prstGeom prst="rect">
            <a:avLst/>
          </a:prstGeom>
          <a:noFill/>
          <a:ln w="9525">
            <a:noFill/>
            <a:miter lim="800000"/>
            <a:headEnd/>
            <a:tailEnd/>
          </a:ln>
          <a:effectLst/>
        </p:spPr>
      </p:pic>
    </p:spTree>
    <p:extLst>
      <p:ext uri="{BB962C8B-B14F-4D97-AF65-F5344CB8AC3E}">
        <p14:creationId xmlns="" xmlns:p14="http://schemas.microsoft.com/office/powerpoint/2010/main" val="210645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14501142" cy="615553"/>
          </a:xfrm>
        </p:spPr>
        <p:txBody>
          <a:bodyPr/>
          <a:lstStyle/>
          <a:p>
            <a:r>
              <a:rPr lang="en-IN" sz="4000" dirty="0" smtClean="0">
                <a:latin typeface="Times New Roman" pitchFamily="18" charset="0"/>
                <a:cs typeface="Times New Roman" pitchFamily="18" charset="0"/>
              </a:rPr>
              <a:t>Clustering visualization</a:t>
            </a:r>
            <a:endParaRPr lang="en-US"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11287140" y="2349036"/>
            <a:ext cx="6786610" cy="4616648"/>
          </a:xfrm>
        </p:spPr>
        <p:txBody>
          <a:bodyPr/>
          <a:lstStyle/>
          <a:p>
            <a:pPr algn="just"/>
            <a:r>
              <a:rPr lang="en-IN" dirty="0" smtClean="0"/>
              <a:t>We used K means clustering for clustering analysis.</a:t>
            </a:r>
          </a:p>
          <a:p>
            <a:pPr algn="just"/>
            <a:r>
              <a:rPr lang="en-IN" dirty="0" smtClean="0"/>
              <a:t>This is how our clustering looks like.</a:t>
            </a:r>
          </a:p>
          <a:p>
            <a:pPr algn="just"/>
            <a:r>
              <a:rPr lang="en-US" dirty="0" smtClean="0"/>
              <a:t>The visualization allows us to observe the cluster structure and identify any patterns or relationships between the data points within and between clusters. It provides an overview of how the clustering algorithm has grouped the data points based on their similarities in the original high-dimensional space, projected onto a two-dimensional space for visualization purposes.</a:t>
            </a:r>
            <a:endParaRPr lang="en-US" dirty="0"/>
          </a:p>
        </p:txBody>
      </p:sp>
      <p:pic>
        <p:nvPicPr>
          <p:cNvPr id="4" name="Picture 2"/>
          <p:cNvPicPr>
            <a:picLocks noChangeAspect="1" noChangeArrowheads="1"/>
          </p:cNvPicPr>
          <p:nvPr/>
        </p:nvPicPr>
        <p:blipFill>
          <a:blip r:embed="rId2"/>
          <a:srcRect/>
          <a:stretch>
            <a:fillRect/>
          </a:stretch>
        </p:blipFill>
        <p:spPr bwMode="auto">
          <a:xfrm>
            <a:off x="571440" y="1643038"/>
            <a:ext cx="10358478" cy="742955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66800" y="676345"/>
            <a:ext cx="7276473" cy="862286"/>
          </a:xfrm>
          <a:prstGeom prst="rect">
            <a:avLst/>
          </a:prstGeom>
        </p:spPr>
        <p:txBody>
          <a:bodyPr vert="horz" wrap="square" lIns="0" tIns="305307" rIns="0" bIns="0" rtlCol="0">
            <a:spAutoFit/>
          </a:bodyPr>
          <a:lstStyle/>
          <a:p>
            <a:pPr marL="0" marR="0">
              <a:spcBef>
                <a:spcPts val="0"/>
              </a:spcBef>
              <a:spcAft>
                <a:spcPts val="0"/>
              </a:spcAft>
            </a:pPr>
            <a:r>
              <a:rPr lang="en-US" sz="3600" b="1" dirty="0">
                <a:effectLst/>
                <a:latin typeface="Times New Roman" panose="02020603050405020304" pitchFamily="18" charset="0"/>
                <a:ea typeface="SimSun" panose="02010600030101010101" pitchFamily="2" charset="-122"/>
                <a:cs typeface="Times New Roman" panose="02020603050405020304" pitchFamily="18" charset="0"/>
              </a:rPr>
              <a:t>Label the cluster name</a:t>
            </a: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object 7"/>
          <p:cNvSpPr txBox="1"/>
          <p:nvPr/>
        </p:nvSpPr>
        <p:spPr>
          <a:xfrm>
            <a:off x="9924252" y="3421324"/>
            <a:ext cx="8616153" cy="5100563"/>
          </a:xfrm>
          <a:prstGeom prst="rect">
            <a:avLst/>
          </a:prstGeom>
        </p:spPr>
        <p:txBody>
          <a:bodyPr vert="horz" wrap="square" lIns="0" tIns="34925" rIns="0" bIns="0" rtlCol="0">
            <a:spAutoFit/>
          </a:bodyPr>
          <a:lstStyle/>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0: Distribution Module Breaker Open</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1: Communication and System Status</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2: Redact Name and Location</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3: Long-term and Short-term Temperature Rate</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4: Temperature and Humidity Threshold Violation</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5: Power and Load Conditions</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b="1" dirty="0">
                <a:effectLst/>
                <a:latin typeface="Times New Roman" panose="02020603050405020304" pitchFamily="18" charset="0"/>
                <a:ea typeface="SimSun" panose="02010600030101010101" pitchFamily="2" charset="-122"/>
                <a:cs typeface="Symbol" pitchFamily="2" charset="2"/>
              </a:rPr>
              <a:t>Cluster 6: Value Threshold Violation</a:t>
            </a:r>
            <a:endParaRPr lang="en-US" sz="2400" dirty="0">
              <a:effectLst/>
              <a:latin typeface="Calibri" panose="020F0502020204030204" pitchFamily="34" charset="0"/>
              <a:ea typeface="SimSun" panose="02010600030101010101" pitchFamily="2" charset="-122"/>
              <a:cs typeface="Symbol" pitchFamily="2" charset="2"/>
            </a:endParaRPr>
          </a:p>
        </p:txBody>
      </p:sp>
      <p:pic>
        <p:nvPicPr>
          <p:cNvPr id="2" name="Picture 1">
            <a:extLst>
              <a:ext uri="{FF2B5EF4-FFF2-40B4-BE49-F238E27FC236}">
                <a16:creationId xmlns="" xmlns:a16="http://schemas.microsoft.com/office/drawing/2014/main" id="{CBC79555-0464-9175-2051-2410547DBF83}"/>
              </a:ext>
            </a:extLst>
          </p:cNvPr>
          <p:cNvPicPr>
            <a:picLocks noChangeAspect="1"/>
          </p:cNvPicPr>
          <p:nvPr/>
        </p:nvPicPr>
        <p:blipFill>
          <a:blip r:embed="rId2"/>
          <a:srcRect/>
          <a:stretch>
            <a:fillRect/>
          </a:stretch>
        </p:blipFill>
        <p:spPr bwMode="auto">
          <a:xfrm>
            <a:off x="1066800" y="1834346"/>
            <a:ext cx="4802372" cy="4158724"/>
          </a:xfrm>
          <a:prstGeom prst="rect">
            <a:avLst/>
          </a:prstGeom>
          <a:noFill/>
          <a:ln w="9525">
            <a:noFill/>
            <a:miter lim="800000"/>
            <a:headEnd/>
            <a:tailEnd/>
          </a:ln>
        </p:spPr>
      </p:pic>
      <p:pic>
        <p:nvPicPr>
          <p:cNvPr id="3" name="Picture 2">
            <a:extLst>
              <a:ext uri="{FF2B5EF4-FFF2-40B4-BE49-F238E27FC236}">
                <a16:creationId xmlns="" xmlns:a16="http://schemas.microsoft.com/office/drawing/2014/main" id="{9FE0BF76-41AF-F0DB-AF57-2E51A68EA296}"/>
              </a:ext>
            </a:extLst>
          </p:cNvPr>
          <p:cNvPicPr>
            <a:picLocks noChangeAspect="1"/>
          </p:cNvPicPr>
          <p:nvPr/>
        </p:nvPicPr>
        <p:blipFill>
          <a:blip r:embed="rId3"/>
          <a:srcRect/>
          <a:stretch>
            <a:fillRect/>
          </a:stretch>
        </p:blipFill>
        <p:spPr bwMode="auto">
          <a:xfrm>
            <a:off x="5840819" y="1834347"/>
            <a:ext cx="3601542" cy="8452653"/>
          </a:xfrm>
          <a:prstGeom prst="rect">
            <a:avLst/>
          </a:prstGeom>
          <a:noFill/>
          <a:ln w="9525">
            <a:noFill/>
            <a:miter lim="800000"/>
            <a:headEnd/>
            <a:tailEnd/>
          </a:ln>
        </p:spPr>
      </p:pic>
      <p:pic>
        <p:nvPicPr>
          <p:cNvPr id="4" name="Picture 3">
            <a:extLst>
              <a:ext uri="{FF2B5EF4-FFF2-40B4-BE49-F238E27FC236}">
                <a16:creationId xmlns="" xmlns:a16="http://schemas.microsoft.com/office/drawing/2014/main" id="{AD6D50E4-5E4D-3FCC-E122-231CAE8E3330}"/>
              </a:ext>
            </a:extLst>
          </p:cNvPr>
          <p:cNvPicPr>
            <a:picLocks noChangeAspect="1"/>
          </p:cNvPicPr>
          <p:nvPr/>
        </p:nvPicPr>
        <p:blipFill>
          <a:blip r:embed="rId4"/>
          <a:srcRect/>
          <a:stretch>
            <a:fillRect/>
          </a:stretch>
        </p:blipFill>
        <p:spPr bwMode="auto">
          <a:xfrm>
            <a:off x="1050851" y="5971606"/>
            <a:ext cx="4818321" cy="4315394"/>
          </a:xfrm>
          <a:prstGeom prst="rect">
            <a:avLst/>
          </a:prstGeom>
          <a:noFill/>
          <a:ln w="9525">
            <a:noFill/>
            <a:miter lim="800000"/>
            <a:headEnd/>
            <a:tailEnd/>
          </a:ln>
        </p:spPr>
      </p:pic>
    </p:spTree>
    <p:extLst>
      <p:ext uri="{BB962C8B-B14F-4D97-AF65-F5344CB8AC3E}">
        <p14:creationId xmlns="" xmlns:p14="http://schemas.microsoft.com/office/powerpoint/2010/main" val="110704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15858464" cy="1846659"/>
          </a:xfrm>
        </p:spPr>
        <p:txBody>
          <a:bodyPr/>
          <a:lstStyle/>
          <a:p>
            <a:r>
              <a:rPr lang="en-IN" sz="6000" dirty="0" smtClean="0">
                <a:latin typeface="Times New Roman" pitchFamily="18" charset="0"/>
                <a:cs typeface="Times New Roman" pitchFamily="18" charset="0"/>
              </a:rPr>
              <a:t>Cluster frequency for the extracted unique dataset</a:t>
            </a:r>
            <a:endParaRPr lang="en-US" sz="6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357258" y="2214542"/>
            <a:ext cx="15716360" cy="6429420"/>
          </a:xfrm>
          <a:prstGeom prst="rect">
            <a:avLst/>
          </a:prstGeom>
          <a:noFill/>
          <a:ln w="9525">
            <a:noFill/>
            <a:miter lim="800000"/>
            <a:headEnd/>
            <a:tailEnd/>
          </a:ln>
          <a:effectLst/>
        </p:spPr>
      </p:pic>
      <p:sp>
        <p:nvSpPr>
          <p:cNvPr id="5" name="TextBox 4"/>
          <p:cNvSpPr txBox="1"/>
          <p:nvPr/>
        </p:nvSpPr>
        <p:spPr>
          <a:xfrm>
            <a:off x="1285820" y="8858276"/>
            <a:ext cx="15859236" cy="1323439"/>
          </a:xfrm>
          <a:prstGeom prst="rect">
            <a:avLst/>
          </a:prstGeom>
          <a:noFill/>
        </p:spPr>
        <p:txBody>
          <a:bodyPr wrap="square" rtlCol="0">
            <a:spAutoFit/>
          </a:bodyPr>
          <a:lstStyle/>
          <a:p>
            <a:r>
              <a:rPr lang="en-IN" sz="4000" dirty="0" smtClean="0">
                <a:latin typeface="Times New Roman" pitchFamily="18" charset="0"/>
                <a:cs typeface="Times New Roman" pitchFamily="18" charset="0"/>
              </a:rPr>
              <a:t>This graph is depicting the cluster number </a:t>
            </a:r>
            <a:r>
              <a:rPr lang="en-IN" sz="4000" dirty="0" err="1" smtClean="0">
                <a:latin typeface="Times New Roman" pitchFamily="18" charset="0"/>
                <a:cs typeface="Times New Roman" pitchFamily="18" charset="0"/>
              </a:rPr>
              <a:t>vs</a:t>
            </a:r>
            <a:r>
              <a:rPr lang="en-IN" sz="4000" dirty="0" smtClean="0">
                <a:latin typeface="Times New Roman" pitchFamily="18" charset="0"/>
                <a:cs typeface="Times New Roman" pitchFamily="18" charset="0"/>
              </a:rPr>
              <a:t> the no of observations in each cluster</a:t>
            </a:r>
            <a:endParaRPr lang="en-US" sz="4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30" y="642906"/>
            <a:ext cx="16859368" cy="738664"/>
          </a:xfrm>
        </p:spPr>
        <p:txBody>
          <a:bodyPr/>
          <a:lstStyle/>
          <a:p>
            <a:r>
              <a:rPr lang="en-IN" sz="4800" dirty="0" smtClean="0">
                <a:latin typeface="Times New Roman" pitchFamily="18" charset="0"/>
                <a:cs typeface="Times New Roman" pitchFamily="18" charset="0"/>
              </a:rPr>
              <a:t>We used time stamps for further grouping analysis for unique dataset </a:t>
            </a:r>
            <a:endParaRPr lang="en-US" sz="4800" dirty="0">
              <a:latin typeface="Times New Roman" pitchFamily="18" charset="0"/>
              <a:cs typeface="Times New Roman" pitchFamily="18" charset="0"/>
            </a:endParaRPr>
          </a:p>
        </p:txBody>
      </p:sp>
      <p:sp>
        <p:nvSpPr>
          <p:cNvPr id="3" name="Text Placeholder 2"/>
          <p:cNvSpPr>
            <a:spLocks noGrp="1"/>
          </p:cNvSpPr>
          <p:nvPr>
            <p:ph type="body" idx="1"/>
          </p:nvPr>
        </p:nvSpPr>
        <p:spPr>
          <a:xfrm>
            <a:off x="857192" y="8143896"/>
            <a:ext cx="16930026" cy="1661993"/>
          </a:xfrm>
        </p:spPr>
        <p:txBody>
          <a:bodyPr/>
          <a:lstStyle/>
          <a:p>
            <a:r>
              <a:rPr lang="en-IN" sz="3600" dirty="0" smtClean="0">
                <a:latin typeface="Times New Roman" pitchFamily="18" charset="0"/>
                <a:cs typeface="Times New Roman" pitchFamily="18" charset="0"/>
              </a:rPr>
              <a:t>We used the difference between the two time stamps and found the time in seconds. There after we classified the time into intervals for grouping purpose.</a:t>
            </a:r>
          </a:p>
          <a:p>
            <a:r>
              <a:rPr lang="en-IN" sz="3600" dirty="0" smtClean="0">
                <a:latin typeface="Times New Roman" pitchFamily="18" charset="0"/>
                <a:cs typeface="Times New Roman" pitchFamily="18" charset="0"/>
              </a:rPr>
              <a:t>Later on we also found time difference for every moth original data.</a:t>
            </a:r>
            <a:endParaRPr lang="en-US" sz="3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0572760" y="1928790"/>
            <a:ext cx="6215106" cy="392909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14382" y="1857352"/>
            <a:ext cx="7896258" cy="557216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16358530" cy="2031325"/>
          </a:xfrm>
        </p:spPr>
        <p:txBody>
          <a:bodyPr/>
          <a:lstStyle/>
          <a:p>
            <a:r>
              <a:rPr lang="en-IN" sz="6600" dirty="0" smtClean="0">
                <a:latin typeface="Times New Roman" pitchFamily="18" charset="0"/>
                <a:cs typeface="Times New Roman" pitchFamily="18" charset="0"/>
              </a:rPr>
              <a:t>Severity grouping of the month 1for USA data only</a:t>
            </a:r>
            <a:endParaRPr lang="en-US" sz="6600" dirty="0">
              <a:latin typeface="Times New Roman" pitchFamily="18" charset="0"/>
              <a:cs typeface="Times New Roman" pitchFamily="18" charset="0"/>
            </a:endParaRPr>
          </a:p>
        </p:txBody>
      </p:sp>
      <p:sp>
        <p:nvSpPr>
          <p:cNvPr id="3" name="Text Placeholder 2"/>
          <p:cNvSpPr>
            <a:spLocks noGrp="1"/>
          </p:cNvSpPr>
          <p:nvPr>
            <p:ph type="body" idx="1"/>
          </p:nvPr>
        </p:nvSpPr>
        <p:spPr>
          <a:xfrm>
            <a:off x="12287272" y="3071798"/>
            <a:ext cx="5786478" cy="3714776"/>
          </a:xfrm>
        </p:spPr>
        <p:txBody>
          <a:bodyPr/>
          <a:lstStyle/>
          <a:p>
            <a:r>
              <a:rPr lang="en-IN" dirty="0" smtClean="0"/>
              <a:t>This is how the severity graph for the 1</a:t>
            </a:r>
            <a:r>
              <a:rPr lang="en-IN" baseline="30000" dirty="0" smtClean="0"/>
              <a:t>st</a:t>
            </a:r>
            <a:r>
              <a:rPr lang="en-IN" dirty="0" smtClean="0"/>
              <a:t> month USA data only comes out.</a:t>
            </a:r>
          </a:p>
          <a:p>
            <a:endParaRPr lang="en-IN" dirty="0" smtClean="0"/>
          </a:p>
          <a:p>
            <a:r>
              <a:rPr lang="en-IN" dirty="0" smtClean="0"/>
              <a:t>It seems like there is no clusters for A,B,G clusters. As the data is huge they are of least size, so they got diminished here.</a:t>
            </a:r>
            <a:endParaRPr lang="en-US" dirty="0"/>
          </a:p>
        </p:txBody>
      </p:sp>
      <p:pic>
        <p:nvPicPr>
          <p:cNvPr id="2050" name="Picture 2"/>
          <p:cNvPicPr>
            <a:picLocks noChangeAspect="1" noChangeArrowheads="1"/>
          </p:cNvPicPr>
          <p:nvPr/>
        </p:nvPicPr>
        <p:blipFill>
          <a:blip r:embed="rId2"/>
          <a:srcRect/>
          <a:stretch>
            <a:fillRect/>
          </a:stretch>
        </p:blipFill>
        <p:spPr bwMode="auto">
          <a:xfrm>
            <a:off x="1071506" y="3008312"/>
            <a:ext cx="10787138" cy="670722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16501406" cy="615553"/>
          </a:xfrm>
        </p:spPr>
        <p:txBody>
          <a:bodyPr/>
          <a:lstStyle/>
          <a:p>
            <a:r>
              <a:rPr lang="en-IN" sz="4000" dirty="0" smtClean="0">
                <a:latin typeface="Times New Roman" pitchFamily="18" charset="0"/>
                <a:cs typeface="Times New Roman" pitchFamily="18" charset="0"/>
              </a:rPr>
              <a:t>Conditional groupings of the data</a:t>
            </a:r>
            <a:endParaRPr lang="en-US" dirty="0"/>
          </a:p>
        </p:txBody>
      </p:sp>
      <p:sp>
        <p:nvSpPr>
          <p:cNvPr id="3" name="Text Placeholder 2"/>
          <p:cNvSpPr>
            <a:spLocks noGrp="1"/>
          </p:cNvSpPr>
          <p:nvPr>
            <p:ph type="body" idx="1"/>
          </p:nvPr>
        </p:nvSpPr>
        <p:spPr>
          <a:xfrm>
            <a:off x="10215570" y="8001020"/>
            <a:ext cx="7858180" cy="1538883"/>
          </a:xfrm>
        </p:spPr>
        <p:txBody>
          <a:bodyPr/>
          <a:lstStyle/>
          <a:p>
            <a:r>
              <a:rPr lang="en-IN" dirty="0" smtClean="0"/>
              <a:t>Here we are conditional grouping the whole dataset based on 3 conditions. And from this we will know how and how many alarm labels are </a:t>
            </a:r>
            <a:r>
              <a:rPr lang="en-IN" dirty="0" err="1" smtClean="0"/>
              <a:t>occuring</a:t>
            </a:r>
            <a:r>
              <a:rPr lang="en-IN" dirty="0" smtClean="0"/>
              <a:t> and repeating for each cluster and time interval. </a:t>
            </a:r>
            <a:endParaRPr lang="en-US" dirty="0"/>
          </a:p>
        </p:txBody>
      </p:sp>
      <p:pic>
        <p:nvPicPr>
          <p:cNvPr id="4098" name="Picture 2"/>
          <p:cNvPicPr>
            <a:picLocks noChangeAspect="1" noChangeArrowheads="1"/>
          </p:cNvPicPr>
          <p:nvPr/>
        </p:nvPicPr>
        <p:blipFill>
          <a:blip r:embed="rId2"/>
          <a:srcRect/>
          <a:stretch>
            <a:fillRect/>
          </a:stretch>
        </p:blipFill>
        <p:spPr bwMode="auto">
          <a:xfrm>
            <a:off x="1357258" y="3143236"/>
            <a:ext cx="3286148" cy="12144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28696" y="1785914"/>
            <a:ext cx="3124200" cy="114300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1500134" y="4500558"/>
            <a:ext cx="3284537" cy="1254131"/>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1557307" y="5929318"/>
            <a:ext cx="3300413" cy="928694"/>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1571572" y="7143764"/>
            <a:ext cx="3292475" cy="1155704"/>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72166" y="1714476"/>
            <a:ext cx="3033713" cy="1285884"/>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a:srcRect/>
          <a:stretch>
            <a:fillRect/>
          </a:stretch>
        </p:blipFill>
        <p:spPr bwMode="auto">
          <a:xfrm>
            <a:off x="6072166" y="3143236"/>
            <a:ext cx="3405189" cy="1428760"/>
          </a:xfrm>
          <a:prstGeom prst="rect">
            <a:avLst/>
          </a:prstGeom>
          <a:noFill/>
          <a:ln w="9525">
            <a:noFill/>
            <a:miter lim="800000"/>
            <a:headEnd/>
            <a:tailEnd/>
          </a:ln>
          <a:effectLst/>
        </p:spPr>
      </p:pic>
      <p:pic>
        <p:nvPicPr>
          <p:cNvPr id="4105" name="Picture 9"/>
          <p:cNvPicPr>
            <a:picLocks noChangeAspect="1" noChangeArrowheads="1"/>
          </p:cNvPicPr>
          <p:nvPr/>
        </p:nvPicPr>
        <p:blipFill>
          <a:blip r:embed="rId9"/>
          <a:srcRect/>
          <a:stretch>
            <a:fillRect/>
          </a:stretch>
        </p:blipFill>
        <p:spPr bwMode="auto">
          <a:xfrm>
            <a:off x="6215042" y="4857748"/>
            <a:ext cx="3292475" cy="1357322"/>
          </a:xfrm>
          <a:prstGeom prst="rect">
            <a:avLst/>
          </a:prstGeom>
          <a:noFill/>
          <a:ln w="9525">
            <a:noFill/>
            <a:miter lim="800000"/>
            <a:headEnd/>
            <a:tailEnd/>
          </a:ln>
          <a:effectLst/>
        </p:spPr>
      </p:pic>
      <p:pic>
        <p:nvPicPr>
          <p:cNvPr id="4106" name="Picture 10"/>
          <p:cNvPicPr>
            <a:picLocks noChangeAspect="1" noChangeArrowheads="1"/>
          </p:cNvPicPr>
          <p:nvPr/>
        </p:nvPicPr>
        <p:blipFill>
          <a:blip r:embed="rId10"/>
          <a:srcRect/>
          <a:stretch>
            <a:fillRect/>
          </a:stretch>
        </p:blipFill>
        <p:spPr bwMode="auto">
          <a:xfrm>
            <a:off x="6286480" y="6429384"/>
            <a:ext cx="3338513" cy="1458917"/>
          </a:xfrm>
          <a:prstGeom prst="rect">
            <a:avLst/>
          </a:prstGeom>
          <a:noFill/>
          <a:ln w="9525">
            <a:noFill/>
            <a:miter lim="800000"/>
            <a:headEnd/>
            <a:tailEnd/>
          </a:ln>
          <a:effectLst/>
        </p:spPr>
      </p:pic>
      <p:pic>
        <p:nvPicPr>
          <p:cNvPr id="4107" name="Picture 11"/>
          <p:cNvPicPr>
            <a:picLocks noChangeAspect="1" noChangeArrowheads="1"/>
          </p:cNvPicPr>
          <p:nvPr/>
        </p:nvPicPr>
        <p:blipFill>
          <a:blip r:embed="rId11"/>
          <a:srcRect/>
          <a:stretch>
            <a:fillRect/>
          </a:stretch>
        </p:blipFill>
        <p:spPr bwMode="auto">
          <a:xfrm>
            <a:off x="6357918" y="8286772"/>
            <a:ext cx="3216275" cy="1255715"/>
          </a:xfrm>
          <a:prstGeom prst="rect">
            <a:avLst/>
          </a:prstGeom>
          <a:noFill/>
          <a:ln w="9525">
            <a:noFill/>
            <a:miter lim="800000"/>
            <a:headEnd/>
            <a:tailEnd/>
          </a:ln>
          <a:effectLst/>
        </p:spPr>
      </p:pic>
      <p:pic>
        <p:nvPicPr>
          <p:cNvPr id="4108" name="Picture 12"/>
          <p:cNvPicPr>
            <a:picLocks noChangeAspect="1" noChangeArrowheads="1"/>
          </p:cNvPicPr>
          <p:nvPr/>
        </p:nvPicPr>
        <p:blipFill>
          <a:blip r:embed="rId12"/>
          <a:srcRect/>
          <a:stretch>
            <a:fillRect/>
          </a:stretch>
        </p:blipFill>
        <p:spPr bwMode="auto">
          <a:xfrm>
            <a:off x="1571572" y="8572524"/>
            <a:ext cx="3368675" cy="1306481"/>
          </a:xfrm>
          <a:prstGeom prst="rect">
            <a:avLst/>
          </a:prstGeom>
          <a:noFill/>
          <a:ln w="9525">
            <a:noFill/>
            <a:miter lim="800000"/>
            <a:headEnd/>
            <a:tailEnd/>
          </a:ln>
          <a:effectLst/>
        </p:spPr>
      </p:pic>
      <p:pic>
        <p:nvPicPr>
          <p:cNvPr id="4110" name="Picture 14"/>
          <p:cNvPicPr>
            <a:picLocks noChangeAspect="1" noChangeArrowheads="1"/>
          </p:cNvPicPr>
          <p:nvPr/>
        </p:nvPicPr>
        <p:blipFill>
          <a:blip r:embed="rId13"/>
          <a:srcRect/>
          <a:stretch>
            <a:fillRect/>
          </a:stretch>
        </p:blipFill>
        <p:spPr bwMode="auto">
          <a:xfrm>
            <a:off x="10072694" y="428592"/>
            <a:ext cx="7358114" cy="685804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16501406" cy="1354217"/>
          </a:xfrm>
        </p:spPr>
        <p:txBody>
          <a:bodyPr/>
          <a:lstStyle/>
          <a:p>
            <a:r>
              <a:rPr lang="en-IN" sz="4400" dirty="0" smtClean="0">
                <a:latin typeface="Times New Roman" pitchFamily="18" charset="0"/>
                <a:cs typeface="Times New Roman" pitchFamily="18" charset="0"/>
              </a:rPr>
              <a:t>Final grouping of the alarms based on my alarm reduction idea. </a:t>
            </a:r>
            <a:br>
              <a:rPr lang="en-IN" sz="4400" dirty="0" smtClean="0">
                <a:latin typeface="Times New Roman" pitchFamily="18" charset="0"/>
                <a:cs typeface="Times New Roman" pitchFamily="18" charset="0"/>
              </a:rPr>
            </a:br>
            <a:r>
              <a:rPr lang="en-IN" sz="4400" dirty="0" smtClean="0">
                <a:latin typeface="Times New Roman" pitchFamily="18" charset="0"/>
                <a:cs typeface="Times New Roman" pitchFamily="18" charset="0"/>
              </a:rPr>
              <a:t>Conditioning statements for grouping</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928630" y="2131950"/>
            <a:ext cx="16144207" cy="1154162"/>
          </a:xfrm>
        </p:spPr>
        <p:txBody>
          <a:bodyPr/>
          <a:lstStyle/>
          <a:p>
            <a:r>
              <a:rPr lang="en-IN" dirty="0" smtClean="0"/>
              <a:t>Our idea is to group the alarm which are repeating more than 10000 times under the severity levels – Warning &amp; Critical, with the clustering and time intervals . Then based on the </a:t>
            </a:r>
            <a:r>
              <a:rPr lang="en-IN" dirty="0" err="1" smtClean="0"/>
              <a:t>occurence</a:t>
            </a:r>
            <a:r>
              <a:rPr lang="en-IN" dirty="0" smtClean="0"/>
              <a:t> of the alarm labels we did the conditional statements  </a:t>
            </a:r>
            <a:endParaRPr lang="en-US" dirty="0"/>
          </a:p>
        </p:txBody>
      </p:sp>
      <p:pic>
        <p:nvPicPr>
          <p:cNvPr id="5122" name="Picture 2"/>
          <p:cNvPicPr>
            <a:picLocks noChangeAspect="1" noChangeArrowheads="1"/>
          </p:cNvPicPr>
          <p:nvPr/>
        </p:nvPicPr>
        <p:blipFill>
          <a:blip r:embed="rId2"/>
          <a:srcRect/>
          <a:stretch>
            <a:fillRect/>
          </a:stretch>
        </p:blipFill>
        <p:spPr bwMode="auto">
          <a:xfrm>
            <a:off x="901723" y="3428988"/>
            <a:ext cx="12242805" cy="321471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286348" y="6929450"/>
            <a:ext cx="11572956" cy="329566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7276473" cy="1308050"/>
          </a:xfrm>
        </p:spPr>
        <p:txBody>
          <a:bodyPr/>
          <a:lstStyle/>
          <a:p>
            <a:r>
              <a:rPr lang="en-IN" dirty="0" smtClean="0"/>
              <a:t>Contd..</a:t>
            </a:r>
            <a:endParaRPr lang="en-US" dirty="0"/>
          </a:p>
        </p:txBody>
      </p:sp>
      <p:sp>
        <p:nvSpPr>
          <p:cNvPr id="3" name="Text Placeholder 2"/>
          <p:cNvSpPr>
            <a:spLocks noGrp="1"/>
          </p:cNvSpPr>
          <p:nvPr>
            <p:ph type="body" idx="1"/>
          </p:nvPr>
        </p:nvSpPr>
        <p:spPr>
          <a:xfrm>
            <a:off x="8072430" y="6608178"/>
            <a:ext cx="8643998" cy="769441"/>
          </a:xfrm>
        </p:spPr>
        <p:txBody>
          <a:bodyPr/>
          <a:lstStyle/>
          <a:p>
            <a:r>
              <a:rPr lang="en-IN" dirty="0" smtClean="0"/>
              <a:t>Left and right are the grouping statements and grouping in the excel sheet respectively according to the conditions.</a:t>
            </a:r>
            <a:endParaRPr lang="en-US" dirty="0"/>
          </a:p>
        </p:txBody>
      </p:sp>
      <p:pic>
        <p:nvPicPr>
          <p:cNvPr id="7170" name="Picture 2"/>
          <p:cNvPicPr>
            <a:picLocks noChangeAspect="1" noChangeArrowheads="1"/>
          </p:cNvPicPr>
          <p:nvPr/>
        </p:nvPicPr>
        <p:blipFill>
          <a:blip r:embed="rId2"/>
          <a:srcRect/>
          <a:stretch>
            <a:fillRect/>
          </a:stretch>
        </p:blipFill>
        <p:spPr bwMode="auto">
          <a:xfrm>
            <a:off x="1071506" y="2143104"/>
            <a:ext cx="6708806" cy="6286543"/>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8086777" y="2143104"/>
            <a:ext cx="8558213" cy="414340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4"/>
            <a:ext cx="7276473" cy="1308050"/>
          </a:xfrm>
        </p:spPr>
        <p:txBody>
          <a:bodyPr/>
          <a:lstStyle/>
          <a:p>
            <a:r>
              <a:rPr lang="en-IN" dirty="0" smtClean="0"/>
              <a:t>Contd..</a:t>
            </a:r>
            <a:endParaRPr lang="en-US" dirty="0"/>
          </a:p>
        </p:txBody>
      </p:sp>
      <p:sp>
        <p:nvSpPr>
          <p:cNvPr id="3" name="Text Placeholder 2"/>
          <p:cNvSpPr>
            <a:spLocks noGrp="1"/>
          </p:cNvSpPr>
          <p:nvPr>
            <p:ph type="body" idx="1"/>
          </p:nvPr>
        </p:nvSpPr>
        <p:spPr>
          <a:xfrm>
            <a:off x="929411" y="2349036"/>
            <a:ext cx="16787150" cy="769441"/>
          </a:xfrm>
        </p:spPr>
        <p:txBody>
          <a:bodyPr/>
          <a:lstStyle/>
          <a:p>
            <a:r>
              <a:rPr lang="en-IN" dirty="0" smtClean="0"/>
              <a:t>Groupings:</a:t>
            </a:r>
          </a:p>
          <a:p>
            <a:endParaRPr lang="en-US" dirty="0"/>
          </a:p>
        </p:txBody>
      </p:sp>
      <p:pic>
        <p:nvPicPr>
          <p:cNvPr id="6147" name="Picture 3"/>
          <p:cNvPicPr>
            <a:picLocks noChangeAspect="1" noChangeArrowheads="1"/>
          </p:cNvPicPr>
          <p:nvPr/>
        </p:nvPicPr>
        <p:blipFill>
          <a:blip r:embed="rId2"/>
          <a:srcRect/>
          <a:stretch>
            <a:fillRect/>
          </a:stretch>
        </p:blipFill>
        <p:spPr bwMode="auto">
          <a:xfrm>
            <a:off x="928630" y="3000360"/>
            <a:ext cx="6926289" cy="1257307"/>
          </a:xfrm>
          <a:prstGeom prst="rect">
            <a:avLst/>
          </a:prstGeom>
          <a:noFill/>
          <a:ln w="9525">
            <a:noFill/>
            <a:miter lim="800000"/>
            <a:headEnd/>
            <a:tailEnd/>
          </a:ln>
          <a:effectLst/>
        </p:spPr>
      </p:pic>
      <p:sp>
        <p:nvSpPr>
          <p:cNvPr id="7" name="TextBox 6"/>
          <p:cNvSpPr txBox="1"/>
          <p:nvPr/>
        </p:nvSpPr>
        <p:spPr>
          <a:xfrm>
            <a:off x="928630" y="4643434"/>
            <a:ext cx="12915085" cy="923330"/>
          </a:xfrm>
          <a:prstGeom prst="rect">
            <a:avLst/>
          </a:prstGeom>
          <a:noFill/>
        </p:spPr>
        <p:txBody>
          <a:bodyPr wrap="square" rtlCol="0">
            <a:spAutoFit/>
          </a:bodyPr>
          <a:lstStyle/>
          <a:p>
            <a:r>
              <a:rPr lang="en-IN" dirty="0" smtClean="0"/>
              <a:t>Nan values are those which are not grouped, and the remaining numbers from 1 to 28 are the different groupings.</a:t>
            </a:r>
          </a:p>
          <a:p>
            <a:endParaRPr lang="en-IN" dirty="0"/>
          </a:p>
          <a:p>
            <a:r>
              <a:rPr lang="en-IN" dirty="0" smtClean="0"/>
              <a:t>So the 28 groups are counted for 1499270 alarm labels which are grouped and reduced.</a:t>
            </a:r>
            <a:endParaRPr lang="en-US" dirty="0"/>
          </a:p>
        </p:txBody>
      </p:sp>
      <p:pic>
        <p:nvPicPr>
          <p:cNvPr id="6149" name="Picture 5"/>
          <p:cNvPicPr>
            <a:picLocks noChangeAspect="1" noChangeArrowheads="1"/>
          </p:cNvPicPr>
          <p:nvPr/>
        </p:nvPicPr>
        <p:blipFill>
          <a:blip r:embed="rId3"/>
          <a:srcRect/>
          <a:stretch>
            <a:fillRect/>
          </a:stretch>
        </p:blipFill>
        <p:spPr bwMode="auto">
          <a:xfrm>
            <a:off x="1071506" y="6000756"/>
            <a:ext cx="9501254" cy="314327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5014" y="2905846"/>
            <a:ext cx="9637680" cy="2641749"/>
          </a:xfrm>
          <a:prstGeom prst="rect">
            <a:avLst/>
          </a:prstGeom>
        </p:spPr>
        <p:txBody>
          <a:bodyPr vert="horz" wrap="square" lIns="0" tIns="12700" rIns="0" bIns="0" rtlCol="0">
            <a:spAutoFit/>
          </a:bodyPr>
          <a:lstStyle/>
          <a:p>
            <a:pPr marL="12700">
              <a:lnSpc>
                <a:spcPct val="100000"/>
              </a:lnSpc>
              <a:spcBef>
                <a:spcPts val="100"/>
              </a:spcBef>
            </a:pPr>
            <a:r>
              <a:rPr lang="en-US" sz="8500" spc="65" dirty="0">
                <a:solidFill>
                  <a:srgbClr val="F4F4F4"/>
                </a:solidFill>
                <a:latin typeface="Trebuchet MS"/>
                <a:cs typeface="Trebuchet MS"/>
              </a:rPr>
              <a:t>What </a:t>
            </a:r>
            <a:r>
              <a:rPr lang="en-US" sz="8500" spc="65" dirty="0" smtClean="0">
                <a:solidFill>
                  <a:srgbClr val="F4F4F4"/>
                </a:solidFill>
                <a:latin typeface="Trebuchet MS"/>
                <a:cs typeface="Trebuchet MS"/>
              </a:rPr>
              <a:t>we </a:t>
            </a:r>
            <a:r>
              <a:rPr lang="en-US" sz="8500" spc="65" dirty="0">
                <a:solidFill>
                  <a:srgbClr val="F4F4F4"/>
                </a:solidFill>
                <a:latin typeface="Trebuchet MS"/>
                <a:cs typeface="Trebuchet MS"/>
              </a:rPr>
              <a:t>did?</a:t>
            </a:r>
          </a:p>
          <a:p>
            <a:pPr marL="12700">
              <a:lnSpc>
                <a:spcPct val="100000"/>
              </a:lnSpc>
              <a:spcBef>
                <a:spcPts val="100"/>
              </a:spcBef>
            </a:pPr>
            <a:endParaRPr sz="8500" dirty="0">
              <a:latin typeface="Trebuchet MS"/>
              <a:cs typeface="Trebuchet MS"/>
            </a:endParaRPr>
          </a:p>
        </p:txBody>
      </p:sp>
      <p:sp>
        <p:nvSpPr>
          <p:cNvPr id="9" name="TextBox 8"/>
          <p:cNvSpPr txBox="1"/>
          <p:nvPr/>
        </p:nvSpPr>
        <p:spPr>
          <a:xfrm>
            <a:off x="9215438" y="2896447"/>
            <a:ext cx="8072494" cy="4247317"/>
          </a:xfrm>
          <a:prstGeom prst="rect">
            <a:avLst/>
          </a:prstGeom>
          <a:noFill/>
        </p:spPr>
        <p:txBody>
          <a:bodyPr wrap="square" rtlCol="0">
            <a:spAutoFit/>
          </a:bodyPr>
          <a:lstStyle/>
          <a:p>
            <a:pPr algn="ctr">
              <a:buFont typeface="Arial" pitchFamily="34" charset="0"/>
              <a:buChar char="•"/>
            </a:pPr>
            <a:r>
              <a:rPr lang="en-IN" sz="5400" dirty="0" smtClean="0">
                <a:solidFill>
                  <a:schemeClr val="bg1"/>
                </a:solidFill>
                <a:latin typeface="Times New Roman" pitchFamily="18" charset="0"/>
                <a:cs typeface="Times New Roman" pitchFamily="18" charset="0"/>
              </a:rPr>
              <a:t>Data Cleaning</a:t>
            </a:r>
          </a:p>
          <a:p>
            <a:pPr algn="ctr">
              <a:buFont typeface="Arial" pitchFamily="34" charset="0"/>
              <a:buChar char="•"/>
            </a:pPr>
            <a:r>
              <a:rPr lang="en-IN" sz="5400" dirty="0" smtClean="0">
                <a:solidFill>
                  <a:schemeClr val="bg1"/>
                </a:solidFill>
                <a:latin typeface="Times New Roman" pitchFamily="18" charset="0"/>
                <a:cs typeface="Times New Roman" pitchFamily="18" charset="0"/>
              </a:rPr>
              <a:t>Data Analysis</a:t>
            </a:r>
          </a:p>
          <a:p>
            <a:pPr algn="ctr">
              <a:buFont typeface="Arial" pitchFamily="34" charset="0"/>
              <a:buChar char="•"/>
            </a:pPr>
            <a:r>
              <a:rPr lang="en-IN" sz="5400" dirty="0" smtClean="0">
                <a:solidFill>
                  <a:schemeClr val="bg1"/>
                </a:solidFill>
                <a:latin typeface="Times New Roman" pitchFamily="18" charset="0"/>
                <a:cs typeface="Times New Roman" pitchFamily="18" charset="0"/>
              </a:rPr>
              <a:t>NLP &amp;  Clustering</a:t>
            </a:r>
          </a:p>
          <a:p>
            <a:pPr algn="ctr">
              <a:buFont typeface="Arial" pitchFamily="34" charset="0"/>
              <a:buChar char="•"/>
            </a:pPr>
            <a:r>
              <a:rPr lang="en-IN" sz="5400" dirty="0" smtClean="0">
                <a:solidFill>
                  <a:schemeClr val="bg1"/>
                </a:solidFill>
                <a:latin typeface="Times New Roman" pitchFamily="18" charset="0"/>
                <a:cs typeface="Times New Roman" pitchFamily="18" charset="0"/>
              </a:rPr>
              <a:t>Alarm  Grouping</a:t>
            </a:r>
          </a:p>
          <a:p>
            <a:pPr algn="ctr">
              <a:buFont typeface="Arial" pitchFamily="34" charset="0"/>
              <a:buChar char="•"/>
            </a:pPr>
            <a:r>
              <a:rPr lang="en-IN" sz="5400" dirty="0" smtClean="0">
                <a:solidFill>
                  <a:schemeClr val="bg1"/>
                </a:solidFill>
                <a:latin typeface="Times New Roman" pitchFamily="18" charset="0"/>
                <a:cs typeface="Times New Roman" pitchFamily="18" charset="0"/>
              </a:rPr>
              <a:t>Time – Series Prediction</a:t>
            </a:r>
            <a:endParaRPr lang="en-US" sz="5400" dirty="0">
              <a:solidFill>
                <a:schemeClr val="bg1"/>
              </a:solidFill>
              <a:latin typeface="Times New Roman" pitchFamily="18" charset="0"/>
              <a:cs typeface="Times New Roman" pitchFamily="18" charset="0"/>
            </a:endParaRPr>
          </a:p>
        </p:txBody>
      </p:sp>
      <p:sp>
        <p:nvSpPr>
          <p:cNvPr id="10" name="Title 9"/>
          <p:cNvSpPr>
            <a:spLocks noGrp="1"/>
          </p:cNvSpPr>
          <p:nvPr>
            <p:ph type="title"/>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9402" y="634524"/>
            <a:ext cx="7452598" cy="843821"/>
          </a:xfrm>
          <a:prstGeom prst="rect">
            <a:avLst/>
          </a:prstGeom>
        </p:spPr>
        <p:txBody>
          <a:bodyPr vert="horz" wrap="square" lIns="0" tIns="12700" rIns="0" bIns="0" rtlCol="0">
            <a:spAutoFit/>
          </a:bodyPr>
          <a:lstStyle/>
          <a:p>
            <a:pPr marL="12700">
              <a:lnSpc>
                <a:spcPct val="100000"/>
              </a:lnSpc>
              <a:spcBef>
                <a:spcPts val="100"/>
              </a:spcBef>
            </a:pPr>
            <a:r>
              <a:rPr lang="en-US" sz="5400" spc="-235" dirty="0"/>
              <a:t>Time-series Dashboard</a:t>
            </a:r>
            <a:endParaRPr sz="5400" spc="100" dirty="0"/>
          </a:p>
        </p:txBody>
      </p:sp>
      <p:sp>
        <p:nvSpPr>
          <p:cNvPr id="8" name="Rectangle 2">
            <a:extLst>
              <a:ext uri="{FF2B5EF4-FFF2-40B4-BE49-F238E27FC236}">
                <a16:creationId xmlns="" xmlns:a16="http://schemas.microsoft.com/office/drawing/2014/main" id="{70BE4C94-80A7-2AFC-BFFE-E671F926EAEB}"/>
              </a:ext>
            </a:extLst>
          </p:cNvPr>
          <p:cNvSpPr>
            <a:spLocks noChangeArrowheads="1"/>
          </p:cNvSpPr>
          <p:nvPr/>
        </p:nvSpPr>
        <p:spPr bwMode="auto">
          <a:xfrm flipV="1">
            <a:off x="8001000" y="3708283"/>
            <a:ext cx="28195632" cy="4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 name="Picture 1" descr="A picture containing screenshot, colorfulness, graphic design, graphics&#10;&#10;Description automatically generated">
            <a:extLst>
              <a:ext uri="{FF2B5EF4-FFF2-40B4-BE49-F238E27FC236}">
                <a16:creationId xmlns="" xmlns:a16="http://schemas.microsoft.com/office/drawing/2014/main" id="{A172EDAC-5144-2D4D-CC30-2FDAF3789BA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667000" y="2019300"/>
            <a:ext cx="11803499" cy="7839995"/>
          </a:xfrm>
          <a:prstGeom prst="rect">
            <a:avLst/>
          </a:prstGeom>
        </p:spPr>
      </p:pic>
    </p:spTree>
    <p:extLst>
      <p:ext uri="{BB962C8B-B14F-4D97-AF65-F5344CB8AC3E}">
        <p14:creationId xmlns="" xmlns:p14="http://schemas.microsoft.com/office/powerpoint/2010/main" val="370788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9402" y="634524"/>
            <a:ext cx="9281398" cy="843821"/>
          </a:xfrm>
          <a:prstGeom prst="rect">
            <a:avLst/>
          </a:prstGeom>
        </p:spPr>
        <p:txBody>
          <a:bodyPr vert="horz" wrap="square" lIns="0" tIns="12700" rIns="0" bIns="0" rtlCol="0">
            <a:spAutoFit/>
          </a:bodyPr>
          <a:lstStyle/>
          <a:p>
            <a:pPr marL="12700">
              <a:lnSpc>
                <a:spcPct val="100000"/>
              </a:lnSpc>
              <a:spcBef>
                <a:spcPts val="100"/>
              </a:spcBef>
            </a:pPr>
            <a:r>
              <a:rPr lang="en-US" sz="5400" spc="-235" dirty="0"/>
              <a:t>Time-series Predictive object</a:t>
            </a:r>
            <a:endParaRPr sz="5400" spc="100" dirty="0"/>
          </a:p>
        </p:txBody>
      </p:sp>
      <p:sp>
        <p:nvSpPr>
          <p:cNvPr id="8" name="Rectangle 2">
            <a:extLst>
              <a:ext uri="{FF2B5EF4-FFF2-40B4-BE49-F238E27FC236}">
                <a16:creationId xmlns="" xmlns:a16="http://schemas.microsoft.com/office/drawing/2014/main" id="{70BE4C94-80A7-2AFC-BFFE-E671F926EAEB}"/>
              </a:ext>
            </a:extLst>
          </p:cNvPr>
          <p:cNvSpPr>
            <a:spLocks noChangeArrowheads="1"/>
          </p:cNvSpPr>
          <p:nvPr/>
        </p:nvSpPr>
        <p:spPr bwMode="auto">
          <a:xfrm flipV="1">
            <a:off x="8001000" y="3708283"/>
            <a:ext cx="28195632" cy="4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 xmlns:a16="http://schemas.microsoft.com/office/drawing/2014/main" id="{17BA9A03-C106-637B-C35C-A2087F0FB9D5}"/>
              </a:ext>
            </a:extLst>
          </p:cNvPr>
          <p:cNvSpPr txBox="1"/>
          <p:nvPr/>
        </p:nvSpPr>
        <p:spPr>
          <a:xfrm>
            <a:off x="609600" y="1833696"/>
            <a:ext cx="13622640" cy="3416320"/>
          </a:xfrm>
          <a:prstGeom prst="rect">
            <a:avLst/>
          </a:prstGeom>
          <a:noFill/>
        </p:spPr>
        <p:txBody>
          <a:bodyPr wrap="none" rtlCol="0">
            <a:spAutoFit/>
          </a:bodyPr>
          <a:lstStyle/>
          <a:p>
            <a:pPr marL="342900" marR="0" lvl="0" indent="-342900">
              <a:lnSpc>
                <a:spcPct val="20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Based on the feedback from last time, I will make the following adjustments for time series prediction</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Go for time series forecasting of the number of alarms based on a specific country, </a:t>
            </a:r>
            <a:r>
              <a:rPr lang="en-US" sz="2400" b="1" dirty="0">
                <a:effectLst/>
                <a:latin typeface="Times New Roman" panose="02020603050405020304" pitchFamily="18" charset="0"/>
                <a:ea typeface="SimSun" panose="02010600030101010101" pitchFamily="2" charset="-122"/>
                <a:cs typeface="Symbol" pitchFamily="2" charset="2"/>
              </a:rPr>
              <a:t>e.g. US</a:t>
            </a:r>
            <a:endParaRPr lang="en-US" sz="2400" b="1"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Give up using ARIMA model with poor predictive power and use </a:t>
            </a:r>
            <a:r>
              <a:rPr lang="en-US" sz="2400" b="1" dirty="0">
                <a:effectLst/>
                <a:latin typeface="Times New Roman" panose="02020603050405020304" pitchFamily="18" charset="0"/>
                <a:ea typeface="SimSun" panose="02010600030101010101" pitchFamily="2" charset="-122"/>
                <a:cs typeface="Symbol" pitchFamily="2" charset="2"/>
              </a:rPr>
              <a:t>Exponential </a:t>
            </a:r>
            <a:r>
              <a:rPr lang="en-US" sz="2400" b="1" dirty="0">
                <a:latin typeface="Times New Roman" panose="02020603050405020304" pitchFamily="18" charset="0"/>
                <a:ea typeface="SimSun" panose="02010600030101010101" pitchFamily="2" charset="-122"/>
                <a:cs typeface="Symbol" pitchFamily="2" charset="2"/>
              </a:rPr>
              <a:t>S</a:t>
            </a:r>
            <a:r>
              <a:rPr lang="en-US" sz="2400" b="1" dirty="0">
                <a:effectLst/>
                <a:latin typeface="Times New Roman" panose="02020603050405020304" pitchFamily="18" charset="0"/>
                <a:ea typeface="SimSun" panose="02010600030101010101" pitchFamily="2" charset="-122"/>
                <a:cs typeface="Symbol" pitchFamily="2" charset="2"/>
              </a:rPr>
              <a:t>moothing model </a:t>
            </a:r>
            <a:r>
              <a:rPr lang="en-US" sz="2400" dirty="0">
                <a:effectLst/>
                <a:latin typeface="Times New Roman" panose="02020603050405020304" pitchFamily="18" charset="0"/>
                <a:ea typeface="SimSun" panose="02010600030101010101" pitchFamily="2" charset="-122"/>
                <a:cs typeface="Symbol" pitchFamily="2" charset="2"/>
              </a:rPr>
              <a:t>instead</a:t>
            </a:r>
            <a:endParaRPr lang="en-US" sz="2400" dirty="0">
              <a:effectLst/>
              <a:latin typeface="Calibri" panose="020F0502020204030204" pitchFamily="34" charset="0"/>
              <a:ea typeface="SimSun" panose="02010600030101010101" pitchFamily="2" charset="-122"/>
              <a:cs typeface="Symbol" pitchFamily="2" charset="2"/>
            </a:endParaRPr>
          </a:p>
          <a:p>
            <a:pPr marL="342900" marR="0" lvl="0" indent="-342900">
              <a:lnSpc>
                <a:spcPct val="20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Forecast the </a:t>
            </a:r>
            <a:r>
              <a:rPr lang="en-US" sz="2400" b="1" dirty="0">
                <a:effectLst/>
                <a:latin typeface="Times New Roman" panose="02020603050405020304" pitchFamily="18" charset="0"/>
                <a:ea typeface="SimSun" panose="02010600030101010101" pitchFamily="2" charset="-122"/>
                <a:cs typeface="Symbol" pitchFamily="2" charset="2"/>
              </a:rPr>
              <a:t>next 15 days of data</a:t>
            </a:r>
            <a:endParaRPr lang="en-US" sz="2400" b="1" dirty="0">
              <a:effectLst/>
              <a:latin typeface="Calibri" panose="020F0502020204030204" pitchFamily="34" charset="0"/>
              <a:ea typeface="SimSun" panose="02010600030101010101" pitchFamily="2" charset="-122"/>
              <a:cs typeface="Symbol" pitchFamily="2" charset="2"/>
            </a:endParaRPr>
          </a:p>
          <a:p>
            <a:endParaRPr lang="en-US" sz="2400" dirty="0"/>
          </a:p>
        </p:txBody>
      </p:sp>
      <p:pic>
        <p:nvPicPr>
          <p:cNvPr id="5" name="Picture 4" descr="A picture containing line, handwriting, font, plot&#10;&#10;&#10;&#10;Description automatically generated">
            <a:extLst>
              <a:ext uri="{FF2B5EF4-FFF2-40B4-BE49-F238E27FC236}">
                <a16:creationId xmlns="" xmlns:a16="http://schemas.microsoft.com/office/drawing/2014/main" id="{EC31C1C5-6666-98CE-65E4-7113E715F2B0}"/>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009729" y="5020449"/>
            <a:ext cx="11686392" cy="4964404"/>
          </a:xfrm>
          <a:prstGeom prst="rect">
            <a:avLst/>
          </a:prstGeom>
          <a:noFill/>
          <a:ln>
            <a:noFill/>
          </a:ln>
        </p:spPr>
      </p:pic>
    </p:spTree>
    <p:extLst>
      <p:ext uri="{BB962C8B-B14F-4D97-AF65-F5344CB8AC3E}">
        <p14:creationId xmlns="" xmlns:p14="http://schemas.microsoft.com/office/powerpoint/2010/main" val="968577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9402" y="634524"/>
            <a:ext cx="9281398" cy="751488"/>
          </a:xfrm>
          <a:prstGeom prst="rect">
            <a:avLst/>
          </a:prstGeom>
        </p:spPr>
        <p:txBody>
          <a:bodyPr vert="horz" wrap="square" lIns="0" tIns="12700" rIns="0" bIns="0" rtlCol="0">
            <a:spAutoFit/>
          </a:bodyPr>
          <a:lstStyle/>
          <a:p>
            <a:pPr marL="12700">
              <a:lnSpc>
                <a:spcPct val="100000"/>
              </a:lnSpc>
              <a:spcBef>
                <a:spcPts val="100"/>
              </a:spcBef>
            </a:pPr>
            <a:r>
              <a:rPr lang="en-US" sz="4400" b="1" dirty="0">
                <a:effectLst/>
                <a:latin typeface="Times New Roman" panose="02020603050405020304" pitchFamily="18" charset="0"/>
                <a:ea typeface="SimSun" panose="02010600030101010101" pitchFamily="2" charset="-122"/>
              </a:rPr>
              <a:t>Model </a:t>
            </a:r>
            <a:r>
              <a:rPr lang="en-US" sz="4800" b="1" dirty="0">
                <a:effectLst/>
                <a:latin typeface="Times New Roman" panose="02020603050405020304" pitchFamily="18" charset="0"/>
                <a:ea typeface="SimSun" panose="02010600030101010101" pitchFamily="2" charset="-122"/>
              </a:rPr>
              <a:t>optimization</a:t>
            </a:r>
            <a:endParaRPr sz="4400" spc="100" dirty="0"/>
          </a:p>
        </p:txBody>
      </p:sp>
      <p:sp>
        <p:nvSpPr>
          <p:cNvPr id="8" name="Rectangle 2">
            <a:extLst>
              <a:ext uri="{FF2B5EF4-FFF2-40B4-BE49-F238E27FC236}">
                <a16:creationId xmlns="" xmlns:a16="http://schemas.microsoft.com/office/drawing/2014/main" id="{70BE4C94-80A7-2AFC-BFFE-E671F926EAEB}"/>
              </a:ext>
            </a:extLst>
          </p:cNvPr>
          <p:cNvSpPr>
            <a:spLocks noChangeArrowheads="1"/>
          </p:cNvSpPr>
          <p:nvPr/>
        </p:nvSpPr>
        <p:spPr bwMode="auto">
          <a:xfrm flipV="1">
            <a:off x="8001000" y="3708283"/>
            <a:ext cx="28195632" cy="4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 xmlns:a16="http://schemas.microsoft.com/office/drawing/2014/main" id="{17BA9A03-C106-637B-C35C-A2087F0FB9D5}"/>
              </a:ext>
            </a:extLst>
          </p:cNvPr>
          <p:cNvSpPr txBox="1"/>
          <p:nvPr/>
        </p:nvSpPr>
        <p:spPr>
          <a:xfrm>
            <a:off x="609601" y="1833696"/>
            <a:ext cx="16535399"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This result indicates that the parameter optimization significantly improves the prediction performance of the model. Specifically, the prediction error of the optimized exponential smoothing model was about </a:t>
            </a:r>
            <a:r>
              <a:rPr lang="en-US" sz="3200" b="1" dirty="0">
                <a:latin typeface="Times New Roman" panose="02020603050405020304" pitchFamily="18" charset="0"/>
                <a:cs typeface="Times New Roman" panose="02020603050405020304" pitchFamily="18" charset="0"/>
              </a:rPr>
              <a:t>26% lower</a:t>
            </a:r>
            <a:r>
              <a:rPr lang="en-US" sz="3200" dirty="0">
                <a:latin typeface="Times New Roman" panose="02020603050405020304" pitchFamily="18" charset="0"/>
                <a:cs typeface="Times New Roman" panose="02020603050405020304" pitchFamily="18" charset="0"/>
              </a:rPr>
              <a:t> than that of the pre-optimized exponential smoothing model ((6430.09-4733.39)/6430.09). Then, we used this optimized model to predict the number of alarms in the coming month and visualized the prediction results.</a:t>
            </a:r>
          </a:p>
        </p:txBody>
      </p:sp>
      <p:pic>
        <p:nvPicPr>
          <p:cNvPr id="2" name="Picture 1" descr="A graph with blue and orange lines&#10;&#10;&#10;&#10;Description automatically generated with low confidence">
            <a:extLst>
              <a:ext uri="{FF2B5EF4-FFF2-40B4-BE49-F238E27FC236}">
                <a16:creationId xmlns="" xmlns:a16="http://schemas.microsoft.com/office/drawing/2014/main" id="{B9C57B23-1AEF-8ECC-2A9D-06287FFE1D6B}"/>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572387" y="5178443"/>
            <a:ext cx="8763000" cy="4569032"/>
          </a:xfrm>
          <a:prstGeom prst="rect">
            <a:avLst/>
          </a:prstGeom>
          <a:noFill/>
          <a:ln>
            <a:noFill/>
          </a:ln>
        </p:spPr>
      </p:pic>
      <p:pic>
        <p:nvPicPr>
          <p:cNvPr id="6" name="Picture 5" descr="A picture containing text, font, white, typography&#10;&#10;&#10;&#10;Description automatically generated">
            <a:extLst>
              <a:ext uri="{FF2B5EF4-FFF2-40B4-BE49-F238E27FC236}">
                <a16:creationId xmlns="" xmlns:a16="http://schemas.microsoft.com/office/drawing/2014/main" id="{FA55B54B-0832-81C2-CD1D-0D921E88E801}"/>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10456400" y="4625453"/>
            <a:ext cx="7000819" cy="909770"/>
          </a:xfrm>
          <a:prstGeom prst="rect">
            <a:avLst/>
          </a:prstGeom>
          <a:noFill/>
          <a:ln>
            <a:noFill/>
          </a:ln>
        </p:spPr>
      </p:pic>
      <p:pic>
        <p:nvPicPr>
          <p:cNvPr id="7" name="Picture 6" descr="A graph with blue and orange lines&#10;&#10;&#10;&#10;Description automatically generated with low confidence">
            <a:extLst>
              <a:ext uri="{FF2B5EF4-FFF2-40B4-BE49-F238E27FC236}">
                <a16:creationId xmlns="" xmlns:a16="http://schemas.microsoft.com/office/drawing/2014/main" id="{F804E1A4-750B-58B5-2652-B3424B52D3D5}"/>
              </a:ext>
            </a:extLst>
          </p:cNvPr>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9606915" y="5714508"/>
            <a:ext cx="8229600" cy="4032967"/>
          </a:xfrm>
          <a:prstGeom prst="rect">
            <a:avLst/>
          </a:prstGeom>
          <a:noFill/>
          <a:ln>
            <a:noFill/>
          </a:ln>
        </p:spPr>
      </p:pic>
    </p:spTree>
    <p:extLst>
      <p:ext uri="{BB962C8B-B14F-4D97-AF65-F5344CB8AC3E}">
        <p14:creationId xmlns="" xmlns:p14="http://schemas.microsoft.com/office/powerpoint/2010/main" val="175756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481844"/>
            <a:ext cx="9281398" cy="751488"/>
          </a:xfrm>
          <a:prstGeom prst="rect">
            <a:avLst/>
          </a:prstGeom>
        </p:spPr>
        <p:txBody>
          <a:bodyPr vert="horz" wrap="square" lIns="0" tIns="12700" rIns="0" bIns="0" rtlCol="0">
            <a:spAutoFit/>
          </a:bodyPr>
          <a:lstStyle/>
          <a:p>
            <a:pPr marL="0" marR="0">
              <a:spcBef>
                <a:spcPts val="0"/>
              </a:spcBef>
              <a:spcAft>
                <a:spcPts val="0"/>
              </a:spcAft>
            </a:pPr>
            <a:r>
              <a:rPr lang="en-US" sz="4800" b="1" dirty="0">
                <a:effectLst/>
                <a:latin typeface="Times New Roman" panose="02020603050405020304" pitchFamily="18" charset="0"/>
                <a:ea typeface="SimSun" panose="02010600030101010101" pitchFamily="2" charset="-122"/>
                <a:cs typeface="Times New Roman" panose="02020603050405020304" pitchFamily="18" charset="0"/>
              </a:rPr>
              <a:t>Model prediction</a:t>
            </a:r>
            <a:endParaRPr lang="en-US" sz="4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8" name="Rectangle 2">
            <a:extLst>
              <a:ext uri="{FF2B5EF4-FFF2-40B4-BE49-F238E27FC236}">
                <a16:creationId xmlns="" xmlns:a16="http://schemas.microsoft.com/office/drawing/2014/main" id="{70BE4C94-80A7-2AFC-BFFE-E671F926EAEB}"/>
              </a:ext>
            </a:extLst>
          </p:cNvPr>
          <p:cNvSpPr>
            <a:spLocks noChangeArrowheads="1"/>
          </p:cNvSpPr>
          <p:nvPr/>
        </p:nvSpPr>
        <p:spPr bwMode="auto">
          <a:xfrm flipV="1">
            <a:off x="8001000" y="3708283"/>
            <a:ext cx="28195632" cy="4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 xmlns:a16="http://schemas.microsoft.com/office/drawing/2014/main" id="{17BA9A03-C106-637B-C35C-A2087F0FB9D5}"/>
              </a:ext>
            </a:extLst>
          </p:cNvPr>
          <p:cNvSpPr txBox="1"/>
          <p:nvPr/>
        </p:nvSpPr>
        <p:spPr>
          <a:xfrm>
            <a:off x="554060" y="1669866"/>
            <a:ext cx="16895739" cy="2195794"/>
          </a:xfrm>
          <a:prstGeom prst="rect">
            <a:avLst/>
          </a:prstGeom>
          <a:noFill/>
        </p:spPr>
        <p:txBody>
          <a:bodyPr wrap="square" rtlCol="0">
            <a:spAutoFit/>
          </a:bodyPr>
          <a:lstStyle/>
          <a:p>
            <a:pPr marR="0" lvl="0">
              <a:lnSpc>
                <a:spcPct val="200000"/>
              </a:lnSpc>
              <a:spcBef>
                <a:spcPts val="0"/>
              </a:spcBef>
              <a:spcAft>
                <a:spcPts val="0"/>
              </a:spcAft>
            </a:pPr>
            <a:r>
              <a:rPr lang="en-US" sz="2400" dirty="0">
                <a:effectLst/>
                <a:latin typeface="Times New Roman" panose="02020603050405020304" pitchFamily="18" charset="0"/>
                <a:ea typeface="SimSun" panose="02010600030101010101" pitchFamily="2" charset="-122"/>
                <a:cs typeface="Symbol" pitchFamily="2" charset="2"/>
              </a:rPr>
              <a:t>After determining the optimal model, we forecasted the number of alerts in the US region for the first half of July (15 days). The chart shows that the slight upward trend at the end of June is continued and cyclical, which helps us to warn in advance and develop strategies accordingly.</a:t>
            </a:r>
          </a:p>
        </p:txBody>
      </p:sp>
      <p:pic>
        <p:nvPicPr>
          <p:cNvPr id="2" name="Picture 1" descr="A blue line graph on a white background&#10;&#10;&#10;&#10;Description automatically generated with low confidence">
            <a:extLst>
              <a:ext uri="{FF2B5EF4-FFF2-40B4-BE49-F238E27FC236}">
                <a16:creationId xmlns="" xmlns:a16="http://schemas.microsoft.com/office/drawing/2014/main" id="{A304A028-7FAE-AFEB-B7CC-968121B67898}"/>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8299878" y="4457700"/>
            <a:ext cx="9829800" cy="4817155"/>
          </a:xfrm>
          <a:prstGeom prst="rect">
            <a:avLst/>
          </a:prstGeom>
          <a:noFill/>
          <a:ln>
            <a:noFill/>
          </a:ln>
        </p:spPr>
      </p:pic>
      <p:sp>
        <p:nvSpPr>
          <p:cNvPr id="6" name="TextBox 5">
            <a:extLst>
              <a:ext uri="{FF2B5EF4-FFF2-40B4-BE49-F238E27FC236}">
                <a16:creationId xmlns="" xmlns:a16="http://schemas.microsoft.com/office/drawing/2014/main" id="{CBC8DC35-3B5A-8ED7-6D01-6C885DC914E2}"/>
              </a:ext>
            </a:extLst>
          </p:cNvPr>
          <p:cNvSpPr txBox="1"/>
          <p:nvPr/>
        </p:nvSpPr>
        <p:spPr>
          <a:xfrm>
            <a:off x="543427" y="4302194"/>
            <a:ext cx="7772400" cy="6001643"/>
          </a:xfrm>
          <a:prstGeom prst="rect">
            <a:avLst/>
          </a:prstGeom>
          <a:noFill/>
        </p:spPr>
        <p:txBody>
          <a:bodyPr wrap="square" rtlCol="0">
            <a:spAutoFit/>
          </a:bodyPr>
          <a:lstStyle/>
          <a:p>
            <a:pPr marR="0" lvl="0">
              <a:lnSpc>
                <a:spcPct val="150000"/>
              </a:lnSpc>
              <a:spcBef>
                <a:spcPts val="0"/>
              </a:spcBef>
              <a:spcAft>
                <a:spcPts val="0"/>
              </a:spcAft>
            </a:pPr>
            <a:r>
              <a:rPr lang="en-US" sz="2400" dirty="0">
                <a:effectLst/>
                <a:latin typeface="Times New Roman" panose="02020603050405020304" pitchFamily="18" charset="0"/>
                <a:ea typeface="SimSun" panose="02010600030101010101" pitchFamily="2" charset="-122"/>
                <a:cs typeface="Symbol" pitchFamily="2" charset="2"/>
              </a:rPr>
              <a:t>Conclusions and Recommendations:</a:t>
            </a:r>
          </a:p>
          <a:p>
            <a:pPr marL="342900" marR="0" lvl="0" indent="-342900">
              <a:lnSpc>
                <a:spcPct val="15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Our time series forecasting model is very useful for predicting and managing future alert numbers.</a:t>
            </a:r>
          </a:p>
          <a:p>
            <a:pPr marL="342900" marR="0" lvl="0" indent="-342900">
              <a:lnSpc>
                <a:spcPct val="15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By predicting the number of future alarms, we can better understand and predict system behavior and prepare in advance, such as scheduling maintenance personnel in advance and purchasing necessary equipment in advance.</a:t>
            </a:r>
          </a:p>
          <a:p>
            <a:pPr marL="342900" marR="0" lvl="0" indent="-342900">
              <a:lnSpc>
                <a:spcPct val="150000"/>
              </a:lnSpc>
              <a:spcBef>
                <a:spcPts val="0"/>
              </a:spcBef>
              <a:spcAft>
                <a:spcPts val="0"/>
              </a:spcAft>
              <a:buFont typeface="Symbol" pitchFamily="2" charset="2"/>
              <a:buChar char=""/>
            </a:pPr>
            <a:r>
              <a:rPr lang="en-US" sz="2400" dirty="0">
                <a:effectLst/>
                <a:latin typeface="Times New Roman" panose="02020603050405020304" pitchFamily="18" charset="0"/>
                <a:ea typeface="SimSun" panose="02010600030101010101" pitchFamily="2" charset="-122"/>
                <a:cs typeface="Symbol" pitchFamily="2" charset="2"/>
              </a:rPr>
              <a:t>The model also helps us to understand trends and seasonal patterns in the number of alarms, which is also very useful in understanding system behavior and performance.</a:t>
            </a:r>
            <a:endParaRPr lang="en-US" sz="2400" dirty="0"/>
          </a:p>
          <a:p>
            <a:endParaRPr lang="en-US" sz="2400" dirty="0"/>
          </a:p>
        </p:txBody>
      </p:sp>
    </p:spTree>
    <p:extLst>
      <p:ext uri="{BB962C8B-B14F-4D97-AF65-F5344CB8AC3E}">
        <p14:creationId xmlns="" xmlns:p14="http://schemas.microsoft.com/office/powerpoint/2010/main" val="237358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004550"/>
          </a:solidFill>
        </p:spPr>
        <p:txBody>
          <a:bodyPr wrap="square" lIns="0" tIns="0" rIns="0" bIns="0" rtlCol="0"/>
          <a:lstStyle/>
          <a:p>
            <a:endParaRPr/>
          </a:p>
        </p:txBody>
      </p:sp>
      <p:grpSp>
        <p:nvGrpSpPr>
          <p:cNvPr id="3" name="object 3"/>
          <p:cNvGrpSpPr/>
          <p:nvPr/>
        </p:nvGrpSpPr>
        <p:grpSpPr>
          <a:xfrm>
            <a:off x="0" y="0"/>
            <a:ext cx="11305540" cy="2548255"/>
            <a:chOff x="0" y="0"/>
            <a:chExt cx="11305540" cy="2548255"/>
          </a:xfrm>
        </p:grpSpPr>
        <p:sp>
          <p:nvSpPr>
            <p:cNvPr id="4" name="object 4"/>
            <p:cNvSpPr/>
            <p:nvPr/>
          </p:nvSpPr>
          <p:spPr>
            <a:xfrm>
              <a:off x="0" y="0"/>
              <a:ext cx="9563100" cy="2548255"/>
            </a:xfrm>
            <a:custGeom>
              <a:avLst/>
              <a:gdLst/>
              <a:ahLst/>
              <a:cxnLst/>
              <a:rect l="l" t="t" r="r" b="b"/>
              <a:pathLst>
                <a:path w="9563100" h="2548255">
                  <a:moveTo>
                    <a:pt x="9562736" y="0"/>
                  </a:moveTo>
                  <a:lnTo>
                    <a:pt x="0" y="0"/>
                  </a:lnTo>
                  <a:lnTo>
                    <a:pt x="0" y="2547834"/>
                  </a:lnTo>
                  <a:lnTo>
                    <a:pt x="8091855" y="2547834"/>
                  </a:lnTo>
                  <a:lnTo>
                    <a:pt x="9562736" y="0"/>
                  </a:lnTo>
                  <a:close/>
                </a:path>
              </a:pathLst>
            </a:custGeom>
            <a:solidFill>
              <a:srgbClr val="A3E472"/>
            </a:solidFill>
          </p:spPr>
          <p:txBody>
            <a:bodyPr wrap="square" lIns="0" tIns="0" rIns="0" bIns="0" rtlCol="0"/>
            <a:lstStyle/>
            <a:p>
              <a:endParaRPr/>
            </a:p>
          </p:txBody>
        </p:sp>
        <p:sp>
          <p:nvSpPr>
            <p:cNvPr id="5" name="object 5"/>
            <p:cNvSpPr/>
            <p:nvPr/>
          </p:nvSpPr>
          <p:spPr>
            <a:xfrm>
              <a:off x="8611717" y="0"/>
              <a:ext cx="2693670" cy="1469390"/>
            </a:xfrm>
            <a:custGeom>
              <a:avLst/>
              <a:gdLst/>
              <a:ahLst/>
              <a:cxnLst/>
              <a:rect l="l" t="t" r="r" b="b"/>
              <a:pathLst>
                <a:path w="2693670" h="1469390">
                  <a:moveTo>
                    <a:pt x="2521367" y="0"/>
                  </a:moveTo>
                  <a:lnTo>
                    <a:pt x="174079" y="0"/>
                  </a:lnTo>
                  <a:lnTo>
                    <a:pt x="0" y="301534"/>
                  </a:lnTo>
                  <a:lnTo>
                    <a:pt x="673860" y="1468792"/>
                  </a:lnTo>
                  <a:lnTo>
                    <a:pt x="2021585" y="1468792"/>
                  </a:lnTo>
                  <a:lnTo>
                    <a:pt x="2693238" y="305362"/>
                  </a:lnTo>
                  <a:lnTo>
                    <a:pt x="2693238" y="297709"/>
                  </a:lnTo>
                  <a:lnTo>
                    <a:pt x="2521367" y="0"/>
                  </a:lnTo>
                  <a:close/>
                </a:path>
              </a:pathLst>
            </a:custGeom>
            <a:solidFill>
              <a:srgbClr val="00A080"/>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1354708" y="3790708"/>
            <a:ext cx="3686174" cy="3400424"/>
          </a:xfrm>
          <a:prstGeom prst="rect">
            <a:avLst/>
          </a:prstGeom>
        </p:spPr>
      </p:pic>
      <p:pic>
        <p:nvPicPr>
          <p:cNvPr id="7" name="object 7"/>
          <p:cNvPicPr/>
          <p:nvPr/>
        </p:nvPicPr>
        <p:blipFill>
          <a:blip r:embed="rId3" cstate="print"/>
          <a:stretch>
            <a:fillRect/>
          </a:stretch>
        </p:blipFill>
        <p:spPr>
          <a:xfrm>
            <a:off x="8877871" y="2100579"/>
            <a:ext cx="7553324" cy="5095874"/>
          </a:xfrm>
          <a:prstGeom prst="rect">
            <a:avLst/>
          </a:prstGeom>
        </p:spPr>
      </p:pic>
      <p:sp>
        <p:nvSpPr>
          <p:cNvPr id="8" name="object 8"/>
          <p:cNvSpPr txBox="1">
            <a:spLocks noGrp="1"/>
          </p:cNvSpPr>
          <p:nvPr>
            <p:ph type="title"/>
          </p:nvPr>
        </p:nvSpPr>
        <p:spPr>
          <a:prstGeom prst="rect">
            <a:avLst/>
          </a:prstGeom>
        </p:spPr>
        <p:txBody>
          <a:bodyPr vert="horz" wrap="square" lIns="0" tIns="337025" rIns="0" bIns="0" rtlCol="0">
            <a:spAutoFit/>
          </a:bodyPr>
          <a:lstStyle/>
          <a:p>
            <a:pPr marL="99060">
              <a:lnSpc>
                <a:spcPct val="100000"/>
              </a:lnSpc>
              <a:spcBef>
                <a:spcPts val="100"/>
              </a:spcBef>
            </a:pPr>
            <a:r>
              <a:rPr sz="6000" spc="-25" dirty="0"/>
              <a:t>EDA</a:t>
            </a:r>
            <a:r>
              <a:rPr sz="6000" spc="-430" dirty="0"/>
              <a:t> </a:t>
            </a:r>
            <a:r>
              <a:rPr sz="6000" spc="-20" dirty="0"/>
              <a:t>Part</a:t>
            </a:r>
            <a:endParaRPr sz="6000"/>
          </a:p>
        </p:txBody>
      </p:sp>
      <p:pic>
        <p:nvPicPr>
          <p:cNvPr id="9" name="object 9"/>
          <p:cNvPicPr/>
          <p:nvPr/>
        </p:nvPicPr>
        <p:blipFill>
          <a:blip r:embed="rId4" cstate="print"/>
          <a:stretch>
            <a:fillRect/>
          </a:stretch>
        </p:blipFill>
        <p:spPr>
          <a:xfrm>
            <a:off x="1025693" y="7718425"/>
            <a:ext cx="95250" cy="95250"/>
          </a:xfrm>
          <a:prstGeom prst="rect">
            <a:avLst/>
          </a:prstGeom>
        </p:spPr>
      </p:pic>
      <p:pic>
        <p:nvPicPr>
          <p:cNvPr id="10" name="object 10"/>
          <p:cNvPicPr/>
          <p:nvPr/>
        </p:nvPicPr>
        <p:blipFill>
          <a:blip r:embed="rId4" cstate="print"/>
          <a:stretch>
            <a:fillRect/>
          </a:stretch>
        </p:blipFill>
        <p:spPr>
          <a:xfrm>
            <a:off x="1025693" y="8156575"/>
            <a:ext cx="95250" cy="95250"/>
          </a:xfrm>
          <a:prstGeom prst="rect">
            <a:avLst/>
          </a:prstGeom>
        </p:spPr>
      </p:pic>
      <p:sp>
        <p:nvSpPr>
          <p:cNvPr id="11" name="object 11"/>
          <p:cNvSpPr txBox="1"/>
          <p:nvPr/>
        </p:nvSpPr>
        <p:spPr>
          <a:xfrm>
            <a:off x="1266888" y="7473943"/>
            <a:ext cx="3941445" cy="1339850"/>
          </a:xfrm>
          <a:prstGeom prst="rect">
            <a:avLst/>
          </a:prstGeom>
        </p:spPr>
        <p:txBody>
          <a:bodyPr vert="horz" wrap="square" lIns="0" tIns="12700" rIns="0" bIns="0" rtlCol="0">
            <a:spAutoFit/>
          </a:bodyPr>
          <a:lstStyle/>
          <a:p>
            <a:pPr marL="12700" marR="5080">
              <a:lnSpc>
                <a:spcPct val="114999"/>
              </a:lnSpc>
              <a:spcBef>
                <a:spcPts val="100"/>
              </a:spcBef>
            </a:pPr>
            <a:r>
              <a:rPr sz="2500" spc="-20" dirty="0">
                <a:solidFill>
                  <a:srgbClr val="F4F4F4"/>
                </a:solidFill>
                <a:latin typeface="Trebuchet MS"/>
                <a:cs typeface="Trebuchet MS"/>
              </a:rPr>
              <a:t>Checking</a:t>
            </a:r>
            <a:r>
              <a:rPr sz="2500" spc="-110" dirty="0">
                <a:solidFill>
                  <a:srgbClr val="F4F4F4"/>
                </a:solidFill>
                <a:latin typeface="Trebuchet MS"/>
                <a:cs typeface="Trebuchet MS"/>
              </a:rPr>
              <a:t> </a:t>
            </a:r>
            <a:r>
              <a:rPr sz="2500" dirty="0">
                <a:solidFill>
                  <a:srgbClr val="F4F4F4"/>
                </a:solidFill>
                <a:latin typeface="Trebuchet MS"/>
                <a:cs typeface="Trebuchet MS"/>
              </a:rPr>
              <a:t>the</a:t>
            </a:r>
            <a:r>
              <a:rPr sz="2500" spc="-110" dirty="0">
                <a:solidFill>
                  <a:srgbClr val="F4F4F4"/>
                </a:solidFill>
                <a:latin typeface="Trebuchet MS"/>
                <a:cs typeface="Trebuchet MS"/>
              </a:rPr>
              <a:t> </a:t>
            </a:r>
            <a:r>
              <a:rPr sz="2500" dirty="0">
                <a:solidFill>
                  <a:srgbClr val="F4F4F4"/>
                </a:solidFill>
                <a:latin typeface="Trebuchet MS"/>
                <a:cs typeface="Trebuchet MS"/>
              </a:rPr>
              <a:t>data</a:t>
            </a:r>
            <a:r>
              <a:rPr sz="2500" spc="-110" dirty="0">
                <a:solidFill>
                  <a:srgbClr val="F4F4F4"/>
                </a:solidFill>
                <a:latin typeface="Trebuchet MS"/>
                <a:cs typeface="Trebuchet MS"/>
              </a:rPr>
              <a:t> </a:t>
            </a:r>
            <a:r>
              <a:rPr sz="2500" spc="-10" dirty="0">
                <a:solidFill>
                  <a:srgbClr val="F4F4F4"/>
                </a:solidFill>
                <a:latin typeface="Trebuchet MS"/>
                <a:cs typeface="Trebuchet MS"/>
              </a:rPr>
              <a:t>structure </a:t>
            </a:r>
            <a:r>
              <a:rPr sz="2500" spc="-20" dirty="0">
                <a:solidFill>
                  <a:srgbClr val="F4F4F4"/>
                </a:solidFill>
                <a:latin typeface="Trebuchet MS"/>
                <a:cs typeface="Trebuchet MS"/>
              </a:rPr>
              <a:t>Converting</a:t>
            </a:r>
            <a:r>
              <a:rPr sz="2500" spc="-60" dirty="0">
                <a:solidFill>
                  <a:srgbClr val="F4F4F4"/>
                </a:solidFill>
                <a:latin typeface="Trebuchet MS"/>
                <a:cs typeface="Trebuchet MS"/>
              </a:rPr>
              <a:t> </a:t>
            </a:r>
            <a:r>
              <a:rPr sz="2500" dirty="0">
                <a:solidFill>
                  <a:srgbClr val="F4F4F4"/>
                </a:solidFill>
                <a:latin typeface="Trebuchet MS"/>
                <a:cs typeface="Trebuchet MS"/>
              </a:rPr>
              <a:t>timestamps</a:t>
            </a:r>
            <a:r>
              <a:rPr sz="2500" spc="-60" dirty="0">
                <a:solidFill>
                  <a:srgbClr val="F4F4F4"/>
                </a:solidFill>
                <a:latin typeface="Trebuchet MS"/>
                <a:cs typeface="Trebuchet MS"/>
              </a:rPr>
              <a:t> </a:t>
            </a:r>
            <a:r>
              <a:rPr sz="2500" spc="-25" dirty="0">
                <a:solidFill>
                  <a:srgbClr val="F4F4F4"/>
                </a:solidFill>
                <a:latin typeface="Trebuchet MS"/>
                <a:cs typeface="Trebuchet MS"/>
              </a:rPr>
              <a:t>to datetime</a:t>
            </a:r>
            <a:r>
              <a:rPr sz="2500" spc="-140" dirty="0">
                <a:solidFill>
                  <a:srgbClr val="F4F4F4"/>
                </a:solidFill>
                <a:latin typeface="Trebuchet MS"/>
                <a:cs typeface="Trebuchet MS"/>
              </a:rPr>
              <a:t> </a:t>
            </a:r>
            <a:r>
              <a:rPr sz="2500" spc="-10" dirty="0">
                <a:solidFill>
                  <a:srgbClr val="F4F4F4"/>
                </a:solidFill>
                <a:latin typeface="Trebuchet MS"/>
                <a:cs typeface="Trebuchet MS"/>
              </a:rPr>
              <a:t>format</a:t>
            </a:r>
            <a:endParaRPr sz="2500">
              <a:latin typeface="Trebuchet MS"/>
              <a:cs typeface="Trebuchet MS"/>
            </a:endParaRPr>
          </a:p>
        </p:txBody>
      </p:sp>
      <p:pic>
        <p:nvPicPr>
          <p:cNvPr id="12" name="object 12"/>
          <p:cNvPicPr/>
          <p:nvPr/>
        </p:nvPicPr>
        <p:blipFill>
          <a:blip r:embed="rId5" cstate="print"/>
          <a:stretch>
            <a:fillRect/>
          </a:stretch>
        </p:blipFill>
        <p:spPr>
          <a:xfrm>
            <a:off x="10836656" y="7937500"/>
            <a:ext cx="95250" cy="95250"/>
          </a:xfrm>
          <a:prstGeom prst="rect">
            <a:avLst/>
          </a:prstGeom>
        </p:spPr>
      </p:pic>
      <p:pic>
        <p:nvPicPr>
          <p:cNvPr id="13" name="object 13"/>
          <p:cNvPicPr/>
          <p:nvPr/>
        </p:nvPicPr>
        <p:blipFill>
          <a:blip r:embed="rId5" cstate="print"/>
          <a:stretch>
            <a:fillRect/>
          </a:stretch>
        </p:blipFill>
        <p:spPr>
          <a:xfrm>
            <a:off x="10836656" y="8375650"/>
            <a:ext cx="95250" cy="95250"/>
          </a:xfrm>
          <a:prstGeom prst="rect">
            <a:avLst/>
          </a:prstGeom>
        </p:spPr>
      </p:pic>
      <p:sp>
        <p:nvSpPr>
          <p:cNvPr id="14" name="object 14"/>
          <p:cNvSpPr txBox="1"/>
          <p:nvPr/>
        </p:nvSpPr>
        <p:spPr>
          <a:xfrm>
            <a:off x="11077867" y="7693018"/>
            <a:ext cx="3556000" cy="901700"/>
          </a:xfrm>
          <a:prstGeom prst="rect">
            <a:avLst/>
          </a:prstGeom>
        </p:spPr>
        <p:txBody>
          <a:bodyPr vert="horz" wrap="square" lIns="0" tIns="12700" rIns="0" bIns="0" rtlCol="0">
            <a:spAutoFit/>
          </a:bodyPr>
          <a:lstStyle/>
          <a:p>
            <a:pPr marL="12700" marR="5080">
              <a:lnSpc>
                <a:spcPct val="114999"/>
              </a:lnSpc>
              <a:spcBef>
                <a:spcPts val="100"/>
              </a:spcBef>
            </a:pPr>
            <a:r>
              <a:rPr sz="2500" spc="55" dirty="0">
                <a:solidFill>
                  <a:srgbClr val="F4F4F4"/>
                </a:solidFill>
                <a:latin typeface="Trebuchet MS"/>
                <a:cs typeface="Trebuchet MS"/>
              </a:rPr>
              <a:t>Missing</a:t>
            </a:r>
            <a:r>
              <a:rPr sz="2500" spc="-70" dirty="0">
                <a:solidFill>
                  <a:srgbClr val="F4F4F4"/>
                </a:solidFill>
                <a:latin typeface="Trebuchet MS"/>
                <a:cs typeface="Trebuchet MS"/>
              </a:rPr>
              <a:t> </a:t>
            </a:r>
            <a:r>
              <a:rPr sz="2500" dirty="0">
                <a:solidFill>
                  <a:srgbClr val="F4F4F4"/>
                </a:solidFill>
                <a:latin typeface="Trebuchet MS"/>
                <a:cs typeface="Trebuchet MS"/>
              </a:rPr>
              <a:t>value</a:t>
            </a:r>
            <a:r>
              <a:rPr sz="2500" spc="-65" dirty="0">
                <a:solidFill>
                  <a:srgbClr val="F4F4F4"/>
                </a:solidFill>
                <a:latin typeface="Trebuchet MS"/>
                <a:cs typeface="Trebuchet MS"/>
              </a:rPr>
              <a:t> </a:t>
            </a:r>
            <a:r>
              <a:rPr sz="2500" spc="-10" dirty="0">
                <a:solidFill>
                  <a:srgbClr val="F4F4F4"/>
                </a:solidFill>
                <a:latin typeface="Trebuchet MS"/>
                <a:cs typeface="Trebuchet MS"/>
              </a:rPr>
              <a:t>handling </a:t>
            </a:r>
            <a:r>
              <a:rPr sz="2500" dirty="0">
                <a:solidFill>
                  <a:srgbClr val="F4F4F4"/>
                </a:solidFill>
                <a:latin typeface="Trebuchet MS"/>
                <a:cs typeface="Trebuchet MS"/>
              </a:rPr>
              <a:t>Duplicate</a:t>
            </a:r>
            <a:r>
              <a:rPr sz="2500" spc="-145" dirty="0">
                <a:solidFill>
                  <a:srgbClr val="F4F4F4"/>
                </a:solidFill>
                <a:latin typeface="Trebuchet MS"/>
                <a:cs typeface="Trebuchet MS"/>
              </a:rPr>
              <a:t> </a:t>
            </a:r>
            <a:r>
              <a:rPr sz="2500" dirty="0">
                <a:solidFill>
                  <a:srgbClr val="F4F4F4"/>
                </a:solidFill>
                <a:latin typeface="Trebuchet MS"/>
                <a:cs typeface="Trebuchet MS"/>
              </a:rPr>
              <a:t>value</a:t>
            </a:r>
            <a:r>
              <a:rPr sz="2500" spc="-140" dirty="0">
                <a:solidFill>
                  <a:srgbClr val="F4F4F4"/>
                </a:solidFill>
                <a:latin typeface="Trebuchet MS"/>
                <a:cs typeface="Trebuchet MS"/>
              </a:rPr>
              <a:t> </a:t>
            </a:r>
            <a:r>
              <a:rPr sz="2500" spc="-10" dirty="0">
                <a:solidFill>
                  <a:srgbClr val="F4F4F4"/>
                </a:solidFill>
                <a:latin typeface="Trebuchet MS"/>
                <a:cs typeface="Trebuchet MS"/>
              </a:rPr>
              <a:t>handling</a:t>
            </a:r>
            <a:endParaRPr sz="2500">
              <a:latin typeface="Trebuchet MS"/>
              <a:cs typeface="Trebuchet MS"/>
            </a:endParaRPr>
          </a:p>
        </p:txBody>
      </p:sp>
      <p:sp>
        <p:nvSpPr>
          <p:cNvPr id="15" name="object 15"/>
          <p:cNvSpPr txBox="1"/>
          <p:nvPr/>
        </p:nvSpPr>
        <p:spPr>
          <a:xfrm>
            <a:off x="727252" y="2783700"/>
            <a:ext cx="3390900" cy="607060"/>
          </a:xfrm>
          <a:prstGeom prst="rect">
            <a:avLst/>
          </a:prstGeom>
        </p:spPr>
        <p:txBody>
          <a:bodyPr vert="horz" wrap="square" lIns="0" tIns="14605" rIns="0" bIns="0" rtlCol="0">
            <a:spAutoFit/>
          </a:bodyPr>
          <a:lstStyle/>
          <a:p>
            <a:pPr marL="12700">
              <a:lnSpc>
                <a:spcPct val="100000"/>
              </a:lnSpc>
              <a:spcBef>
                <a:spcPts val="115"/>
              </a:spcBef>
            </a:pPr>
            <a:r>
              <a:rPr sz="3800" spc="-130" dirty="0">
                <a:solidFill>
                  <a:srgbClr val="F4F4F4"/>
                </a:solidFill>
                <a:latin typeface="Trebuchet MS"/>
                <a:cs typeface="Trebuchet MS"/>
              </a:rPr>
              <a:t>1.Data </a:t>
            </a:r>
            <a:r>
              <a:rPr sz="3800" spc="-10" dirty="0">
                <a:solidFill>
                  <a:srgbClr val="F4F4F4"/>
                </a:solidFill>
                <a:latin typeface="Trebuchet MS"/>
                <a:cs typeface="Trebuchet MS"/>
              </a:rPr>
              <a:t>Cleaning</a:t>
            </a:r>
            <a:endParaRPr sz="38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71333" y="2821355"/>
            <a:ext cx="10553699" cy="5019674"/>
          </a:xfrm>
          <a:prstGeom prst="rect">
            <a:avLst/>
          </a:prstGeom>
        </p:spPr>
      </p:pic>
      <p:pic>
        <p:nvPicPr>
          <p:cNvPr id="3" name="object 3"/>
          <p:cNvPicPr/>
          <p:nvPr/>
        </p:nvPicPr>
        <p:blipFill>
          <a:blip r:embed="rId3" cstate="print"/>
          <a:stretch>
            <a:fillRect/>
          </a:stretch>
        </p:blipFill>
        <p:spPr>
          <a:xfrm>
            <a:off x="1077610" y="4465624"/>
            <a:ext cx="95250" cy="95250"/>
          </a:xfrm>
          <a:prstGeom prst="rect">
            <a:avLst/>
          </a:prstGeom>
        </p:spPr>
      </p:pic>
      <p:pic>
        <p:nvPicPr>
          <p:cNvPr id="4" name="object 4"/>
          <p:cNvPicPr/>
          <p:nvPr/>
        </p:nvPicPr>
        <p:blipFill>
          <a:blip r:embed="rId3" cstate="print"/>
          <a:stretch>
            <a:fillRect/>
          </a:stretch>
        </p:blipFill>
        <p:spPr>
          <a:xfrm>
            <a:off x="1077610" y="5780074"/>
            <a:ext cx="95250" cy="95250"/>
          </a:xfrm>
          <a:prstGeom prst="rect">
            <a:avLst/>
          </a:prstGeom>
        </p:spPr>
      </p:pic>
      <p:sp>
        <p:nvSpPr>
          <p:cNvPr id="5" name="object 5"/>
          <p:cNvSpPr txBox="1"/>
          <p:nvPr/>
        </p:nvSpPr>
        <p:spPr>
          <a:xfrm>
            <a:off x="1318806" y="4221143"/>
            <a:ext cx="5097145" cy="3530600"/>
          </a:xfrm>
          <a:prstGeom prst="rect">
            <a:avLst/>
          </a:prstGeom>
        </p:spPr>
        <p:txBody>
          <a:bodyPr vert="horz" wrap="square" lIns="0" tIns="12700" rIns="0" bIns="0" rtlCol="0">
            <a:spAutoFit/>
          </a:bodyPr>
          <a:lstStyle/>
          <a:p>
            <a:pPr marL="12700" marR="399415">
              <a:lnSpc>
                <a:spcPct val="114999"/>
              </a:lnSpc>
              <a:spcBef>
                <a:spcPts val="100"/>
              </a:spcBef>
            </a:pPr>
            <a:r>
              <a:rPr sz="2500" dirty="0">
                <a:latin typeface="Trebuchet MS"/>
                <a:cs typeface="Trebuchet MS"/>
              </a:rPr>
              <a:t>Top</a:t>
            </a:r>
            <a:r>
              <a:rPr sz="2500" spc="-114" dirty="0">
                <a:latin typeface="Trebuchet MS"/>
                <a:cs typeface="Trebuchet MS"/>
              </a:rPr>
              <a:t> 10</a:t>
            </a:r>
            <a:r>
              <a:rPr sz="2500" spc="-70" dirty="0">
                <a:latin typeface="Trebuchet MS"/>
                <a:cs typeface="Trebuchet MS"/>
              </a:rPr>
              <a:t> </a:t>
            </a:r>
            <a:r>
              <a:rPr sz="2500" dirty="0">
                <a:latin typeface="Trebuchet MS"/>
                <a:cs typeface="Trebuchet MS"/>
              </a:rPr>
              <a:t>locations</a:t>
            </a:r>
            <a:r>
              <a:rPr sz="2500" spc="-95" dirty="0">
                <a:latin typeface="Trebuchet MS"/>
                <a:cs typeface="Trebuchet MS"/>
              </a:rPr>
              <a:t> </a:t>
            </a:r>
            <a:r>
              <a:rPr sz="2500" spc="-40" dirty="0">
                <a:latin typeface="Trebuchet MS"/>
                <a:cs typeface="Trebuchet MS"/>
              </a:rPr>
              <a:t>with</a:t>
            </a:r>
            <a:r>
              <a:rPr sz="2500" spc="-90" dirty="0">
                <a:latin typeface="Trebuchet MS"/>
                <a:cs typeface="Trebuchet MS"/>
              </a:rPr>
              <a:t> </a:t>
            </a:r>
            <a:r>
              <a:rPr sz="2500" dirty="0">
                <a:latin typeface="Trebuchet MS"/>
                <a:cs typeface="Trebuchet MS"/>
              </a:rPr>
              <a:t>the</a:t>
            </a:r>
            <a:r>
              <a:rPr sz="2500" spc="-90" dirty="0">
                <a:latin typeface="Trebuchet MS"/>
                <a:cs typeface="Trebuchet MS"/>
              </a:rPr>
              <a:t> </a:t>
            </a:r>
            <a:r>
              <a:rPr sz="2500" spc="-10" dirty="0">
                <a:latin typeface="Trebuchet MS"/>
                <a:cs typeface="Trebuchet MS"/>
              </a:rPr>
              <a:t>highest </a:t>
            </a:r>
            <a:r>
              <a:rPr sz="2500" dirty="0">
                <a:latin typeface="Trebuchet MS"/>
                <a:cs typeface="Trebuchet MS"/>
              </a:rPr>
              <a:t>number</a:t>
            </a:r>
            <a:r>
              <a:rPr sz="2500" spc="-15" dirty="0">
                <a:latin typeface="Trebuchet MS"/>
                <a:cs typeface="Trebuchet MS"/>
              </a:rPr>
              <a:t> </a:t>
            </a:r>
            <a:r>
              <a:rPr sz="2500" dirty="0">
                <a:latin typeface="Trebuchet MS"/>
                <a:cs typeface="Trebuchet MS"/>
              </a:rPr>
              <a:t>of</a:t>
            </a:r>
            <a:r>
              <a:rPr sz="2500" spc="-15" dirty="0">
                <a:latin typeface="Trebuchet MS"/>
                <a:cs typeface="Trebuchet MS"/>
              </a:rPr>
              <a:t> </a:t>
            </a:r>
            <a:r>
              <a:rPr sz="2500" spc="-10" dirty="0">
                <a:latin typeface="Trebuchet MS"/>
                <a:cs typeface="Trebuchet MS"/>
              </a:rPr>
              <a:t>alarms.</a:t>
            </a:r>
            <a:endParaRPr sz="2500">
              <a:latin typeface="Trebuchet MS"/>
              <a:cs typeface="Trebuchet MS"/>
            </a:endParaRPr>
          </a:p>
          <a:p>
            <a:pPr>
              <a:lnSpc>
                <a:spcPct val="100000"/>
              </a:lnSpc>
              <a:spcBef>
                <a:spcPts val="20"/>
              </a:spcBef>
            </a:pPr>
            <a:endParaRPr sz="2950">
              <a:latin typeface="Trebuchet MS"/>
              <a:cs typeface="Trebuchet MS"/>
            </a:endParaRPr>
          </a:p>
          <a:p>
            <a:pPr marL="12700" marR="5080">
              <a:lnSpc>
                <a:spcPct val="114999"/>
              </a:lnSpc>
              <a:spcBef>
                <a:spcPts val="5"/>
              </a:spcBef>
            </a:pPr>
            <a:r>
              <a:rPr sz="2500" dirty="0">
                <a:latin typeface="Trebuchet MS"/>
                <a:cs typeface="Trebuchet MS"/>
              </a:rPr>
              <a:t>This</a:t>
            </a:r>
            <a:r>
              <a:rPr sz="2500" spc="-65" dirty="0">
                <a:latin typeface="Trebuchet MS"/>
                <a:cs typeface="Trebuchet MS"/>
              </a:rPr>
              <a:t> </a:t>
            </a:r>
            <a:r>
              <a:rPr sz="2500" dirty="0">
                <a:latin typeface="Trebuchet MS"/>
                <a:cs typeface="Trebuchet MS"/>
              </a:rPr>
              <a:t>can</a:t>
            </a:r>
            <a:r>
              <a:rPr sz="2500" spc="-65" dirty="0">
                <a:latin typeface="Trebuchet MS"/>
                <a:cs typeface="Trebuchet MS"/>
              </a:rPr>
              <a:t> </a:t>
            </a:r>
            <a:r>
              <a:rPr sz="2500" dirty="0">
                <a:latin typeface="Trebuchet MS"/>
                <a:cs typeface="Trebuchet MS"/>
              </a:rPr>
              <a:t>help</a:t>
            </a:r>
            <a:r>
              <a:rPr sz="2500" spc="-60" dirty="0">
                <a:latin typeface="Trebuchet MS"/>
                <a:cs typeface="Trebuchet MS"/>
              </a:rPr>
              <a:t> </a:t>
            </a:r>
            <a:r>
              <a:rPr sz="2500" spc="100" dirty="0">
                <a:latin typeface="Trebuchet MS"/>
                <a:cs typeface="Trebuchet MS"/>
              </a:rPr>
              <a:t>us</a:t>
            </a:r>
            <a:r>
              <a:rPr sz="2500" spc="-65" dirty="0">
                <a:latin typeface="Trebuchet MS"/>
                <a:cs typeface="Trebuchet MS"/>
              </a:rPr>
              <a:t> </a:t>
            </a:r>
            <a:r>
              <a:rPr sz="2500" spc="-10" dirty="0">
                <a:latin typeface="Trebuchet MS"/>
                <a:cs typeface="Trebuchet MS"/>
              </a:rPr>
              <a:t>determine</a:t>
            </a:r>
            <a:r>
              <a:rPr sz="2500" spc="-65" dirty="0">
                <a:latin typeface="Trebuchet MS"/>
                <a:cs typeface="Trebuchet MS"/>
              </a:rPr>
              <a:t> </a:t>
            </a:r>
            <a:r>
              <a:rPr sz="2500" spc="-10" dirty="0">
                <a:latin typeface="Trebuchet MS"/>
                <a:cs typeface="Trebuchet MS"/>
              </a:rPr>
              <a:t>which </a:t>
            </a:r>
            <a:r>
              <a:rPr sz="2500" dirty="0">
                <a:latin typeface="Trebuchet MS"/>
                <a:cs typeface="Trebuchet MS"/>
              </a:rPr>
              <a:t>locations</a:t>
            </a:r>
            <a:r>
              <a:rPr sz="2500" spc="-15" dirty="0">
                <a:latin typeface="Trebuchet MS"/>
                <a:cs typeface="Trebuchet MS"/>
              </a:rPr>
              <a:t> </a:t>
            </a:r>
            <a:r>
              <a:rPr sz="2500" dirty="0">
                <a:latin typeface="Trebuchet MS"/>
                <a:cs typeface="Trebuchet MS"/>
              </a:rPr>
              <a:t>may</a:t>
            </a:r>
            <a:r>
              <a:rPr sz="2500" spc="-15" dirty="0">
                <a:latin typeface="Trebuchet MS"/>
                <a:cs typeface="Trebuchet MS"/>
              </a:rPr>
              <a:t> </a:t>
            </a:r>
            <a:r>
              <a:rPr sz="2500" dirty="0">
                <a:latin typeface="Trebuchet MS"/>
                <a:cs typeface="Trebuchet MS"/>
              </a:rPr>
              <a:t>need</a:t>
            </a:r>
            <a:r>
              <a:rPr sz="2500" spc="-15" dirty="0">
                <a:latin typeface="Trebuchet MS"/>
                <a:cs typeface="Trebuchet MS"/>
              </a:rPr>
              <a:t> </a:t>
            </a:r>
            <a:r>
              <a:rPr sz="2500" dirty="0">
                <a:latin typeface="Trebuchet MS"/>
                <a:cs typeface="Trebuchet MS"/>
              </a:rPr>
              <a:t>more</a:t>
            </a:r>
            <a:r>
              <a:rPr sz="2500" spc="-10" dirty="0">
                <a:latin typeface="Trebuchet MS"/>
                <a:cs typeface="Trebuchet MS"/>
              </a:rPr>
              <a:t> attention </a:t>
            </a:r>
            <a:r>
              <a:rPr sz="2500" spc="55" dirty="0">
                <a:latin typeface="Trebuchet MS"/>
                <a:cs typeface="Trebuchet MS"/>
              </a:rPr>
              <a:t>and</a:t>
            </a:r>
            <a:r>
              <a:rPr sz="2500" spc="-110" dirty="0">
                <a:latin typeface="Trebuchet MS"/>
                <a:cs typeface="Trebuchet MS"/>
              </a:rPr>
              <a:t> </a:t>
            </a:r>
            <a:r>
              <a:rPr sz="2500" dirty="0">
                <a:latin typeface="Trebuchet MS"/>
                <a:cs typeface="Trebuchet MS"/>
              </a:rPr>
              <a:t>maintenance</a:t>
            </a:r>
            <a:r>
              <a:rPr sz="2500" spc="-105" dirty="0">
                <a:latin typeface="Trebuchet MS"/>
                <a:cs typeface="Trebuchet MS"/>
              </a:rPr>
              <a:t> </a:t>
            </a:r>
            <a:r>
              <a:rPr sz="2500" dirty="0">
                <a:latin typeface="Trebuchet MS"/>
                <a:cs typeface="Trebuchet MS"/>
              </a:rPr>
              <a:t>to</a:t>
            </a:r>
            <a:r>
              <a:rPr sz="2500" spc="-105" dirty="0">
                <a:latin typeface="Trebuchet MS"/>
                <a:cs typeface="Trebuchet MS"/>
              </a:rPr>
              <a:t> </a:t>
            </a:r>
            <a:r>
              <a:rPr sz="2500" dirty="0">
                <a:latin typeface="Trebuchet MS"/>
                <a:cs typeface="Trebuchet MS"/>
              </a:rPr>
              <a:t>reduce</a:t>
            </a:r>
            <a:r>
              <a:rPr sz="2500" spc="-110" dirty="0">
                <a:latin typeface="Trebuchet MS"/>
                <a:cs typeface="Trebuchet MS"/>
              </a:rPr>
              <a:t> </a:t>
            </a:r>
            <a:r>
              <a:rPr sz="2500" dirty="0">
                <a:latin typeface="Trebuchet MS"/>
                <a:cs typeface="Trebuchet MS"/>
              </a:rPr>
              <a:t>the</a:t>
            </a:r>
            <a:r>
              <a:rPr sz="2500" spc="-105" dirty="0">
                <a:latin typeface="Trebuchet MS"/>
                <a:cs typeface="Trebuchet MS"/>
              </a:rPr>
              <a:t> </a:t>
            </a:r>
            <a:r>
              <a:rPr sz="2500" spc="-20" dirty="0">
                <a:latin typeface="Trebuchet MS"/>
                <a:cs typeface="Trebuchet MS"/>
              </a:rPr>
              <a:t>risk </a:t>
            </a:r>
            <a:r>
              <a:rPr sz="2500" dirty="0">
                <a:latin typeface="Trebuchet MS"/>
                <a:cs typeface="Trebuchet MS"/>
              </a:rPr>
              <a:t>of</a:t>
            </a:r>
            <a:r>
              <a:rPr sz="2500" spc="-100" dirty="0">
                <a:latin typeface="Trebuchet MS"/>
                <a:cs typeface="Trebuchet MS"/>
              </a:rPr>
              <a:t> </a:t>
            </a:r>
            <a:r>
              <a:rPr sz="2500" spc="-20" dirty="0">
                <a:latin typeface="Trebuchet MS"/>
                <a:cs typeface="Trebuchet MS"/>
              </a:rPr>
              <a:t>failure</a:t>
            </a:r>
            <a:r>
              <a:rPr sz="2500" spc="-95" dirty="0">
                <a:latin typeface="Trebuchet MS"/>
                <a:cs typeface="Trebuchet MS"/>
              </a:rPr>
              <a:t> </a:t>
            </a:r>
            <a:r>
              <a:rPr sz="2500" spc="55" dirty="0">
                <a:latin typeface="Trebuchet MS"/>
                <a:cs typeface="Trebuchet MS"/>
              </a:rPr>
              <a:t>and</a:t>
            </a:r>
            <a:r>
              <a:rPr sz="2500" spc="-95" dirty="0">
                <a:latin typeface="Trebuchet MS"/>
                <a:cs typeface="Trebuchet MS"/>
              </a:rPr>
              <a:t> </a:t>
            </a:r>
            <a:r>
              <a:rPr sz="2500" dirty="0">
                <a:latin typeface="Trebuchet MS"/>
                <a:cs typeface="Trebuchet MS"/>
              </a:rPr>
              <a:t>improve</a:t>
            </a:r>
            <a:r>
              <a:rPr sz="2500" spc="-95" dirty="0">
                <a:latin typeface="Trebuchet MS"/>
                <a:cs typeface="Trebuchet MS"/>
              </a:rPr>
              <a:t> </a:t>
            </a:r>
            <a:r>
              <a:rPr sz="2500" spc="-10" dirty="0">
                <a:latin typeface="Trebuchet MS"/>
                <a:cs typeface="Trebuchet MS"/>
              </a:rPr>
              <a:t>equipment reliability.</a:t>
            </a:r>
            <a:endParaRPr sz="2500">
              <a:latin typeface="Trebuchet MS"/>
              <a:cs typeface="Trebuchet MS"/>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35" dirty="0"/>
              <a:t>2.Data</a:t>
            </a:r>
            <a:r>
              <a:rPr spc="-590" dirty="0"/>
              <a:t> </a:t>
            </a:r>
            <a:r>
              <a:rPr spc="100" dirty="0"/>
              <a:t>Analysis</a:t>
            </a:r>
          </a:p>
        </p:txBody>
      </p:sp>
      <p:sp>
        <p:nvSpPr>
          <p:cNvPr id="7" name="object 7"/>
          <p:cNvSpPr txBox="1"/>
          <p:nvPr/>
        </p:nvSpPr>
        <p:spPr>
          <a:xfrm>
            <a:off x="929402" y="2349024"/>
            <a:ext cx="7059295" cy="777875"/>
          </a:xfrm>
          <a:prstGeom prst="rect">
            <a:avLst/>
          </a:prstGeom>
        </p:spPr>
        <p:txBody>
          <a:bodyPr vert="horz" wrap="square" lIns="0" tIns="32384" rIns="0" bIns="0" rtlCol="0">
            <a:spAutoFit/>
          </a:bodyPr>
          <a:lstStyle/>
          <a:p>
            <a:pPr marL="12700" marR="5080">
              <a:lnSpc>
                <a:spcPts val="2930"/>
              </a:lnSpc>
              <a:spcBef>
                <a:spcPts val="254"/>
              </a:spcBef>
            </a:pPr>
            <a:r>
              <a:rPr sz="2500" dirty="0">
                <a:latin typeface="Trebuchet MS"/>
                <a:cs typeface="Trebuchet MS"/>
              </a:rPr>
              <a:t>Question</a:t>
            </a:r>
            <a:r>
              <a:rPr sz="2500" spc="-140" dirty="0">
                <a:latin typeface="Trebuchet MS"/>
                <a:cs typeface="Trebuchet MS"/>
              </a:rPr>
              <a:t> </a:t>
            </a:r>
            <a:r>
              <a:rPr sz="2500" spc="-275" dirty="0">
                <a:latin typeface="Trebuchet MS"/>
                <a:cs typeface="Trebuchet MS"/>
              </a:rPr>
              <a:t>1:</a:t>
            </a:r>
            <a:r>
              <a:rPr sz="2500" spc="-140" dirty="0">
                <a:latin typeface="Trebuchet MS"/>
                <a:cs typeface="Trebuchet MS"/>
              </a:rPr>
              <a:t> </a:t>
            </a:r>
            <a:r>
              <a:rPr sz="2500" dirty="0">
                <a:latin typeface="Trebuchet MS"/>
                <a:cs typeface="Trebuchet MS"/>
              </a:rPr>
              <a:t>How</a:t>
            </a:r>
            <a:r>
              <a:rPr sz="2500" spc="-135" dirty="0">
                <a:latin typeface="Trebuchet MS"/>
                <a:cs typeface="Trebuchet MS"/>
              </a:rPr>
              <a:t> </a:t>
            </a:r>
            <a:r>
              <a:rPr sz="2500" spc="65" dirty="0">
                <a:latin typeface="Trebuchet MS"/>
                <a:cs typeface="Trebuchet MS"/>
              </a:rPr>
              <a:t>is</a:t>
            </a:r>
            <a:r>
              <a:rPr sz="2500" spc="-140" dirty="0">
                <a:latin typeface="Trebuchet MS"/>
                <a:cs typeface="Trebuchet MS"/>
              </a:rPr>
              <a:t> </a:t>
            </a:r>
            <a:r>
              <a:rPr sz="2500" spc="-20" dirty="0">
                <a:latin typeface="Trebuchet MS"/>
                <a:cs typeface="Trebuchet MS"/>
              </a:rPr>
              <a:t>the</a:t>
            </a:r>
            <a:r>
              <a:rPr sz="2500" spc="-135" dirty="0">
                <a:latin typeface="Trebuchet MS"/>
                <a:cs typeface="Trebuchet MS"/>
              </a:rPr>
              <a:t> </a:t>
            </a:r>
            <a:r>
              <a:rPr sz="2500" spc="-10" dirty="0">
                <a:latin typeface="Trebuchet MS"/>
                <a:cs typeface="Trebuchet MS"/>
              </a:rPr>
              <a:t>frequency</a:t>
            </a:r>
            <a:r>
              <a:rPr sz="2500" spc="-140" dirty="0">
                <a:latin typeface="Trebuchet MS"/>
                <a:cs typeface="Trebuchet MS"/>
              </a:rPr>
              <a:t> </a:t>
            </a:r>
            <a:r>
              <a:rPr sz="2500" dirty="0">
                <a:latin typeface="Trebuchet MS"/>
                <a:cs typeface="Trebuchet MS"/>
              </a:rPr>
              <a:t>of</a:t>
            </a:r>
            <a:r>
              <a:rPr sz="2500" spc="-135" dirty="0">
                <a:latin typeface="Trebuchet MS"/>
                <a:cs typeface="Trebuchet MS"/>
              </a:rPr>
              <a:t> </a:t>
            </a:r>
            <a:r>
              <a:rPr sz="2500" spc="-20" dirty="0">
                <a:latin typeface="Trebuchet MS"/>
                <a:cs typeface="Trebuchet MS"/>
              </a:rPr>
              <a:t>device</a:t>
            </a:r>
            <a:r>
              <a:rPr sz="2500" spc="-140" dirty="0">
                <a:latin typeface="Trebuchet MS"/>
                <a:cs typeface="Trebuchet MS"/>
              </a:rPr>
              <a:t> </a:t>
            </a:r>
            <a:r>
              <a:rPr sz="2500" spc="-10" dirty="0">
                <a:latin typeface="Trebuchet MS"/>
                <a:cs typeface="Trebuchet MS"/>
              </a:rPr>
              <a:t>alarms </a:t>
            </a:r>
            <a:r>
              <a:rPr sz="2500" dirty="0">
                <a:latin typeface="Trebuchet MS"/>
                <a:cs typeface="Trebuchet MS"/>
              </a:rPr>
              <a:t>distributed</a:t>
            </a:r>
            <a:r>
              <a:rPr sz="2500" spc="-125" dirty="0">
                <a:latin typeface="Trebuchet MS"/>
                <a:cs typeface="Trebuchet MS"/>
              </a:rPr>
              <a:t> </a:t>
            </a:r>
            <a:r>
              <a:rPr sz="2500" spc="50" dirty="0">
                <a:latin typeface="Trebuchet MS"/>
                <a:cs typeface="Trebuchet MS"/>
              </a:rPr>
              <a:t>across</a:t>
            </a:r>
            <a:r>
              <a:rPr sz="2500" spc="-125" dirty="0">
                <a:latin typeface="Trebuchet MS"/>
                <a:cs typeface="Trebuchet MS"/>
              </a:rPr>
              <a:t> </a:t>
            </a:r>
            <a:r>
              <a:rPr sz="2500" spc="-35" dirty="0">
                <a:latin typeface="Trebuchet MS"/>
                <a:cs typeface="Trebuchet MS"/>
              </a:rPr>
              <a:t>different</a:t>
            </a:r>
            <a:r>
              <a:rPr sz="2500" spc="-125" dirty="0">
                <a:latin typeface="Trebuchet MS"/>
                <a:cs typeface="Trebuchet MS"/>
              </a:rPr>
              <a:t> </a:t>
            </a:r>
            <a:r>
              <a:rPr sz="2500" spc="-10" dirty="0">
                <a:latin typeface="Trebuchet MS"/>
                <a:cs typeface="Trebuchet MS"/>
              </a:rPr>
              <a:t>locations?</a:t>
            </a:r>
            <a:endParaRPr sz="25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93401" y="2631991"/>
            <a:ext cx="6896099" cy="6629397"/>
          </a:xfrm>
          <a:prstGeom prst="rect">
            <a:avLst/>
          </a:prstGeom>
        </p:spPr>
      </p:pic>
      <p:pic>
        <p:nvPicPr>
          <p:cNvPr id="3" name="object 3"/>
          <p:cNvPicPr/>
          <p:nvPr/>
        </p:nvPicPr>
        <p:blipFill>
          <a:blip r:embed="rId3" cstate="print"/>
          <a:stretch>
            <a:fillRect/>
          </a:stretch>
        </p:blipFill>
        <p:spPr>
          <a:xfrm>
            <a:off x="1227856" y="4533036"/>
            <a:ext cx="95255" cy="95250"/>
          </a:xfrm>
          <a:prstGeom prst="rect">
            <a:avLst/>
          </a:prstGeom>
        </p:spPr>
      </p:pic>
      <p:sp>
        <p:nvSpPr>
          <p:cNvPr id="4" name="object 4"/>
          <p:cNvSpPr txBox="1"/>
          <p:nvPr/>
        </p:nvSpPr>
        <p:spPr>
          <a:xfrm>
            <a:off x="1469059" y="4288555"/>
            <a:ext cx="5173980" cy="3092450"/>
          </a:xfrm>
          <a:prstGeom prst="rect">
            <a:avLst/>
          </a:prstGeom>
        </p:spPr>
        <p:txBody>
          <a:bodyPr vert="horz" wrap="square" lIns="0" tIns="12700" rIns="0" bIns="0" rtlCol="0">
            <a:spAutoFit/>
          </a:bodyPr>
          <a:lstStyle/>
          <a:p>
            <a:pPr marL="12700" marR="5080" indent="88265">
              <a:lnSpc>
                <a:spcPct val="114999"/>
              </a:lnSpc>
              <a:spcBef>
                <a:spcPts val="100"/>
              </a:spcBef>
            </a:pPr>
            <a:r>
              <a:rPr sz="2500" dirty="0">
                <a:latin typeface="Trebuchet MS"/>
                <a:cs typeface="Trebuchet MS"/>
              </a:rPr>
              <a:t>A</a:t>
            </a:r>
            <a:r>
              <a:rPr sz="2500" spc="-30" dirty="0">
                <a:latin typeface="Trebuchet MS"/>
                <a:cs typeface="Trebuchet MS"/>
              </a:rPr>
              <a:t> </a:t>
            </a:r>
            <a:r>
              <a:rPr sz="2500" dirty="0">
                <a:latin typeface="Trebuchet MS"/>
                <a:cs typeface="Trebuchet MS"/>
              </a:rPr>
              <a:t>high</a:t>
            </a:r>
            <a:r>
              <a:rPr sz="2500" spc="-35" dirty="0">
                <a:latin typeface="Trebuchet MS"/>
                <a:cs typeface="Trebuchet MS"/>
              </a:rPr>
              <a:t> </a:t>
            </a:r>
            <a:r>
              <a:rPr sz="2500" dirty="0">
                <a:latin typeface="Trebuchet MS"/>
                <a:cs typeface="Trebuchet MS"/>
              </a:rPr>
              <a:t>number</a:t>
            </a:r>
            <a:r>
              <a:rPr sz="2500" spc="-30" dirty="0">
                <a:latin typeface="Trebuchet MS"/>
                <a:cs typeface="Trebuchet MS"/>
              </a:rPr>
              <a:t> </a:t>
            </a:r>
            <a:r>
              <a:rPr sz="2500" dirty="0">
                <a:latin typeface="Trebuchet MS"/>
                <a:cs typeface="Trebuchet MS"/>
              </a:rPr>
              <a:t>of</a:t>
            </a:r>
            <a:r>
              <a:rPr sz="2500" spc="-30" dirty="0">
                <a:latin typeface="Trebuchet MS"/>
                <a:cs typeface="Trebuchet MS"/>
              </a:rPr>
              <a:t> </a:t>
            </a:r>
            <a:r>
              <a:rPr sz="2500" dirty="0">
                <a:latin typeface="Trebuchet MS"/>
                <a:cs typeface="Trebuchet MS"/>
              </a:rPr>
              <a:t>alarms</a:t>
            </a:r>
            <a:r>
              <a:rPr sz="2500" spc="-30" dirty="0">
                <a:latin typeface="Trebuchet MS"/>
                <a:cs typeface="Trebuchet MS"/>
              </a:rPr>
              <a:t> </a:t>
            </a:r>
            <a:r>
              <a:rPr sz="2500" spc="-45" dirty="0">
                <a:latin typeface="Trebuchet MS"/>
                <a:cs typeface="Trebuchet MS"/>
              </a:rPr>
              <a:t>with</a:t>
            </a:r>
            <a:r>
              <a:rPr sz="2500" spc="-30" dirty="0">
                <a:latin typeface="Trebuchet MS"/>
                <a:cs typeface="Trebuchet MS"/>
              </a:rPr>
              <a:t> </a:t>
            </a:r>
            <a:r>
              <a:rPr sz="2500" spc="-20" dirty="0">
                <a:latin typeface="Trebuchet MS"/>
                <a:cs typeface="Trebuchet MS"/>
              </a:rPr>
              <a:t>high </a:t>
            </a:r>
            <a:r>
              <a:rPr sz="2500" spc="-30" dirty="0">
                <a:latin typeface="Trebuchet MS"/>
                <a:cs typeface="Trebuchet MS"/>
              </a:rPr>
              <a:t>severity</a:t>
            </a:r>
            <a:r>
              <a:rPr sz="2500" spc="-110" dirty="0">
                <a:latin typeface="Trebuchet MS"/>
                <a:cs typeface="Trebuchet MS"/>
              </a:rPr>
              <a:t> </a:t>
            </a:r>
            <a:r>
              <a:rPr sz="2500" dirty="0">
                <a:latin typeface="Trebuchet MS"/>
                <a:cs typeface="Trebuchet MS"/>
              </a:rPr>
              <a:t>may</a:t>
            </a:r>
            <a:r>
              <a:rPr sz="2500" spc="-105" dirty="0">
                <a:latin typeface="Trebuchet MS"/>
                <a:cs typeface="Trebuchet MS"/>
              </a:rPr>
              <a:t> </a:t>
            </a:r>
            <a:r>
              <a:rPr sz="2500" spc="-10" dirty="0">
                <a:latin typeface="Trebuchet MS"/>
                <a:cs typeface="Trebuchet MS"/>
              </a:rPr>
              <a:t>indicate</a:t>
            </a:r>
            <a:r>
              <a:rPr sz="2500" spc="-105" dirty="0">
                <a:latin typeface="Trebuchet MS"/>
                <a:cs typeface="Trebuchet MS"/>
              </a:rPr>
              <a:t> </a:t>
            </a:r>
            <a:r>
              <a:rPr sz="2500" dirty="0">
                <a:latin typeface="Trebuchet MS"/>
                <a:cs typeface="Trebuchet MS"/>
              </a:rPr>
              <a:t>a</a:t>
            </a:r>
            <a:r>
              <a:rPr sz="2500" spc="-105" dirty="0">
                <a:latin typeface="Trebuchet MS"/>
                <a:cs typeface="Trebuchet MS"/>
              </a:rPr>
              <a:t> </a:t>
            </a:r>
            <a:r>
              <a:rPr sz="2500" spc="-30" dirty="0">
                <a:latin typeface="Trebuchet MS"/>
                <a:cs typeface="Trebuchet MS"/>
              </a:rPr>
              <a:t>greater</a:t>
            </a:r>
            <a:r>
              <a:rPr sz="2500" spc="-105" dirty="0">
                <a:latin typeface="Trebuchet MS"/>
                <a:cs typeface="Trebuchet MS"/>
              </a:rPr>
              <a:t> </a:t>
            </a:r>
            <a:r>
              <a:rPr sz="2500" spc="-20" dirty="0">
                <a:latin typeface="Trebuchet MS"/>
                <a:cs typeface="Trebuchet MS"/>
              </a:rPr>
              <a:t>risk </a:t>
            </a:r>
            <a:r>
              <a:rPr sz="2500" spc="55" dirty="0">
                <a:latin typeface="Trebuchet MS"/>
                <a:cs typeface="Trebuchet MS"/>
              </a:rPr>
              <a:t>and</a:t>
            </a:r>
            <a:r>
              <a:rPr sz="2500" spc="-55" dirty="0">
                <a:latin typeface="Trebuchet MS"/>
                <a:cs typeface="Trebuchet MS"/>
              </a:rPr>
              <a:t> </a:t>
            </a:r>
            <a:r>
              <a:rPr sz="2500" spc="-10" dirty="0">
                <a:latin typeface="Trebuchet MS"/>
                <a:cs typeface="Trebuchet MS"/>
              </a:rPr>
              <a:t>potential</a:t>
            </a:r>
            <a:r>
              <a:rPr sz="2500" spc="-50" dirty="0">
                <a:latin typeface="Trebuchet MS"/>
                <a:cs typeface="Trebuchet MS"/>
              </a:rPr>
              <a:t> </a:t>
            </a:r>
            <a:r>
              <a:rPr sz="2500" dirty="0">
                <a:latin typeface="Trebuchet MS"/>
                <a:cs typeface="Trebuchet MS"/>
              </a:rPr>
              <a:t>for</a:t>
            </a:r>
            <a:r>
              <a:rPr sz="2500" spc="-50" dirty="0">
                <a:latin typeface="Trebuchet MS"/>
                <a:cs typeface="Trebuchet MS"/>
              </a:rPr>
              <a:t> </a:t>
            </a:r>
            <a:r>
              <a:rPr sz="2500" dirty="0">
                <a:latin typeface="Trebuchet MS"/>
                <a:cs typeface="Trebuchet MS"/>
              </a:rPr>
              <a:t>serious</a:t>
            </a:r>
            <a:r>
              <a:rPr sz="2500" spc="-50" dirty="0">
                <a:latin typeface="Trebuchet MS"/>
                <a:cs typeface="Trebuchet MS"/>
              </a:rPr>
              <a:t> </a:t>
            </a:r>
            <a:r>
              <a:rPr sz="2500" dirty="0">
                <a:latin typeface="Trebuchet MS"/>
                <a:cs typeface="Trebuchet MS"/>
              </a:rPr>
              <a:t>failures</a:t>
            </a:r>
            <a:r>
              <a:rPr sz="2500" spc="-50" dirty="0">
                <a:latin typeface="Trebuchet MS"/>
                <a:cs typeface="Trebuchet MS"/>
              </a:rPr>
              <a:t> </a:t>
            </a:r>
            <a:r>
              <a:rPr sz="2500" spc="-25" dirty="0">
                <a:latin typeface="Trebuchet MS"/>
                <a:cs typeface="Trebuchet MS"/>
              </a:rPr>
              <a:t>or </a:t>
            </a:r>
            <a:r>
              <a:rPr sz="2500" spc="-20" dirty="0">
                <a:latin typeface="Trebuchet MS"/>
                <a:cs typeface="Trebuchet MS"/>
              </a:rPr>
              <a:t>security</a:t>
            </a:r>
            <a:r>
              <a:rPr sz="2500" spc="-105" dirty="0">
                <a:latin typeface="Trebuchet MS"/>
                <a:cs typeface="Trebuchet MS"/>
              </a:rPr>
              <a:t> </a:t>
            </a:r>
            <a:r>
              <a:rPr sz="2500" spc="-10" dirty="0">
                <a:latin typeface="Trebuchet MS"/>
                <a:cs typeface="Trebuchet MS"/>
              </a:rPr>
              <a:t>problems.</a:t>
            </a:r>
            <a:r>
              <a:rPr sz="2500" spc="-105" dirty="0">
                <a:latin typeface="Trebuchet MS"/>
                <a:cs typeface="Trebuchet MS"/>
              </a:rPr>
              <a:t> </a:t>
            </a:r>
            <a:r>
              <a:rPr sz="2500" spc="-45" dirty="0">
                <a:latin typeface="Trebuchet MS"/>
                <a:cs typeface="Trebuchet MS"/>
              </a:rPr>
              <a:t>Conversely,</a:t>
            </a:r>
            <a:r>
              <a:rPr sz="2500" spc="-100" dirty="0">
                <a:latin typeface="Trebuchet MS"/>
                <a:cs typeface="Trebuchet MS"/>
              </a:rPr>
              <a:t> </a:t>
            </a:r>
            <a:r>
              <a:rPr sz="2500" dirty="0">
                <a:latin typeface="Trebuchet MS"/>
                <a:cs typeface="Trebuchet MS"/>
              </a:rPr>
              <a:t>a</a:t>
            </a:r>
            <a:r>
              <a:rPr sz="2500" spc="-105" dirty="0">
                <a:latin typeface="Trebuchet MS"/>
                <a:cs typeface="Trebuchet MS"/>
              </a:rPr>
              <a:t> </a:t>
            </a:r>
            <a:r>
              <a:rPr sz="2500" spc="-25" dirty="0">
                <a:latin typeface="Trebuchet MS"/>
                <a:cs typeface="Trebuchet MS"/>
              </a:rPr>
              <a:t>low </a:t>
            </a:r>
            <a:r>
              <a:rPr sz="2500" dirty="0">
                <a:latin typeface="Trebuchet MS"/>
                <a:cs typeface="Trebuchet MS"/>
              </a:rPr>
              <a:t>number</a:t>
            </a:r>
            <a:r>
              <a:rPr sz="2500" spc="20" dirty="0">
                <a:latin typeface="Trebuchet MS"/>
                <a:cs typeface="Trebuchet MS"/>
              </a:rPr>
              <a:t> </a:t>
            </a:r>
            <a:r>
              <a:rPr sz="2500" dirty="0">
                <a:latin typeface="Trebuchet MS"/>
                <a:cs typeface="Trebuchet MS"/>
              </a:rPr>
              <a:t>of</a:t>
            </a:r>
            <a:r>
              <a:rPr sz="2500" spc="25" dirty="0">
                <a:latin typeface="Trebuchet MS"/>
                <a:cs typeface="Trebuchet MS"/>
              </a:rPr>
              <a:t> </a:t>
            </a:r>
            <a:r>
              <a:rPr sz="2500" dirty="0">
                <a:latin typeface="Trebuchet MS"/>
                <a:cs typeface="Trebuchet MS"/>
              </a:rPr>
              <a:t>high-</a:t>
            </a:r>
            <a:r>
              <a:rPr sz="2500" spc="-30" dirty="0">
                <a:latin typeface="Trebuchet MS"/>
                <a:cs typeface="Trebuchet MS"/>
              </a:rPr>
              <a:t>severity</a:t>
            </a:r>
            <a:r>
              <a:rPr sz="2500" spc="25" dirty="0">
                <a:latin typeface="Trebuchet MS"/>
                <a:cs typeface="Trebuchet MS"/>
              </a:rPr>
              <a:t> </a:t>
            </a:r>
            <a:r>
              <a:rPr sz="2500" dirty="0">
                <a:latin typeface="Trebuchet MS"/>
                <a:cs typeface="Trebuchet MS"/>
              </a:rPr>
              <a:t>alarms</a:t>
            </a:r>
            <a:r>
              <a:rPr sz="2500" spc="25" dirty="0">
                <a:latin typeface="Trebuchet MS"/>
                <a:cs typeface="Trebuchet MS"/>
              </a:rPr>
              <a:t> </a:t>
            </a:r>
            <a:r>
              <a:rPr sz="2500" spc="-25" dirty="0">
                <a:latin typeface="Trebuchet MS"/>
                <a:cs typeface="Trebuchet MS"/>
              </a:rPr>
              <a:t>may </a:t>
            </a:r>
            <a:r>
              <a:rPr sz="2500" spc="-10" dirty="0">
                <a:latin typeface="Trebuchet MS"/>
                <a:cs typeface="Trebuchet MS"/>
              </a:rPr>
              <a:t>indicate</a:t>
            </a:r>
            <a:r>
              <a:rPr sz="2500" spc="-55" dirty="0">
                <a:latin typeface="Trebuchet MS"/>
                <a:cs typeface="Trebuchet MS"/>
              </a:rPr>
              <a:t> </a:t>
            </a:r>
            <a:r>
              <a:rPr sz="2500" dirty="0">
                <a:latin typeface="Trebuchet MS"/>
                <a:cs typeface="Trebuchet MS"/>
              </a:rPr>
              <a:t>a</a:t>
            </a:r>
            <a:r>
              <a:rPr sz="2500" spc="-55" dirty="0">
                <a:latin typeface="Trebuchet MS"/>
                <a:cs typeface="Trebuchet MS"/>
              </a:rPr>
              <a:t> </a:t>
            </a:r>
            <a:r>
              <a:rPr sz="2500" dirty="0">
                <a:latin typeface="Trebuchet MS"/>
                <a:cs typeface="Trebuchet MS"/>
              </a:rPr>
              <a:t>stable</a:t>
            </a:r>
            <a:r>
              <a:rPr sz="2500" spc="-55" dirty="0">
                <a:latin typeface="Trebuchet MS"/>
                <a:cs typeface="Trebuchet MS"/>
              </a:rPr>
              <a:t> </a:t>
            </a:r>
            <a:r>
              <a:rPr sz="2500" dirty="0">
                <a:latin typeface="Trebuchet MS"/>
                <a:cs typeface="Trebuchet MS"/>
              </a:rPr>
              <a:t>system</a:t>
            </a:r>
            <a:r>
              <a:rPr sz="2500" spc="-50" dirty="0">
                <a:latin typeface="Trebuchet MS"/>
                <a:cs typeface="Trebuchet MS"/>
              </a:rPr>
              <a:t> </a:t>
            </a:r>
            <a:r>
              <a:rPr sz="2500" dirty="0">
                <a:latin typeface="Trebuchet MS"/>
                <a:cs typeface="Trebuchet MS"/>
              </a:rPr>
              <a:t>or</a:t>
            </a:r>
            <a:r>
              <a:rPr sz="2500" spc="-55" dirty="0">
                <a:latin typeface="Trebuchet MS"/>
                <a:cs typeface="Trebuchet MS"/>
              </a:rPr>
              <a:t> </a:t>
            </a:r>
            <a:r>
              <a:rPr sz="2500" spc="-10" dirty="0">
                <a:latin typeface="Trebuchet MS"/>
                <a:cs typeface="Trebuchet MS"/>
              </a:rPr>
              <a:t>device </a:t>
            </a:r>
            <a:r>
              <a:rPr sz="2500" dirty="0">
                <a:latin typeface="Trebuchet MS"/>
                <a:cs typeface="Trebuchet MS"/>
              </a:rPr>
              <a:t>performance</a:t>
            </a:r>
            <a:r>
              <a:rPr sz="2500" spc="-130" dirty="0">
                <a:latin typeface="Trebuchet MS"/>
                <a:cs typeface="Trebuchet MS"/>
              </a:rPr>
              <a:t> </a:t>
            </a:r>
            <a:r>
              <a:rPr sz="2500" spc="55" dirty="0">
                <a:latin typeface="Trebuchet MS"/>
                <a:cs typeface="Trebuchet MS"/>
              </a:rPr>
              <a:t>and</a:t>
            </a:r>
            <a:r>
              <a:rPr sz="2500" spc="-125" dirty="0">
                <a:latin typeface="Trebuchet MS"/>
                <a:cs typeface="Trebuchet MS"/>
              </a:rPr>
              <a:t> </a:t>
            </a:r>
            <a:r>
              <a:rPr sz="2500" dirty="0">
                <a:latin typeface="Trebuchet MS"/>
                <a:cs typeface="Trebuchet MS"/>
              </a:rPr>
              <a:t>low</a:t>
            </a:r>
            <a:r>
              <a:rPr sz="2500" spc="-125" dirty="0">
                <a:latin typeface="Trebuchet MS"/>
                <a:cs typeface="Trebuchet MS"/>
              </a:rPr>
              <a:t> </a:t>
            </a:r>
            <a:r>
              <a:rPr sz="2500" spc="-10" dirty="0">
                <a:latin typeface="Trebuchet MS"/>
                <a:cs typeface="Trebuchet MS"/>
              </a:rPr>
              <a:t>risk.</a:t>
            </a:r>
            <a:endParaRPr sz="2500">
              <a:latin typeface="Trebuchet MS"/>
              <a:cs typeface="Trebuchet MS"/>
            </a:endParaRPr>
          </a:p>
        </p:txBody>
      </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35" dirty="0"/>
              <a:t>2.Data</a:t>
            </a:r>
            <a:r>
              <a:rPr spc="-590" dirty="0"/>
              <a:t> </a:t>
            </a:r>
            <a:r>
              <a:rPr spc="100" dirty="0"/>
              <a:t>Analysis</a:t>
            </a:r>
          </a:p>
        </p:txBody>
      </p:sp>
      <p:sp>
        <p:nvSpPr>
          <p:cNvPr id="6" name="object 6"/>
          <p:cNvSpPr txBox="1"/>
          <p:nvPr/>
        </p:nvSpPr>
        <p:spPr>
          <a:xfrm>
            <a:off x="929408" y="2349036"/>
            <a:ext cx="7966709" cy="406400"/>
          </a:xfrm>
          <a:prstGeom prst="rect">
            <a:avLst/>
          </a:prstGeom>
        </p:spPr>
        <p:txBody>
          <a:bodyPr vert="horz" wrap="square" lIns="0" tIns="12700" rIns="0" bIns="0" rtlCol="0">
            <a:spAutoFit/>
          </a:bodyPr>
          <a:lstStyle/>
          <a:p>
            <a:pPr marL="12700">
              <a:lnSpc>
                <a:spcPct val="100000"/>
              </a:lnSpc>
              <a:spcBef>
                <a:spcPts val="100"/>
              </a:spcBef>
            </a:pPr>
            <a:r>
              <a:rPr sz="2500" dirty="0">
                <a:latin typeface="Trebuchet MS"/>
                <a:cs typeface="Trebuchet MS"/>
              </a:rPr>
              <a:t>Question</a:t>
            </a:r>
            <a:r>
              <a:rPr sz="2500" spc="-130" dirty="0">
                <a:latin typeface="Trebuchet MS"/>
                <a:cs typeface="Trebuchet MS"/>
              </a:rPr>
              <a:t> </a:t>
            </a:r>
            <a:r>
              <a:rPr sz="2500" spc="-204" dirty="0">
                <a:latin typeface="Trebuchet MS"/>
                <a:cs typeface="Trebuchet MS"/>
              </a:rPr>
              <a:t>2:</a:t>
            </a:r>
            <a:r>
              <a:rPr sz="2500" spc="-130" dirty="0">
                <a:latin typeface="Trebuchet MS"/>
                <a:cs typeface="Trebuchet MS"/>
              </a:rPr>
              <a:t> </a:t>
            </a:r>
            <a:r>
              <a:rPr sz="2500" spc="-25" dirty="0">
                <a:latin typeface="Trebuchet MS"/>
                <a:cs typeface="Trebuchet MS"/>
              </a:rPr>
              <a:t>What</a:t>
            </a:r>
            <a:r>
              <a:rPr sz="2500" spc="-130" dirty="0">
                <a:latin typeface="Trebuchet MS"/>
                <a:cs typeface="Trebuchet MS"/>
              </a:rPr>
              <a:t> </a:t>
            </a:r>
            <a:r>
              <a:rPr sz="2500" spc="65" dirty="0">
                <a:latin typeface="Trebuchet MS"/>
                <a:cs typeface="Trebuchet MS"/>
              </a:rPr>
              <a:t>is</a:t>
            </a:r>
            <a:r>
              <a:rPr sz="2500" spc="-125" dirty="0">
                <a:latin typeface="Trebuchet MS"/>
                <a:cs typeface="Trebuchet MS"/>
              </a:rPr>
              <a:t> </a:t>
            </a:r>
            <a:r>
              <a:rPr sz="2500" spc="-20" dirty="0">
                <a:latin typeface="Trebuchet MS"/>
                <a:cs typeface="Trebuchet MS"/>
              </a:rPr>
              <a:t>the</a:t>
            </a:r>
            <a:r>
              <a:rPr sz="2500" spc="-130" dirty="0">
                <a:latin typeface="Trebuchet MS"/>
                <a:cs typeface="Trebuchet MS"/>
              </a:rPr>
              <a:t> </a:t>
            </a:r>
            <a:r>
              <a:rPr sz="2500" dirty="0">
                <a:latin typeface="Trebuchet MS"/>
                <a:cs typeface="Trebuchet MS"/>
              </a:rPr>
              <a:t>distribution</a:t>
            </a:r>
            <a:r>
              <a:rPr sz="2500" spc="-130" dirty="0">
                <a:latin typeface="Trebuchet MS"/>
                <a:cs typeface="Trebuchet MS"/>
              </a:rPr>
              <a:t> </a:t>
            </a:r>
            <a:r>
              <a:rPr sz="2500" dirty="0">
                <a:latin typeface="Trebuchet MS"/>
                <a:cs typeface="Trebuchet MS"/>
              </a:rPr>
              <a:t>of</a:t>
            </a:r>
            <a:r>
              <a:rPr sz="2500" spc="-130" dirty="0">
                <a:latin typeface="Trebuchet MS"/>
                <a:cs typeface="Trebuchet MS"/>
              </a:rPr>
              <a:t> </a:t>
            </a:r>
            <a:r>
              <a:rPr sz="2500" dirty="0">
                <a:latin typeface="Trebuchet MS"/>
                <a:cs typeface="Trebuchet MS"/>
              </a:rPr>
              <a:t>alarm</a:t>
            </a:r>
            <a:r>
              <a:rPr sz="2500" spc="-125" dirty="0">
                <a:latin typeface="Trebuchet MS"/>
                <a:cs typeface="Trebuchet MS"/>
              </a:rPr>
              <a:t> </a:t>
            </a:r>
            <a:r>
              <a:rPr sz="2500" dirty="0">
                <a:latin typeface="Trebuchet MS"/>
                <a:cs typeface="Trebuchet MS"/>
              </a:rPr>
              <a:t>severities</a:t>
            </a:r>
            <a:r>
              <a:rPr sz="2500" spc="-130" dirty="0">
                <a:latin typeface="Trebuchet MS"/>
                <a:cs typeface="Trebuchet MS"/>
              </a:rPr>
              <a:t> </a:t>
            </a:r>
            <a:r>
              <a:rPr sz="2500" spc="204" dirty="0">
                <a:latin typeface="Trebuchet MS"/>
                <a:cs typeface="Trebuchet MS"/>
              </a:rPr>
              <a:t>?</a:t>
            </a:r>
            <a:endParaRPr sz="25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32239" y="3268573"/>
            <a:ext cx="7648574" cy="5505449"/>
          </a:xfrm>
          <a:prstGeom prst="rect">
            <a:avLst/>
          </a:prstGeom>
        </p:spPr>
      </p:pic>
      <p:pic>
        <p:nvPicPr>
          <p:cNvPr id="3" name="object 3"/>
          <p:cNvPicPr/>
          <p:nvPr/>
        </p:nvPicPr>
        <p:blipFill>
          <a:blip r:embed="rId3" cstate="print"/>
          <a:stretch>
            <a:fillRect/>
          </a:stretch>
        </p:blipFill>
        <p:spPr>
          <a:xfrm>
            <a:off x="1119574" y="4231982"/>
            <a:ext cx="95250" cy="95250"/>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35" dirty="0"/>
              <a:t>2.Data</a:t>
            </a:r>
            <a:r>
              <a:rPr spc="-590" dirty="0"/>
              <a:t> </a:t>
            </a:r>
            <a:r>
              <a:rPr spc="100" dirty="0"/>
              <a:t>Analysis</a:t>
            </a:r>
          </a:p>
        </p:txBody>
      </p:sp>
      <p:sp>
        <p:nvSpPr>
          <p:cNvPr id="5" name="object 5"/>
          <p:cNvSpPr txBox="1">
            <a:spLocks noGrp="1"/>
          </p:cNvSpPr>
          <p:nvPr>
            <p:ph type="body" idx="1"/>
          </p:nvPr>
        </p:nvSpPr>
        <p:spPr>
          <a:prstGeom prst="rect">
            <a:avLst/>
          </a:prstGeom>
        </p:spPr>
        <p:txBody>
          <a:bodyPr vert="horz" wrap="square" lIns="0" tIns="32384" rIns="0" bIns="0" rtlCol="0">
            <a:spAutoFit/>
          </a:bodyPr>
          <a:lstStyle/>
          <a:p>
            <a:pPr marL="12700" marR="5080">
              <a:lnSpc>
                <a:spcPts val="2930"/>
              </a:lnSpc>
              <a:spcBef>
                <a:spcPts val="254"/>
              </a:spcBef>
            </a:pPr>
            <a:r>
              <a:rPr dirty="0"/>
              <a:t>Question</a:t>
            </a:r>
            <a:r>
              <a:rPr spc="-114" dirty="0"/>
              <a:t> </a:t>
            </a:r>
            <a:r>
              <a:rPr spc="-200" dirty="0"/>
              <a:t>3:</a:t>
            </a:r>
            <a:r>
              <a:rPr spc="-110" dirty="0"/>
              <a:t> </a:t>
            </a:r>
            <a:r>
              <a:rPr spc="-25" dirty="0"/>
              <a:t>What</a:t>
            </a:r>
            <a:r>
              <a:rPr spc="-110" dirty="0"/>
              <a:t> </a:t>
            </a:r>
            <a:r>
              <a:rPr spc="65" dirty="0"/>
              <a:t>is</a:t>
            </a:r>
            <a:r>
              <a:rPr spc="-114" dirty="0"/>
              <a:t> </a:t>
            </a:r>
            <a:r>
              <a:rPr spc="-20" dirty="0"/>
              <a:t>the</a:t>
            </a:r>
            <a:r>
              <a:rPr spc="-110" dirty="0"/>
              <a:t> </a:t>
            </a:r>
            <a:r>
              <a:rPr dirty="0"/>
              <a:t>relationship</a:t>
            </a:r>
            <a:r>
              <a:rPr spc="-110" dirty="0"/>
              <a:t> </a:t>
            </a:r>
            <a:r>
              <a:rPr spc="-20" dirty="0"/>
              <a:t>between</a:t>
            </a:r>
            <a:r>
              <a:rPr spc="-110" dirty="0"/>
              <a:t> </a:t>
            </a:r>
            <a:r>
              <a:rPr spc="-20" dirty="0"/>
              <a:t>the</a:t>
            </a:r>
            <a:r>
              <a:rPr spc="-114" dirty="0"/>
              <a:t> </a:t>
            </a:r>
            <a:r>
              <a:rPr dirty="0"/>
              <a:t>number</a:t>
            </a:r>
            <a:r>
              <a:rPr spc="-110" dirty="0"/>
              <a:t> </a:t>
            </a:r>
            <a:r>
              <a:rPr spc="-25" dirty="0"/>
              <a:t>of </a:t>
            </a:r>
            <a:r>
              <a:rPr dirty="0"/>
              <a:t>alarms</a:t>
            </a:r>
            <a:r>
              <a:rPr spc="-114" dirty="0"/>
              <a:t> </a:t>
            </a:r>
            <a:r>
              <a:rPr spc="50" dirty="0"/>
              <a:t>and</a:t>
            </a:r>
            <a:r>
              <a:rPr spc="-110" dirty="0"/>
              <a:t> </a:t>
            </a:r>
            <a:r>
              <a:rPr spc="-20" dirty="0"/>
              <a:t>the</a:t>
            </a:r>
            <a:r>
              <a:rPr spc="-114" dirty="0"/>
              <a:t> </a:t>
            </a:r>
            <a:r>
              <a:rPr dirty="0"/>
              <a:t>number</a:t>
            </a:r>
            <a:r>
              <a:rPr spc="-110" dirty="0"/>
              <a:t> </a:t>
            </a:r>
            <a:r>
              <a:rPr dirty="0"/>
              <a:t>of</a:t>
            </a:r>
            <a:r>
              <a:rPr spc="-110" dirty="0"/>
              <a:t> </a:t>
            </a:r>
            <a:r>
              <a:rPr spc="40" dirty="0"/>
              <a:t>weeks?</a:t>
            </a:r>
          </a:p>
          <a:p>
            <a:pPr>
              <a:lnSpc>
                <a:spcPct val="100000"/>
              </a:lnSpc>
            </a:pPr>
            <a:endParaRPr sz="3000" dirty="0"/>
          </a:p>
          <a:p>
            <a:pPr>
              <a:lnSpc>
                <a:spcPct val="100000"/>
              </a:lnSpc>
              <a:spcBef>
                <a:spcPts val="35"/>
              </a:spcBef>
            </a:pPr>
            <a:endParaRPr sz="2900" dirty="0"/>
          </a:p>
          <a:p>
            <a:pPr marL="443865" marR="760095" indent="88265">
              <a:lnSpc>
                <a:spcPct val="114999"/>
              </a:lnSpc>
            </a:pPr>
            <a:r>
              <a:rPr spc="-30" dirty="0"/>
              <a:t>There</a:t>
            </a:r>
            <a:r>
              <a:rPr spc="-35" dirty="0"/>
              <a:t> </a:t>
            </a:r>
            <a:r>
              <a:rPr spc="50" dirty="0"/>
              <a:t>is</a:t>
            </a:r>
            <a:r>
              <a:rPr spc="-30" dirty="0"/>
              <a:t> </a:t>
            </a:r>
            <a:r>
              <a:rPr dirty="0"/>
              <a:t>a</a:t>
            </a:r>
            <a:r>
              <a:rPr spc="-35" dirty="0"/>
              <a:t> </a:t>
            </a:r>
            <a:r>
              <a:rPr dirty="0"/>
              <a:t>sharp</a:t>
            </a:r>
            <a:r>
              <a:rPr spc="-30" dirty="0"/>
              <a:t> </a:t>
            </a:r>
            <a:r>
              <a:rPr dirty="0"/>
              <a:t>increase</a:t>
            </a:r>
            <a:r>
              <a:rPr spc="-30" dirty="0"/>
              <a:t> </a:t>
            </a:r>
            <a:r>
              <a:rPr dirty="0"/>
              <a:t>in</a:t>
            </a:r>
            <a:r>
              <a:rPr spc="-35" dirty="0"/>
              <a:t> </a:t>
            </a:r>
            <a:r>
              <a:rPr dirty="0"/>
              <a:t>the</a:t>
            </a:r>
            <a:r>
              <a:rPr spc="-30" dirty="0"/>
              <a:t> </a:t>
            </a:r>
            <a:r>
              <a:rPr dirty="0"/>
              <a:t>number</a:t>
            </a:r>
            <a:r>
              <a:rPr spc="-30" dirty="0"/>
              <a:t> </a:t>
            </a:r>
            <a:r>
              <a:rPr dirty="0"/>
              <a:t>of</a:t>
            </a:r>
            <a:r>
              <a:rPr spc="-35" dirty="0"/>
              <a:t> </a:t>
            </a:r>
            <a:r>
              <a:rPr spc="-10" dirty="0"/>
              <a:t>alarms </a:t>
            </a:r>
            <a:r>
              <a:rPr dirty="0"/>
              <a:t>from</a:t>
            </a:r>
            <a:r>
              <a:rPr spc="-150" dirty="0"/>
              <a:t> </a:t>
            </a:r>
            <a:r>
              <a:rPr spc="-50" dirty="0"/>
              <a:t>week</a:t>
            </a:r>
            <a:r>
              <a:rPr spc="-90" dirty="0"/>
              <a:t> </a:t>
            </a:r>
            <a:r>
              <a:rPr spc="-204" dirty="0"/>
              <a:t>13</a:t>
            </a:r>
            <a:r>
              <a:rPr spc="-60" dirty="0"/>
              <a:t> </a:t>
            </a:r>
            <a:r>
              <a:rPr dirty="0"/>
              <a:t>to</a:t>
            </a:r>
            <a:r>
              <a:rPr spc="-90" dirty="0"/>
              <a:t> </a:t>
            </a:r>
            <a:r>
              <a:rPr spc="-50" dirty="0"/>
              <a:t>week</a:t>
            </a:r>
            <a:r>
              <a:rPr spc="-90" dirty="0"/>
              <a:t> </a:t>
            </a:r>
            <a:r>
              <a:rPr spc="-250" dirty="0"/>
              <a:t>14,</a:t>
            </a:r>
            <a:r>
              <a:rPr spc="-60" dirty="0"/>
              <a:t> </a:t>
            </a:r>
            <a:r>
              <a:rPr dirty="0"/>
              <a:t>from</a:t>
            </a:r>
            <a:r>
              <a:rPr spc="-90" dirty="0"/>
              <a:t> </a:t>
            </a:r>
            <a:r>
              <a:rPr spc="-30" dirty="0"/>
              <a:t>200,000</a:t>
            </a:r>
            <a:r>
              <a:rPr spc="-85" dirty="0"/>
              <a:t> </a:t>
            </a:r>
            <a:r>
              <a:rPr dirty="0"/>
              <a:t>to</a:t>
            </a:r>
            <a:r>
              <a:rPr spc="-90" dirty="0"/>
              <a:t> </a:t>
            </a:r>
            <a:r>
              <a:rPr dirty="0"/>
              <a:t>about</a:t>
            </a:r>
            <a:r>
              <a:rPr spc="-90" dirty="0"/>
              <a:t> </a:t>
            </a:r>
            <a:r>
              <a:rPr spc="-295" dirty="0"/>
              <a:t>1.3 </a:t>
            </a:r>
            <a:r>
              <a:rPr spc="-40" dirty="0"/>
              <a:t>million.</a:t>
            </a:r>
            <a:r>
              <a:rPr spc="-150" dirty="0"/>
              <a:t> </a:t>
            </a:r>
            <a:r>
              <a:rPr spc="-80" dirty="0"/>
              <a:t>After</a:t>
            </a:r>
            <a:r>
              <a:rPr spc="-110" dirty="0"/>
              <a:t> </a:t>
            </a:r>
            <a:r>
              <a:rPr spc="-135" dirty="0"/>
              <a:t>18</a:t>
            </a:r>
            <a:r>
              <a:rPr spc="-60" dirty="0"/>
              <a:t> </a:t>
            </a:r>
            <a:r>
              <a:rPr dirty="0"/>
              <a:t>weeks</a:t>
            </a:r>
            <a:r>
              <a:rPr spc="-150" dirty="0"/>
              <a:t> </a:t>
            </a:r>
            <a:r>
              <a:rPr dirty="0"/>
              <a:t>from</a:t>
            </a:r>
            <a:r>
              <a:rPr spc="-105" dirty="0"/>
              <a:t> </a:t>
            </a:r>
            <a:r>
              <a:rPr spc="-50" dirty="0"/>
              <a:t>week</a:t>
            </a:r>
            <a:r>
              <a:rPr spc="-110" dirty="0"/>
              <a:t> </a:t>
            </a:r>
            <a:r>
              <a:rPr spc="-250" dirty="0"/>
              <a:t>14,</a:t>
            </a:r>
            <a:r>
              <a:rPr spc="-60" dirty="0"/>
              <a:t> </a:t>
            </a:r>
            <a:r>
              <a:rPr dirty="0"/>
              <a:t>the</a:t>
            </a:r>
            <a:r>
              <a:rPr spc="-105" dirty="0"/>
              <a:t> </a:t>
            </a:r>
            <a:r>
              <a:rPr spc="-10" dirty="0"/>
              <a:t>number</a:t>
            </a:r>
            <a:r>
              <a:rPr spc="625" dirty="0"/>
              <a:t> </a:t>
            </a:r>
            <a:r>
              <a:rPr dirty="0"/>
              <a:t>of</a:t>
            </a:r>
            <a:r>
              <a:rPr spc="-40" dirty="0"/>
              <a:t> </a:t>
            </a:r>
            <a:r>
              <a:rPr dirty="0"/>
              <a:t>alarms</a:t>
            </a:r>
            <a:r>
              <a:rPr spc="-40" dirty="0"/>
              <a:t> </a:t>
            </a:r>
            <a:r>
              <a:rPr dirty="0"/>
              <a:t>remained</a:t>
            </a:r>
            <a:r>
              <a:rPr spc="-35" dirty="0"/>
              <a:t> </a:t>
            </a:r>
            <a:r>
              <a:rPr dirty="0"/>
              <a:t>almost</a:t>
            </a:r>
            <a:r>
              <a:rPr spc="-40" dirty="0"/>
              <a:t> </a:t>
            </a:r>
            <a:r>
              <a:rPr spc="-10" dirty="0"/>
              <a:t>unchanged,</a:t>
            </a:r>
            <a:r>
              <a:rPr spc="-40" dirty="0"/>
              <a:t> </a:t>
            </a:r>
            <a:r>
              <a:rPr spc="-45" dirty="0"/>
              <a:t>with</a:t>
            </a:r>
            <a:r>
              <a:rPr spc="-35" dirty="0"/>
              <a:t> </a:t>
            </a:r>
            <a:r>
              <a:rPr dirty="0"/>
              <a:t>a</a:t>
            </a:r>
            <a:r>
              <a:rPr spc="-40" dirty="0"/>
              <a:t> </a:t>
            </a:r>
            <a:r>
              <a:rPr spc="-10" dirty="0"/>
              <a:t>little </a:t>
            </a:r>
            <a:r>
              <a:rPr dirty="0"/>
              <a:t>downward</a:t>
            </a:r>
            <a:r>
              <a:rPr spc="-150" dirty="0"/>
              <a:t> </a:t>
            </a:r>
            <a:r>
              <a:rPr spc="-80" dirty="0"/>
              <a:t>trend,</a:t>
            </a:r>
            <a:r>
              <a:rPr spc="-90" dirty="0"/>
              <a:t> </a:t>
            </a:r>
            <a:r>
              <a:rPr dirty="0"/>
              <a:t>but</a:t>
            </a:r>
            <a:r>
              <a:rPr spc="-90" dirty="0"/>
              <a:t> </a:t>
            </a:r>
            <a:r>
              <a:rPr spc="-20" dirty="0"/>
              <a:t>between</a:t>
            </a:r>
            <a:r>
              <a:rPr spc="-90" dirty="0"/>
              <a:t> </a:t>
            </a:r>
            <a:r>
              <a:rPr dirty="0"/>
              <a:t>weeks</a:t>
            </a:r>
            <a:r>
              <a:rPr spc="-90" dirty="0"/>
              <a:t> </a:t>
            </a:r>
            <a:r>
              <a:rPr spc="-135" dirty="0"/>
              <a:t>18</a:t>
            </a:r>
            <a:r>
              <a:rPr spc="-60" dirty="0"/>
              <a:t> </a:t>
            </a:r>
            <a:r>
              <a:rPr spc="55" dirty="0"/>
              <a:t>and</a:t>
            </a:r>
            <a:r>
              <a:rPr spc="-90" dirty="0"/>
              <a:t> </a:t>
            </a:r>
            <a:r>
              <a:rPr spc="-220" dirty="0"/>
              <a:t>23,</a:t>
            </a:r>
            <a:r>
              <a:rPr spc="-60" dirty="0"/>
              <a:t> </a:t>
            </a:r>
            <a:r>
              <a:rPr spc="-25" dirty="0"/>
              <a:t>the </a:t>
            </a:r>
            <a:r>
              <a:rPr dirty="0"/>
              <a:t>number</a:t>
            </a:r>
            <a:r>
              <a:rPr spc="-35" dirty="0"/>
              <a:t> </a:t>
            </a:r>
            <a:r>
              <a:rPr dirty="0"/>
              <a:t>of</a:t>
            </a:r>
            <a:r>
              <a:rPr spc="-35" dirty="0"/>
              <a:t> </a:t>
            </a:r>
            <a:r>
              <a:rPr dirty="0"/>
              <a:t>alarms</a:t>
            </a:r>
            <a:r>
              <a:rPr spc="-30" dirty="0"/>
              <a:t> </a:t>
            </a:r>
            <a:r>
              <a:rPr dirty="0"/>
              <a:t>increased</a:t>
            </a:r>
            <a:r>
              <a:rPr spc="-35" dirty="0"/>
              <a:t> </a:t>
            </a:r>
            <a:r>
              <a:rPr spc="-80" dirty="0"/>
              <a:t>further,</a:t>
            </a:r>
            <a:r>
              <a:rPr spc="-35" dirty="0"/>
              <a:t> </a:t>
            </a:r>
            <a:r>
              <a:rPr dirty="0"/>
              <a:t>peaking</a:t>
            </a:r>
            <a:r>
              <a:rPr spc="-30" dirty="0"/>
              <a:t> </a:t>
            </a:r>
            <a:r>
              <a:rPr dirty="0"/>
              <a:t>at</a:t>
            </a:r>
            <a:r>
              <a:rPr spc="-35" dirty="0"/>
              <a:t> </a:t>
            </a:r>
            <a:r>
              <a:rPr spc="-335" dirty="0"/>
              <a:t>1.7 </a:t>
            </a:r>
            <a:r>
              <a:rPr dirty="0"/>
              <a:t>million</a:t>
            </a:r>
            <a:r>
              <a:rPr spc="-80" dirty="0"/>
              <a:t> </a:t>
            </a:r>
            <a:r>
              <a:rPr dirty="0"/>
              <a:t>in</a:t>
            </a:r>
            <a:r>
              <a:rPr spc="-70" dirty="0"/>
              <a:t> </a:t>
            </a:r>
            <a:r>
              <a:rPr spc="-50" dirty="0"/>
              <a:t>week</a:t>
            </a:r>
            <a:r>
              <a:rPr spc="-70" dirty="0"/>
              <a:t> </a:t>
            </a:r>
            <a:r>
              <a:rPr spc="-220" dirty="0"/>
              <a:t>23.</a:t>
            </a:r>
            <a:r>
              <a:rPr spc="-60" dirty="0"/>
              <a:t> </a:t>
            </a:r>
            <a:r>
              <a:rPr spc="-80" dirty="0"/>
              <a:t>After</a:t>
            </a:r>
            <a:r>
              <a:rPr spc="-70" dirty="0"/>
              <a:t> </a:t>
            </a:r>
            <a:r>
              <a:rPr spc="-114" dirty="0"/>
              <a:t>that,</a:t>
            </a:r>
            <a:r>
              <a:rPr spc="-65" dirty="0"/>
              <a:t> </a:t>
            </a:r>
            <a:r>
              <a:rPr spc="-10" dirty="0"/>
              <a:t>there</a:t>
            </a:r>
            <a:r>
              <a:rPr spc="-70" dirty="0"/>
              <a:t> </a:t>
            </a:r>
            <a:r>
              <a:rPr dirty="0"/>
              <a:t>was</a:t>
            </a:r>
            <a:r>
              <a:rPr spc="-70" dirty="0"/>
              <a:t> </a:t>
            </a:r>
            <a:r>
              <a:rPr spc="-50" dirty="0"/>
              <a:t>a </a:t>
            </a:r>
            <a:r>
              <a:rPr dirty="0"/>
              <a:t>downward</a:t>
            </a:r>
            <a:r>
              <a:rPr spc="-145" dirty="0"/>
              <a:t> </a:t>
            </a:r>
            <a:r>
              <a:rPr dirty="0"/>
              <a:t>trend</a:t>
            </a:r>
            <a:r>
              <a:rPr spc="-100" dirty="0"/>
              <a:t> </a:t>
            </a:r>
            <a:r>
              <a:rPr dirty="0"/>
              <a:t>until</a:t>
            </a:r>
            <a:r>
              <a:rPr spc="-100" dirty="0"/>
              <a:t> </a:t>
            </a:r>
            <a:r>
              <a:rPr spc="-50" dirty="0"/>
              <a:t>week</a:t>
            </a:r>
            <a:r>
              <a:rPr spc="-105" dirty="0"/>
              <a:t> </a:t>
            </a:r>
            <a:r>
              <a:rPr spc="-190" dirty="0"/>
              <a:t>26,</a:t>
            </a:r>
            <a:r>
              <a:rPr spc="-60" dirty="0"/>
              <a:t> </a:t>
            </a:r>
            <a:r>
              <a:rPr spc="55" dirty="0"/>
              <a:t>and</a:t>
            </a:r>
            <a:r>
              <a:rPr spc="-100" dirty="0"/>
              <a:t> </a:t>
            </a:r>
            <a:r>
              <a:rPr dirty="0"/>
              <a:t>the</a:t>
            </a:r>
            <a:r>
              <a:rPr spc="-100" dirty="0"/>
              <a:t> </a:t>
            </a:r>
            <a:r>
              <a:rPr spc="-10" dirty="0"/>
              <a:t>frequency </a:t>
            </a:r>
            <a:r>
              <a:rPr dirty="0"/>
              <a:t>of</a:t>
            </a:r>
            <a:r>
              <a:rPr spc="-25" dirty="0"/>
              <a:t> </a:t>
            </a:r>
            <a:r>
              <a:rPr dirty="0"/>
              <a:t>alarms</a:t>
            </a:r>
            <a:r>
              <a:rPr spc="-25" dirty="0"/>
              <a:t> </a:t>
            </a:r>
            <a:r>
              <a:rPr dirty="0"/>
              <a:t>dropped</a:t>
            </a:r>
            <a:r>
              <a:rPr spc="-25" dirty="0"/>
              <a:t> </a:t>
            </a:r>
            <a:r>
              <a:rPr dirty="0"/>
              <a:t>to</a:t>
            </a:r>
            <a:r>
              <a:rPr spc="-25" dirty="0"/>
              <a:t> </a:t>
            </a:r>
            <a:r>
              <a:rPr spc="-245" dirty="0"/>
              <a:t>1.4</a:t>
            </a:r>
            <a:r>
              <a:rPr spc="-25" dirty="0"/>
              <a:t> </a:t>
            </a:r>
            <a:r>
              <a:rPr dirty="0"/>
              <a:t>million</a:t>
            </a:r>
            <a:r>
              <a:rPr spc="-25" dirty="0"/>
              <a:t> </a:t>
            </a:r>
            <a:r>
              <a:rPr dirty="0"/>
              <a:t>in</a:t>
            </a:r>
            <a:r>
              <a:rPr spc="-20" dirty="0"/>
              <a:t> </a:t>
            </a:r>
            <a:r>
              <a:rPr spc="-50" dirty="0"/>
              <a:t>week</a:t>
            </a:r>
            <a:r>
              <a:rPr spc="-25" dirty="0"/>
              <a:t> 26.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29402" y="634524"/>
            <a:ext cx="7276473" cy="1320874"/>
          </a:xfrm>
          <a:prstGeom prst="rect">
            <a:avLst/>
          </a:prstGeom>
        </p:spPr>
        <p:txBody>
          <a:bodyPr vert="horz" wrap="square" lIns="0" tIns="12700" rIns="0" bIns="0" rtlCol="0">
            <a:spAutoFit/>
          </a:bodyPr>
          <a:lstStyle/>
          <a:p>
            <a:pPr marL="12700">
              <a:lnSpc>
                <a:spcPct val="100000"/>
              </a:lnSpc>
              <a:spcBef>
                <a:spcPts val="100"/>
              </a:spcBef>
            </a:pPr>
            <a:r>
              <a:rPr lang="en-US" spc="-235" dirty="0"/>
              <a:t>Dashboard</a:t>
            </a:r>
            <a:endParaRPr spc="100" dirty="0"/>
          </a:p>
        </p:txBody>
      </p:sp>
      <p:sp>
        <p:nvSpPr>
          <p:cNvPr id="8" name="Rectangle 2">
            <a:extLst>
              <a:ext uri="{FF2B5EF4-FFF2-40B4-BE49-F238E27FC236}">
                <a16:creationId xmlns="" xmlns:a16="http://schemas.microsoft.com/office/drawing/2014/main" id="{70BE4C94-80A7-2AFC-BFFE-E671F926EAEB}"/>
              </a:ext>
            </a:extLst>
          </p:cNvPr>
          <p:cNvSpPr>
            <a:spLocks noChangeArrowheads="1"/>
          </p:cNvSpPr>
          <p:nvPr/>
        </p:nvSpPr>
        <p:spPr bwMode="auto">
          <a:xfrm flipV="1">
            <a:off x="8001000" y="3708283"/>
            <a:ext cx="28195632" cy="457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A picture containing screenshot, colorfulness, diagram, design&#10;&#10;&#10;&#10;&#10;&#10;Description automatically generated">
            <a:extLst>
              <a:ext uri="{FF2B5EF4-FFF2-40B4-BE49-F238E27FC236}">
                <a16:creationId xmlns="" xmlns:a16="http://schemas.microsoft.com/office/drawing/2014/main" id="{E13CB55A-C465-96B3-2FD7-CA84A9025CB5}"/>
              </a:ext>
            </a:extLst>
          </p:cNvPr>
          <p:cNvPicPr>
            <a:picLocks noChangeAspect="1" noChangeArrowheads="1"/>
          </p:cNvPicPr>
          <p:nvPr/>
        </p:nvPicPr>
        <p:blipFill>
          <a:blip r:embed="rId2" r:link="rId3">
            <a:extLst>
              <a:ext uri="{28A0092B-C50C-407E-A947-70E740481C1C}">
                <a14:useLocalDpi xmlns="" xmlns:a14="http://schemas.microsoft.com/office/drawing/2010/main" val="0"/>
              </a:ext>
            </a:extLst>
          </a:blip>
          <a:srcRect/>
          <a:stretch>
            <a:fillRect/>
          </a:stretch>
        </p:blipFill>
        <p:spPr bwMode="auto">
          <a:xfrm>
            <a:off x="8001000" y="876185"/>
            <a:ext cx="9144000" cy="91440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2B4D47A5-25C0-A6D7-D434-E0BF4DE99199}"/>
              </a:ext>
            </a:extLst>
          </p:cNvPr>
          <p:cNvSpPr txBox="1"/>
          <p:nvPr/>
        </p:nvSpPr>
        <p:spPr>
          <a:xfrm>
            <a:off x="929402" y="3520589"/>
            <a:ext cx="6172200" cy="4893647"/>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dashboard we made is about answering four questions about the top 10 locations with the highest number of alarms, the severity of the top 5 alarms, the type of the top 10 alarms, and the distribution of the frequency of alarms per week. The tool used is Python, and the two libraries called are matplotlib and seaborn to achieve a graphical presentation of all our questions in an easy-to-understand way for the audience to understand the information I want to convey. If you have ideas for enhancing our dashboard, we're always open to them, thanks.</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2400" dirty="0"/>
          </a:p>
        </p:txBody>
      </p:sp>
    </p:spTree>
    <p:extLst>
      <p:ext uri="{BB962C8B-B14F-4D97-AF65-F5344CB8AC3E}">
        <p14:creationId xmlns="" xmlns:p14="http://schemas.microsoft.com/office/powerpoint/2010/main" val="245485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86894" y="2876278"/>
            <a:ext cx="8268334" cy="0"/>
          </a:xfrm>
          <a:custGeom>
            <a:avLst/>
            <a:gdLst/>
            <a:ahLst/>
            <a:cxnLst/>
            <a:rect l="l" t="t" r="r" b="b"/>
            <a:pathLst>
              <a:path w="8268334">
                <a:moveTo>
                  <a:pt x="0" y="0"/>
                </a:moveTo>
                <a:lnTo>
                  <a:pt x="8267843" y="0"/>
                </a:lnTo>
              </a:path>
            </a:pathLst>
          </a:custGeom>
          <a:ln w="9525">
            <a:solidFill>
              <a:srgbClr val="000000"/>
            </a:solidFill>
          </a:ln>
        </p:spPr>
        <p:txBody>
          <a:bodyPr wrap="square" lIns="0" tIns="0" rIns="0" bIns="0" rtlCol="0"/>
          <a:lstStyle/>
          <a:p>
            <a:endParaRPr/>
          </a:p>
        </p:txBody>
      </p:sp>
      <p:sp>
        <p:nvSpPr>
          <p:cNvPr id="3" name="object 3"/>
          <p:cNvSpPr/>
          <p:nvPr/>
        </p:nvSpPr>
        <p:spPr>
          <a:xfrm>
            <a:off x="8858248" y="7072326"/>
            <a:ext cx="8268334" cy="0"/>
          </a:xfrm>
          <a:custGeom>
            <a:avLst/>
            <a:gdLst/>
            <a:ahLst/>
            <a:cxnLst/>
            <a:rect l="l" t="t" r="r" b="b"/>
            <a:pathLst>
              <a:path w="8268334">
                <a:moveTo>
                  <a:pt x="0" y="0"/>
                </a:moveTo>
                <a:lnTo>
                  <a:pt x="8267843" y="0"/>
                </a:lnTo>
              </a:path>
            </a:pathLst>
          </a:custGeom>
          <a:ln w="9525">
            <a:solidFill>
              <a:srgbClr val="0000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420752" y="2683060"/>
            <a:ext cx="1847849" cy="6848474"/>
          </a:xfrm>
          <a:prstGeom prst="rect">
            <a:avLst/>
          </a:prstGeom>
        </p:spPr>
      </p:pic>
      <p:sp>
        <p:nvSpPr>
          <p:cNvPr id="5" name="object 5"/>
          <p:cNvSpPr txBox="1">
            <a:spLocks noGrp="1"/>
          </p:cNvSpPr>
          <p:nvPr>
            <p:ph type="title"/>
          </p:nvPr>
        </p:nvSpPr>
        <p:spPr>
          <a:prstGeom prst="rect">
            <a:avLst/>
          </a:prstGeom>
        </p:spPr>
        <p:txBody>
          <a:bodyPr vert="horz" wrap="square" lIns="0" tIns="305307" rIns="0" bIns="0" rtlCol="0">
            <a:spAutoFit/>
          </a:bodyPr>
          <a:lstStyle/>
          <a:p>
            <a:pPr marL="99060">
              <a:lnSpc>
                <a:spcPct val="100000"/>
              </a:lnSpc>
              <a:spcBef>
                <a:spcPts val="100"/>
              </a:spcBef>
            </a:pPr>
            <a:r>
              <a:rPr lang="en-US" spc="-70" dirty="0"/>
              <a:t>NLP method</a:t>
            </a:r>
            <a:endParaRPr spc="75" dirty="0"/>
          </a:p>
        </p:txBody>
      </p:sp>
      <p:sp>
        <p:nvSpPr>
          <p:cNvPr id="6" name="object 6"/>
          <p:cNvSpPr txBox="1"/>
          <p:nvPr/>
        </p:nvSpPr>
        <p:spPr>
          <a:xfrm>
            <a:off x="8973093" y="1575021"/>
            <a:ext cx="7748270" cy="962699"/>
          </a:xfrm>
          <a:prstGeom prst="rect">
            <a:avLst/>
          </a:prstGeom>
        </p:spPr>
        <p:txBody>
          <a:bodyPr vert="horz" wrap="square" lIns="0" tIns="12700" rIns="0" bIns="0" rtlCol="0">
            <a:spAutoFit/>
          </a:bodyPr>
          <a:lstStyle/>
          <a:p>
            <a:pPr marL="0" marR="0">
              <a:lnSpc>
                <a:spcPct val="200000"/>
              </a:lnSpc>
              <a:spcBef>
                <a:spcPts val="0"/>
              </a:spcBef>
              <a:spcAft>
                <a:spcPts val="0"/>
              </a:spcAft>
            </a:pPr>
            <a:r>
              <a:rPr lang="en-US" sz="3600" b="1" dirty="0">
                <a:effectLst/>
                <a:latin typeface="Times New Roman" pitchFamily="18" charset="0"/>
                <a:ea typeface="SimSun" panose="02010600030101010101" pitchFamily="2" charset="-122"/>
                <a:cs typeface="Times New Roman" pitchFamily="18" charset="0"/>
              </a:rPr>
              <a:t>Text Preprocessing</a:t>
            </a:r>
          </a:p>
        </p:txBody>
      </p:sp>
      <p:sp>
        <p:nvSpPr>
          <p:cNvPr id="7" name="object 7"/>
          <p:cNvSpPr txBox="1"/>
          <p:nvPr/>
        </p:nvSpPr>
        <p:spPr>
          <a:xfrm>
            <a:off x="8643934" y="3728044"/>
            <a:ext cx="7622607" cy="3201197"/>
          </a:xfrm>
          <a:prstGeom prst="rect">
            <a:avLst/>
          </a:prstGeom>
        </p:spPr>
        <p:txBody>
          <a:bodyPr vert="horz" wrap="square" lIns="0" tIns="34925" rIns="0" bIns="0" rtlCol="0">
            <a:spAutoFit/>
          </a:bodyPr>
          <a:lstStyle/>
          <a:p>
            <a:pPr marL="0" marR="0">
              <a:lnSpc>
                <a:spcPct val="200000"/>
              </a:lnSpc>
              <a:spcBef>
                <a:spcPts val="0"/>
              </a:spcBef>
              <a:spcAft>
                <a:spcPts val="0"/>
              </a:spcAft>
            </a:pPr>
            <a:r>
              <a:rPr lang="en-US" sz="3600" b="1" dirty="0" smtClean="0">
                <a:effectLst/>
                <a:latin typeface="Times New Roman" pitchFamily="18" charset="0"/>
                <a:ea typeface="SimSun" panose="02010600030101010101" pitchFamily="2" charset="-122"/>
                <a:cs typeface="Times New Roman" pitchFamily="18" charset="0"/>
              </a:rPr>
              <a:t>TF-IDF(</a:t>
            </a:r>
            <a:r>
              <a:rPr lang="en-IN" sz="3600" b="1" dirty="0" smtClean="0">
                <a:latin typeface="Times New Roman" pitchFamily="18" charset="0"/>
                <a:cs typeface="Times New Roman" pitchFamily="18" charset="0"/>
              </a:rPr>
              <a:t>Term Frequency- Inverse Document Frequency</a:t>
            </a:r>
            <a:r>
              <a:rPr lang="en-US" sz="3600" b="1" dirty="0" smtClean="0">
                <a:effectLst/>
                <a:latin typeface="Times New Roman" pitchFamily="18" charset="0"/>
                <a:ea typeface="SimSun" panose="02010600030101010101" pitchFamily="2" charset="-122"/>
                <a:cs typeface="Times New Roman" pitchFamily="18" charset="0"/>
              </a:rPr>
              <a:t>) </a:t>
            </a:r>
            <a:r>
              <a:rPr lang="en-US" sz="3600" b="1" dirty="0">
                <a:effectLst/>
                <a:latin typeface="Times New Roman" pitchFamily="18" charset="0"/>
                <a:ea typeface="SimSun" panose="02010600030101010101" pitchFamily="2" charset="-122"/>
                <a:cs typeface="Times New Roman" pitchFamily="18" charset="0"/>
              </a:rPr>
              <a:t>text vectorization processing</a:t>
            </a:r>
          </a:p>
        </p:txBody>
      </p:sp>
      <p:sp>
        <p:nvSpPr>
          <p:cNvPr id="8" name="object 8"/>
          <p:cNvSpPr txBox="1"/>
          <p:nvPr/>
        </p:nvSpPr>
        <p:spPr>
          <a:xfrm>
            <a:off x="9286876" y="8934396"/>
            <a:ext cx="8248015" cy="566822"/>
          </a:xfrm>
          <a:prstGeom prst="rect">
            <a:avLst/>
          </a:prstGeom>
        </p:spPr>
        <p:txBody>
          <a:bodyPr vert="horz" wrap="square" lIns="0" tIns="12700" rIns="0" bIns="0" rtlCol="0">
            <a:spAutoFit/>
          </a:bodyPr>
          <a:lstStyle/>
          <a:p>
            <a:pPr marL="12700">
              <a:lnSpc>
                <a:spcPct val="100000"/>
              </a:lnSpc>
              <a:spcBef>
                <a:spcPts val="100"/>
              </a:spcBef>
            </a:pPr>
            <a:r>
              <a:rPr sz="3600" b="1" spc="55" dirty="0">
                <a:latin typeface="Times New Roman" panose="02020603050405020304" pitchFamily="18" charset="0"/>
                <a:cs typeface="Times New Roman" panose="02020603050405020304" pitchFamily="18" charset="0"/>
              </a:rPr>
              <a:t>Stemming</a:t>
            </a:r>
            <a:r>
              <a:rPr sz="3600" b="1" spc="-165" dirty="0">
                <a:latin typeface="Times New Roman" panose="02020603050405020304" pitchFamily="18" charset="0"/>
                <a:cs typeface="Times New Roman" panose="02020603050405020304" pitchFamily="18" charset="0"/>
              </a:rPr>
              <a:t> </a:t>
            </a:r>
            <a:r>
              <a:rPr sz="3600" b="1" spc="95" dirty="0">
                <a:latin typeface="Times New Roman" panose="02020603050405020304" pitchFamily="18" charset="0"/>
                <a:cs typeface="Times New Roman" panose="02020603050405020304" pitchFamily="18" charset="0"/>
              </a:rPr>
              <a:t>and</a:t>
            </a:r>
            <a:r>
              <a:rPr sz="3600" b="1" spc="-160"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Lemmatization</a:t>
            </a:r>
            <a:endParaRPr sz="3600" b="1" dirty="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 xmlns:a16="http://schemas.microsoft.com/office/drawing/2014/main" id="{B2C58883-2D6A-8DD1-7612-EC098144DC59}"/>
              </a:ext>
            </a:extLst>
          </p:cNvPr>
          <p:cNvSpPr/>
          <p:nvPr/>
        </p:nvSpPr>
        <p:spPr>
          <a:xfrm>
            <a:off x="9233912" y="9501218"/>
            <a:ext cx="8268334" cy="0"/>
          </a:xfrm>
          <a:custGeom>
            <a:avLst/>
            <a:gdLst/>
            <a:ahLst/>
            <a:cxnLst/>
            <a:rect l="l" t="t" r="r" b="b"/>
            <a:pathLst>
              <a:path w="8268334">
                <a:moveTo>
                  <a:pt x="0" y="0"/>
                </a:moveTo>
                <a:lnTo>
                  <a:pt x="8267843" y="0"/>
                </a:lnTo>
              </a:path>
            </a:pathLst>
          </a:custGeom>
          <a:ln w="9525">
            <a:solidFill>
              <a:srgbClr val="000000"/>
            </a:solidFill>
          </a:ln>
        </p:spPr>
        <p:txBody>
          <a:bodyPr wrap="square" lIns="0" tIns="0" rIns="0" bIns="0" rtlCol="0"/>
          <a:lstStyle/>
          <a:p>
            <a:endParaRPr/>
          </a:p>
        </p:txBody>
      </p:sp>
      <p:pic>
        <p:nvPicPr>
          <p:cNvPr id="10" name="Picture 9" descr="A screenshot of a computer program&#10;&#10;&#10;&#10;Description automatically generated with medium confidence">
            <a:extLst>
              <a:ext uri="{FF2B5EF4-FFF2-40B4-BE49-F238E27FC236}">
                <a16:creationId xmlns="" xmlns:a16="http://schemas.microsoft.com/office/drawing/2014/main" id="{89519388-964E-07E9-2774-74C8386E0CAC}"/>
              </a:ext>
            </a:extLst>
          </p:cNvPr>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6200" y="2683060"/>
            <a:ext cx="3669030" cy="4004945"/>
          </a:xfrm>
          <a:prstGeom prst="rect">
            <a:avLst/>
          </a:prstGeom>
          <a:noFill/>
          <a:ln>
            <a:noFill/>
          </a:ln>
        </p:spPr>
      </p:pic>
      <p:pic>
        <p:nvPicPr>
          <p:cNvPr id="11" name="Picture 10" descr="A screen shot of a computer&#10;&#10;&#10;&#10;Description automatically generated with low confidence">
            <a:extLst>
              <a:ext uri="{FF2B5EF4-FFF2-40B4-BE49-F238E27FC236}">
                <a16:creationId xmlns="" xmlns:a16="http://schemas.microsoft.com/office/drawing/2014/main" id="{B06DFCC6-945A-F845-E1E2-73C9AC3F7DA1}"/>
              </a:ext>
            </a:extLst>
          </p:cNvPr>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89744" y="7489339"/>
            <a:ext cx="5949315" cy="14465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402" y="634525"/>
            <a:ext cx="15286960" cy="1661993"/>
          </a:xfrm>
        </p:spPr>
        <p:txBody>
          <a:bodyPr/>
          <a:lstStyle/>
          <a:p>
            <a:r>
              <a:rPr lang="en-IN" sz="5400" dirty="0" smtClean="0">
                <a:latin typeface="Times New Roman" pitchFamily="18" charset="0"/>
                <a:cs typeface="Times New Roman" pitchFamily="18" charset="0"/>
              </a:rPr>
              <a:t>Extracting the unique data for alarm messages column from all the six months data for analysis</a:t>
            </a:r>
            <a:endParaRPr lang="en-US" sz="5400" dirty="0">
              <a:latin typeface="Times New Roman" pitchFamily="18" charset="0"/>
              <a:cs typeface="Times New Roman" pitchFamily="18" charset="0"/>
            </a:endParaRPr>
          </a:p>
        </p:txBody>
      </p:sp>
      <p:sp>
        <p:nvSpPr>
          <p:cNvPr id="3" name="Text Placeholder 2"/>
          <p:cNvSpPr>
            <a:spLocks noGrp="1"/>
          </p:cNvSpPr>
          <p:nvPr>
            <p:ph type="body" idx="1"/>
          </p:nvPr>
        </p:nvSpPr>
        <p:spPr>
          <a:xfrm>
            <a:off x="1357258" y="8643962"/>
            <a:ext cx="15787798" cy="769441"/>
          </a:xfrm>
        </p:spPr>
        <p:txBody>
          <a:bodyPr/>
          <a:lstStyle/>
          <a:p>
            <a:r>
              <a:rPr lang="en-IN" dirty="0" smtClean="0"/>
              <a:t>This is showing the unique USA data from six months is merged into one single file and resulting data size is shown.</a:t>
            </a:r>
            <a:endParaRPr lang="en-US" dirty="0"/>
          </a:p>
        </p:txBody>
      </p:sp>
      <p:pic>
        <p:nvPicPr>
          <p:cNvPr id="3074" name="Picture 2"/>
          <p:cNvPicPr>
            <a:picLocks noChangeAspect="1" noChangeArrowheads="1"/>
          </p:cNvPicPr>
          <p:nvPr/>
        </p:nvPicPr>
        <p:blipFill>
          <a:blip r:embed="rId2"/>
          <a:srcRect/>
          <a:stretch>
            <a:fillRect/>
          </a:stretch>
        </p:blipFill>
        <p:spPr bwMode="auto">
          <a:xfrm>
            <a:off x="1214382" y="2571732"/>
            <a:ext cx="9072626" cy="342902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214382" y="6643698"/>
            <a:ext cx="6286544" cy="121444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0429884" y="2714608"/>
            <a:ext cx="6572296" cy="457203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849</TotalTime>
  <Words>1142</Words>
  <Application>Microsoft Macintosh PowerPoint</Application>
  <PresentationFormat>Custom</PresentationFormat>
  <Paragraphs>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ALARM ANALYSIS AND GROUPING MANAGEMENT</vt:lpstr>
      <vt:lpstr>Slide 2</vt:lpstr>
      <vt:lpstr>EDA Part</vt:lpstr>
      <vt:lpstr>2.Data Analysis</vt:lpstr>
      <vt:lpstr>2.Data Analysis</vt:lpstr>
      <vt:lpstr>2.Data Analysis</vt:lpstr>
      <vt:lpstr>Dashboard</vt:lpstr>
      <vt:lpstr>NLP method</vt:lpstr>
      <vt:lpstr>Extracting the unique data for alarm messages column from all the six months data for analysis</vt:lpstr>
      <vt:lpstr>Finding the best number of clusters.</vt:lpstr>
      <vt:lpstr>Clustering visualization</vt:lpstr>
      <vt:lpstr>Label the cluster name</vt:lpstr>
      <vt:lpstr>Cluster frequency for the extracted unique dataset</vt:lpstr>
      <vt:lpstr>We used time stamps for further grouping analysis for unique dataset </vt:lpstr>
      <vt:lpstr>Severity grouping of the month 1for USA data only</vt:lpstr>
      <vt:lpstr>Conditional groupings of the data</vt:lpstr>
      <vt:lpstr>Final grouping of the alarms based on my alarm reduction idea.  Conditioning statements for grouping</vt:lpstr>
      <vt:lpstr>Contd..</vt:lpstr>
      <vt:lpstr>Contd..</vt:lpstr>
      <vt:lpstr>Time-series Dashboard</vt:lpstr>
      <vt:lpstr>Time-series Predictive object</vt:lpstr>
      <vt:lpstr>Model optimization</vt:lpstr>
      <vt:lpstr>Model prediction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Green Light Green White Corporate Geometric Company Internal Deck Business Presentation</dc:title>
  <dc:creator>Yiwei Wei</dc:creator>
  <cp:keywords>DAFj4-mQwaw,BAFUtpcRubo</cp:keywords>
  <cp:lastModifiedBy>Windows User</cp:lastModifiedBy>
  <cp:revision>26</cp:revision>
  <dcterms:created xsi:type="dcterms:W3CDTF">2023-05-25T04:16:53Z</dcterms:created>
  <dcterms:modified xsi:type="dcterms:W3CDTF">2024-02-11T05:31:25Z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2023-05-25T00:00:00Z</vt:filetime>
  </property>
  <property fmtid="{D5CDD505-2E9C-101B-9397-08002B2CF9AE}" pid="3" name="Creator">
    <vt:lpwstr>Canva</vt:lpwstr>
  </property>
  <property fmtid="{D5CDD505-2E9C-101B-9397-08002B2CF9AE}" pid="4" name="LastSaved">
    <vt:filetime>2023-05-25T00:00:00Z</vt:filetime>
  </property>
  <property fmtid="{D5CDD505-2E9C-101B-9397-08002B2CF9AE}" pid="5" name="Producer">
    <vt:lpwstr>GPL Ghostscript 9.20</vt:lpwstr>
  </property>
</Properties>
</file>