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Default Extension="svg" ContentType="image/svg+xml"/>
  <Override PartName="/docMetadata/LabelInfo.xml" ContentType="application/vnd.ms-office.classificationlabel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8" r:id="rId6"/>
    <p:sldId id="278" r:id="rId7"/>
    <p:sldId id="279" r:id="rId8"/>
    <p:sldId id="280" r:id="rId9"/>
    <p:sldId id="281" r:id="rId10"/>
    <p:sldId id="284" r:id="rId11"/>
    <p:sldId id="282" r:id="rId12"/>
    <p:sldId id="283" r:id="rId13"/>
    <p:sldId id="285" r:id="rId14"/>
    <p:sldId id="286" r:id="rId15"/>
    <p:sldId id="287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A5725A6D-E7D7-488D-9C6A-259420D4D000}">
          <p14:sldIdLst>
            <p14:sldId id="256"/>
            <p14:sldId id="258"/>
            <p14:sldId id="278"/>
            <p14:sldId id="279"/>
            <p14:sldId id="280"/>
            <p14:sldId id="281"/>
            <p14:sldId id="284"/>
            <p14:sldId id="282"/>
            <p14:sldId id="283"/>
            <p14:sldId id="285"/>
            <p14:sldId id="286"/>
            <p14:sldId id="287"/>
            <p14:sldId id="271"/>
          </p14:sldIdLst>
        </p14:section>
      </p14:sectionLst>
    </p:ex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15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7" autoAdjust="0"/>
    <p:restoredTop sz="90704" autoAdjust="0"/>
  </p:normalViewPr>
  <p:slideViewPr>
    <p:cSldViewPr snapToGrid="0">
      <p:cViewPr varScale="1">
        <p:scale>
          <a:sx n="60" d="100"/>
          <a:sy n="60" d="100"/>
        </p:scale>
        <p:origin x="-96" y="-3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pPr/>
              <a:t>3/1/2024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pPr/>
              <a:t>3/1/2024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E786F69D-D4FA-4075-A7EC-8D31A184F6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xmlns="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xmlns="" id="{9D2AF524-D4B4-4A3A-9CE4-EDAFE1D5A3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xmlns="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xmlns="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xmlns="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xmlns="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xmlns="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xmlns="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xmlns="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D3795F91-C721-4363-956D-756673AE79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8AC14461-E27D-413D-B31A-47B74646AF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4D6AEA4C-7710-4829-BA87-8DD77F1593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E9BD473E-6203-491C-87AC-54AC0AB233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xmlns="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xmlns="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xmlns="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B2368EF4-1233-48C7-8DB5-75844BFCD5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xmlns="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xmlns="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xmlns="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xmlns="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xmlns="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xmlns="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xmlns="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xmlns="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xmlns="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AEE644D4-F9A4-4237-BD5C-4B97ABA933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BDAC7E4E-FE06-4E90-8107-6B543E551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xmlns="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xmlns="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xmlns="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xmlns="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xmlns="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xmlns="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73C911F2-9041-416A-B83C-F23B354E06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187AAB93-862D-455E-9E73-3D0DAEFDED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xmlns="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xmlns="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xmlns="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xmlns="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xmlns="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xmlns="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xmlns="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xmlns="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xmlns="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xmlns="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xmlns="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xmlns="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xmlns="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xmlns="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xmlns="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xmlns="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xmlns="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xmlns="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xmlns="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xmlns="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87622" y="1946616"/>
            <a:ext cx="4941771" cy="1122202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ALY6070</a:t>
            </a:r>
            <a:b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SIGNATURE ASSIGNMENT GROUP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50230" y="4206498"/>
            <a:ext cx="4941770" cy="195691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b="1" u="sng" dirty="0"/>
              <a:t>Presented By</a:t>
            </a:r>
          </a:p>
          <a:p>
            <a:r>
              <a:rPr lang="en-US" sz="2000" dirty="0" err="1" smtClean="0"/>
              <a:t>Rahul</a:t>
            </a:r>
            <a:r>
              <a:rPr lang="en-US" sz="2000" dirty="0" smtClean="0"/>
              <a:t> </a:t>
            </a:r>
            <a:r>
              <a:rPr lang="en-US" sz="2000" dirty="0"/>
              <a:t>Reddy </a:t>
            </a:r>
            <a:r>
              <a:rPr lang="en-US" sz="2000" dirty="0" err="1" smtClean="0"/>
              <a:t>Taduri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942E983E-C88D-B6C3-BE06-E4D113450244}"/>
              </a:ext>
            </a:extLst>
          </p:cNvPr>
          <p:cNvSpPr txBox="1">
            <a:spLocks/>
          </p:cNvSpPr>
          <p:nvPr/>
        </p:nvSpPr>
        <p:spPr>
          <a:xfrm>
            <a:off x="505063" y="5281832"/>
            <a:ext cx="4941771" cy="11222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3000" b="1" i="0" dirty="0">
                <a:solidFill>
                  <a:schemeClr val="accent2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sINGAPORE Government Budget and Fiscal Position Annual DATASET</a:t>
            </a:r>
            <a:endParaRPr lang="en-US" sz="3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E395B48A-63D2-3542-CCB6-757225E21E4A}"/>
              </a:ext>
            </a:extLst>
          </p:cNvPr>
          <p:cNvSpPr txBox="1">
            <a:spLocks/>
          </p:cNvSpPr>
          <p:nvPr/>
        </p:nvSpPr>
        <p:spPr>
          <a:xfrm>
            <a:off x="7250229" y="2924890"/>
            <a:ext cx="4941771" cy="11222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Professor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Kayal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chandrasekaran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BB9EA7-FC53-0EA6-9766-F76814039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4296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 OF GDP OVER THE YEARS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049A767-4494-93D1-A72A-4017E35EE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80BF0D3-0000-0E8E-1607-2B0949C1F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4F22533-EE6B-77AA-A5A2-B86266964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396" y="1427840"/>
            <a:ext cx="7700868" cy="536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91843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4859C7-47E0-A806-3093-5804E12F9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468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EXPENDITURE BY TYPE AND SECTOR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EE43FE6-0746-180C-1D19-B04CA6D5D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D55A5AF4-8B51-72E4-8CA6-D026834B8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408" y="966247"/>
            <a:ext cx="2831184" cy="566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85409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3B1C5C-F613-9521-76C1-8F1803CE3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3635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DASHBOARD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C7193E8-83AA-CD3B-BE58-5E7D5D841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xmlns="" id="{30F83FFA-61C5-A14F-28DF-4E7E4DFD7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367" y="701695"/>
            <a:ext cx="9159988" cy="609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66101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6169" y="1041890"/>
            <a:ext cx="11268808" cy="5077556"/>
          </a:xfrm>
        </p:spPr>
        <p:txBody>
          <a:bodyPr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financial_year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This variable represents the fiscal year in which the budget data was recorded. The range is from 1997 to 2021.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actual_revised_estimated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This variable indicates the status of the budget figures. The categories include,</a:t>
            </a:r>
          </a:p>
          <a:p>
            <a:pPr lvl="2"/>
            <a:r>
              <a:rPr lang="en-US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Actual: The actual spending or revenue recorded for that financial year.</a:t>
            </a:r>
          </a:p>
          <a:p>
            <a:pPr lvl="2"/>
            <a:r>
              <a:rPr lang="en-US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Revised: Updated figures after some adjustments have been made to the initial budget.</a:t>
            </a:r>
          </a:p>
          <a:p>
            <a:pPr lvl="2"/>
            <a:r>
              <a:rPr lang="en-US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Estimated: A projection or forecast for the budget in a given financial year.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sector: This variable categorizes the different areas of government spending. The sectors include,</a:t>
            </a:r>
          </a:p>
          <a:p>
            <a:pPr lvl="2">
              <a:lnSpc>
                <a:spcPct val="100000"/>
              </a:lnSpc>
            </a:pPr>
            <a:r>
              <a:rPr lang="en-US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Social Development</a:t>
            </a:r>
          </a:p>
          <a:p>
            <a:pPr lvl="2">
              <a:lnSpc>
                <a:spcPct val="100000"/>
              </a:lnSpc>
            </a:pPr>
            <a:r>
              <a:rPr lang="en-US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Security and External Relations</a:t>
            </a:r>
          </a:p>
          <a:p>
            <a:pPr lvl="2">
              <a:lnSpc>
                <a:spcPct val="100000"/>
              </a:lnSpc>
            </a:pPr>
            <a:r>
              <a:rPr lang="en-US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Economic Development</a:t>
            </a:r>
          </a:p>
          <a:p>
            <a:pPr lvl="2">
              <a:lnSpc>
                <a:spcPct val="100000"/>
              </a:lnSpc>
            </a:pPr>
            <a:r>
              <a:rPr lang="en-US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Government Administration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ministry: This variable represents the specific government ministries or departments responsible for the budget allocation. Some examples include Education, Health,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Defence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etc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type: This variable classifies the budget allocation into two categories:</a:t>
            </a:r>
          </a:p>
          <a:p>
            <a:pPr lvl="2"/>
            <a:r>
              <a:rPr lang="en-US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Operating: Recurrent expenditures such as wages, maintenance, and running costs.</a:t>
            </a:r>
          </a:p>
          <a:p>
            <a:pPr lvl="2"/>
            <a:r>
              <a:rPr lang="en-US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Development: Expenditures related to capital investments, infrastructure, and long-term projects.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amount: This variable indicates the monetary value of the budget allocation in millions.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percent_of_gdp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This variable shows the budget allocation as a percentage of the country's Gross Domestic Product (GDP).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3B7DFF68-5782-6D73-2EC7-C047C7E1955D}"/>
              </a:ext>
            </a:extLst>
          </p:cNvPr>
          <p:cNvSpPr txBox="1">
            <a:spLocks/>
          </p:cNvSpPr>
          <p:nvPr/>
        </p:nvSpPr>
        <p:spPr>
          <a:xfrm>
            <a:off x="416169" y="202761"/>
            <a:ext cx="11054862" cy="83912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INTRODUCTION TO DATASET AND DESCRIPTION OF ATTRIBUTES</a:t>
            </a:r>
          </a:p>
        </p:txBody>
      </p:sp>
    </p:spTree>
    <p:extLst>
      <p:ext uri="{BB962C8B-B14F-4D97-AF65-F5344CB8AC3E}">
        <p14:creationId xmlns:p14="http://schemas.microsoft.com/office/powerpoint/2010/main" xmlns="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250347"/>
            <a:ext cx="10515600" cy="855653"/>
          </a:xfrm>
        </p:spPr>
        <p:txBody>
          <a:bodyPr>
            <a:normAutofit fontScale="90000"/>
          </a:bodyPr>
          <a:lstStyle/>
          <a:p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do different sectors' growth rates correlate with GDP growth, and can we identify any key drivers of future economic development?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272845D2-4DAB-2A2F-AB9D-6582F7810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986" y="1106000"/>
            <a:ext cx="7829551" cy="53157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64F102C9-2AE6-B42B-6B74-EFF1A3B56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4209" y="4676784"/>
            <a:ext cx="2929655" cy="167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57927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242" y="312128"/>
            <a:ext cx="10515600" cy="1101602"/>
          </a:xfrm>
        </p:spPr>
        <p:txBody>
          <a:bodyPr>
            <a:normAutofit/>
          </a:bodyPr>
          <a:lstStyle/>
          <a:p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has the government expenditure by sector, evolved over the financial years as a percentage of GDP?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83EF7FF-81D3-9967-4C34-D44B078C9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410" y="1366325"/>
            <a:ext cx="5749395" cy="35837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22B17F7-F833-0DD7-2BA0-B640253F5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837" y="2601642"/>
            <a:ext cx="5817148" cy="367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20965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5846"/>
            <a:ext cx="10515600" cy="71474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Forecast for the years 2021-2024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88E81B3-71C0-6FB3-A2D5-08183FDF1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243" y="734570"/>
            <a:ext cx="7600449" cy="598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88224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259619"/>
            <a:ext cx="7772400" cy="782270"/>
          </a:xfrm>
        </p:spPr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Sector wise contributions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904098A-EEE9-ADCB-4AD6-A95645309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63" y="961784"/>
            <a:ext cx="11422674" cy="28019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867CCA6-4CBD-D5C9-2121-A084BC572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6632" y="3985298"/>
            <a:ext cx="1598736" cy="280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46070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74D6B9-9CFD-F639-94EC-E8E1907F5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844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Forecast trend for the years 2021-24 in terms of amount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595B2DE-85F8-3869-292D-8B2F063FE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429AF23-4FD9-5440-BD43-B5BE9BE0C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944" y="1375336"/>
            <a:ext cx="6984111" cy="555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94237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Sector wise expenditure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30942A6-E9AE-6A77-4E32-F5F635E0C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63" y="1593758"/>
            <a:ext cx="11651273" cy="280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22081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Ministries spending according sector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8C92134-C418-B152-D45F-D3B6F9D2A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763" y="1102788"/>
            <a:ext cx="6491356" cy="56703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A8766F3-5AB0-F018-5CB0-AA71C8AAD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4545" y="1102788"/>
            <a:ext cx="2156828" cy="374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14246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{3BB45789-2303-4D90-B9B3-C07186E53C92}tf67328976_win32</Template>
  <TotalTime>116</TotalTime>
  <Words>321</Words>
  <Application>Microsoft Office PowerPoint</Application>
  <PresentationFormat>Custom</PresentationFormat>
  <Paragraphs>47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  ALY6070 SIGNATURE ASSIGNMENT GROUP PRESENTATION</vt:lpstr>
      <vt:lpstr>Slide 2</vt:lpstr>
      <vt:lpstr>How do different sectors' growth rates correlate with GDP growth, and can we identify any key drivers of future economic development?</vt:lpstr>
      <vt:lpstr>How has the government expenditure by sector, evolved over the financial years as a percentage of GDP?</vt:lpstr>
      <vt:lpstr>Forecast for the years 2021-2024</vt:lpstr>
      <vt:lpstr>Sector wise contributions</vt:lpstr>
      <vt:lpstr>Forecast trend for the years 2021-24 in terms of amount</vt:lpstr>
      <vt:lpstr>Sector wise expenditure</vt:lpstr>
      <vt:lpstr>Ministries spending according sector</vt:lpstr>
      <vt:lpstr>TREND OF GDP OVER THE YEARS</vt:lpstr>
      <vt:lpstr>EXPENDITURE BY TYPE AND SECTOR</vt:lpstr>
      <vt:lpstr>FINAL DASHBOARD</vt:lpstr>
      <vt:lpstr>THANK YOU!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ALY6070 SIGNATURE ASSIGNMENT GROUP PRESENTATION</dc:title>
  <dc:creator>Pranay Rahul Ganji</dc:creator>
  <cp:lastModifiedBy>Windows User</cp:lastModifiedBy>
  <cp:revision>4</cp:revision>
  <dcterms:created xsi:type="dcterms:W3CDTF">2023-03-28T19:47:14Z</dcterms:created>
  <dcterms:modified xsi:type="dcterms:W3CDTF">2024-03-01T16:23:47Z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