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0" sz="9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30907"/>
              <a:buFont typeface="Noto Sans Symbols"/>
              <a:buChar char="▶"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73E4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2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0600" y="1676400"/>
            <a:ext cx="10830900" cy="21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0600" y="4243082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15600" y="5649100"/>
            <a:ext cx="79983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6727600"/>
            <a:ext cx="12192000" cy="130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15600" y="1321966"/>
            <a:ext cx="113607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roxima Nova"/>
              <a:buNone/>
              <a:defRPr b="1" i="0" sz="187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4095066"/>
            <a:ext cx="11360700" cy="12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727600"/>
            <a:ext cx="12192000" cy="130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205132" y="6041362"/>
            <a:ext cx="9119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77333" y="6041362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90663" y="6041362"/>
            <a:ext cx="683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53666" y="701800"/>
            <a:ext cx="77300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  <a:defRPr b="0" i="0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73E4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0" y="3997532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156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432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6706232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354000" y="1607766"/>
            <a:ext cx="5393699" cy="2012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roxima Nova"/>
              <a:buNone/>
              <a:defRPr b="0" i="0" sz="5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354000" y="3692001"/>
            <a:ext cx="5393699" cy="179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586000" y="965600"/>
            <a:ext cx="5115899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0600" y="1676400"/>
            <a:ext cx="10830900" cy="21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Music School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0600" y="4243082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IFB299- Group 6</a:t>
            </a:r>
            <a:r>
              <a:rPr lang="en-US"/>
              <a:t>3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119417" y="6347200"/>
            <a:ext cx="7705731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Trebuchet MS"/>
              <a:buNone/>
            </a:pPr>
            <a:r>
              <a:rPr b="0" i="0" lang="en-US" sz="1400" u="none" cap="none" strike="noStrik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Tae Lim Son, Christopher Yin, Minsu Kim, Soohyun Choi, Connor, Jordan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Deliverables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77333" y="1557688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Registry Page for Student and Teacher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Login for Owner, Student and Teacher</a:t>
            </a:r>
          </a:p>
          <a:p>
            <a:pPr indent="-342899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Based on Bootstrap UI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Enrollment page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Owner Permission page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Contract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Errors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Bugs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53666" y="701800"/>
            <a:ext cx="77300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53674" y="701800"/>
            <a:ext cx="10710300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</a:t>
            </a: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/>
              <a:t>Group 63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63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Introduce the team,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Christopher Yin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/>
              <a:t>Information System Student - Documentation work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Tae Lim Son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/>
              <a:t>Computer Science Student - Designing Web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Minsu Kim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/>
              <a:t>Computer Science Student - Coding Web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Soohyun Choi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US"/>
              <a:t>Computer Science Student - Coding Web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Connor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US"/>
              <a:t>Computer Science Student - Web hosting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b="1" lang="en-US"/>
              <a:t>Jordan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US"/>
              <a:t>Computer Science Student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4199" y="0"/>
            <a:ext cx="2446898" cy="1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introduce </a:t>
            </a:r>
            <a:r>
              <a:rPr lang="en-US" sz="3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&amp; 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summ</a:t>
            </a:r>
            <a:r>
              <a:rPr lang="en-US" sz="3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Music School Web page is created </a:t>
            </a:r>
          </a:p>
          <a:p>
            <a:pPr indent="-34289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Interaction between Owner, Student and Teacher</a:t>
            </a:r>
          </a:p>
          <a:p>
            <a:pPr indent="-34289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932313"/>
              </a:buClr>
              <a:buSzPct val="25000"/>
              <a:buFont typeface="Trebuchet MS"/>
              <a:buNone/>
            </a:pPr>
            <a:r>
              <a:rPr lang="en-US" sz="3000"/>
              <a:t>Project Goals &amp; Expectation</a:t>
            </a:r>
          </a:p>
          <a:p>
            <a:pPr lvl="0" rtl="0">
              <a:spcBef>
                <a:spcPts val="0"/>
              </a:spcBef>
              <a:buClr>
                <a:srgbClr val="932313"/>
              </a:buClr>
              <a:buSzPct val="25000"/>
              <a:buFont typeface="Trebuchet MS"/>
              <a:buNone/>
            </a:pPr>
            <a:r>
              <a:t/>
            </a:r>
            <a:endParaRPr b="1">
              <a:solidFill>
                <a:srgbClr val="9323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Interactive Web Site between Teachers and Students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Complete Release 1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n-US"/>
              <a:t>Sprint 1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n-US"/>
              <a:t>Sprint 2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Complete Release 2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n-US"/>
              <a:t>Sprint 3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n-US"/>
              <a:t>Sprint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 of project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2236691" y="1972384"/>
            <a:ext cx="7427214" cy="3394707"/>
            <a:chOff x="0" y="0"/>
            <a:chExt cx="7427214" cy="3394707"/>
          </a:xfrm>
        </p:grpSpPr>
        <p:sp>
          <p:nvSpPr>
            <p:cNvPr id="93" name="Shape 93"/>
            <p:cNvSpPr/>
            <p:nvPr/>
          </p:nvSpPr>
          <p:spPr>
            <a:xfrm>
              <a:off x="0" y="1018412"/>
              <a:ext cx="7427214" cy="1357882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F6D2CB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937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937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User Stories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Week 4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475375" y="1527619"/>
              <a:ext cx="339470" cy="339470"/>
            </a:xfrm>
            <a:prstGeom prst="ellipse">
              <a:avLst/>
            </a:prstGeom>
            <a:gradFill>
              <a:gsLst>
                <a:gs pos="0">
                  <a:srgbClr val="E8713E"/>
                </a:gs>
                <a:gs pos="78000">
                  <a:srgbClr val="D25D12"/>
                </a:gs>
                <a:gs pos="100000">
                  <a:srgbClr val="D25D1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351504" y="2036825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351504" y="2036825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rIns="113775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Release 1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Week 5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823941" y="1527619"/>
              <a:ext cx="339470" cy="339470"/>
            </a:xfrm>
            <a:prstGeom prst="ellipse">
              <a:avLst/>
            </a:prstGeom>
            <a:gradFill>
              <a:gsLst>
                <a:gs pos="0">
                  <a:srgbClr val="DE633D"/>
                </a:gs>
                <a:gs pos="78000">
                  <a:srgbClr val="C94D14"/>
                </a:gs>
                <a:gs pos="100000">
                  <a:srgbClr val="C94D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700071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2700071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Peer Review 1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Week 7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3172508" y="1527619"/>
              <a:ext cx="339470" cy="339470"/>
            </a:xfrm>
            <a:prstGeom prst="ellipse">
              <a:avLst/>
            </a:prstGeom>
            <a:gradFill>
              <a:gsLst>
                <a:gs pos="0">
                  <a:srgbClr val="D7583D"/>
                </a:gs>
                <a:gs pos="78000">
                  <a:srgbClr val="C24014"/>
                </a:gs>
                <a:gs pos="100000">
                  <a:srgbClr val="C240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048637" y="2036825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4048637" y="2036825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rIns="113775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Peer Review 2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Week 10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521076" y="1527619"/>
              <a:ext cx="339470" cy="339470"/>
            </a:xfrm>
            <a:prstGeom prst="ellipse">
              <a:avLst/>
            </a:prstGeom>
            <a:gradFill>
              <a:gsLst>
                <a:gs pos="0">
                  <a:srgbClr val="CD4E3D"/>
                </a:gs>
                <a:gs pos="78000">
                  <a:srgbClr val="B93315"/>
                </a:gs>
                <a:gs pos="100000">
                  <a:srgbClr val="B9331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397205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5397205" y="0"/>
              <a:ext cx="1284347" cy="1357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Final Product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Week 13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69644" y="1527619"/>
              <a:ext cx="339470" cy="339470"/>
            </a:xfrm>
            <a:prstGeom prst="ellipse">
              <a:avLst/>
            </a:prstGeom>
            <a:gradFill>
              <a:gsLst>
                <a:gs pos="0">
                  <a:srgbClr val="C6483D"/>
                </a:gs>
                <a:gs pos="78000">
                  <a:srgbClr val="B12915"/>
                </a:gs>
                <a:gs pos="100000">
                  <a:srgbClr val="B1291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actual progress</a:t>
            </a:r>
          </a:p>
        </p:txBody>
      </p:sp>
      <p:sp>
        <p:nvSpPr>
          <p:cNvPr id="114" name="Shape 114"/>
          <p:cNvSpPr/>
          <p:nvPr/>
        </p:nvSpPr>
        <p:spPr>
          <a:xfrm>
            <a:off x="3004575" y="2127050"/>
            <a:ext cx="257400" cy="2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1108515" y="1512278"/>
            <a:ext cx="8689296" cy="4839445"/>
            <a:chOff x="475" y="864"/>
            <a:chExt cx="5472" cy="3047"/>
          </a:xfrm>
        </p:grpSpPr>
        <p:sp>
          <p:nvSpPr>
            <p:cNvPr id="116" name="Shape 116"/>
            <p:cNvSpPr/>
            <p:nvPr/>
          </p:nvSpPr>
          <p:spPr>
            <a:xfrm>
              <a:off x="475" y="868"/>
              <a:ext cx="900" cy="26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639750" lIns="136525" rIns="136525" tIns="639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</a:rPr>
                <a:t>User Stories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Arial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Design </a:t>
              </a:r>
              <a:r>
                <a:rPr lang="en-US">
                  <a:solidFill>
                    <a:srgbClr val="F3F3F3"/>
                  </a:solidFill>
                </a:rPr>
                <a:t>DB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Regi &amp; Login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Teacher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Arial"/>
                <a:buNone/>
              </a:pPr>
              <a:r>
                <a:rPr lang="en-US">
                  <a:solidFill>
                    <a:srgbClr val="F3F3F3"/>
                  </a:solidFill>
                </a:rPr>
                <a:t>Student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Owner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Finalising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Font typeface="Trebuchet MS"/>
                <a:buNone/>
              </a:pPr>
              <a:r>
                <a:rPr lang="en-US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Presenting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43" y="868"/>
              <a:ext cx="3900" cy="27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8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W2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1915" y="8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W3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251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W4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587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W5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2921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W6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3259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W7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3595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W8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3931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2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W9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4266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0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W10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4602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0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938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0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W12</a:t>
              </a:r>
            </a:p>
          </p:txBody>
        </p:sp>
        <p:cxnSp>
          <p:nvCxnSpPr>
            <p:cNvPr id="129" name="Shape 129"/>
            <p:cNvCxnSpPr/>
            <p:nvPr/>
          </p:nvCxnSpPr>
          <p:spPr>
            <a:xfrm>
              <a:off x="1575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1911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2246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2582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2919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3254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590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3927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263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4599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4934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Shape 140"/>
            <p:cNvSpPr/>
            <p:nvPr/>
          </p:nvSpPr>
          <p:spPr>
            <a:xfrm>
              <a:off x="5047" y="3611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Complete!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56" y="12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34" y="15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034" y="1884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639" y="1884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639" y="21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639" y="24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545" y="24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4112" y="1553"/>
              <a:ext cx="600" cy="0"/>
            </a:xfrm>
            <a:prstGeom prst="straightConnector1">
              <a:avLst/>
            </a:prstGeom>
            <a:noFill/>
            <a:ln cap="flat" cmpd="sng" w="76200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Shape 149"/>
            <p:cNvSpPr/>
            <p:nvPr/>
          </p:nvSpPr>
          <p:spPr>
            <a:xfrm>
              <a:off x="3695" y="2795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695" y="3102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379" y="3102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2" name="Shape 152"/>
            <p:cNvCxnSpPr/>
            <p:nvPr/>
          </p:nvCxnSpPr>
          <p:spPr>
            <a:xfrm>
              <a:off x="2092" y="1883"/>
              <a:ext cx="1200" cy="0"/>
            </a:xfrm>
            <a:prstGeom prst="straightConnector1">
              <a:avLst/>
            </a:prstGeom>
            <a:noFill/>
            <a:ln cap="flat" cmpd="sng" w="76200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1239" y="1103"/>
              <a:ext cx="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Shape 154"/>
            <p:cNvSpPr/>
            <p:nvPr/>
          </p:nvSpPr>
          <p:spPr>
            <a:xfrm>
              <a:off x="2034" y="12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243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lang="en-US" sz="1100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</a:t>
              </a:r>
            </a:p>
          </p:txBody>
        </p:sp>
      </p:grpSp>
      <p:cxnSp>
        <p:nvCxnSpPr>
          <p:cNvPr id="156" name="Shape 156"/>
          <p:cNvCxnSpPr/>
          <p:nvPr/>
        </p:nvCxnSpPr>
        <p:spPr>
          <a:xfrm flipH="1" rot="10800000">
            <a:off x="3707500" y="2236850"/>
            <a:ext cx="1006500" cy="189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3707500" y="2607225"/>
            <a:ext cx="1745400" cy="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endCxn id="117" idx="3"/>
          </p:cNvCxnSpPr>
          <p:nvPr/>
        </p:nvCxnSpPr>
        <p:spPr>
          <a:xfrm flipH="1" rot="10800000">
            <a:off x="4885841" y="3662084"/>
            <a:ext cx="3633899" cy="21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4885850" y="4036325"/>
            <a:ext cx="3646800" cy="30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 flipH="1" rot="10800000">
            <a:off x="4885850" y="4411475"/>
            <a:ext cx="1984800" cy="87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8242375" y="4894600"/>
            <a:ext cx="239400" cy="117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8233375" y="5255600"/>
            <a:ext cx="257400" cy="209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Burndown chart</a:t>
            </a:r>
          </a:p>
        </p:txBody>
      </p:sp>
      <p:sp>
        <p:nvSpPr>
          <p:cNvPr id="168" name="Shape 168"/>
          <p:cNvSpPr/>
          <p:nvPr/>
        </p:nvSpPr>
        <p:spPr>
          <a:xfrm>
            <a:off x="2187208" y="1481991"/>
            <a:ext cx="6388200" cy="4483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187208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wk1</a:t>
            </a:r>
          </a:p>
        </p:txBody>
      </p:sp>
      <p:sp>
        <p:nvSpPr>
          <p:cNvPr id="170" name="Shape 170"/>
          <p:cNvSpPr/>
          <p:nvPr/>
        </p:nvSpPr>
        <p:spPr>
          <a:xfrm>
            <a:off x="2720608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wk2</a:t>
            </a:r>
          </a:p>
        </p:txBody>
      </p:sp>
      <p:sp>
        <p:nvSpPr>
          <p:cNvPr id="171" name="Shape 171"/>
          <p:cNvSpPr/>
          <p:nvPr/>
        </p:nvSpPr>
        <p:spPr>
          <a:xfrm>
            <a:off x="3254008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wk3</a:t>
            </a:r>
          </a:p>
        </p:txBody>
      </p:sp>
      <p:sp>
        <p:nvSpPr>
          <p:cNvPr id="172" name="Shape 172"/>
          <p:cNvSpPr/>
          <p:nvPr/>
        </p:nvSpPr>
        <p:spPr>
          <a:xfrm>
            <a:off x="37874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wk4</a:t>
            </a:r>
          </a:p>
        </p:txBody>
      </p:sp>
      <p:sp>
        <p:nvSpPr>
          <p:cNvPr id="173" name="Shape 173"/>
          <p:cNvSpPr/>
          <p:nvPr/>
        </p:nvSpPr>
        <p:spPr>
          <a:xfrm>
            <a:off x="43208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wk5</a:t>
            </a:r>
          </a:p>
        </p:txBody>
      </p:sp>
      <p:sp>
        <p:nvSpPr>
          <p:cNvPr id="174" name="Shape 174"/>
          <p:cNvSpPr/>
          <p:nvPr/>
        </p:nvSpPr>
        <p:spPr>
          <a:xfrm>
            <a:off x="48542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wk6</a:t>
            </a:r>
          </a:p>
        </p:txBody>
      </p:sp>
      <p:sp>
        <p:nvSpPr>
          <p:cNvPr id="175" name="Shape 175"/>
          <p:cNvSpPr/>
          <p:nvPr/>
        </p:nvSpPr>
        <p:spPr>
          <a:xfrm>
            <a:off x="53876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wk7</a:t>
            </a:r>
          </a:p>
        </p:txBody>
      </p:sp>
      <p:sp>
        <p:nvSpPr>
          <p:cNvPr id="176" name="Shape 176"/>
          <p:cNvSpPr/>
          <p:nvPr/>
        </p:nvSpPr>
        <p:spPr>
          <a:xfrm>
            <a:off x="59210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wk8</a:t>
            </a:r>
          </a:p>
        </p:txBody>
      </p:sp>
      <p:sp>
        <p:nvSpPr>
          <p:cNvPr id="177" name="Shape 177"/>
          <p:cNvSpPr/>
          <p:nvPr/>
        </p:nvSpPr>
        <p:spPr>
          <a:xfrm>
            <a:off x="6454407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wk9</a:t>
            </a:r>
          </a:p>
        </p:txBody>
      </p:sp>
      <p:sp>
        <p:nvSpPr>
          <p:cNvPr id="178" name="Shape 178"/>
          <p:cNvSpPr/>
          <p:nvPr/>
        </p:nvSpPr>
        <p:spPr>
          <a:xfrm>
            <a:off x="6987809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w10</a:t>
            </a:r>
          </a:p>
        </p:txBody>
      </p:sp>
      <p:sp>
        <p:nvSpPr>
          <p:cNvPr id="179" name="Shape 179"/>
          <p:cNvSpPr/>
          <p:nvPr/>
        </p:nvSpPr>
        <p:spPr>
          <a:xfrm>
            <a:off x="7521209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w11</a:t>
            </a:r>
          </a:p>
        </p:txBody>
      </p:sp>
      <p:sp>
        <p:nvSpPr>
          <p:cNvPr id="180" name="Shape 180"/>
          <p:cNvSpPr/>
          <p:nvPr/>
        </p:nvSpPr>
        <p:spPr>
          <a:xfrm>
            <a:off x="8054609" y="1481991"/>
            <a:ext cx="520700" cy="3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1" lang="en-US" sz="12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w12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2714258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3247658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37810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43144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48478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53812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>
            <a:off x="59146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6448057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6981459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7514859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8048259" y="1475641"/>
            <a:ext cx="0" cy="4495800"/>
          </a:xfrm>
          <a:prstGeom prst="straightConnector1">
            <a:avLst/>
          </a:prstGeom>
          <a:noFill/>
          <a:ln cap="flat" cmpd="sng" w="12700">
            <a:solidFill>
              <a:srgbClr val="CFCFD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/>
          <p:nvPr/>
        </p:nvSpPr>
        <p:spPr>
          <a:xfrm>
            <a:off x="7644682" y="5355492"/>
            <a:ext cx="304799" cy="3047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/>
          <p:nvPr/>
        </p:nvSpPr>
        <p:spPr>
          <a:xfrm flipH="1">
            <a:off x="7449450" y="5660300"/>
            <a:ext cx="1349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ct val="25000"/>
              <a:buFont typeface="Questrial"/>
              <a:buNone/>
            </a:pPr>
            <a:r>
              <a:rPr b="1" lang="en-US" sz="1600">
                <a:solidFill>
                  <a:srgbClr val="666699"/>
                </a:solidFill>
                <a:latin typeface="Questrial"/>
                <a:ea typeface="Questrial"/>
                <a:cs typeface="Questrial"/>
                <a:sym typeface="Questrial"/>
              </a:rPr>
              <a:t>Final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2180858" y="1856641"/>
            <a:ext cx="6400799" cy="0"/>
          </a:xfrm>
          <a:prstGeom prst="straightConnector1">
            <a:avLst/>
          </a:prstGeom>
          <a:noFill/>
          <a:ln cap="flat" cmpd="sng" w="25400">
            <a:solidFill>
              <a:srgbClr val="66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Shape 195"/>
          <p:cNvSpPr/>
          <p:nvPr/>
        </p:nvSpPr>
        <p:spPr>
          <a:xfrm rot="542680">
            <a:off x="2888850" y="2204865"/>
            <a:ext cx="744253" cy="228454"/>
          </a:xfrm>
          <a:prstGeom prst="rightArrow">
            <a:avLst>
              <a:gd fmla="val 50000" name="adj1"/>
              <a:gd fmla="val 52074" name="adj2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87058" y="1481991"/>
            <a:ext cx="1206499" cy="44830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39750" lIns="136525" rIns="136525" tIns="639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Task 8</a:t>
            </a:r>
          </a:p>
        </p:txBody>
      </p:sp>
      <p:sp>
        <p:nvSpPr>
          <p:cNvPr id="197" name="Shape 197"/>
          <p:cNvSpPr/>
          <p:nvPr/>
        </p:nvSpPr>
        <p:spPr>
          <a:xfrm rot="1878877">
            <a:off x="5476288" y="4284579"/>
            <a:ext cx="1134227" cy="228594"/>
          </a:xfrm>
          <a:prstGeom prst="rightArrow">
            <a:avLst>
              <a:gd fmla="val 50000" name="adj1"/>
              <a:gd fmla="val 52074" name="adj2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Shape 198"/>
          <p:cNvSpPr/>
          <p:nvPr/>
        </p:nvSpPr>
        <p:spPr>
          <a:xfrm rot="2778486">
            <a:off x="4772094" y="3437485"/>
            <a:ext cx="538955" cy="228527"/>
          </a:xfrm>
          <a:prstGeom prst="rightArrow">
            <a:avLst>
              <a:gd fmla="val 50000" name="adj1"/>
              <a:gd fmla="val 52074" name="adj2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/>
          <p:nvPr/>
        </p:nvSpPr>
        <p:spPr>
          <a:xfrm rot="2453583">
            <a:off x="3874983" y="2729761"/>
            <a:ext cx="811578" cy="228626"/>
          </a:xfrm>
          <a:prstGeom prst="rightArrow">
            <a:avLst>
              <a:gd fmla="val 50000" name="adj1"/>
              <a:gd fmla="val 52074" name="adj2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611457" y="3108366"/>
            <a:ext cx="236400" cy="236400"/>
          </a:xfrm>
          <a:prstGeom prst="diamond">
            <a:avLst/>
          </a:prstGeom>
          <a:gradFill>
            <a:gsLst>
              <a:gs pos="0">
                <a:srgbClr val="E7E7ED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62782" y="2373378"/>
            <a:ext cx="236400" cy="236400"/>
          </a:xfrm>
          <a:prstGeom prst="diamond">
            <a:avLst/>
          </a:prstGeom>
          <a:gradFill>
            <a:gsLst>
              <a:gs pos="0">
                <a:srgbClr val="E7E7ED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263057" y="3770067"/>
            <a:ext cx="236400" cy="236400"/>
          </a:xfrm>
          <a:prstGeom prst="diamond">
            <a:avLst/>
          </a:prstGeom>
          <a:gradFill>
            <a:gsLst>
              <a:gs pos="0">
                <a:srgbClr val="E7E7ED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530757" y="4733217"/>
            <a:ext cx="236400" cy="236400"/>
          </a:xfrm>
          <a:prstGeom prst="diamond">
            <a:avLst/>
          </a:prstGeom>
          <a:gradFill>
            <a:gsLst>
              <a:gs pos="0">
                <a:srgbClr val="E7E7ED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Shape 204"/>
          <p:cNvSpPr/>
          <p:nvPr/>
        </p:nvSpPr>
        <p:spPr>
          <a:xfrm rot="1879315">
            <a:off x="6700548" y="5093702"/>
            <a:ext cx="847750" cy="228594"/>
          </a:xfrm>
          <a:prstGeom prst="rightArrow">
            <a:avLst>
              <a:gd fmla="val 50000" name="adj1"/>
              <a:gd fmla="val 52074" name="adj2"/>
            </a:avLst>
          </a:prstGeom>
          <a:gradFill>
            <a:gsLst>
              <a:gs pos="0">
                <a:srgbClr val="EFEFF2"/>
              </a:gs>
              <a:gs pos="100000">
                <a:srgbClr val="666699"/>
              </a:gs>
            </a:gsLst>
            <a:lin ang="0" scaled="0"/>
          </a:gradFill>
          <a:ln cap="flat" cmpd="sng" w="952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Music School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t/>
            </a:r>
            <a:endParaRPr b="1" i="0" sz="3700" u="none" cap="none" strike="noStrike">
              <a:solidFill>
                <a:srgbClr val="9323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PHP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-US"/>
              <a:t>JQuery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-US"/>
              <a:t>Database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-US"/>
              <a:t>Bootstrap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-US"/>
              <a:t>CSS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-US"/>
              <a:t>JavaScript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Project Actual progress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Release 1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sprint 1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sprint 2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Release 2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sprint 1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sprint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