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63" r:id="rId5"/>
    <p:sldId id="264" r:id="rId6"/>
    <p:sldId id="269" r:id="rId7"/>
    <p:sldId id="270" r:id="rId8"/>
    <p:sldId id="283" r:id="rId9"/>
    <p:sldId id="275" r:id="rId10"/>
    <p:sldId id="272" r:id="rId11"/>
    <p:sldId id="274" r:id="rId12"/>
    <p:sldId id="273" r:id="rId13"/>
    <p:sldId id="276" r:id="rId14"/>
    <p:sldId id="277" r:id="rId15"/>
    <p:sldId id="282" r:id="rId16"/>
    <p:sldId id="278" r:id="rId17"/>
    <p:sldId id="279" r:id="rId18"/>
    <p:sldId id="280" r:id="rId19"/>
    <p:sldId id="281" r:id="rId20"/>
    <p:sldId id="267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hye hwang" initials="sh" lastIdx="1" clrIdx="0">
    <p:extLst>
      <p:ext uri="{19B8F6BF-5375-455C-9EA6-DF929625EA0E}">
        <p15:presenceInfo xmlns:p15="http://schemas.microsoft.com/office/powerpoint/2012/main" userId="6809b61b7c2c59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C7575"/>
    <a:srgbClr val="FFBF00"/>
    <a:srgbClr val="FCBFBF"/>
    <a:srgbClr val="F9F9F9"/>
    <a:srgbClr val="BDB76B"/>
    <a:srgbClr val="E0B586"/>
    <a:srgbClr val="F9FAD2"/>
    <a:srgbClr val="F0E78B"/>
    <a:srgbClr val="F0E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93210" autoAdjust="0"/>
  </p:normalViewPr>
  <p:slideViewPr>
    <p:cSldViewPr snapToGrid="0" showGuides="1">
      <p:cViewPr varScale="1">
        <p:scale>
          <a:sx n="76" d="100"/>
          <a:sy n="76" d="100"/>
        </p:scale>
        <p:origin x="58" y="1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38AB3-A50B-4B98-918C-51AE6F2A2635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2A1DE-C1CF-4C1D-8A50-60BA907B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8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0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5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4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37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2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6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47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7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9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3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8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0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3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4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659F-E791-46D3-9107-5F361B7BE8AF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4048988" y="1782809"/>
            <a:ext cx="4094024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FF9999"/>
                </a:solidFill>
                <a:latin typeface="+mj-ea"/>
                <a:ea typeface="+mj-ea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Enjoy your stylish business and campus life with BIZCAM</a:t>
            </a: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078731" y="1782808"/>
            <a:ext cx="4034538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 smtClean="0">
              <a:solidFill>
                <a:srgbClr val="FF9999"/>
              </a:solidFill>
              <a:latin typeface="+mj-ea"/>
              <a:ea typeface="+mj-ea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328082" y="1587500"/>
            <a:ext cx="1535836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8731" y="2749706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도서 관리 프로그램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151" y="4191061"/>
            <a:ext cx="18259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kern="0" dirty="0" smtClean="0">
                <a:latin typeface="+mj-ea"/>
                <a:ea typeface="+mj-ea"/>
              </a:rPr>
              <a:t>1</a:t>
            </a:r>
            <a:r>
              <a:rPr lang="ko-KR" altLang="en-US" sz="1700" kern="0" dirty="0" smtClean="0">
                <a:latin typeface="+mj-ea"/>
                <a:ea typeface="+mj-ea"/>
              </a:rPr>
              <a:t>조</a:t>
            </a:r>
            <a:endParaRPr lang="ko-KR" altLang="en-US" sz="17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821" y="4553809"/>
            <a:ext cx="40642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+mj-ea"/>
                <a:ea typeface="+mj-ea"/>
              </a:rPr>
              <a:t>김우진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err="1" smtClean="0">
                <a:latin typeface="+mj-ea"/>
                <a:ea typeface="+mj-ea"/>
              </a:rPr>
              <a:t>이혜린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err="1" smtClean="0">
                <a:latin typeface="+mj-ea"/>
                <a:ea typeface="+mj-ea"/>
              </a:rPr>
              <a:t>박미래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err="1" smtClean="0">
                <a:latin typeface="+mj-ea"/>
                <a:ea typeface="+mj-ea"/>
              </a:rPr>
              <a:t>형태희</a:t>
            </a:r>
            <a:r>
              <a:rPr lang="en-US" altLang="ko-KR" sz="1700" dirty="0" smtClean="0">
                <a:latin typeface="+mj-ea"/>
                <a:ea typeface="+mj-ea"/>
              </a:rPr>
              <a:t>, </a:t>
            </a:r>
            <a:r>
              <a:rPr lang="ko-KR" altLang="en-US" sz="1700" dirty="0" err="1" smtClean="0">
                <a:latin typeface="+mj-ea"/>
                <a:ea typeface="+mj-ea"/>
              </a:rPr>
              <a:t>황선혜</a:t>
            </a:r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443" y="2450634"/>
            <a:ext cx="4064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최종 발표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5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도서 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추가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250453" y="1680008"/>
            <a:ext cx="7083053" cy="4181475"/>
            <a:chOff x="4030528" y="1680008"/>
            <a:chExt cx="7083053" cy="4181475"/>
          </a:xfrm>
        </p:grpSpPr>
        <p:grpSp>
          <p:nvGrpSpPr>
            <p:cNvPr id="22" name="그룹 21"/>
            <p:cNvGrpSpPr/>
            <p:nvPr/>
          </p:nvGrpSpPr>
          <p:grpSpPr>
            <a:xfrm>
              <a:off x="4531806" y="1680008"/>
              <a:ext cx="6581775" cy="4181475"/>
              <a:chOff x="4314568" y="1630416"/>
              <a:chExt cx="6581775" cy="4181475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4568" y="1630416"/>
                <a:ext cx="6581775" cy="4181475"/>
              </a:xfrm>
              <a:prstGeom prst="rect">
                <a:avLst/>
              </a:prstGeom>
            </p:spPr>
          </p:pic>
          <p:sp>
            <p:nvSpPr>
              <p:cNvPr id="25" name="모서리가 둥근 직사각형 24"/>
              <p:cNvSpPr/>
              <p:nvPr/>
            </p:nvSpPr>
            <p:spPr>
              <a:xfrm>
                <a:off x="4509504" y="5239292"/>
                <a:ext cx="1085279" cy="372704"/>
              </a:xfrm>
              <a:prstGeom prst="roundRect">
                <a:avLst/>
              </a:prstGeom>
              <a:solidFill>
                <a:srgbClr val="FFC000">
                  <a:alpha val="12000"/>
                </a:srgbClr>
              </a:solidFill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3" name="직선 화살표 연결선 22"/>
            <p:cNvCxnSpPr>
              <a:stCxn id="25" idx="1"/>
            </p:cNvCxnSpPr>
            <p:nvPr/>
          </p:nvCxnSpPr>
          <p:spPr>
            <a:xfrm flipH="1" flipV="1">
              <a:off x="4030528" y="4792389"/>
              <a:ext cx="696214" cy="682847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83" y="1293228"/>
            <a:ext cx="3934260" cy="3373515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277796" y="1183932"/>
            <a:ext cx="4293420" cy="3608457"/>
          </a:xfrm>
          <a:prstGeom prst="roundRect">
            <a:avLst>
              <a:gd name="adj" fmla="val 12937"/>
            </a:avLst>
          </a:prstGeom>
          <a:solidFill>
            <a:srgbClr val="FFC000">
              <a:alpha val="0"/>
            </a:srgb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-549829" y="1122744"/>
            <a:ext cx="10364859" cy="4192865"/>
            <a:chOff x="-775358" y="1114951"/>
            <a:chExt cx="10364859" cy="4192865"/>
          </a:xfrm>
        </p:grpSpPr>
        <p:grpSp>
          <p:nvGrpSpPr>
            <p:cNvPr id="29" name="그룹 28"/>
            <p:cNvGrpSpPr/>
            <p:nvPr/>
          </p:nvGrpSpPr>
          <p:grpSpPr>
            <a:xfrm>
              <a:off x="-775358" y="1258094"/>
              <a:ext cx="4970253" cy="4049722"/>
              <a:chOff x="-775358" y="1258094"/>
              <a:chExt cx="4970253" cy="4049722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535" y="1258094"/>
                <a:ext cx="3973360" cy="3420224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-775358" y="4784596"/>
                <a:ext cx="4397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400" b="1" dirty="0">
                    <a:solidFill>
                      <a:srgbClr val="FFC000"/>
                    </a:solidFill>
                  </a:rPr>
                  <a:t>ISBN</a:t>
                </a:r>
                <a:r>
                  <a:rPr lang="ko-KR" altLang="en-US" sz="1400" b="1" dirty="0">
                    <a:solidFill>
                      <a:srgbClr val="FFC000"/>
                    </a:solidFill>
                  </a:rPr>
                  <a:t> 입력하고 </a:t>
                </a:r>
                <a:r>
                  <a:rPr lang="ko-KR" altLang="en-US" sz="1400" b="1" dirty="0" err="1">
                    <a:solidFill>
                      <a:srgbClr val="FFC000"/>
                    </a:solidFill>
                  </a:rPr>
                  <a:t>엔터</a:t>
                </a:r>
                <a:r>
                  <a:rPr lang="ko-KR" altLang="en-US" sz="1400" b="1" dirty="0">
                    <a:solidFill>
                      <a:srgbClr val="FFC000"/>
                    </a:solidFill>
                  </a:rPr>
                  <a:t> </a:t>
                </a:r>
                <a:endParaRPr lang="en-US" altLang="ko-KR" sz="1400" b="1" dirty="0" smtClean="0">
                  <a:solidFill>
                    <a:srgbClr val="FFC000"/>
                  </a:solidFill>
                </a:endParaRPr>
              </a:p>
              <a:p>
                <a:pPr algn="ctr"/>
                <a:r>
                  <a:rPr lang="en-US" altLang="ko-KR" sz="1400" b="1" dirty="0" smtClean="0">
                    <a:solidFill>
                      <a:srgbClr val="FFC000"/>
                    </a:solidFill>
                  </a:rPr>
                  <a:t>	</a:t>
                </a:r>
                <a:r>
                  <a:rPr lang="ko-KR" altLang="en-US" sz="1400" b="1" dirty="0" smtClean="0">
                    <a:solidFill>
                      <a:srgbClr val="FFC000"/>
                    </a:solidFill>
                  </a:rPr>
                  <a:t>→ </a:t>
                </a:r>
                <a:r>
                  <a:rPr lang="ko-KR" altLang="en-US" sz="1400" b="1" dirty="0">
                    <a:solidFill>
                      <a:srgbClr val="FFC000"/>
                    </a:solidFill>
                  </a:rPr>
                  <a:t>도서사진  자동 불러오기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496359" y="1114951"/>
              <a:ext cx="5093142" cy="3067291"/>
              <a:chOff x="9829906" y="3159666"/>
              <a:chExt cx="5093142" cy="3067291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6"/>
              <a:srcRect l="1491"/>
              <a:stretch/>
            </p:blipFill>
            <p:spPr>
              <a:xfrm>
                <a:off x="9950716" y="3241535"/>
                <a:ext cx="4851522" cy="2920379"/>
              </a:xfrm>
              <a:prstGeom prst="rect">
                <a:avLst/>
              </a:prstGeom>
            </p:spPr>
          </p:pic>
          <p:sp>
            <p:nvSpPr>
              <p:cNvPr id="32" name="모서리가 둥근 직사각형 31"/>
              <p:cNvSpPr/>
              <p:nvPr/>
            </p:nvSpPr>
            <p:spPr>
              <a:xfrm>
                <a:off x="9829906" y="3159666"/>
                <a:ext cx="5093142" cy="3067291"/>
              </a:xfrm>
              <a:prstGeom prst="roundRect">
                <a:avLst>
                  <a:gd name="adj" fmla="val 12937"/>
                </a:avLst>
              </a:prstGeom>
              <a:solidFill>
                <a:schemeClr val="accent2">
                  <a:alpha val="0"/>
                </a:schemeClr>
              </a:solidFill>
              <a:ln w="63500">
                <a:solidFill>
                  <a:srgbClr val="FF0000">
                    <a:alpha val="4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01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도서 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수정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36" y="1497196"/>
            <a:ext cx="6486525" cy="41148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36101" y="5062338"/>
            <a:ext cx="1266150" cy="372704"/>
          </a:xfrm>
          <a:prstGeom prst="roundRect">
            <a:avLst/>
          </a:prstGeom>
          <a:solidFill>
            <a:srgbClr val="FFC000">
              <a:alpha val="7000"/>
            </a:srgb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363135" y="484028"/>
            <a:ext cx="4916179" cy="3648609"/>
            <a:chOff x="7275821" y="528639"/>
            <a:chExt cx="4916179" cy="3648609"/>
          </a:xfrm>
        </p:grpSpPr>
        <p:grpSp>
          <p:nvGrpSpPr>
            <p:cNvPr id="15" name="그룹 14"/>
            <p:cNvGrpSpPr/>
            <p:nvPr/>
          </p:nvGrpSpPr>
          <p:grpSpPr>
            <a:xfrm>
              <a:off x="7275821" y="1079145"/>
              <a:ext cx="4916179" cy="3098103"/>
              <a:chOff x="7071382" y="1792734"/>
              <a:chExt cx="4965340" cy="3098103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1382" y="1792734"/>
                <a:ext cx="4882725" cy="3098103"/>
              </a:xfrm>
              <a:prstGeom prst="rect">
                <a:avLst/>
              </a:prstGeom>
            </p:spPr>
          </p:pic>
          <p:sp>
            <p:nvSpPr>
              <p:cNvPr id="18" name="모서리가 둥근 직사각형 17"/>
              <p:cNvSpPr/>
              <p:nvPr/>
            </p:nvSpPr>
            <p:spPr>
              <a:xfrm>
                <a:off x="7071382" y="1792734"/>
                <a:ext cx="4965340" cy="3067291"/>
              </a:xfrm>
              <a:prstGeom prst="roundRect">
                <a:avLst>
                  <a:gd name="adj" fmla="val 6393"/>
                </a:avLst>
              </a:prstGeom>
              <a:solidFill>
                <a:schemeClr val="accent2">
                  <a:alpha val="0"/>
                </a:schemeClr>
              </a:solidFill>
              <a:ln w="63500">
                <a:solidFill>
                  <a:srgbClr val="FF0000">
                    <a:alpha val="4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646540" y="528639"/>
              <a:ext cx="3179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dirty="0" smtClean="0">
                  <a:solidFill>
                    <a:srgbClr val="FC7878"/>
                  </a:solidFill>
                </a:rPr>
                <a:t>도서를 선택하지 않고 변경 시도 </a:t>
              </a:r>
              <a:r>
                <a:rPr lang="ko-KR" altLang="en-US" sz="1400" b="1" dirty="0">
                  <a:solidFill>
                    <a:srgbClr val="FC7878"/>
                  </a:solidFill>
                </a:rPr>
                <a:t>→</a:t>
              </a:r>
              <a:r>
                <a:rPr lang="ko-KR" altLang="en-US" sz="1400" b="1" dirty="0" smtClean="0">
                  <a:solidFill>
                    <a:srgbClr val="FC7878"/>
                  </a:solidFill>
                </a:rPr>
                <a:t>경고 알림</a:t>
              </a:r>
              <a:endParaRPr lang="ko-KR" altLang="en-US" sz="1400" b="1" dirty="0">
                <a:solidFill>
                  <a:srgbClr val="FC7878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798" y="1384829"/>
            <a:ext cx="5349189" cy="4613735"/>
            <a:chOff x="81798" y="1384829"/>
            <a:chExt cx="5349189" cy="4613735"/>
          </a:xfrm>
        </p:grpSpPr>
        <p:grpSp>
          <p:nvGrpSpPr>
            <p:cNvPr id="22" name="그룹 21"/>
            <p:cNvGrpSpPr/>
            <p:nvPr/>
          </p:nvGrpSpPr>
          <p:grpSpPr>
            <a:xfrm>
              <a:off x="357665" y="1384829"/>
              <a:ext cx="5073322" cy="3811668"/>
              <a:chOff x="357665" y="1384829"/>
              <a:chExt cx="5073322" cy="3811668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966" y="1405595"/>
                <a:ext cx="4095750" cy="3219450"/>
              </a:xfrm>
              <a:prstGeom prst="rect">
                <a:avLst/>
              </a:prstGeom>
            </p:spPr>
          </p:pic>
          <p:sp>
            <p:nvSpPr>
              <p:cNvPr id="25" name="모서리가 둥근 직사각형 24"/>
              <p:cNvSpPr/>
              <p:nvPr/>
            </p:nvSpPr>
            <p:spPr>
              <a:xfrm>
                <a:off x="357665" y="1384829"/>
                <a:ext cx="4350145" cy="3331817"/>
              </a:xfrm>
              <a:prstGeom prst="roundRect">
                <a:avLst>
                  <a:gd name="adj" fmla="val 6626"/>
                </a:avLst>
              </a:prstGeom>
              <a:solidFill>
                <a:srgbClr val="FFC000">
                  <a:alpha val="0"/>
                </a:srgbClr>
              </a:solidFill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화살표 연결선 25"/>
              <p:cNvCxnSpPr/>
              <p:nvPr/>
            </p:nvCxnSpPr>
            <p:spPr>
              <a:xfrm flipH="1" flipV="1">
                <a:off x="4702696" y="4716646"/>
                <a:ext cx="728291" cy="479851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81798" y="4829013"/>
              <a:ext cx="31191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dirty="0" smtClean="0">
                  <a:solidFill>
                    <a:srgbClr val="FFC000"/>
                  </a:solidFill>
                </a:rPr>
                <a:t>변경하기 클릭하면 필드 창이 열림 </a:t>
              </a:r>
              <a:r>
                <a:rPr lang="en-US" altLang="ko-KR" sz="1400" b="1" dirty="0" smtClean="0">
                  <a:solidFill>
                    <a:srgbClr val="FFC000"/>
                  </a:solidFill>
                </a:rPr>
                <a:t>(</a:t>
              </a:r>
              <a:r>
                <a:rPr lang="ko-KR" altLang="en-US" sz="1400" b="1" dirty="0" smtClean="0">
                  <a:solidFill>
                    <a:srgbClr val="FFC000"/>
                  </a:solidFill>
                </a:rPr>
                <a:t>단</a:t>
              </a:r>
              <a:r>
                <a:rPr lang="en-US" altLang="ko-KR" sz="1400" b="1" dirty="0" smtClean="0">
                  <a:solidFill>
                    <a:srgbClr val="FFC000"/>
                  </a:solidFill>
                </a:rPr>
                <a:t>, </a:t>
              </a:r>
              <a:r>
                <a:rPr lang="en-US" altLang="ko-KR" sz="1400" b="1" dirty="0" err="1" smtClean="0">
                  <a:solidFill>
                    <a:srgbClr val="FFC000"/>
                  </a:solidFill>
                </a:rPr>
                <a:t>pk</a:t>
              </a:r>
              <a:r>
                <a:rPr lang="ko-KR" altLang="en-US" sz="1400" b="1" dirty="0" smtClean="0">
                  <a:solidFill>
                    <a:srgbClr val="FFC000"/>
                  </a:solidFill>
                </a:rPr>
                <a:t>인 </a:t>
              </a:r>
              <a:r>
                <a:rPr lang="en-US" altLang="ko-KR" sz="1400" b="1" dirty="0" smtClean="0">
                  <a:solidFill>
                    <a:srgbClr val="FFC000"/>
                  </a:solidFill>
                </a:rPr>
                <a:t>ISBN</a:t>
              </a:r>
              <a:r>
                <a:rPr lang="ko-KR" altLang="en-US" sz="1400" b="1" dirty="0" smtClean="0">
                  <a:solidFill>
                    <a:srgbClr val="FFC000"/>
                  </a:solidFill>
                </a:rPr>
                <a:t>은 변경불가</a:t>
              </a:r>
              <a:r>
                <a:rPr lang="en-US" altLang="ko-KR" sz="1400" b="1" dirty="0" smtClean="0">
                  <a:solidFill>
                    <a:srgbClr val="FFC000"/>
                  </a:solidFill>
                </a:rPr>
                <a:t>)</a:t>
              </a:r>
            </a:p>
            <a:p>
              <a:endParaRPr lang="en-US" altLang="ko-KR" sz="1400" b="1" dirty="0">
                <a:solidFill>
                  <a:srgbClr val="FFC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dirty="0" err="1">
                  <a:solidFill>
                    <a:srgbClr val="FFC000"/>
                  </a:solidFill>
                </a:rPr>
                <a:t>출간일의</a:t>
              </a:r>
              <a:r>
                <a:rPr lang="ko-KR" altLang="en-US" sz="1400" b="1" dirty="0">
                  <a:solidFill>
                    <a:srgbClr val="FFC000"/>
                  </a:solidFill>
                </a:rPr>
                <a:t> 경우 형식을 지켜 입력하지 않으면 수정 불가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6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도서 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삭제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531806" y="1629863"/>
            <a:ext cx="6486525" cy="4114800"/>
            <a:chOff x="3094836" y="1497196"/>
            <a:chExt cx="6486525" cy="41148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836" y="1497196"/>
              <a:ext cx="6486525" cy="41148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382127" y="5085232"/>
              <a:ext cx="1074128" cy="337284"/>
            </a:xfrm>
            <a:prstGeom prst="roundRect">
              <a:avLst/>
            </a:prstGeom>
            <a:solidFill>
              <a:srgbClr val="FF0000">
                <a:alpha val="12000"/>
              </a:srgbClr>
            </a:solidFill>
            <a:ln w="63500">
              <a:solidFill>
                <a:srgbClr val="FC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 flipH="1" flipV="1">
            <a:off x="3836019" y="3847171"/>
            <a:ext cx="1983078" cy="1524140"/>
          </a:xfrm>
          <a:prstGeom prst="straightConnector1">
            <a:avLst/>
          </a:prstGeom>
          <a:ln w="63500">
            <a:solidFill>
              <a:srgbClr val="FC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1171" y="3169324"/>
            <a:ext cx="424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>
              <a:solidFill>
                <a:srgbClr val="FC787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FC7878"/>
                </a:solidFill>
              </a:rPr>
              <a:t>도서관리 리스트에서 삭제</a:t>
            </a:r>
            <a:endParaRPr lang="en-US" altLang="ko-KR" sz="1400" b="1" dirty="0" smtClean="0">
              <a:solidFill>
                <a:srgbClr val="FC787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FC7878"/>
                </a:solidFill>
              </a:rPr>
              <a:t>데이터베이스에 반영</a:t>
            </a:r>
            <a:endParaRPr lang="ko-KR" altLang="en-US" sz="1400" b="1" dirty="0">
              <a:solidFill>
                <a:srgbClr val="FC7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8" y="400792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회원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87" y="1620162"/>
            <a:ext cx="6553200" cy="4133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04" y="2816049"/>
            <a:ext cx="265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자주 사용하는 </a:t>
            </a:r>
            <a:r>
              <a:rPr lang="en-US" altLang="ko-KR" sz="1400" b="1" dirty="0" smtClean="0">
                <a:solidFill>
                  <a:srgbClr val="FC7575"/>
                </a:solidFill>
                <a:latin typeface="+mn-ea"/>
              </a:rPr>
              <a:t>“</a:t>
            </a: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검색기능</a:t>
            </a:r>
            <a:r>
              <a:rPr lang="en-US" altLang="ko-KR" sz="1400" b="1" dirty="0" smtClean="0">
                <a:solidFill>
                  <a:srgbClr val="FC7575"/>
                </a:solidFill>
                <a:latin typeface="+mn-ea"/>
              </a:rPr>
              <a:t>”</a:t>
            </a: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을 </a:t>
            </a:r>
            <a:r>
              <a:rPr lang="ko-KR" altLang="en-US" sz="1400" b="1" dirty="0" err="1" smtClean="0">
                <a:solidFill>
                  <a:srgbClr val="FC7575"/>
                </a:solidFill>
                <a:latin typeface="+mn-ea"/>
              </a:rPr>
              <a:t>메인에</a:t>
            </a: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 위치시킴</a:t>
            </a:r>
            <a:endParaRPr lang="en-US" altLang="ko-KR" sz="1400" b="1" dirty="0" smtClean="0">
              <a:solidFill>
                <a:srgbClr val="FC7575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07358" y="1981213"/>
            <a:ext cx="6270172" cy="440440"/>
          </a:xfrm>
          <a:prstGeom prst="roundRect">
            <a:avLst/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회원 </a:t>
            </a:r>
            <a:r>
              <a:rPr lang="en-US" altLang="ko-KR" b="1" kern="0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추가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87" y="1621216"/>
            <a:ext cx="6553200" cy="41338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44663" y="5245241"/>
            <a:ext cx="1037870" cy="337743"/>
          </a:xfrm>
          <a:prstGeom prst="roundRect">
            <a:avLst/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40251" y="1147176"/>
            <a:ext cx="4288499" cy="3203762"/>
          </a:xfrm>
          <a:prstGeom prst="roundRect">
            <a:avLst>
              <a:gd name="adj" fmla="val 5110"/>
            </a:avLst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68" y="1187368"/>
            <a:ext cx="4114800" cy="3105150"/>
          </a:xfrm>
          <a:prstGeom prst="rect">
            <a:avLst/>
          </a:prstGeom>
        </p:spPr>
      </p:pic>
      <p:cxnSp>
        <p:nvCxnSpPr>
          <p:cNvPr id="5" name="직선 연결선 4"/>
          <p:cNvCxnSpPr>
            <a:endCxn id="3" idx="3"/>
          </p:cNvCxnSpPr>
          <p:nvPr/>
        </p:nvCxnSpPr>
        <p:spPr>
          <a:xfrm flipH="1">
            <a:off x="4682533" y="4292518"/>
            <a:ext cx="1657718" cy="1121595"/>
          </a:xfrm>
          <a:prstGeom prst="line">
            <a:avLst/>
          </a:prstGeom>
          <a:ln w="63500">
            <a:solidFill>
              <a:srgbClr val="FC7575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099" y="7178591"/>
            <a:ext cx="31732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9DC3E6"/>
                </a:solidFill>
                <a:latin typeface="+mn-ea"/>
              </a:rPr>
              <a:t>자주 사용하는 </a:t>
            </a:r>
            <a:r>
              <a:rPr lang="en-US" altLang="ko-KR" sz="1400" b="1" dirty="0" smtClean="0">
                <a:solidFill>
                  <a:srgbClr val="9DC3E6"/>
                </a:solidFill>
                <a:latin typeface="+mn-ea"/>
              </a:rPr>
              <a:t>“</a:t>
            </a:r>
            <a:r>
              <a:rPr lang="ko-KR" altLang="en-US" sz="1400" b="1" dirty="0" smtClean="0">
                <a:solidFill>
                  <a:srgbClr val="9DC3E6"/>
                </a:solidFill>
                <a:latin typeface="+mn-ea"/>
              </a:rPr>
              <a:t>검색기능</a:t>
            </a:r>
            <a:r>
              <a:rPr lang="en-US" altLang="ko-KR" sz="1400" b="1" dirty="0" smtClean="0">
                <a:solidFill>
                  <a:srgbClr val="9DC3E6"/>
                </a:solidFill>
                <a:latin typeface="+mn-ea"/>
              </a:rPr>
              <a:t>”</a:t>
            </a:r>
            <a:r>
              <a:rPr lang="ko-KR" altLang="en-US" sz="1400" b="1" dirty="0" smtClean="0">
                <a:solidFill>
                  <a:srgbClr val="9DC3E6"/>
                </a:solidFill>
                <a:latin typeface="+mn-ea"/>
              </a:rPr>
              <a:t>을 </a:t>
            </a:r>
            <a:r>
              <a:rPr lang="ko-KR" altLang="en-US" sz="1400" b="1" dirty="0" err="1" smtClean="0">
                <a:solidFill>
                  <a:srgbClr val="9DC3E6"/>
                </a:solidFill>
                <a:latin typeface="+mn-ea"/>
              </a:rPr>
              <a:t>메인에</a:t>
            </a:r>
            <a:r>
              <a:rPr lang="ko-KR" altLang="en-US" sz="1400" b="1" dirty="0" smtClean="0">
                <a:solidFill>
                  <a:srgbClr val="9DC3E6"/>
                </a:solidFill>
                <a:latin typeface="+mn-ea"/>
              </a:rPr>
              <a:t> 위치시킴</a:t>
            </a:r>
            <a:endParaRPr lang="en-US" altLang="ko-KR" sz="1400" b="1" dirty="0" smtClean="0">
              <a:solidFill>
                <a:srgbClr val="9DC3E6"/>
              </a:solidFill>
              <a:latin typeface="+mn-ea"/>
            </a:endParaRPr>
          </a:p>
          <a:p>
            <a:endParaRPr lang="en-US" altLang="ko-KR" sz="1400" b="1" dirty="0">
              <a:solidFill>
                <a:srgbClr val="9DC3E6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9DC3E6"/>
                </a:solidFill>
                <a:latin typeface="+mn-ea"/>
              </a:rPr>
              <a:t>도서관리에서 정보를 수정 할 때 동시에 업데이트</a:t>
            </a:r>
            <a:endParaRPr lang="en-US" altLang="ko-KR" sz="1400" b="1" dirty="0" smtClean="0">
              <a:solidFill>
                <a:srgbClr val="9DC3E6"/>
              </a:solidFill>
              <a:latin typeface="+mn-ea"/>
            </a:endParaRPr>
          </a:p>
          <a:p>
            <a:endParaRPr lang="en-US" altLang="ko-KR" sz="1400" b="1" dirty="0" smtClean="0">
              <a:solidFill>
                <a:srgbClr val="9DC3E6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err="1">
                <a:solidFill>
                  <a:srgbClr val="9DC3E6"/>
                </a:solidFill>
                <a:latin typeface="+mn-ea"/>
              </a:rPr>
              <a:t>isbn</a:t>
            </a:r>
            <a:r>
              <a:rPr lang="en-US" altLang="ko-KR" sz="1400" b="1" dirty="0">
                <a:solidFill>
                  <a:srgbClr val="9DC3E6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9DC3E6"/>
                </a:solidFill>
                <a:latin typeface="+mn-ea"/>
              </a:rPr>
              <a:t>정렬 </a:t>
            </a:r>
            <a:r>
              <a:rPr lang="en-US" altLang="ko-KR" sz="1400" b="1" dirty="0">
                <a:solidFill>
                  <a:srgbClr val="9DC3E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9DC3E6"/>
                </a:solidFill>
                <a:latin typeface="+mn-ea"/>
              </a:rPr>
              <a:t>대여자 목록</a:t>
            </a:r>
            <a:r>
              <a:rPr lang="en-US" altLang="ko-KR" sz="1400" b="1" dirty="0">
                <a:solidFill>
                  <a:srgbClr val="9DC3E6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9DC3E6"/>
                </a:solidFill>
                <a:latin typeface="+mn-ea"/>
              </a:rPr>
              <a:t>디폴트</a:t>
            </a:r>
            <a:r>
              <a:rPr lang="en-US" altLang="ko-KR" sz="1400" b="1" dirty="0">
                <a:solidFill>
                  <a:srgbClr val="9DC3E6"/>
                </a:solidFill>
                <a:latin typeface="+mn-ea"/>
              </a:rPr>
              <a:t>('no')</a:t>
            </a:r>
            <a:r>
              <a:rPr lang="ko-KR" altLang="en-US" sz="1400" b="1" dirty="0">
                <a:solidFill>
                  <a:srgbClr val="9DC3E6"/>
                </a:solidFill>
                <a:latin typeface="+mn-ea"/>
              </a:rPr>
              <a:t> 그 외에는 멤버아이디로 저장</a:t>
            </a:r>
          </a:p>
          <a:p>
            <a:endParaRPr lang="en-US" altLang="ko-KR" sz="1400" b="1" dirty="0">
              <a:solidFill>
                <a:srgbClr val="9DC3E6"/>
              </a:solidFill>
              <a:latin typeface="+mn-ea"/>
            </a:endParaRPr>
          </a:p>
          <a:p>
            <a:endParaRPr lang="ko-KR" altLang="en-US" sz="1400" dirty="0">
              <a:solidFill>
                <a:srgbClr val="9DC3E6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846" y="2783522"/>
            <a:ext cx="293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추가 버튼을 누르면 </a:t>
            </a:r>
            <a:r>
              <a:rPr lang="ko-KR" altLang="en-US" sz="1400" b="1" dirty="0" err="1" smtClean="0">
                <a:solidFill>
                  <a:srgbClr val="FC7575"/>
                </a:solidFill>
                <a:latin typeface="+mn-ea"/>
              </a:rPr>
              <a:t>회원추가</a:t>
            </a: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 창을 통해 추가 </a:t>
            </a:r>
            <a:endParaRPr lang="en-US" altLang="ko-KR" sz="1400" b="1" dirty="0" smtClean="0">
              <a:solidFill>
                <a:srgbClr val="FC757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7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회원 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수정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87" y="1621217"/>
            <a:ext cx="6452306" cy="413174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752847" y="5247073"/>
            <a:ext cx="1019742" cy="288118"/>
          </a:xfrm>
          <a:prstGeom prst="roundRect">
            <a:avLst/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22671" y="712852"/>
            <a:ext cx="4052548" cy="4782147"/>
          </a:xfrm>
          <a:prstGeom prst="roundRect">
            <a:avLst>
              <a:gd name="adj" fmla="val 4655"/>
            </a:avLst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7" idx="1"/>
            <a:endCxn id="16" idx="0"/>
          </p:cNvCxnSpPr>
          <p:nvPr/>
        </p:nvCxnSpPr>
        <p:spPr>
          <a:xfrm flipH="1">
            <a:off x="6262718" y="3103926"/>
            <a:ext cx="1159953" cy="2143147"/>
          </a:xfrm>
          <a:prstGeom prst="line">
            <a:avLst/>
          </a:prstGeom>
          <a:ln w="63500">
            <a:solidFill>
              <a:srgbClr val="FC757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055" y="799145"/>
            <a:ext cx="3896600" cy="45746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055" y="819195"/>
            <a:ext cx="3896600" cy="45821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3132" y="2767047"/>
            <a:ext cx="269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>
                <a:solidFill>
                  <a:srgbClr val="FC7575"/>
                </a:solidFill>
                <a:latin typeface="+mn-ea"/>
              </a:rPr>
              <a:t>수정버튼</a:t>
            </a: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 클릭</a:t>
            </a:r>
            <a:endParaRPr lang="en-US" altLang="ko-KR" sz="1400" b="1" dirty="0" smtClean="0">
              <a:solidFill>
                <a:srgbClr val="FC7575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rgbClr val="FC7575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rgbClr val="FFBF00"/>
                </a:solidFill>
                <a:latin typeface="+mn-ea"/>
              </a:rPr>
              <a:t>‘</a:t>
            </a:r>
            <a:r>
              <a:rPr lang="ko-KR" altLang="en-US" sz="1400" b="1" dirty="0" smtClean="0">
                <a:solidFill>
                  <a:srgbClr val="FFBF00"/>
                </a:solidFill>
                <a:latin typeface="+mn-ea"/>
              </a:rPr>
              <a:t>변경하기</a:t>
            </a:r>
            <a:r>
              <a:rPr lang="en-US" altLang="ko-KR" sz="1400" b="1" dirty="0" smtClean="0">
                <a:solidFill>
                  <a:srgbClr val="FFBF00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rgbClr val="FFBF00"/>
                </a:solidFill>
                <a:latin typeface="+mn-ea"/>
              </a:rPr>
              <a:t> 클릭하면 변경 가능한 부분 수정</a:t>
            </a:r>
            <a:endParaRPr lang="en-US" altLang="ko-KR" sz="1400" b="1" dirty="0">
              <a:solidFill>
                <a:srgbClr val="FFBF00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24872" y="1481842"/>
            <a:ext cx="1932866" cy="1538467"/>
          </a:xfrm>
          <a:prstGeom prst="roundRect">
            <a:avLst>
              <a:gd name="adj" fmla="val 6243"/>
            </a:avLst>
          </a:prstGeom>
          <a:solidFill>
            <a:srgbClr val="FFBF00">
              <a:alpha val="12000"/>
            </a:srgbClr>
          </a:solidFill>
          <a:ln w="5080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188384" y="4878516"/>
            <a:ext cx="1109329" cy="408749"/>
          </a:xfrm>
          <a:prstGeom prst="roundRect">
            <a:avLst/>
          </a:prstGeom>
          <a:solidFill>
            <a:srgbClr val="FFBF00">
              <a:alpha val="12000"/>
            </a:srgbClr>
          </a:solidFill>
          <a:ln w="5080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5596" t="56902" r="4862" b="13765"/>
          <a:stretch/>
        </p:blipFill>
        <p:spPr>
          <a:xfrm>
            <a:off x="7723908" y="3445608"/>
            <a:ext cx="3513508" cy="13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87" y="1621216"/>
            <a:ext cx="6452306" cy="41317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회원 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삭제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9681" y="5195999"/>
            <a:ext cx="1161535" cy="383059"/>
          </a:xfrm>
          <a:prstGeom prst="roundRect">
            <a:avLst/>
          </a:prstGeom>
          <a:solidFill>
            <a:srgbClr val="FC7575">
              <a:alpha val="12000"/>
            </a:srgbClr>
          </a:solidFill>
          <a:ln w="381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1846" y="2783522"/>
            <a:ext cx="317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FC7575"/>
                </a:solidFill>
                <a:latin typeface="+mn-ea"/>
              </a:rPr>
              <a:t>삭제 후 테이블에서 삭제됨</a:t>
            </a:r>
            <a:endParaRPr lang="en-US" altLang="ko-KR" sz="1400" b="1" dirty="0" smtClean="0">
              <a:solidFill>
                <a:srgbClr val="FC7575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rgbClr val="FC7575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rgbClr val="FFBF00"/>
                </a:solidFill>
                <a:latin typeface="+mn-ea"/>
              </a:rPr>
              <a:t>‘</a:t>
            </a:r>
            <a:r>
              <a:rPr lang="ko-KR" altLang="en-US" sz="1400" b="1" dirty="0" err="1" smtClean="0">
                <a:solidFill>
                  <a:srgbClr val="FFBF00"/>
                </a:solidFill>
                <a:latin typeface="+mn-ea"/>
              </a:rPr>
              <a:t>이혜리</a:t>
            </a:r>
            <a:r>
              <a:rPr lang="en-US" altLang="ko-KR" sz="1400" b="1" dirty="0" smtClean="0">
                <a:solidFill>
                  <a:srgbClr val="FFBF00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rgbClr val="FFBF00"/>
                </a:solidFill>
                <a:latin typeface="+mn-ea"/>
              </a:rPr>
              <a:t>회원 삭제</a:t>
            </a:r>
            <a:endParaRPr lang="en-US" altLang="ko-KR" sz="1400" b="1" dirty="0">
              <a:solidFill>
                <a:srgbClr val="FFBF00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387" y="1621216"/>
            <a:ext cx="6452306" cy="413174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518146" y="3379264"/>
            <a:ext cx="6210875" cy="376085"/>
          </a:xfrm>
          <a:prstGeom prst="roundRect">
            <a:avLst/>
          </a:prstGeom>
          <a:solidFill>
            <a:srgbClr val="FFBF00">
              <a:alpha val="12000"/>
            </a:srgbClr>
          </a:solidFill>
          <a:ln w="6350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회원 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검색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87" y="1621216"/>
            <a:ext cx="6553200" cy="41814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1846" y="2783522"/>
            <a:ext cx="268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>
                <a:solidFill>
                  <a:srgbClr val="9DC3E6"/>
                </a:solidFill>
                <a:latin typeface="+mn-ea"/>
              </a:rPr>
              <a:t>회원번호</a:t>
            </a:r>
            <a:r>
              <a:rPr lang="ko-KR" altLang="en-US" sz="1400" b="1" dirty="0" smtClean="0">
                <a:solidFill>
                  <a:srgbClr val="9DC3E6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9DC3E6"/>
                </a:solidFill>
                <a:latin typeface="+mn-ea"/>
              </a:rPr>
              <a:t>| </a:t>
            </a:r>
            <a:r>
              <a:rPr lang="ko-KR" altLang="en-US" sz="1400" b="1" dirty="0" smtClean="0">
                <a:solidFill>
                  <a:srgbClr val="9DC3E6"/>
                </a:solidFill>
                <a:latin typeface="+mn-ea"/>
              </a:rPr>
              <a:t>이름으로 검색 가능</a:t>
            </a:r>
            <a:endParaRPr lang="en-US" altLang="ko-KR" sz="1400" b="1" dirty="0">
              <a:solidFill>
                <a:srgbClr val="9DC3E6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21290" y="1989056"/>
            <a:ext cx="1158100" cy="773843"/>
          </a:xfrm>
          <a:prstGeom prst="roundRect">
            <a:avLst/>
          </a:prstGeom>
          <a:solidFill>
            <a:srgbClr val="00B0F0">
              <a:alpha val="5000"/>
            </a:srgbClr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대여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90913" y="-2912882"/>
            <a:ext cx="4610100" cy="4895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657" y="1377156"/>
            <a:ext cx="4600575" cy="49053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86907" y="-2912882"/>
            <a:ext cx="4705350" cy="49149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419" y="1377155"/>
            <a:ext cx="4602924" cy="490537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247727" y="1769166"/>
            <a:ext cx="588778" cy="745434"/>
          </a:xfrm>
          <a:prstGeom prst="roundRect">
            <a:avLst/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00492" y="2514601"/>
            <a:ext cx="588778" cy="437320"/>
          </a:xfrm>
          <a:prstGeom prst="roundRect">
            <a:avLst/>
          </a:prstGeom>
          <a:solidFill>
            <a:srgbClr val="FFBF00">
              <a:alpha val="12000"/>
            </a:srgbClr>
          </a:solidFill>
          <a:ln w="6350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18260" y="3587264"/>
            <a:ext cx="4153239" cy="275592"/>
          </a:xfrm>
          <a:prstGeom prst="roundRect">
            <a:avLst/>
          </a:prstGeom>
          <a:solidFill>
            <a:srgbClr val="FFBF00">
              <a:alpha val="12000"/>
            </a:srgbClr>
          </a:solidFill>
          <a:ln w="6350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endCxn id="23" idx="0"/>
          </p:cNvCxnSpPr>
          <p:nvPr/>
        </p:nvCxnSpPr>
        <p:spPr>
          <a:xfrm flipH="1">
            <a:off x="8594880" y="2951921"/>
            <a:ext cx="6509" cy="635343"/>
          </a:xfrm>
          <a:prstGeom prst="line">
            <a:avLst/>
          </a:prstGeom>
          <a:ln w="63500">
            <a:solidFill>
              <a:srgbClr val="FFB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반납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40" y="1829068"/>
            <a:ext cx="4463992" cy="393141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7385538" y="2206045"/>
            <a:ext cx="469016" cy="363108"/>
          </a:xfrm>
          <a:prstGeom prst="roundRect">
            <a:avLst/>
          </a:prstGeom>
          <a:solidFill>
            <a:srgbClr val="FFBF00">
              <a:alpha val="12000"/>
            </a:srgbClr>
          </a:solidFill>
          <a:ln w="6350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5657" y="1825448"/>
            <a:ext cx="4391025" cy="3933825"/>
            <a:chOff x="1295657" y="1825448"/>
            <a:chExt cx="4391025" cy="39338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657" y="1825448"/>
              <a:ext cx="4391025" cy="393382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l="6134" t="26881" r="5671" b="69501"/>
            <a:stretch/>
          </p:blipFill>
          <p:spPr>
            <a:xfrm>
              <a:off x="1584960" y="2886189"/>
              <a:ext cx="3870960" cy="139854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2258928" y="2247745"/>
            <a:ext cx="524912" cy="349974"/>
          </a:xfrm>
          <a:prstGeom prst="roundRect">
            <a:avLst/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구부러진 연결선 3"/>
          <p:cNvCxnSpPr/>
          <p:nvPr/>
        </p:nvCxnSpPr>
        <p:spPr>
          <a:xfrm rot="16200000" flipH="1">
            <a:off x="2733512" y="2437927"/>
            <a:ext cx="431808" cy="331151"/>
          </a:xfrm>
          <a:prstGeom prst="curvedConnector3">
            <a:avLst>
              <a:gd name="adj1" fmla="val 1132"/>
            </a:avLst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구부러진 연결선 24"/>
          <p:cNvCxnSpPr>
            <a:stCxn id="17" idx="3"/>
          </p:cNvCxnSpPr>
          <p:nvPr/>
        </p:nvCxnSpPr>
        <p:spPr>
          <a:xfrm>
            <a:off x="7854554" y="2387599"/>
            <a:ext cx="354726" cy="596745"/>
          </a:xfrm>
          <a:prstGeom prst="curvedConnector2">
            <a:avLst/>
          </a:prstGeom>
          <a:solidFill>
            <a:srgbClr val="FFBF00">
              <a:alpha val="12000"/>
            </a:srgbClr>
          </a:solidFill>
          <a:ln w="63500">
            <a:solidFill>
              <a:srgbClr val="FFB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81816" t="42489" r="8412" b="53977"/>
          <a:stretch/>
        </p:blipFill>
        <p:spPr>
          <a:xfrm>
            <a:off x="4895850" y="2679239"/>
            <a:ext cx="449580" cy="1733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81816" t="42489" r="8412" b="53977"/>
          <a:stretch/>
        </p:blipFill>
        <p:spPr>
          <a:xfrm>
            <a:off x="10060686" y="2674112"/>
            <a:ext cx="449580" cy="173356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551818" y="2819405"/>
            <a:ext cx="3914149" cy="247206"/>
          </a:xfrm>
          <a:prstGeom prst="roundRect">
            <a:avLst/>
          </a:prstGeom>
          <a:solidFill>
            <a:srgbClr val="FC7575">
              <a:alpha val="12000"/>
            </a:srgbClr>
          </a:solidFill>
          <a:ln w="63500">
            <a:solidFill>
              <a:srgbClr val="FC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39867" y="2988581"/>
            <a:ext cx="4021433" cy="229875"/>
          </a:xfrm>
          <a:prstGeom prst="roundRect">
            <a:avLst/>
          </a:prstGeom>
          <a:solidFill>
            <a:srgbClr val="FFBF00">
              <a:alpha val="12000"/>
            </a:srgbClr>
          </a:solidFill>
          <a:ln w="6350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4048988" y="1782809"/>
            <a:ext cx="4094024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FF9999"/>
                </a:solidFill>
                <a:latin typeface="+mj-ea"/>
                <a:ea typeface="+mj-ea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Enjoy your stylish business and campus life with BIZCAM</a:t>
            </a: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078731" y="1782808"/>
            <a:ext cx="4034538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328082" y="1587500"/>
            <a:ext cx="1535836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60624" y="1578008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목  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648" y="2784878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smtClean="0">
                <a:latin typeface="+mj-ea"/>
                <a:ea typeface="+mj-ea"/>
              </a:rPr>
              <a:t>프로그램 소개</a:t>
            </a:r>
            <a:endParaRPr lang="en-US" altLang="ko-KR" kern="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7647" y="3631242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smtClean="0">
                <a:latin typeface="+mj-ea"/>
                <a:ea typeface="+mj-ea"/>
              </a:rPr>
              <a:t>데이터베이스 관계도</a:t>
            </a:r>
            <a:endParaRPr lang="en-US" altLang="ko-KR" kern="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7648" y="320806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smtClean="0">
                <a:latin typeface="+mj-ea"/>
                <a:ea typeface="+mj-ea"/>
              </a:rPr>
              <a:t>마인드맵</a:t>
            </a:r>
            <a:endParaRPr lang="en-US" altLang="ko-KR" kern="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7647" y="4054424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smtClean="0">
                <a:latin typeface="+mj-ea"/>
                <a:ea typeface="+mj-ea"/>
              </a:rPr>
              <a:t>페이지 양식</a:t>
            </a:r>
            <a:endParaRPr lang="en-US" altLang="ko-KR" kern="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404" y="2784878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>
                <a:latin typeface="+mj-ea"/>
                <a:ea typeface="+mj-ea"/>
              </a:rPr>
              <a:t>1</a:t>
            </a:r>
            <a:r>
              <a:rPr lang="en-US" altLang="ko-KR" b="1" kern="0" dirty="0" smtClean="0">
                <a:latin typeface="+mj-ea"/>
                <a:ea typeface="+mj-ea"/>
              </a:rPr>
              <a:t>.</a:t>
            </a:r>
            <a:endParaRPr lang="en-US" altLang="ko-KR" b="1" kern="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1403" y="3204894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>
                <a:latin typeface="+mj-ea"/>
                <a:ea typeface="+mj-ea"/>
              </a:rPr>
              <a:t>2</a:t>
            </a:r>
            <a:r>
              <a:rPr lang="en-US" altLang="ko-KR" b="1" kern="0" dirty="0" smtClean="0">
                <a:latin typeface="+mj-ea"/>
                <a:ea typeface="+mj-ea"/>
              </a:rPr>
              <a:t>.</a:t>
            </a:r>
            <a:endParaRPr lang="en-US" altLang="ko-KR" b="1" kern="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1403" y="3631242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>
                <a:latin typeface="+mj-ea"/>
                <a:ea typeface="+mj-ea"/>
              </a:rPr>
              <a:t>3</a:t>
            </a:r>
            <a:r>
              <a:rPr lang="en-US" altLang="ko-KR" b="1" kern="0" dirty="0" smtClean="0">
                <a:latin typeface="+mj-ea"/>
                <a:ea typeface="+mj-ea"/>
              </a:rPr>
              <a:t>.</a:t>
            </a:r>
            <a:endParaRPr lang="en-US" altLang="ko-KR" b="1" kern="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1403" y="4054424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>
                <a:latin typeface="+mj-ea"/>
                <a:ea typeface="+mj-ea"/>
              </a:rPr>
              <a:t>4</a:t>
            </a:r>
            <a:r>
              <a:rPr lang="en-US" altLang="ko-KR" b="1" kern="0" dirty="0" smtClean="0">
                <a:latin typeface="+mj-ea"/>
                <a:ea typeface="+mj-ea"/>
              </a:rPr>
              <a:t>.</a:t>
            </a:r>
            <a:endParaRPr lang="en-US" altLang="ko-KR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45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4048988" y="1782809"/>
            <a:ext cx="4094024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FF9999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Enjoy your stylish business and campus life with BIZCAM</a:t>
            </a: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078731" y="1782808"/>
            <a:ext cx="4034538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 smtClean="0">
              <a:solidFill>
                <a:srgbClr val="FF9999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328082" y="1587500"/>
            <a:ext cx="1535836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8731" y="3136612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감사합니다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97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프로그램소개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89353" y="2005819"/>
            <a:ext cx="2852928" cy="2852928"/>
          </a:xfrm>
          <a:prstGeom prst="ellipse">
            <a:avLst/>
          </a:prstGeom>
          <a:solidFill>
            <a:srgbClr val="FC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69536" y="2005819"/>
            <a:ext cx="2852928" cy="2852928"/>
          </a:xfrm>
          <a:prstGeom prst="ellipse">
            <a:avLst/>
          </a:prstGeom>
          <a:solidFill>
            <a:srgbClr val="FF99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49719" y="2005819"/>
            <a:ext cx="2852928" cy="2852928"/>
          </a:xfrm>
          <a:prstGeom prst="ellipse">
            <a:avLst/>
          </a:prstGeom>
          <a:solidFill>
            <a:srgbClr val="FF99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26" y="2631861"/>
            <a:ext cx="1600844" cy="16008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27" y="2774013"/>
            <a:ext cx="1600844" cy="16008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67250" y="5113527"/>
            <a:ext cx="209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 smtClean="0">
                <a:latin typeface="+mj-ea"/>
                <a:ea typeface="+mj-ea"/>
              </a:rPr>
              <a:t>도서 상세 검색</a:t>
            </a:r>
            <a:endParaRPr lang="en-US" altLang="ko-KR" sz="2000" b="1" kern="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7433" y="5107461"/>
            <a:ext cx="209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 smtClean="0">
                <a:latin typeface="+mj-ea"/>
                <a:ea typeface="+mj-ea"/>
              </a:rPr>
              <a:t>도서 관리</a:t>
            </a:r>
            <a:endParaRPr lang="en-US" altLang="ko-KR" sz="2000" b="1" kern="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27616" y="5107461"/>
            <a:ext cx="209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 smtClean="0">
                <a:latin typeface="+mj-ea"/>
                <a:ea typeface="+mj-ea"/>
              </a:rPr>
              <a:t>회원 관리</a:t>
            </a:r>
            <a:endParaRPr lang="en-US" altLang="ko-KR" sz="2000" b="1" kern="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7433" y="5556230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0" dirty="0" smtClean="0">
                <a:latin typeface="+mj-ea"/>
                <a:ea typeface="+mj-ea"/>
              </a:rPr>
              <a:t>추가</a:t>
            </a:r>
            <a:r>
              <a:rPr lang="en-US" altLang="ko-KR" kern="0" dirty="0" smtClean="0">
                <a:latin typeface="+mj-ea"/>
                <a:ea typeface="+mj-ea"/>
              </a:rPr>
              <a:t>, </a:t>
            </a:r>
            <a:r>
              <a:rPr lang="ko-KR" altLang="en-US" kern="0" dirty="0" smtClean="0">
                <a:latin typeface="+mj-ea"/>
                <a:ea typeface="+mj-ea"/>
              </a:rPr>
              <a:t>수정</a:t>
            </a:r>
            <a:r>
              <a:rPr lang="en-US" altLang="ko-KR" kern="0" dirty="0" smtClean="0">
                <a:latin typeface="+mj-ea"/>
                <a:ea typeface="+mj-ea"/>
              </a:rPr>
              <a:t>, </a:t>
            </a:r>
            <a:r>
              <a:rPr lang="ko-KR" altLang="en-US" kern="0" dirty="0" smtClean="0">
                <a:latin typeface="+mj-ea"/>
                <a:ea typeface="+mj-ea"/>
              </a:rPr>
              <a:t>삭제</a:t>
            </a:r>
            <a:endParaRPr lang="en-US" altLang="ko-KR" kern="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7615" y="5526873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0" dirty="0" smtClean="0">
                <a:latin typeface="+mj-ea"/>
                <a:ea typeface="+mj-ea"/>
              </a:rPr>
              <a:t>추가</a:t>
            </a:r>
            <a:r>
              <a:rPr lang="en-US" altLang="ko-KR" kern="0" dirty="0" smtClean="0">
                <a:latin typeface="+mj-ea"/>
                <a:ea typeface="+mj-ea"/>
              </a:rPr>
              <a:t>, </a:t>
            </a:r>
            <a:r>
              <a:rPr lang="ko-KR" altLang="en-US" kern="0" dirty="0" smtClean="0">
                <a:latin typeface="+mj-ea"/>
                <a:ea typeface="+mj-ea"/>
              </a:rPr>
              <a:t>수정</a:t>
            </a:r>
            <a:r>
              <a:rPr lang="en-US" altLang="ko-KR" kern="0" dirty="0" smtClean="0">
                <a:latin typeface="+mj-ea"/>
                <a:ea typeface="+mj-ea"/>
              </a:rPr>
              <a:t>, </a:t>
            </a:r>
            <a:r>
              <a:rPr lang="ko-KR" altLang="en-US" kern="0" dirty="0" smtClean="0">
                <a:latin typeface="+mj-ea"/>
                <a:ea typeface="+mj-ea"/>
              </a:rPr>
              <a:t>삭제</a:t>
            </a:r>
            <a:endParaRPr lang="en-US" altLang="ko-KR" kern="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98" y="2491184"/>
            <a:ext cx="1909458" cy="19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06753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주요 기능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07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403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마인드 </a:t>
            </a:r>
            <a:r>
              <a:rPr lang="ko-KR" altLang="en-US" sz="2400" b="1" kern="0" dirty="0" err="1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맵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33" y="1122376"/>
            <a:ext cx="7932072" cy="49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403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데이터베이스 관계도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3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599"/>
          <a:stretch/>
        </p:blipFill>
        <p:spPr>
          <a:xfrm>
            <a:off x="1428874" y="1790040"/>
            <a:ext cx="9407277" cy="38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로그인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4" y="1386590"/>
            <a:ext cx="5020826" cy="502082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38803" y="4468094"/>
            <a:ext cx="3367210" cy="1242073"/>
            <a:chOff x="1813571" y="2407015"/>
            <a:chExt cx="7316569" cy="155067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095786" y="2407015"/>
              <a:ext cx="2957754" cy="856192"/>
            </a:xfrm>
            <a:prstGeom prst="roundRect">
              <a:avLst/>
            </a:prstGeom>
            <a:solidFill>
              <a:srgbClr val="FF0000">
                <a:alpha val="12000"/>
              </a:srgbClr>
            </a:solidFill>
            <a:ln w="63500">
              <a:solidFill>
                <a:srgbClr val="FF0000">
                  <a:alpha val="4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13571" y="3381319"/>
              <a:ext cx="7316569" cy="576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C7878"/>
                  </a:solidFill>
                  <a:latin typeface="+mn-ea"/>
                </a:rPr>
                <a:t>관리자 아이디</a:t>
              </a:r>
              <a:r>
                <a:rPr lang="en-US" altLang="ko-KR" sz="1200" b="1" dirty="0">
                  <a:solidFill>
                    <a:srgbClr val="FC7878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rgbClr val="FC7878"/>
                  </a:solidFill>
                  <a:latin typeface="+mn-ea"/>
                </a:rPr>
                <a:t>,</a:t>
              </a:r>
              <a:r>
                <a:rPr lang="ko-KR" altLang="en-US" sz="1200" b="1" dirty="0" smtClean="0">
                  <a:solidFill>
                    <a:srgbClr val="FC7878"/>
                  </a:solidFill>
                  <a:latin typeface="+mn-ea"/>
                </a:rPr>
                <a:t>비밀번호 입력</a:t>
              </a:r>
              <a:endParaRPr lang="en-US" altLang="ko-KR" sz="1200" b="1" dirty="0" smtClean="0">
                <a:solidFill>
                  <a:srgbClr val="FC787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FC7878"/>
                  </a:solidFill>
                  <a:latin typeface="+mn-ea"/>
                </a:rPr>
                <a:t>입력동시에 </a:t>
              </a:r>
              <a:r>
                <a:rPr lang="en-US" altLang="ko-KR" sz="1200" b="1" dirty="0" smtClean="0">
                  <a:solidFill>
                    <a:srgbClr val="FC7878"/>
                  </a:solidFill>
                  <a:latin typeface="+mn-ea"/>
                </a:rPr>
                <a:t>“</a:t>
              </a:r>
              <a:r>
                <a:rPr lang="ko-KR" altLang="en-US" sz="1200" b="1" dirty="0" smtClean="0">
                  <a:solidFill>
                    <a:srgbClr val="FC7878"/>
                  </a:solidFill>
                  <a:latin typeface="+mn-ea"/>
                </a:rPr>
                <a:t>내용을 입력하세요</a:t>
              </a:r>
              <a:r>
                <a:rPr lang="en-US" altLang="ko-KR" sz="1200" b="1" dirty="0" smtClean="0">
                  <a:solidFill>
                    <a:srgbClr val="FC7878"/>
                  </a:solidFill>
                  <a:latin typeface="+mn-ea"/>
                </a:rPr>
                <a:t>”</a:t>
              </a:r>
              <a:r>
                <a:rPr lang="ko-KR" altLang="en-US" sz="1200" b="1" dirty="0" smtClean="0">
                  <a:solidFill>
                    <a:srgbClr val="FC7878"/>
                  </a:solidFill>
                  <a:latin typeface="+mn-ea"/>
                </a:rPr>
                <a:t>부분 사라짐</a:t>
              </a:r>
              <a:endParaRPr lang="ko-KR" altLang="en-US" sz="1200" b="1" dirty="0">
                <a:solidFill>
                  <a:srgbClr val="FC7878"/>
                </a:solidFill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321394" y="1386590"/>
            <a:ext cx="5027047" cy="5020826"/>
            <a:chOff x="6321394" y="1386590"/>
            <a:chExt cx="5027047" cy="502082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1394" y="1386590"/>
              <a:ext cx="5027047" cy="5020826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7334871" y="3568921"/>
              <a:ext cx="3828848" cy="2141246"/>
              <a:chOff x="1391462" y="2407015"/>
              <a:chExt cx="8319657" cy="2673249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3095785" y="2407015"/>
                <a:ext cx="3907923" cy="974304"/>
              </a:xfrm>
              <a:prstGeom prst="roundRect">
                <a:avLst/>
              </a:prstGeom>
              <a:solidFill>
                <a:srgbClr val="FF0000">
                  <a:alpha val="12000"/>
                </a:srgbClr>
              </a:solidFill>
              <a:ln w="28575">
                <a:solidFill>
                  <a:srgbClr val="FF0000">
                    <a:alpha val="4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91462" y="4503896"/>
                <a:ext cx="8319657" cy="57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FC7878"/>
                    </a:solidFill>
                    <a:latin typeface="+mn-ea"/>
                  </a:rPr>
                  <a:t>아이디</a:t>
                </a:r>
                <a:r>
                  <a:rPr lang="en-US" altLang="ko-KR" sz="1200" b="1" dirty="0" smtClean="0">
                    <a:solidFill>
                      <a:srgbClr val="FC7878"/>
                    </a:solidFill>
                    <a:latin typeface="+mn-ea"/>
                  </a:rPr>
                  <a:t>, </a:t>
                </a:r>
                <a:r>
                  <a:rPr lang="ko-KR" altLang="en-US" sz="1200" b="1" dirty="0" smtClean="0">
                    <a:solidFill>
                      <a:srgbClr val="FC7878"/>
                    </a:solidFill>
                    <a:latin typeface="+mn-ea"/>
                  </a:rPr>
                  <a:t>비밀번호 입력을 하지 않으면 경고 알림</a:t>
                </a:r>
                <a:endParaRPr lang="en-US" altLang="ko-KR" sz="1200" b="1" dirty="0" smtClean="0">
                  <a:solidFill>
                    <a:srgbClr val="FC7878"/>
                  </a:solidFill>
                  <a:latin typeface="+mn-ea"/>
                </a:endParaRPr>
              </a:p>
              <a:p>
                <a:endParaRPr lang="en-US" altLang="ko-KR" sz="1200" b="1" dirty="0" smtClean="0">
                  <a:solidFill>
                    <a:srgbClr val="FC7878"/>
                  </a:solidFill>
                  <a:latin typeface="+mn-ea"/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6333335" y="1386590"/>
            <a:ext cx="5015106" cy="5027534"/>
            <a:chOff x="6333335" y="1386590"/>
            <a:chExt cx="5015106" cy="502753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3335" y="1386590"/>
              <a:ext cx="5015106" cy="5027534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7888870" y="4468094"/>
              <a:ext cx="3367210" cy="1242073"/>
              <a:chOff x="1813571" y="2407015"/>
              <a:chExt cx="7316569" cy="1550672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095788" y="2407015"/>
                <a:ext cx="2012724" cy="856192"/>
              </a:xfrm>
              <a:prstGeom prst="roundRect">
                <a:avLst/>
              </a:prstGeom>
              <a:solidFill>
                <a:srgbClr val="FF0000">
                  <a:alpha val="12000"/>
                </a:srgbClr>
              </a:solidFill>
              <a:ln w="63500">
                <a:solidFill>
                  <a:srgbClr val="FF0000">
                    <a:alpha val="4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13571" y="3381319"/>
                <a:ext cx="7316569" cy="57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FC7878"/>
                    </a:solidFill>
                    <a:latin typeface="+mn-ea"/>
                  </a:rPr>
                  <a:t>아이디</a:t>
                </a:r>
                <a:r>
                  <a:rPr lang="en-US" altLang="ko-KR" sz="1200" b="1" dirty="0" smtClean="0">
                    <a:solidFill>
                      <a:srgbClr val="FC7878"/>
                    </a:solidFill>
                    <a:latin typeface="+mn-ea"/>
                  </a:rPr>
                  <a:t>, </a:t>
                </a:r>
                <a:r>
                  <a:rPr lang="ko-KR" altLang="en-US" sz="1200" b="1" dirty="0" smtClean="0">
                    <a:solidFill>
                      <a:srgbClr val="FC7878"/>
                    </a:solidFill>
                    <a:latin typeface="+mn-ea"/>
                  </a:rPr>
                  <a:t>비밀번호 입력 후</a:t>
                </a:r>
                <a:endParaRPr lang="en-US" altLang="ko-KR" sz="1200" b="1" dirty="0" smtClean="0">
                  <a:solidFill>
                    <a:srgbClr val="FC7878"/>
                  </a:solidFill>
                  <a:latin typeface="+mn-ea"/>
                </a:endParaRPr>
              </a:p>
              <a:p>
                <a:r>
                  <a:rPr lang="en-US" altLang="ko-KR" sz="1200" b="1" dirty="0" smtClean="0">
                    <a:solidFill>
                      <a:srgbClr val="FC7878"/>
                    </a:solidFill>
                    <a:latin typeface="+mn-ea"/>
                  </a:rPr>
                  <a:t>“Enter</a:t>
                </a:r>
                <a:r>
                  <a:rPr lang="ko-KR" altLang="en-US" sz="1200" b="1" dirty="0" smtClean="0">
                    <a:solidFill>
                      <a:srgbClr val="FC7878"/>
                    </a:solidFill>
                    <a:latin typeface="+mn-ea"/>
                  </a:rPr>
                  <a:t>키</a:t>
                </a:r>
                <a:r>
                  <a:rPr lang="en-US" altLang="ko-KR" sz="1200" b="1" dirty="0" smtClean="0">
                    <a:solidFill>
                      <a:srgbClr val="FC7878"/>
                    </a:solidFill>
                    <a:latin typeface="+mn-ea"/>
                  </a:rPr>
                  <a:t>”</a:t>
                </a:r>
                <a:r>
                  <a:rPr lang="ko-KR" altLang="en-US" sz="1200" b="1" dirty="0" smtClean="0">
                    <a:solidFill>
                      <a:srgbClr val="FC7878"/>
                    </a:solidFill>
                    <a:latin typeface="+mn-ea"/>
                  </a:rPr>
                  <a:t>를 이용하여 로그인 가능 </a:t>
                </a:r>
                <a:endParaRPr lang="ko-KR" altLang="en-US" sz="1200" b="1" dirty="0">
                  <a:solidFill>
                    <a:srgbClr val="FC7878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42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메인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30" y="661300"/>
            <a:ext cx="5708639" cy="572996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77204" y="1629977"/>
            <a:ext cx="8829928" cy="3851782"/>
            <a:chOff x="1128884" y="1629977"/>
            <a:chExt cx="8829928" cy="385178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531806" y="1629977"/>
              <a:ext cx="5427006" cy="3354005"/>
            </a:xfrm>
            <a:prstGeom prst="roundRect">
              <a:avLst/>
            </a:prstGeom>
            <a:solidFill>
              <a:srgbClr val="00B0F0">
                <a:alpha val="5000"/>
              </a:srgbClr>
            </a:solidFill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4076825" y="2572379"/>
              <a:ext cx="446121" cy="335383"/>
            </a:xfrm>
            <a:prstGeom prst="straightConnector1">
              <a:avLst/>
            </a:prstGeom>
            <a:ln w="63500">
              <a:solidFill>
                <a:srgbClr val="9DC3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28884" y="3019546"/>
              <a:ext cx="3173236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dirty="0" smtClean="0">
                  <a:solidFill>
                    <a:srgbClr val="9DC3E6"/>
                  </a:solidFill>
                  <a:latin typeface="+mn-ea"/>
                </a:rPr>
                <a:t>자주 사용하는 </a:t>
              </a:r>
              <a:r>
                <a:rPr lang="en-US" altLang="ko-KR" sz="1400" b="1" dirty="0" smtClean="0">
                  <a:solidFill>
                    <a:srgbClr val="9DC3E6"/>
                  </a:solidFill>
                  <a:latin typeface="+mn-ea"/>
                </a:rPr>
                <a:t>“</a:t>
              </a:r>
              <a:r>
                <a:rPr lang="ko-KR" altLang="en-US" sz="1400" b="1" dirty="0" smtClean="0">
                  <a:solidFill>
                    <a:srgbClr val="9DC3E6"/>
                  </a:solidFill>
                  <a:latin typeface="+mn-ea"/>
                </a:rPr>
                <a:t>검색기능</a:t>
              </a:r>
              <a:r>
                <a:rPr lang="en-US" altLang="ko-KR" sz="1400" b="1" dirty="0" smtClean="0">
                  <a:solidFill>
                    <a:srgbClr val="9DC3E6"/>
                  </a:solidFill>
                  <a:latin typeface="+mn-ea"/>
                </a:rPr>
                <a:t>”</a:t>
              </a:r>
              <a:r>
                <a:rPr lang="ko-KR" altLang="en-US" sz="1400" b="1" dirty="0" smtClean="0">
                  <a:solidFill>
                    <a:srgbClr val="9DC3E6"/>
                  </a:solidFill>
                  <a:latin typeface="+mn-ea"/>
                </a:rPr>
                <a:t>을 </a:t>
              </a:r>
              <a:r>
                <a:rPr lang="ko-KR" altLang="en-US" sz="1400" b="1" dirty="0" err="1" smtClean="0">
                  <a:solidFill>
                    <a:srgbClr val="9DC3E6"/>
                  </a:solidFill>
                  <a:latin typeface="+mn-ea"/>
                </a:rPr>
                <a:t>메인에</a:t>
              </a:r>
              <a:r>
                <a:rPr lang="ko-KR" altLang="en-US" sz="1400" b="1" dirty="0" smtClean="0">
                  <a:solidFill>
                    <a:srgbClr val="9DC3E6"/>
                  </a:solidFill>
                  <a:latin typeface="+mn-ea"/>
                </a:rPr>
                <a:t> 위치시킴</a:t>
              </a:r>
              <a:endParaRPr lang="en-US" altLang="ko-KR" sz="1400" b="1" dirty="0" smtClean="0">
                <a:solidFill>
                  <a:srgbClr val="9DC3E6"/>
                </a:solidFill>
                <a:latin typeface="+mn-ea"/>
              </a:endParaRPr>
            </a:p>
            <a:p>
              <a:endParaRPr lang="en-US" altLang="ko-KR" sz="1400" b="1" dirty="0">
                <a:solidFill>
                  <a:srgbClr val="9DC3E6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dirty="0" smtClean="0">
                  <a:solidFill>
                    <a:srgbClr val="9DC3E6"/>
                  </a:solidFill>
                  <a:latin typeface="+mn-ea"/>
                </a:rPr>
                <a:t>도서관리에서 정보를 수정 할 때 동시에 업데이트</a:t>
              </a:r>
              <a:endParaRPr lang="en-US" altLang="ko-KR" sz="1400" b="1" dirty="0" smtClean="0">
                <a:solidFill>
                  <a:srgbClr val="9DC3E6"/>
                </a:solidFill>
                <a:latin typeface="+mn-ea"/>
              </a:endParaRPr>
            </a:p>
            <a:p>
              <a:endParaRPr lang="en-US" altLang="ko-KR" sz="1400" b="1" dirty="0" smtClean="0">
                <a:solidFill>
                  <a:srgbClr val="9DC3E6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dirty="0" smtClean="0">
                  <a:solidFill>
                    <a:srgbClr val="9DC3E6"/>
                  </a:solidFill>
                  <a:latin typeface="+mn-ea"/>
                </a:rPr>
                <a:t>ISBN </a:t>
              </a:r>
              <a:r>
                <a:rPr lang="ko-KR" altLang="en-US" sz="1400" b="1" dirty="0">
                  <a:solidFill>
                    <a:srgbClr val="9DC3E6"/>
                  </a:solidFill>
                  <a:latin typeface="+mn-ea"/>
                </a:rPr>
                <a:t>정렬 </a:t>
              </a:r>
              <a:r>
                <a:rPr lang="en-US" altLang="ko-KR" sz="1400" b="1" dirty="0">
                  <a:solidFill>
                    <a:srgbClr val="9DC3E6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solidFill>
                    <a:srgbClr val="9DC3E6"/>
                  </a:solidFill>
                  <a:latin typeface="+mn-ea"/>
                </a:rPr>
                <a:t>대여자 목록</a:t>
              </a:r>
              <a:r>
                <a:rPr lang="en-US" altLang="ko-KR" sz="1400" b="1" dirty="0">
                  <a:solidFill>
                    <a:srgbClr val="9DC3E6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rgbClr val="9DC3E6"/>
                  </a:solidFill>
                  <a:latin typeface="+mn-ea"/>
                </a:rPr>
                <a:t>디폴트</a:t>
              </a:r>
              <a:r>
                <a:rPr lang="en-US" altLang="ko-KR" sz="1400" b="1" dirty="0">
                  <a:solidFill>
                    <a:srgbClr val="9DC3E6"/>
                  </a:solidFill>
                  <a:latin typeface="+mn-ea"/>
                </a:rPr>
                <a:t>('no')</a:t>
              </a:r>
              <a:r>
                <a:rPr lang="ko-KR" altLang="en-US" sz="1400" b="1" dirty="0">
                  <a:solidFill>
                    <a:srgbClr val="9DC3E6"/>
                  </a:solidFill>
                  <a:latin typeface="+mn-ea"/>
                </a:rPr>
                <a:t> 그 외에는 멤버아이디로 저장</a:t>
              </a:r>
            </a:p>
            <a:p>
              <a:endParaRPr lang="en-US" altLang="ko-KR" sz="1400" b="1" dirty="0">
                <a:solidFill>
                  <a:srgbClr val="9DC3E6"/>
                </a:solidFill>
                <a:latin typeface="+mn-ea"/>
              </a:endParaRPr>
            </a:p>
            <a:p>
              <a:endParaRPr lang="ko-KR" altLang="en-US" sz="1400" dirty="0">
                <a:solidFill>
                  <a:srgbClr val="9DC3E6"/>
                </a:solidFill>
                <a:latin typeface="+mn-ea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865340" y="922613"/>
            <a:ext cx="599106" cy="271321"/>
          </a:xfrm>
          <a:prstGeom prst="roundRect">
            <a:avLst/>
          </a:prstGeom>
          <a:solidFill>
            <a:srgbClr val="FF0000">
              <a:alpha val="12000"/>
            </a:srgbClr>
          </a:solidFill>
          <a:ln w="63500">
            <a:solidFill>
              <a:srgbClr val="FC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80762" y="1242686"/>
            <a:ext cx="5404068" cy="353838"/>
          </a:xfrm>
          <a:prstGeom prst="roundRect">
            <a:avLst/>
          </a:prstGeom>
          <a:solidFill>
            <a:srgbClr val="FFC000">
              <a:alpha val="12000"/>
            </a:srgb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메인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29" y="661300"/>
            <a:ext cx="5708639" cy="572986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4441373" y="1668026"/>
            <a:ext cx="5075029" cy="628022"/>
          </a:xfrm>
          <a:prstGeom prst="roundRect">
            <a:avLst/>
          </a:prstGeom>
          <a:solidFill>
            <a:schemeClr val="accent4">
              <a:lumMod val="75000"/>
              <a:alpha val="6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04409" y="1960527"/>
            <a:ext cx="2793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>
                <a:solidFill>
                  <a:srgbClr val="FFC000"/>
                </a:solidFill>
                <a:latin typeface="+mn-ea"/>
              </a:rPr>
              <a:t>콤보박스에</a:t>
            </a:r>
            <a:r>
              <a:rPr lang="ko-KR" altLang="en-US" sz="1400" b="1" dirty="0" smtClean="0">
                <a:solidFill>
                  <a:srgbClr val="FFC000"/>
                </a:solidFill>
                <a:latin typeface="+mn-ea"/>
              </a:rPr>
              <a:t> 있는 기준에 따라 검색가능 </a:t>
            </a:r>
            <a:endParaRPr lang="en-US" altLang="ko-KR" sz="1400" b="1" dirty="0" smtClean="0">
              <a:solidFill>
                <a:srgbClr val="FFC000"/>
              </a:solidFill>
              <a:latin typeface="+mn-ea"/>
            </a:endParaRPr>
          </a:p>
          <a:p>
            <a:endParaRPr lang="en-US" altLang="ko-KR" sz="1400" b="1" dirty="0" smtClean="0">
              <a:solidFill>
                <a:srgbClr val="FFC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FFC000"/>
                </a:solidFill>
                <a:latin typeface="+mn-ea"/>
              </a:rPr>
              <a:t>빈칸인 채로 검색을 누를 시 전체 리스트 보기 가능</a:t>
            </a:r>
            <a:endParaRPr lang="ko-KR" altLang="en-US" sz="1400" b="1" dirty="0"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7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50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페이지 양식</a:t>
            </a:r>
            <a:endParaRPr lang="en-US" altLang="ko-KR" sz="24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762" y="753044"/>
            <a:ext cx="5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도서 </a:t>
            </a:r>
            <a:r>
              <a:rPr lang="en-US" altLang="ko-KR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 </a:t>
            </a:r>
            <a:r>
              <a:rPr lang="ko-KR" altLang="en-US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검색</a:t>
            </a:r>
            <a:endParaRPr lang="en-US" altLang="ko-KR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91137" y="1496485"/>
            <a:ext cx="6486525" cy="4114800"/>
            <a:chOff x="3094836" y="1497196"/>
            <a:chExt cx="6486525" cy="41148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836" y="1497196"/>
              <a:ext cx="6486525" cy="41148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255664" y="1836819"/>
              <a:ext cx="6234023" cy="372704"/>
            </a:xfrm>
            <a:prstGeom prst="roundRect">
              <a:avLst/>
            </a:prstGeom>
            <a:solidFill>
              <a:srgbClr val="FFC000">
                <a:alpha val="12000"/>
              </a:srgbClr>
            </a:solidFill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24116" y="2376081"/>
            <a:ext cx="321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>
                <a:solidFill>
                  <a:srgbClr val="FFC000"/>
                </a:solidFill>
                <a:latin typeface="+mn-ea"/>
              </a:rPr>
              <a:t>메인에</a:t>
            </a:r>
            <a:r>
              <a:rPr lang="ko-KR" altLang="en-US" sz="1400" b="1" dirty="0" smtClean="0">
                <a:solidFill>
                  <a:srgbClr val="FFC000"/>
                </a:solidFill>
                <a:latin typeface="+mn-ea"/>
              </a:rPr>
              <a:t> 있는 검색 기능과 동일</a:t>
            </a:r>
            <a:endParaRPr lang="ko-KR" altLang="en-US" sz="1400" b="1" dirty="0"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9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369</Words>
  <Application>Microsoft Office PowerPoint</Application>
  <PresentationFormat>와이드스크린</PresentationFormat>
  <Paragraphs>129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Wingdings</vt:lpstr>
      <vt:lpstr>맑은 고딕</vt:lpstr>
      <vt:lpstr>나눔손글씨 붓</vt:lpstr>
      <vt:lpstr>Arial</vt:lpstr>
      <vt:lpstr>문체부 쓰기 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seonhye hwang</dc:creator>
  <cp:lastModifiedBy>seonhye hwang</cp:lastModifiedBy>
  <cp:revision>109</cp:revision>
  <dcterms:created xsi:type="dcterms:W3CDTF">2019-04-02T11:50:12Z</dcterms:created>
  <dcterms:modified xsi:type="dcterms:W3CDTF">2019-04-18T07:51:15Z</dcterms:modified>
  <cp:contentStatus/>
</cp:coreProperties>
</file>