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3" r:id="rId5"/>
    <p:sldId id="264" r:id="rId6"/>
    <p:sldId id="258" r:id="rId7"/>
    <p:sldId id="268" r:id="rId8"/>
    <p:sldId id="269" r:id="rId9"/>
    <p:sldId id="273" r:id="rId10"/>
    <p:sldId id="274" r:id="rId11"/>
    <p:sldId id="270" r:id="rId12"/>
    <p:sldId id="271" r:id="rId13"/>
    <p:sldId id="259" r:id="rId14"/>
    <p:sldId id="26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휴먼편지체" panose="02030504000101010101" pitchFamily="18" charset="-127"/>
      <p:regular r:id="rId19"/>
    </p:embeddedFont>
    <p:embeddedFont>
      <p:font typeface="Agency FB" panose="020B0503020202020204" pitchFamily="34" charset="0"/>
      <p:regular r:id="rId20"/>
      <p:bold r:id="rId21"/>
    </p:embeddedFont>
    <p:embeddedFont>
      <p:font typeface="Bradley Hand ITC" panose="03070402050302030203" pitchFamily="66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CC"/>
    <a:srgbClr val="FF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85468" autoAdjust="0"/>
  </p:normalViewPr>
  <p:slideViewPr>
    <p:cSldViewPr snapToGrid="0" showGuides="1">
      <p:cViewPr varScale="1">
        <p:scale>
          <a:sx n="75" d="100"/>
          <a:sy n="75" d="100"/>
        </p:scale>
        <p:origin x="12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8AB3-A50B-4B98-918C-51AE6F2A263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A1DE-C1CF-4C1D-8A50-60BA907B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8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도서통계</a:t>
            </a:r>
            <a:r>
              <a:rPr lang="ko-KR" altLang="en-US" dirty="0" smtClean="0"/>
              <a:t> 부분에 주제선정이유 </a:t>
            </a:r>
            <a:r>
              <a:rPr lang="ko-KR" altLang="en-US" dirty="0" err="1" smtClean="0"/>
              <a:t>녹아내기</a:t>
            </a:r>
            <a:endParaRPr lang="en-US" altLang="ko-KR" dirty="0" smtClean="0"/>
          </a:p>
          <a:p>
            <a:r>
              <a:rPr lang="ko-KR" altLang="en-US" dirty="0" err="1" smtClean="0"/>
              <a:t>주제선정</a:t>
            </a:r>
            <a:r>
              <a:rPr lang="ko-KR" altLang="en-US" dirty="0" smtClean="0"/>
              <a:t> 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도서관에 가서 책을 </a:t>
            </a:r>
            <a:r>
              <a:rPr lang="ko-KR" altLang="en-US" dirty="0" err="1" smtClean="0"/>
              <a:t>빌리려고하는데</a:t>
            </a:r>
            <a:r>
              <a:rPr lang="ko-KR" altLang="en-US" dirty="0" smtClean="0"/>
              <a:t> 추천을 받고 싶었다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그런데 참고할만한 요소가 없었다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통계에 넣었다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A1DE-C1CF-4C1D-8A50-60BA907B30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659F-E791-46D3-9107-5F361B7BE8A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A4FA-577E-4576-A8CB-01B959B4B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 smtClean="0">
              <a:solidFill>
                <a:srgbClr val="FF9999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8731" y="2749706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도서 관리 프로그램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151" y="4191061"/>
            <a:ext cx="182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1</a:t>
            </a:r>
            <a:r>
              <a:rPr lang="ko-KR" altLang="en-US" sz="2000" kern="0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조</a:t>
            </a:r>
            <a:endParaRPr lang="ko-KR" altLang="en-US" sz="2000" b="1" dirty="0">
              <a:ea typeface="문체부 쓰기 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821" y="4553809"/>
            <a:ext cx="4064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ea typeface="문체부 쓰기 정체" panose="02030609000101010101" pitchFamily="17" charset="-127"/>
              </a:rPr>
              <a:t>김우진</a:t>
            </a:r>
            <a:r>
              <a:rPr lang="en-US" altLang="ko-KR" sz="17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1700" dirty="0" err="1" smtClean="0">
                <a:ea typeface="문체부 쓰기 정체" panose="02030609000101010101" pitchFamily="17" charset="-127"/>
              </a:rPr>
              <a:t>이혜린</a:t>
            </a:r>
            <a:r>
              <a:rPr lang="en-US" altLang="ko-KR" sz="17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1700" dirty="0" err="1" smtClean="0">
                <a:ea typeface="문체부 쓰기 정체" panose="02030609000101010101" pitchFamily="17" charset="-127"/>
              </a:rPr>
              <a:t>박미래</a:t>
            </a:r>
            <a:r>
              <a:rPr lang="en-US" altLang="ko-KR" sz="17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1700" dirty="0" err="1" smtClean="0">
                <a:ea typeface="문체부 쓰기 정체" panose="02030609000101010101" pitchFamily="17" charset="-127"/>
              </a:rPr>
              <a:t>형태희</a:t>
            </a:r>
            <a:r>
              <a:rPr lang="en-US" altLang="ko-KR" sz="17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1700" dirty="0" err="1" smtClean="0">
                <a:ea typeface="문체부 쓰기 정체" panose="02030609000101010101" pitchFamily="17" charset="-127"/>
              </a:rPr>
              <a:t>황선혜</a:t>
            </a:r>
            <a:endParaRPr lang="ko-KR" altLang="en-US" sz="1700" dirty="0">
              <a:ea typeface="문체부 쓰기 정체" panose="02030609000101010101" pitchFamily="17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443" y="2450634"/>
            <a:ext cx="4064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문체부 쓰기 정체" panose="02030609000101010101" pitchFamily="17" charset="-127"/>
              </a:rPr>
              <a:t>1</a:t>
            </a:r>
            <a:r>
              <a:rPr lang="ko-KR" altLang="en-US" sz="1100" dirty="0" smtClean="0">
                <a:ea typeface="문체부 쓰기 정체" panose="02030609000101010101" pitchFamily="17" charset="-127"/>
              </a:rPr>
              <a:t>차 발표</a:t>
            </a:r>
            <a:endParaRPr lang="ko-KR" altLang="en-US" sz="1100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1864257"/>
            <a:ext cx="5728285" cy="312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2" y="1875748"/>
            <a:ext cx="4116996" cy="3117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err="1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도서관리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8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49940" y="4417766"/>
            <a:ext cx="751840" cy="350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83985" y="4603898"/>
            <a:ext cx="5403935" cy="0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2" y="1864257"/>
            <a:ext cx="4132169" cy="312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ëë¯¸ì¼ì¡íì ì ê¸°ì 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4" y="1979614"/>
            <a:ext cx="983816" cy="136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67142" y="1996094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나미야 잡화점의 기적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67142" y="2398695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나미야 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9334" y="2793890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512.345=2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85430" y="3188858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현대문학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9334" y="3995861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223.457.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ㄱㄱㅇ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85430" y="3576389"/>
            <a:ext cx="149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2010-09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1864257"/>
            <a:ext cx="5728285" cy="312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4" name="직선 화살표 연결선 23"/>
          <p:cNvCxnSpPr/>
          <p:nvPr/>
        </p:nvCxnSpPr>
        <p:spPr>
          <a:xfrm flipH="1">
            <a:off x="2447144" y="2723825"/>
            <a:ext cx="5274456" cy="0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85" y="1245486"/>
            <a:ext cx="4065273" cy="4621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err="1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도서관리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49940" y="4417766"/>
            <a:ext cx="751840" cy="350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57" y="1560518"/>
            <a:ext cx="4546096" cy="405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47" y="1560517"/>
            <a:ext cx="4546096" cy="405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1564640" y="2042160"/>
            <a:ext cx="553720" cy="4572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75821" y="2049780"/>
            <a:ext cx="553720" cy="4572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10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통계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1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72535"/>
              </p:ext>
            </p:extLst>
          </p:nvPr>
        </p:nvGraphicFramePr>
        <p:xfrm>
          <a:off x="1853226" y="1399373"/>
          <a:ext cx="8128001" cy="4465852"/>
        </p:xfrm>
        <a:graphic>
          <a:graphicData uri="http://schemas.openxmlformats.org/drawingml/2006/table">
            <a:tbl>
              <a:tblPr firstRow="1" bandRow="1"/>
              <a:tblGrid>
                <a:gridCol w="1161143">
                  <a:extLst>
                    <a:ext uri="{9D8B030D-6E8A-4147-A177-3AD203B41FA5}">
                      <a16:colId xmlns:a16="http://schemas.microsoft.com/office/drawing/2014/main" val="37161145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82358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08804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452972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27461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44387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23690813"/>
                    </a:ext>
                  </a:extLst>
                </a:gridCol>
              </a:tblGrid>
              <a:tr h="31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일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월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화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수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목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금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쓰기 정체" panose="02030609000101010101" pitchFamily="17" charset="-127"/>
                        </a:rPr>
                        <a:t>토</a:t>
                      </a:r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2262"/>
                  </a:ext>
                </a:extLst>
              </a:tr>
              <a:tr h="10250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48081"/>
                  </a:ext>
                </a:extLst>
              </a:tr>
              <a:tr h="10250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32537"/>
                  </a:ext>
                </a:extLst>
              </a:tr>
              <a:tr h="102502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91612"/>
                  </a:ext>
                </a:extLst>
              </a:tr>
              <a:tr h="10250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문체부 쓰기 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477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4546" y="177654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3/25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866" y="177654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3/26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7186" y="177654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3/27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7886" y="177654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3/28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9206" y="177654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3/29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20526" y="177654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3/30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4546" y="276999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5866" y="276999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4/2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7186" y="276999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4/3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7886" y="276999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4/4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9206" y="276999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4/5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0526" y="276999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4/6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4583" y="382874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4/8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5903" y="382874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4/9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7223" y="382874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4/10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923" y="3828747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4/11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9243" y="38287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4/12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00563" y="382874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4/13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4583" y="484698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4/15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5903" y="484698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4/16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7223" y="4846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4/17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923" y="484698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4/18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39243" y="484698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4/19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063" y="2769990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3/31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7100" y="38287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4/7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7100" y="484698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4/14</a:t>
            </a:r>
            <a:endParaRPr lang="ko-KR" altLang="en-US" sz="1200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9219" y="2064706"/>
            <a:ext cx="2451312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아이디어회의</a:t>
            </a:r>
            <a:r>
              <a:rPr lang="en-US" altLang="ko-KR" sz="1600" b="1" dirty="0">
                <a:latin typeface="Agency FB" panose="020B0503020202020204" pitchFamily="34" charset="0"/>
                <a:ea typeface="문체부 쓰기 정체" panose="02030609000101010101" pitchFamily="17" charset="-127"/>
              </a:rPr>
              <a:t> /</a:t>
            </a:r>
            <a:r>
              <a:rPr lang="en-US" altLang="ko-KR" sz="1600" b="1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 </a:t>
            </a:r>
            <a:r>
              <a:rPr lang="ko-KR" altLang="en-US" sz="1600" b="1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주제 선정</a:t>
            </a:r>
            <a:endParaRPr lang="ko-KR" altLang="en-US" sz="1600" b="1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31037" y="2043604"/>
            <a:ext cx="1074333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latin typeface="Agency FB" panose="020B0503020202020204" pitchFamily="34" charset="0"/>
                <a:ea typeface="문체부 쓰기 정체" panose="02030609000101010101" pitchFamily="17" charset="-127"/>
              </a:defRPr>
            </a:lvl1pPr>
          </a:lstStyle>
          <a:p>
            <a:r>
              <a:rPr lang="ko-KR" altLang="en-US" dirty="0"/>
              <a:t>기능 확정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1039" y="2917133"/>
            <a:ext cx="848309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latin typeface="Agency FB" panose="020B0503020202020204" pitchFamily="34" charset="0"/>
                <a:ea typeface="문체부 쓰기 정체" panose="02030609000101010101" pitchFamily="17" charset="-127"/>
              </a:defRPr>
            </a:lvl1pPr>
          </a:lstStyle>
          <a:p>
            <a:r>
              <a:rPr lang="en-US" altLang="ko-KR" dirty="0">
                <a:latin typeface="Bradley Hand ITC" panose="03070402050302030203" pitchFamily="66" charset="0"/>
              </a:rPr>
              <a:t>UI </a:t>
            </a:r>
            <a:r>
              <a:rPr lang="ko-KR" altLang="en-US" dirty="0"/>
              <a:t>완성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6187" y="3335836"/>
            <a:ext cx="859531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DB</a:t>
            </a:r>
            <a:r>
              <a:rPr lang="ko-KR" altLang="en-US" sz="1600" b="1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설계</a:t>
            </a:r>
            <a:endParaRPr lang="ko-KR" altLang="en-US" sz="1600" b="1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0322" y="4090260"/>
            <a:ext cx="1555234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DB</a:t>
            </a:r>
            <a:r>
              <a:rPr lang="ko-KR" altLang="en-US" sz="1600" b="1" dirty="0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개발 및 코딩</a:t>
            </a:r>
            <a:endParaRPr lang="ko-KR" altLang="en-US" sz="1600" b="1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2255" y="5180761"/>
            <a:ext cx="2169184" cy="338554"/>
          </a:xfrm>
          <a:prstGeom prst="rect">
            <a:avLst/>
          </a:prstGeom>
          <a:solidFill>
            <a:srgbClr val="FF9999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TEST </a:t>
            </a:r>
            <a:r>
              <a:rPr lang="en-US" altLang="ko-KR" sz="1600" b="1" dirty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/</a:t>
            </a:r>
            <a:r>
              <a:rPr lang="ko-KR" altLang="en-US" sz="1600" b="1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 </a:t>
            </a:r>
            <a:r>
              <a:rPr lang="en-US" altLang="ko-KR" sz="1600" b="1" dirty="0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 </a:t>
            </a:r>
            <a:r>
              <a:rPr lang="ko-KR" altLang="en-US" sz="1600" b="1" dirty="0" err="1" smtClean="0">
                <a:latin typeface="Bradley Hand ITC" panose="03070402050302030203" pitchFamily="66" charset="0"/>
                <a:ea typeface="문체부 쓰기 정체" panose="02030609000101010101" pitchFamily="17" charset="-127"/>
              </a:rPr>
              <a:t>디자인</a:t>
            </a:r>
            <a:r>
              <a:rPr lang="ko-KR" altLang="en-US" sz="1600" b="1" dirty="0" err="1" smtClean="0">
                <a:latin typeface="Agency FB" panose="020B0503020202020204" pitchFamily="34" charset="0"/>
                <a:ea typeface="문체부 쓰기 정체" panose="02030609000101010101" pitchFamily="17" charset="-127"/>
              </a:rPr>
              <a:t>수정</a:t>
            </a:r>
            <a:endParaRPr lang="ko-KR" altLang="en-US" sz="1600" b="1" dirty="0">
              <a:latin typeface="Agency FB" panose="020B05030202020202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TIME TABLE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4546" y="2374120"/>
            <a:ext cx="3483340" cy="0"/>
          </a:xfrm>
          <a:prstGeom prst="straightConnector1">
            <a:avLst/>
          </a:prstGeom>
          <a:ln w="57150">
            <a:solidFill>
              <a:srgbClr val="FF9999">
                <a:alpha val="96000"/>
              </a:srgb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477923" y="2354943"/>
            <a:ext cx="2343414" cy="10664"/>
          </a:xfrm>
          <a:prstGeom prst="straightConnector1">
            <a:avLst/>
          </a:prstGeom>
          <a:ln w="57150">
            <a:solidFill>
              <a:srgbClr val="FF9999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814079" y="2345799"/>
            <a:ext cx="1171707" cy="5332"/>
          </a:xfrm>
          <a:prstGeom prst="straightConnector1">
            <a:avLst/>
          </a:prstGeom>
          <a:ln w="57150">
            <a:solidFill>
              <a:srgbClr val="FF9999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853226" y="3236766"/>
            <a:ext cx="4644660" cy="5653"/>
          </a:xfrm>
          <a:prstGeom prst="straightConnector1">
            <a:avLst/>
          </a:prstGeom>
          <a:ln w="57150">
            <a:solidFill>
              <a:srgbClr val="FF9999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175866" y="3668341"/>
            <a:ext cx="3500175" cy="5332"/>
          </a:xfrm>
          <a:prstGeom prst="straightConnector1">
            <a:avLst/>
          </a:prstGeom>
          <a:ln w="57150">
            <a:solidFill>
              <a:srgbClr val="FF9999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7668203" y="3228045"/>
            <a:ext cx="2322021" cy="5332"/>
          </a:xfrm>
          <a:prstGeom prst="straightConnector1">
            <a:avLst/>
          </a:prstGeom>
          <a:ln w="57150">
            <a:solidFill>
              <a:srgbClr val="FF9999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1859674" y="4398974"/>
            <a:ext cx="5789956" cy="5084"/>
          </a:xfrm>
          <a:prstGeom prst="straightConnector1">
            <a:avLst/>
          </a:prstGeom>
          <a:ln w="57150">
            <a:solidFill>
              <a:srgbClr val="FF9999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847063" y="5507441"/>
            <a:ext cx="5812143" cy="6398"/>
          </a:xfrm>
          <a:prstGeom prst="straightConnector1">
            <a:avLst/>
          </a:prstGeom>
          <a:ln w="57150">
            <a:solidFill>
              <a:srgbClr val="FF9999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7659206" y="4398974"/>
            <a:ext cx="2322021" cy="5332"/>
          </a:xfrm>
          <a:prstGeom prst="straightConnector1">
            <a:avLst/>
          </a:prstGeom>
          <a:ln w="57150">
            <a:solidFill>
              <a:srgbClr val="FF9999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 smtClean="0">
              <a:solidFill>
                <a:srgbClr val="FF9999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8731" y="3136612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감사합니다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7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4048988" y="1782809"/>
            <a:ext cx="4094024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FF9999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Enjoy your stylish business and campus life with BIZCAM</a:t>
            </a: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78731" y="1782808"/>
            <a:ext cx="4034538" cy="3487691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328082" y="1587500"/>
            <a:ext cx="1535836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60624" y="1578008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목  차</a:t>
            </a:r>
            <a:endParaRPr lang="ko-KR" altLang="en-US" sz="2000" dirty="0">
              <a:ea typeface="문체부 쓰기 정체" panose="02030609000101010101" pitchFamily="17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7144" y="2696389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주요 기능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7143" y="3542753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데이터베이스 관계도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7144" y="3119571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err="1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알마인드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7142" y="4389117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err="1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타임테이블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7143" y="3965935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UI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0901" y="2687245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latin typeface="Bradley Hand ITC" panose="03070402050302030203" pitchFamily="66" charset="0"/>
                <a:ea typeface="휴먼편지체" panose="02030504000101010101" pitchFamily="18" charset="-127"/>
              </a:rPr>
              <a:t>1</a:t>
            </a:r>
            <a:r>
              <a:rPr lang="en-US" altLang="ko-KR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.</a:t>
            </a:r>
            <a:endParaRPr lang="en-US" altLang="ko-KR" kern="0" dirty="0">
              <a:latin typeface="Bradley Hand ITC" panose="03070402050302030203" pitchFamily="66" charset="0"/>
              <a:ea typeface="휴먼편지체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0901" y="3173420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latin typeface="Bradley Hand ITC" panose="03070402050302030203" pitchFamily="66" charset="0"/>
                <a:ea typeface="휴먼편지체" panose="02030504000101010101" pitchFamily="18" charset="-127"/>
              </a:rPr>
              <a:t>2</a:t>
            </a:r>
            <a:r>
              <a:rPr lang="en-US" altLang="ko-KR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.</a:t>
            </a:r>
            <a:endParaRPr lang="en-US" altLang="ko-KR" kern="0" dirty="0">
              <a:latin typeface="Bradley Hand ITC" panose="03070402050302030203" pitchFamily="66" charset="0"/>
              <a:ea typeface="휴먼편지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0901" y="3569677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latin typeface="Bradley Hand ITC" panose="03070402050302030203" pitchFamily="66" charset="0"/>
                <a:ea typeface="휴먼편지체" panose="02030504000101010101" pitchFamily="18" charset="-127"/>
              </a:rPr>
              <a:t>3</a:t>
            </a:r>
            <a:r>
              <a:rPr lang="en-US" altLang="ko-KR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.</a:t>
            </a:r>
            <a:endParaRPr lang="en-US" altLang="ko-KR" kern="0" dirty="0">
              <a:latin typeface="Bradley Hand ITC" panose="03070402050302030203" pitchFamily="66" charset="0"/>
              <a:ea typeface="휴먼편지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0901" y="4022949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latin typeface="Bradley Hand ITC" panose="03070402050302030203" pitchFamily="66" charset="0"/>
                <a:ea typeface="휴먼편지체" panose="02030504000101010101" pitchFamily="18" charset="-127"/>
              </a:rPr>
              <a:t>4</a:t>
            </a:r>
            <a:r>
              <a:rPr lang="en-US" altLang="ko-KR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.</a:t>
            </a:r>
            <a:endParaRPr lang="en-US" altLang="ko-KR" kern="0" dirty="0">
              <a:latin typeface="Bradley Hand ITC" panose="03070402050302030203" pitchFamily="66" charset="0"/>
              <a:ea typeface="휴먼편지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0900" y="4416042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latin typeface="Bradley Hand ITC" panose="03070402050302030203" pitchFamily="66" charset="0"/>
                <a:ea typeface="휴먼편지체" panose="02030504000101010101" pitchFamily="18" charset="-127"/>
              </a:rPr>
              <a:t>5</a:t>
            </a:r>
            <a:r>
              <a:rPr lang="en-US" altLang="ko-KR" kern="0" dirty="0" smtClean="0">
                <a:latin typeface="Bradley Hand ITC" panose="03070402050302030203" pitchFamily="66" charset="0"/>
                <a:ea typeface="휴먼편지체" panose="02030504000101010101" pitchFamily="18" charset="-127"/>
              </a:rPr>
              <a:t>.</a:t>
            </a:r>
            <a:endParaRPr lang="en-US" altLang="ko-KR" kern="0" dirty="0">
              <a:latin typeface="Bradley Hand ITC" panose="03070402050302030203" pitchFamily="66" charset="0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5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2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9536" y="-1394562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상세검색</a:t>
            </a:r>
            <a:endParaRPr lang="en-US" altLang="ko-KR" sz="2000" kern="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ko-KR" altLang="en-US" sz="2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나눔손글씨 붓" panose="03060600000000000000" pitchFamily="66" charset="-127"/>
              </a:rPr>
              <a:t>도서관리</a:t>
            </a:r>
            <a:endParaRPr lang="en-US" altLang="ko-KR" sz="2000" kern="0" dirty="0" smtClean="0">
              <a:solidFill>
                <a:prstClr val="black">
                  <a:lumMod val="65000"/>
                  <a:lumOff val="35000"/>
                </a:prstClr>
              </a:solidFill>
              <a:ea typeface="나눔손글씨 붓" panose="03060600000000000000" pitchFamily="66" charset="-127"/>
            </a:endParaRPr>
          </a:p>
          <a:p>
            <a:r>
              <a:rPr lang="ko-KR" alt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손글씨 붓" panose="03060600000000000000" pitchFamily="66" charset="-127"/>
              </a:rPr>
              <a:t>통계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4034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주요 기능</a:t>
            </a:r>
            <a:endParaRPr lang="en-US" altLang="ko-KR" sz="30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89353" y="2005819"/>
            <a:ext cx="2852928" cy="2852928"/>
          </a:xfrm>
          <a:prstGeom prst="ellipse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69536" y="2005819"/>
            <a:ext cx="2852928" cy="2852928"/>
          </a:xfrm>
          <a:prstGeom prst="ellipse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49719" y="2005819"/>
            <a:ext cx="2852928" cy="2852928"/>
          </a:xfrm>
          <a:prstGeom prst="ellipse">
            <a:avLst/>
          </a:prstGeom>
          <a:solidFill>
            <a:srgbClr val="FF99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26" y="2631861"/>
            <a:ext cx="1600844" cy="16008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27" y="2774013"/>
            <a:ext cx="1600844" cy="160084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61" y="2631861"/>
            <a:ext cx="1600844" cy="16008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67250" y="5113527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도서 상세 검색</a:t>
            </a:r>
            <a:endParaRPr lang="en-US" altLang="ko-KR" sz="2000" b="1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433" y="5107461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도서 관리</a:t>
            </a:r>
            <a:endParaRPr lang="en-US" altLang="ko-KR" sz="2000" b="1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27616" y="5107461"/>
            <a:ext cx="209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도서 통계</a:t>
            </a:r>
            <a:endParaRPr lang="en-US" altLang="ko-KR" sz="2000" b="1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7433" y="5556230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추가</a:t>
            </a:r>
            <a:r>
              <a:rPr lang="en-US" altLang="ko-KR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, </a:t>
            </a:r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수정</a:t>
            </a:r>
            <a:r>
              <a:rPr lang="en-US" altLang="ko-KR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, </a:t>
            </a:r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삭제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7615" y="5526873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kern="0" dirty="0" smtClean="0"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인기 도서</a:t>
            </a:r>
            <a:endParaRPr lang="en-US" altLang="ko-KR" kern="0" dirty="0"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1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7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90" y="1306446"/>
            <a:ext cx="7409419" cy="4911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ALMIND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26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DATABASE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41" y="1245486"/>
            <a:ext cx="8099317" cy="4473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3</a:t>
            </a:r>
            <a:endParaRPr lang="en-US" altLang="ko-KR" kern="0" dirty="0">
              <a:solidFill>
                <a:schemeClr val="bg1"/>
              </a:solidFill>
              <a:latin typeface="나눔손글씨 붓" panose="03060600000000000000" pitchFamily="66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00" y="1847750"/>
            <a:ext cx="5308436" cy="3172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7339" y="4581520"/>
            <a:ext cx="4093790" cy="1880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508" y="60579"/>
            <a:ext cx="4016108" cy="1845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3349" y="2189087"/>
            <a:ext cx="4590562" cy="21090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15457" y="37024"/>
            <a:ext cx="10723697" cy="6629290"/>
            <a:chOff x="615457" y="37024"/>
            <a:chExt cx="10723697" cy="6629290"/>
          </a:xfrm>
        </p:grpSpPr>
        <p:grpSp>
          <p:nvGrpSpPr>
            <p:cNvPr id="31" name="그룹 30"/>
            <p:cNvGrpSpPr/>
            <p:nvPr/>
          </p:nvGrpSpPr>
          <p:grpSpPr>
            <a:xfrm>
              <a:off x="615457" y="37024"/>
              <a:ext cx="10723697" cy="6629290"/>
              <a:chOff x="615457" y="37024"/>
              <a:chExt cx="10723697" cy="6629290"/>
            </a:xfrm>
          </p:grpSpPr>
          <p:cxnSp>
            <p:nvCxnSpPr>
              <p:cNvPr id="20" name="직선 화살표 연결선 19"/>
              <p:cNvCxnSpPr/>
              <p:nvPr/>
            </p:nvCxnSpPr>
            <p:spPr>
              <a:xfrm>
                <a:off x="2958084" y="2316147"/>
                <a:ext cx="708846" cy="149389"/>
              </a:xfrm>
              <a:prstGeom prst="straightConnector1">
                <a:avLst/>
              </a:prstGeom>
              <a:ln w="28575">
                <a:solidFill>
                  <a:srgbClr val="FF0000">
                    <a:alpha val="3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5859239" y="1847750"/>
                <a:ext cx="0" cy="533196"/>
              </a:xfrm>
              <a:prstGeom prst="straightConnector1">
                <a:avLst/>
              </a:prstGeom>
              <a:ln w="28575">
                <a:solidFill>
                  <a:srgbClr val="FF0000">
                    <a:alpha val="3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H="1" flipV="1">
                <a:off x="6590372" y="2653991"/>
                <a:ext cx="1372676" cy="1650593"/>
              </a:xfrm>
              <a:prstGeom prst="straightConnector1">
                <a:avLst/>
              </a:prstGeom>
              <a:ln w="28575">
                <a:solidFill>
                  <a:srgbClr val="FF0000">
                    <a:alpha val="3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567953" y="3419096"/>
                <a:ext cx="701759" cy="498480"/>
              </a:xfrm>
              <a:prstGeom prst="straightConnector1">
                <a:avLst/>
              </a:prstGeom>
              <a:ln w="28575">
                <a:solidFill>
                  <a:srgbClr val="FF0000">
                    <a:alpha val="3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H="1">
                <a:off x="7736008" y="2286866"/>
                <a:ext cx="1161801" cy="176690"/>
              </a:xfrm>
              <a:prstGeom prst="straightConnector1">
                <a:avLst/>
              </a:prstGeom>
              <a:ln w="28575">
                <a:solidFill>
                  <a:srgbClr val="FF0000">
                    <a:alpha val="3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414" y="566540"/>
                <a:ext cx="3000740" cy="267707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352" y="3845197"/>
                <a:ext cx="2481500" cy="282111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457" y="1184797"/>
                <a:ext cx="2485800" cy="256626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8912" y="37024"/>
                <a:ext cx="3396457" cy="185555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983" y="3986375"/>
              <a:ext cx="4238091" cy="23153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7" y="1851380"/>
            <a:ext cx="5302339" cy="317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20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-1638208" y="3503458"/>
            <a:ext cx="708846" cy="149389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-1505920" y="3700973"/>
            <a:ext cx="0" cy="533196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-2054629" y="2214993"/>
            <a:ext cx="1372676" cy="1650593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-1383712" y="3967571"/>
            <a:ext cx="701759" cy="498480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-1803656" y="1985980"/>
            <a:ext cx="1161801" cy="176690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99" y="1430716"/>
            <a:ext cx="4588791" cy="4737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대여 </a:t>
            </a:r>
            <a:r>
              <a:rPr lang="en-US" altLang="ko-KR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/ </a:t>
            </a:r>
            <a:r>
              <a:rPr lang="ko-KR" altLang="en-US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반납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90" y="2544817"/>
            <a:ext cx="4884591" cy="1870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81640" y="3332480"/>
            <a:ext cx="523240" cy="13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홍길동</a:t>
            </a:r>
            <a:endParaRPr lang="ko-KR" alt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6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1864257"/>
            <a:ext cx="5728285" cy="3129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직선 화살표 연결선 21"/>
          <p:cNvCxnSpPr/>
          <p:nvPr/>
        </p:nvCxnSpPr>
        <p:spPr>
          <a:xfrm flipH="1">
            <a:off x="2848104" y="2724132"/>
            <a:ext cx="4924296" cy="10161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회원정보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255042" y="1110952"/>
            <a:ext cx="4110401" cy="4185920"/>
            <a:chOff x="7255042" y="1110952"/>
            <a:chExt cx="4110401" cy="41859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042" y="1110952"/>
              <a:ext cx="4110401" cy="41859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직사각형 5"/>
            <p:cNvSpPr/>
            <p:nvPr/>
          </p:nvSpPr>
          <p:spPr>
            <a:xfrm>
              <a:off x="10800080" y="3119120"/>
              <a:ext cx="259080" cy="104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744200" y="3406140"/>
              <a:ext cx="370840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744200" y="3563620"/>
              <a:ext cx="37084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44200" y="3086551"/>
              <a:ext cx="33781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연장</a:t>
              </a:r>
              <a:endParaRPr lang="ko-KR" altLang="en-US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436" y="3261776"/>
              <a:ext cx="225346" cy="15085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412236"/>
              <a:ext cx="225346" cy="15085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564612"/>
              <a:ext cx="225346" cy="150852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42" y="1110952"/>
            <a:ext cx="4110401" cy="4185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57108" y="2113280"/>
            <a:ext cx="1990012" cy="82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/>
          <p:nvPr/>
        </p:nvSpPr>
        <p:spPr>
          <a:xfrm>
            <a:off x="562099" y="405931"/>
            <a:ext cx="11067803" cy="605641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38100">
            <a:solidFill>
              <a:schemeClr val="bg1"/>
            </a:solidFill>
          </a:ln>
          <a:effectLst>
            <a:outerShdw blurRad="381000" dist="635000" dir="8100000" sx="96000" sy="96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black">
                  <a:lumMod val="65000"/>
                  <a:lumOff val="35000"/>
                </a:prst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직사각형 4"/>
          <p:cNvSpPr/>
          <p:nvPr/>
        </p:nvSpPr>
        <p:spPr>
          <a:xfrm rot="2072742">
            <a:off x="10936161" y="395653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4"/>
          <p:cNvSpPr/>
          <p:nvPr/>
        </p:nvSpPr>
        <p:spPr>
          <a:xfrm rot="19527258" flipH="1">
            <a:off x="451244" y="395654"/>
            <a:ext cx="804595" cy="390618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solidFill>
            <a:srgbClr val="FF9999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672" y="660711"/>
            <a:ext cx="403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UI</a:t>
            </a:r>
            <a:endParaRPr lang="en-US" altLang="ko-KR" sz="3200" b="1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1864257"/>
            <a:ext cx="5728285" cy="3129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직선 화살표 연결선 21"/>
          <p:cNvCxnSpPr/>
          <p:nvPr/>
        </p:nvCxnSpPr>
        <p:spPr>
          <a:xfrm flipH="1">
            <a:off x="2120315" y="3190240"/>
            <a:ext cx="4636085" cy="1413493"/>
          </a:xfrm>
          <a:prstGeom prst="straightConnector1">
            <a:avLst/>
          </a:prstGeom>
          <a:ln w="28575">
            <a:solidFill>
              <a:srgbClr val="FF0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486"/>
            <a:ext cx="5195837" cy="2791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446330" y="828356"/>
            <a:ext cx="173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문체부 쓰기 정체" panose="02030609000101010101" pitchFamily="17" charset="-127"/>
              </a:rPr>
              <a:t>회원정보</a:t>
            </a:r>
            <a:endParaRPr lang="en-US" altLang="ko-KR" sz="2000" kern="0" dirty="0">
              <a:solidFill>
                <a:srgbClr val="FF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1804" y="1639824"/>
            <a:ext cx="1115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rgbClr val="0070C0"/>
                </a:solidFill>
              </a:rPr>
              <a:t>김덕후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1804" y="2327740"/>
            <a:ext cx="139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010-1234-5678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9612" y="2743955"/>
            <a:ext cx="2797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rgbClr val="0070C0"/>
                </a:solidFill>
              </a:rPr>
              <a:t>로구</a:t>
            </a:r>
            <a:r>
              <a:rPr lang="ko-KR" altLang="en-US" sz="900" dirty="0" smtClean="0">
                <a:solidFill>
                  <a:srgbClr val="0070C0"/>
                </a:solidFill>
              </a:rPr>
              <a:t> </a:t>
            </a:r>
            <a:r>
              <a:rPr lang="ko-KR" altLang="en-US" sz="900" dirty="0" err="1" smtClean="0">
                <a:solidFill>
                  <a:srgbClr val="0070C0"/>
                </a:solidFill>
              </a:rPr>
              <a:t>덕후밥맛있동</a:t>
            </a:r>
            <a:r>
              <a:rPr lang="ko-KR" altLang="en-US" sz="900" dirty="0" smtClean="0">
                <a:solidFill>
                  <a:srgbClr val="0070C0"/>
                </a:solidFill>
              </a:rPr>
              <a:t> 곱창은 </a:t>
            </a:r>
            <a:r>
              <a:rPr lang="ko-KR" altLang="en-US" sz="900" dirty="0" err="1" smtClean="0">
                <a:solidFill>
                  <a:srgbClr val="0070C0"/>
                </a:solidFill>
              </a:rPr>
              <a:t>말해뭐해호</a:t>
            </a:r>
            <a:r>
              <a:rPr lang="ko-KR" altLang="en-US" sz="900" dirty="0" smtClean="0">
                <a:solidFill>
                  <a:srgbClr val="0070C0"/>
                </a:solidFill>
              </a:rPr>
              <a:t> 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02647" y="6561529"/>
            <a:ext cx="20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solidFill>
                  <a:schemeClr val="bg1"/>
                </a:solidFill>
                <a:latin typeface="나눔손글씨 붓" panose="03060600000000000000" pitchFamily="66" charset="-127"/>
                <a:ea typeface="문체부 쓰기 정체" panose="02030609000101010101" pitchFamily="17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68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216</Words>
  <Application>Microsoft Office PowerPoint</Application>
  <PresentationFormat>와이드스크린</PresentationFormat>
  <Paragraphs>115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나눔손글씨 붓</vt:lpstr>
      <vt:lpstr>맑은 고딕</vt:lpstr>
      <vt:lpstr>휴먼편지체</vt:lpstr>
      <vt:lpstr>Arial</vt:lpstr>
      <vt:lpstr>문체부 쓰기 정체</vt:lpstr>
      <vt:lpstr>Agency FB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seonhye hwang</dc:creator>
  <cp:lastModifiedBy>seonhye hwang</cp:lastModifiedBy>
  <cp:revision>67</cp:revision>
  <dcterms:created xsi:type="dcterms:W3CDTF">2019-04-02T11:50:12Z</dcterms:created>
  <dcterms:modified xsi:type="dcterms:W3CDTF">2019-04-05T03:56:23Z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