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95" r:id="rId2"/>
    <p:sldId id="259" r:id="rId3"/>
    <p:sldId id="396" r:id="rId4"/>
    <p:sldId id="398" r:id="rId5"/>
    <p:sldId id="397" r:id="rId6"/>
    <p:sldId id="400" r:id="rId7"/>
    <p:sldId id="401" r:id="rId8"/>
    <p:sldId id="399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84A"/>
    <a:srgbClr val="C8743E"/>
    <a:srgbClr val="262626"/>
    <a:srgbClr val="012D6A"/>
    <a:srgbClr val="115054"/>
    <a:srgbClr val="2C4462"/>
    <a:srgbClr val="327D9A"/>
    <a:srgbClr val="E9E9E9"/>
    <a:srgbClr val="F4F4F4"/>
    <a:srgbClr val="EDF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27" autoAdjust="0"/>
    <p:restoredTop sz="74824" autoAdjust="0"/>
  </p:normalViewPr>
  <p:slideViewPr>
    <p:cSldViewPr snapToGrid="0" showGuides="1">
      <p:cViewPr varScale="1">
        <p:scale>
          <a:sx n="85" d="100"/>
          <a:sy n="85" d="100"/>
        </p:scale>
        <p:origin x="2214" y="84"/>
      </p:cViewPr>
      <p:guideLst>
        <p:guide orient="horz" pos="73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37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700" dirty="0"/>
              <a:t>테스트 데이터셋의 정확도를 저하하는 요인들로는 </a:t>
            </a:r>
            <a:r>
              <a:rPr lang="ko-KR" altLang="en-US" sz="700" dirty="0" err="1"/>
              <a:t>과적합</a:t>
            </a:r>
            <a:r>
              <a:rPr lang="en-US" altLang="ko-KR" sz="700" dirty="0"/>
              <a:t>, </a:t>
            </a:r>
            <a:r>
              <a:rPr lang="ko-KR" altLang="en-US" sz="700" dirty="0"/>
              <a:t>불균형</a:t>
            </a:r>
            <a:r>
              <a:rPr lang="en-US" altLang="ko-KR" sz="700" dirty="0"/>
              <a:t>, </a:t>
            </a:r>
            <a:r>
              <a:rPr lang="ko-KR" altLang="en-US" sz="700" dirty="0"/>
              <a:t>특성 선택</a:t>
            </a:r>
            <a:r>
              <a:rPr lang="en-US" altLang="ko-KR" sz="700" dirty="0"/>
              <a:t>, </a:t>
            </a:r>
            <a:r>
              <a:rPr lang="ko-KR" altLang="en-US" sz="700" dirty="0"/>
              <a:t>오차 </a:t>
            </a:r>
            <a:r>
              <a:rPr lang="ko-KR" altLang="en-US" sz="700" dirty="0" err="1"/>
              <a:t>라벨링</a:t>
            </a:r>
            <a:r>
              <a:rPr lang="en-US" altLang="ko-KR" sz="700" dirty="0"/>
              <a:t>, </a:t>
            </a:r>
            <a:r>
              <a:rPr lang="ko-KR" altLang="en-US" sz="700" dirty="0"/>
              <a:t>노이즈</a:t>
            </a:r>
            <a:r>
              <a:rPr lang="en-US" altLang="ko-KR" sz="700" dirty="0"/>
              <a:t>, </a:t>
            </a:r>
            <a:r>
              <a:rPr lang="ko-KR" altLang="en-US" sz="700" dirty="0"/>
              <a:t>데이터 부재 등의 요인이 있습니다</a:t>
            </a:r>
            <a:r>
              <a:rPr lang="en-US" altLang="ko-KR" sz="700" dirty="0"/>
              <a:t>. </a:t>
            </a:r>
            <a:r>
              <a:rPr lang="ko-KR" altLang="en-US" sz="700" dirty="0"/>
              <a:t>그 중에서</a:t>
            </a:r>
            <a:r>
              <a:rPr lang="en-US" altLang="ko-KR" sz="700" dirty="0"/>
              <a:t>, SMOTE </a:t>
            </a:r>
            <a:r>
              <a:rPr lang="ko-KR" altLang="en-US" sz="700" dirty="0"/>
              <a:t>기법은 데이터 불균형 문제를 해결하기 위한 </a:t>
            </a:r>
            <a:r>
              <a:rPr lang="ko-KR" altLang="en-US" sz="700" dirty="0" err="1"/>
              <a:t>오버샘플링</a:t>
            </a:r>
            <a:r>
              <a:rPr lang="ko-KR" altLang="en-US" sz="700" dirty="0"/>
              <a:t> 기법 중 하나입니다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ko-KR" altLang="en-US" sz="700" dirty="0"/>
              <a:t>우측 사진은 데이터 불균형 케이스 중 하나였던 지난번 세미나 발표 결과 사진입니다</a:t>
            </a:r>
            <a:r>
              <a:rPr lang="en-US" altLang="ko-KR" sz="700" dirty="0"/>
              <a:t>. </a:t>
            </a:r>
            <a:r>
              <a:rPr lang="ko-KR" altLang="en-US" sz="700" dirty="0"/>
              <a:t>비대칭 데이터에서는 </a:t>
            </a:r>
            <a:r>
              <a:rPr lang="en-US" altLang="ko-KR" sz="700" dirty="0"/>
              <a:t>accuracy(</a:t>
            </a:r>
            <a:r>
              <a:rPr lang="ko-KR" altLang="en-US" sz="700" dirty="0"/>
              <a:t>정확도</a:t>
            </a:r>
            <a:r>
              <a:rPr lang="en-US" altLang="ko-KR" sz="700" dirty="0"/>
              <a:t>)</a:t>
            </a:r>
            <a:r>
              <a:rPr lang="ko-KR" altLang="en-US" sz="700" dirty="0"/>
              <a:t>가 높아도 </a:t>
            </a:r>
            <a:r>
              <a:rPr lang="en-US" altLang="ko-KR" sz="700" dirty="0"/>
              <a:t>recall(</a:t>
            </a:r>
            <a:r>
              <a:rPr lang="ko-KR" altLang="en-US" sz="700" dirty="0" err="1"/>
              <a:t>재현율</a:t>
            </a:r>
            <a:r>
              <a:rPr lang="en-US" altLang="ko-KR" sz="700" dirty="0"/>
              <a:t>)</a:t>
            </a:r>
            <a:r>
              <a:rPr lang="ko-KR" altLang="en-US" sz="700" dirty="0"/>
              <a:t>이 급격히 작아지는 현상이 발생합니다</a:t>
            </a:r>
            <a:endParaRPr lang="en-US" altLang="ko-KR" sz="700" dirty="0"/>
          </a:p>
          <a:p>
            <a:r>
              <a:rPr lang="ko-KR" altLang="en-US" sz="700" dirty="0"/>
              <a:t>이유는 </a:t>
            </a:r>
            <a:r>
              <a:rPr lang="en-US" altLang="ko-KR" sz="700" dirty="0"/>
              <a:t>100</a:t>
            </a:r>
            <a:r>
              <a:rPr lang="ko-KR" altLang="en-US" sz="700" dirty="0"/>
              <a:t>개의 데이터가 있다고 가정하고</a:t>
            </a:r>
            <a:r>
              <a:rPr lang="en-US" altLang="ko-KR" sz="700" dirty="0"/>
              <a:t>, 3</a:t>
            </a:r>
            <a:r>
              <a:rPr lang="ko-KR" altLang="en-US" sz="700" dirty="0"/>
              <a:t>개가 오답이라고 가정했을 때 </a:t>
            </a:r>
            <a:r>
              <a:rPr lang="en-US" altLang="ko-KR" sz="700" dirty="0"/>
              <a:t>100</a:t>
            </a:r>
            <a:r>
              <a:rPr lang="ko-KR" altLang="en-US" sz="700" dirty="0"/>
              <a:t>개 모두가 정답이라고 예측해도 정확도가 </a:t>
            </a:r>
            <a:r>
              <a:rPr lang="en-US" altLang="ko-KR" sz="700" dirty="0"/>
              <a:t>97%</a:t>
            </a:r>
            <a:r>
              <a:rPr lang="ko-KR" altLang="en-US" sz="700" dirty="0"/>
              <a:t>가 나오기 때문입니다</a:t>
            </a:r>
            <a:r>
              <a:rPr lang="en-US" altLang="ko-KR" sz="700" dirty="0"/>
              <a:t>.</a:t>
            </a:r>
          </a:p>
          <a:p>
            <a:endParaRPr lang="ko-KR" altLang="en-US" sz="7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89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r>
              <a:rPr lang="ko-KR" altLang="en-US" dirty="0"/>
              <a:t>에 들어가기 앞서</a:t>
            </a:r>
            <a:r>
              <a:rPr lang="en-US" altLang="ko-KR" dirty="0"/>
              <a:t>, </a:t>
            </a:r>
            <a:r>
              <a:rPr lang="ko-KR" altLang="en-US" dirty="0"/>
              <a:t>명확하게 짚고 </a:t>
            </a:r>
            <a:r>
              <a:rPr lang="ko-KR" altLang="en-US" dirty="0" err="1"/>
              <a:t>넘어가야하는</a:t>
            </a:r>
            <a:r>
              <a:rPr lang="ko-KR" altLang="en-US" dirty="0"/>
              <a:t> 것은</a:t>
            </a:r>
            <a:r>
              <a:rPr lang="en-US" altLang="ko-KR" dirty="0"/>
              <a:t>, </a:t>
            </a:r>
            <a:r>
              <a:rPr lang="ko-KR" altLang="en-US" dirty="0"/>
              <a:t>해당 논문이 </a:t>
            </a:r>
            <a:r>
              <a:rPr lang="en-US" altLang="ko-KR" dirty="0"/>
              <a:t>2014</a:t>
            </a:r>
            <a:r>
              <a:rPr lang="ko-KR" altLang="en-US" dirty="0"/>
              <a:t>년에 나온 논문이라는 점이라는 것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논문에서는 초반에 </a:t>
            </a:r>
            <a:r>
              <a:rPr lang="ko-KR" altLang="en-US" dirty="0" err="1"/>
              <a:t>딥러닝의</a:t>
            </a:r>
            <a:r>
              <a:rPr lang="ko-KR" altLang="en-US" dirty="0"/>
              <a:t> 강점과 약점을 짚고 넘어갑니다</a:t>
            </a:r>
            <a:r>
              <a:rPr lang="en-US" altLang="ko-KR" dirty="0"/>
              <a:t>. </a:t>
            </a:r>
            <a:r>
              <a:rPr lang="ko-KR" altLang="en-US" dirty="0" err="1"/>
              <a:t>딥러닝은</a:t>
            </a:r>
            <a:r>
              <a:rPr lang="ko-KR" altLang="en-US" dirty="0"/>
              <a:t> 다양한 </a:t>
            </a:r>
            <a:r>
              <a:rPr lang="en-US" altLang="ko-KR" dirty="0"/>
              <a:t>Task</a:t>
            </a:r>
            <a:r>
              <a:rPr lang="ko-KR" altLang="en-US" dirty="0"/>
              <a:t>에서 뛰어난 성능이 보여지고 있고 </a:t>
            </a:r>
            <a:r>
              <a:rPr lang="en-US" altLang="ko-KR" dirty="0"/>
              <a:t>NN</a:t>
            </a:r>
            <a:r>
              <a:rPr lang="ko-KR" altLang="en-US" dirty="0"/>
              <a:t>의 경우 전통적인 </a:t>
            </a:r>
            <a:r>
              <a:rPr lang="ko-KR" altLang="en-US" dirty="0" err="1"/>
              <a:t>통게</a:t>
            </a:r>
            <a:r>
              <a:rPr lang="ko-KR" altLang="en-US" dirty="0"/>
              <a:t> 모델과 비슷하지만</a:t>
            </a:r>
            <a:r>
              <a:rPr lang="en-US" altLang="ko-KR" dirty="0"/>
              <a:t>, </a:t>
            </a:r>
            <a:r>
              <a:rPr lang="ko-KR" altLang="en-US" dirty="0"/>
              <a:t>복잡한 함수를 학습하는 과정에 있어 더 효과적이라고 했습니다</a:t>
            </a:r>
            <a:endParaRPr lang="en-US" altLang="ko-KR" dirty="0"/>
          </a:p>
          <a:p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딥러닝은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매우 강력한 모델이지만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일반적인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task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대해서는 입력과 출력의 차원이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고정되어있는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경우에는 한계가 존재한다고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이미지 분류 문제에서는 모든 이미지가 고정된 차원의 벡터로 표현되기 때문에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딥러닝을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적용할 수 있지만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문장이나 음성과 같은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sequence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형태의 데이터는 입력과 출력의 길이가 가변적이고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고정된 차원의 벡터로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인코딩되기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어려운 경우가 많습니다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따라서 이러한 문제에 대해서는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딥러닝이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적용하기 어려운 한계가 존재한다고 합니다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b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현재는 입력과 타겟의 차원이 고정되어 있지 않은 다양한 형태의 문제에 대해서도 딥러닝 모델을 적용할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RNN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Attention mechanism, Transformer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같은 딥러닝 모델들이 제안되어 성능이 크게 향상되었을 뿐 더러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이제는 입력과 타겟의 차원이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고정되어있지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않아도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딥러닝에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해당 문제들을 적용할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하지만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2014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년에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딥러닝은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입력과 출력이 고정된 벡터로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인코딩된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문제에 대해서 주로 사용이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되왔습니다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429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길이가 </a:t>
            </a:r>
            <a:r>
              <a:rPr lang="en-US" altLang="ko-KR" dirty="0"/>
              <a:t>3</a:t>
            </a:r>
            <a:r>
              <a:rPr lang="ko-KR" altLang="en-US" dirty="0"/>
              <a:t>인 입력이 들어왔을 때 출력이 </a:t>
            </a:r>
            <a:r>
              <a:rPr lang="en-US" altLang="ko-KR" dirty="0"/>
              <a:t>5</a:t>
            </a:r>
            <a:r>
              <a:rPr lang="ko-KR" altLang="en-US" dirty="0"/>
              <a:t>가 </a:t>
            </a:r>
            <a:r>
              <a:rPr lang="ko-KR" altLang="en-US" dirty="0" err="1"/>
              <a:t>될수도</a:t>
            </a:r>
            <a:r>
              <a:rPr lang="ko-KR" altLang="en-US" dirty="0"/>
              <a:t> 있고</a:t>
            </a:r>
            <a:r>
              <a:rPr lang="en-US" altLang="ko-KR" dirty="0"/>
              <a:t>, 4</a:t>
            </a:r>
            <a:r>
              <a:rPr lang="ko-KR" altLang="en-US" dirty="0" err="1"/>
              <a:t>가될</a:t>
            </a:r>
            <a:r>
              <a:rPr lang="ko-KR" altLang="en-US" dirty="0"/>
              <a:t> 수도 있는</a:t>
            </a:r>
            <a:r>
              <a:rPr lang="en-US" altLang="ko-KR" dirty="0"/>
              <a:t>, </a:t>
            </a:r>
            <a:r>
              <a:rPr lang="ko-KR" altLang="en-US" dirty="0"/>
              <a:t>가변적으로 출력이 </a:t>
            </a:r>
            <a:r>
              <a:rPr lang="ko-KR" altLang="en-US" dirty="0" err="1"/>
              <a:t>바뀌어야하지만</a:t>
            </a:r>
            <a:r>
              <a:rPr lang="en-US" altLang="ko-KR" dirty="0"/>
              <a:t> </a:t>
            </a:r>
            <a:r>
              <a:rPr lang="ko-KR" altLang="en-US" dirty="0"/>
              <a:t>이전까지의 모델들은 그렇지 못했습니다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en-US" altLang="ko-KR" dirty="0"/>
              <a:t>Sequence, </a:t>
            </a:r>
            <a:r>
              <a:rPr lang="ko-KR" altLang="en-US" dirty="0"/>
              <a:t>즉 어떠한 단어가 연속적으로 나오는 상황에 대해서 하나의 </a:t>
            </a:r>
            <a:r>
              <a:rPr lang="en-US" altLang="ko-KR" dirty="0" err="1"/>
              <a:t>sequencial</a:t>
            </a:r>
            <a:r>
              <a:rPr lang="ko-KR" altLang="en-US" dirty="0"/>
              <a:t>한 데이터를 </a:t>
            </a:r>
            <a:r>
              <a:rPr lang="ko-KR" altLang="en-US" dirty="0" err="1"/>
              <a:t>처리하는게</a:t>
            </a:r>
            <a:r>
              <a:rPr lang="ko-KR" altLang="en-US" dirty="0"/>
              <a:t> 어려운 </a:t>
            </a:r>
            <a:r>
              <a:rPr lang="en-US" altLang="ko-KR" dirty="0"/>
              <a:t>task</a:t>
            </a:r>
            <a:r>
              <a:rPr lang="ko-KR" altLang="en-US" dirty="0"/>
              <a:t>에 속했던 것입니다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왜</a:t>
            </a:r>
            <a:r>
              <a:rPr lang="en-US" altLang="ko-KR" dirty="0"/>
              <a:t>? Sequence</a:t>
            </a:r>
            <a:r>
              <a:rPr lang="ko-KR" altLang="en-US" dirty="0"/>
              <a:t>는 단어나 문장처럼 연속적으로 나열된 데이터를 말합니다</a:t>
            </a:r>
            <a:r>
              <a:rPr lang="en-US" altLang="ko-KR" dirty="0"/>
              <a:t>. </a:t>
            </a:r>
            <a:r>
              <a:rPr lang="ko-KR" altLang="en-US" dirty="0"/>
              <a:t>이러한 연속된 데이터를 처리하는 것은 </a:t>
            </a:r>
            <a:r>
              <a:rPr lang="ko-KR" altLang="en-US" dirty="0" err="1"/>
              <a:t>딥러닝에서</a:t>
            </a:r>
            <a:r>
              <a:rPr lang="ko-KR" altLang="en-US" dirty="0"/>
              <a:t> 어려운 문제 중 하나였습니다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이전의 전통적인 기계 번역 방법은 문장을 작은 조각으로 나누고 각각의 조각에 대한 번역을 하고 다시 합치는 과정을 거쳤습니다</a:t>
            </a:r>
            <a:r>
              <a:rPr lang="en-US" altLang="ko-KR" dirty="0"/>
              <a:t>. </a:t>
            </a:r>
            <a:r>
              <a:rPr lang="ko-KR" altLang="en-US" dirty="0"/>
              <a:t>하지만 이러한 방법은 번역 과정에서 의미를 전달하지 못하는 경우가 있습니다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연속적인 데이터를 하나의 단위로 처리하는 딥러닝 기반의 모델이 </a:t>
            </a:r>
            <a:r>
              <a:rPr lang="ko-KR" altLang="en-US" dirty="0" err="1"/>
              <a:t>필요해졌고</a:t>
            </a:r>
            <a:r>
              <a:rPr lang="ko-KR" altLang="en-US" dirty="0"/>
              <a:t> 이 논문에서는 이러한 문제를 해결하기 위해 새로운</a:t>
            </a:r>
            <a:r>
              <a:rPr lang="en-US" altLang="ko-KR" dirty="0"/>
              <a:t> </a:t>
            </a:r>
            <a:r>
              <a:rPr lang="ko-KR" altLang="en-US" dirty="0"/>
              <a:t>모델을 제안합니다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논문에서는 이러한 </a:t>
            </a:r>
            <a:r>
              <a:rPr lang="en-US" altLang="ko-KR" dirty="0"/>
              <a:t>seq2seq</a:t>
            </a:r>
            <a:r>
              <a:rPr lang="ko-KR" altLang="en-US" dirty="0"/>
              <a:t>문제를 </a:t>
            </a:r>
            <a:r>
              <a:rPr lang="en-US" altLang="ko-KR" dirty="0"/>
              <a:t>LSTM</a:t>
            </a:r>
            <a:r>
              <a:rPr lang="ko-KR" altLang="en-US" dirty="0"/>
              <a:t>만으로 해결할 수 있다고 언급합니다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제안하는 방법으로는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입력 시퀀스를 읽고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고정된 크기의 벡터 표현을 얻기 위해 하나의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사용하고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 벡터에서 출력 시퀀스를 추출하기 위해 또 다른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사용하는 것을 제안합니다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998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방법을 자세히 보겠습니다</a:t>
            </a:r>
            <a:r>
              <a:rPr lang="en-US" altLang="ko-KR" dirty="0"/>
              <a:t>. Seq2Seq </a:t>
            </a:r>
            <a:r>
              <a:rPr lang="ko-KR" altLang="en-US" dirty="0"/>
              <a:t>모델은 일반적으로 </a:t>
            </a:r>
            <a:r>
              <a:rPr lang="en-US" altLang="ko-KR" dirty="0"/>
              <a:t>RNN </a:t>
            </a:r>
            <a:r>
              <a:rPr lang="ko-KR" altLang="en-US" dirty="0"/>
              <a:t>계열 쪽 모델을 사용하게 되는데</a:t>
            </a:r>
            <a:r>
              <a:rPr lang="en-US" altLang="ko-KR" dirty="0"/>
              <a:t>, </a:t>
            </a:r>
            <a:r>
              <a:rPr lang="ko-KR" altLang="en-US" dirty="0"/>
              <a:t>본 논문에서는 </a:t>
            </a:r>
            <a:r>
              <a:rPr lang="en-US" altLang="ko-KR" dirty="0"/>
              <a:t>LSTM</a:t>
            </a:r>
            <a:r>
              <a:rPr lang="ko-KR" altLang="en-US" dirty="0"/>
              <a:t>을 사용합니다</a:t>
            </a:r>
            <a:r>
              <a:rPr lang="en-US" altLang="ko-KR" dirty="0"/>
              <a:t>.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RNN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계열 모델 중 하나로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일반적인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RNN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기억 셀에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게이트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라는 것을 추가하여 불필요한 기억을 삭제하고 중요한 정보만 보존할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본 논문에서는 하나의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사용하여 입력 시퀀스를 하나의 고정된 크기의 벡터로 인코딩합니다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인코딩 된 벡터는 시간 순서와 관계없이 고정된 크기를 가지기 때문에 다른 모델에서 처리하기 훨씬 편리합니다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논문에서는 인코딩을 통해 입력데이터에 대해 고정된 크기의 벡터를 뽑아냅니다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입력 시퀀스를 고정된 크기의 벡터로 인코딩한다는 것은 입력 문장 전체를 하나의 벡터로 나타내는 것을 의미합니다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이를 통해 입력 문장의 정보를 하나의 벡터에 압축하여 표현하고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이를 바탕으로 출력 시퀀스를 생성하는 방식으로 작동합니다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 다음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또다른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즉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디코더가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이러한 벡터를 입력으로 받아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출력시퀀스를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뽑아내는 형태로 만들면 좋은 성능이 나온다고 언급합니다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이해를 돕기 위해 시각적으로 표현해보겠습니다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아래의 그림은 인코더와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디코더를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이용하여 입력 시퀀스를 고정된 크기의 벡터로 인코딩하는 과정을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위의 그림에서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입력 시퀀스는 단어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부터 단어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n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까지의 단어들로 이루어져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인코더는 각 단어를 순차적으로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입력받아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내부 상태를 갱신하고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마지막 단어를 처리한 후에 생성된 내부 상태를 고정된 크기의 벡터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(context vector)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사용합니다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벡터는 입력 시퀀스의 정보를 압축한 것으로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디코더에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전달됩니다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디코더는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이 벡터와 이전에 생성된 단어를 입력으로 받아 새로운 단어를 생성하며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과정을 반복하여 출력 시퀀스를 생성합니다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여기서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이전에 생성된 단어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디코더가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출력 시퀀스를 생성하는 과정에서 바로 직전에 생성된 단어를 의미합니다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디코더는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출력 시퀀스를 단어 단위로 순차적으로 생성하는데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이때 각 단계에서 생성된 단어는 다음 단계에서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디코더의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입력으로 사용됩니다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이렇게 함으로써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디코더는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이전에 생성된 단어들의 정보를 참고하여 적절한 다음 단어를 생성할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예시로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영어를 프랑스어로 번역하는 경우를 생각해봅시다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디코더가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첫 번째 프랑스어 단어를 생성한 후에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단어는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디코더의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다음 단계에서 입력으로 사용됩니다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디코더는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이 정보와 인코더의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context vector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함께 사용하여 두 번째 프랑스어 단어를 생성합니다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이런 과정을 출력 시퀀스의 모든 단어가 생성될 때까지 반복하게 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181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논문의 </a:t>
            </a:r>
            <a:r>
              <a:rPr lang="en-US" altLang="ko-KR" dirty="0"/>
              <a:t>Approach</a:t>
            </a:r>
            <a:r>
              <a:rPr lang="ko-KR" altLang="en-US" dirty="0"/>
              <a:t>는 이전 논문에서 사용이 되었던 방법과 유사하게 전체 </a:t>
            </a:r>
            <a:r>
              <a:rPr lang="en-US" altLang="ko-KR" dirty="0"/>
              <a:t>input sentence</a:t>
            </a:r>
            <a:r>
              <a:rPr lang="ko-KR" altLang="en-US" dirty="0"/>
              <a:t>를 하나의 벡터로 바꿔서 사용했다고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아래 사진을 보시면 </a:t>
            </a:r>
            <a:r>
              <a:rPr lang="en-US" altLang="ko-KR" dirty="0" err="1"/>
              <a:t>a,b,c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들어온 다음 </a:t>
            </a:r>
            <a:r>
              <a:rPr lang="en-US" altLang="ko-KR" dirty="0"/>
              <a:t>end of sequence</a:t>
            </a:r>
            <a:r>
              <a:rPr lang="ko-KR" altLang="en-US" dirty="0"/>
              <a:t>를 만나게 되면 여기까지 사용된 </a:t>
            </a:r>
            <a:r>
              <a:rPr lang="en-US" altLang="ko-KR" dirty="0"/>
              <a:t>hidden state </a:t>
            </a:r>
            <a:r>
              <a:rPr lang="ko-KR" altLang="en-US" dirty="0"/>
              <a:t>값이 벡터로 전달이 되고</a:t>
            </a:r>
            <a:r>
              <a:rPr lang="en-US" altLang="ko-KR" dirty="0"/>
              <a:t>, </a:t>
            </a:r>
            <a:r>
              <a:rPr lang="ko-KR" altLang="en-US" dirty="0" err="1"/>
              <a:t>디코더</a:t>
            </a:r>
            <a:r>
              <a:rPr lang="ko-KR" altLang="en-US" dirty="0"/>
              <a:t> 파트에서 입력과 </a:t>
            </a:r>
            <a:r>
              <a:rPr lang="en-US" altLang="ko-KR" dirty="0"/>
              <a:t>hidden state </a:t>
            </a:r>
            <a:r>
              <a:rPr lang="ko-KR" altLang="en-US" dirty="0"/>
              <a:t>값을 같이 받아서 출력이 되는 것을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ko-KR" altLang="en-US" dirty="0" err="1"/>
              <a:t>기억해야할</a:t>
            </a:r>
            <a:r>
              <a:rPr lang="ko-KR" altLang="en-US" dirty="0"/>
              <a:t> 점은 </a:t>
            </a:r>
            <a:r>
              <a:rPr lang="en-US" altLang="ko-KR" dirty="0"/>
              <a:t>LSTM</a:t>
            </a:r>
            <a:r>
              <a:rPr lang="ko-KR" altLang="en-US" dirty="0"/>
              <a:t>을 통해서 여러 번 </a:t>
            </a:r>
            <a:r>
              <a:rPr lang="en-US" altLang="ko-KR" dirty="0"/>
              <a:t>hidden state </a:t>
            </a:r>
            <a:r>
              <a:rPr lang="ko-KR" altLang="en-US" dirty="0"/>
              <a:t>값이 갱신이 되고</a:t>
            </a:r>
            <a:r>
              <a:rPr lang="en-US" altLang="ko-KR" dirty="0"/>
              <a:t>, </a:t>
            </a:r>
            <a:r>
              <a:rPr lang="ko-KR" altLang="en-US" dirty="0"/>
              <a:t>인코더 파트에서 나온 </a:t>
            </a:r>
            <a:r>
              <a:rPr lang="en-US" altLang="ko-KR" dirty="0"/>
              <a:t>hidden state </a:t>
            </a:r>
            <a:r>
              <a:rPr lang="ko-KR" altLang="en-US" dirty="0"/>
              <a:t>값을 벡터로 </a:t>
            </a:r>
            <a:r>
              <a:rPr lang="ko-KR" altLang="en-US" dirty="0" err="1"/>
              <a:t>사용하겠다입니다</a:t>
            </a:r>
            <a:r>
              <a:rPr lang="en-US" altLang="ko-KR" dirty="0"/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 그림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보여지는 것은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디코더가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context vector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이전에 생성된 단어를 입력으로 받아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hidden state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업데이트하고 새로운 단어를 생성하는 과정입니다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이렇게 함으로써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디코더는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입력 시퀀스의 정보를 바탕으로 적절한 출력 시퀀스를 생성할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44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모델을 바탕으로 </a:t>
            </a:r>
            <a:r>
              <a:rPr lang="en-US" altLang="ko-KR" dirty="0"/>
              <a:t>WMT 2014</a:t>
            </a:r>
            <a:r>
              <a:rPr lang="ko-KR" altLang="en-US" dirty="0"/>
              <a:t>년도 데이터셋에 대해서 충분히 </a:t>
            </a:r>
            <a:r>
              <a:rPr lang="en-US" altLang="ko-KR" dirty="0"/>
              <a:t>state of the art(</a:t>
            </a:r>
            <a:r>
              <a:rPr lang="ko-KR" altLang="en-US" dirty="0"/>
              <a:t>최고 성능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err="1"/>
              <a:t>보였다라고</a:t>
            </a:r>
            <a:r>
              <a:rPr lang="ko-KR" altLang="en-US" dirty="0"/>
              <a:t> 하고 앙상블 기법을 적용해서 성능을 더 좋게 만들었다고 언급하고 있습니다</a:t>
            </a:r>
            <a:r>
              <a:rPr lang="en-US" altLang="ko-KR" dirty="0"/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논문에서 언급된 앙상블은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5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개의 깊은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모델을 조합한 것입니다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각 모델은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384M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파라미터와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8,000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차원의 상태를 가집니다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앙상블 모델을 사용해서 받은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34.81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이라는 점수는 당시 대형 신경망을 사용한 직접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버역에서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가장 높은 성능으로 기록이 되었습니다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dirty="0"/>
              <a:t>그러기 때문에 통계적 기반 모델보다 성능이 더 좋을 수 있다 언급하면서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SMT </a:t>
            </a:r>
            <a:r>
              <a:rPr lang="ko-KR" altLang="en-US" dirty="0"/>
              <a:t>기법을 같이 사용해보니 </a:t>
            </a:r>
            <a:r>
              <a:rPr lang="en-US" altLang="ko-KR" dirty="0"/>
              <a:t>36.5</a:t>
            </a:r>
            <a:r>
              <a:rPr lang="ko-KR" altLang="en-US" dirty="0"/>
              <a:t>로 지금까지의 성능 중 최고 성능과 비슷하게 나오는 것을 확인할 수 있다고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LSTM</a:t>
            </a:r>
            <a:r>
              <a:rPr lang="ko-KR" altLang="en-US" dirty="0"/>
              <a:t>을 사용했을 때 </a:t>
            </a:r>
            <a:r>
              <a:rPr lang="en-US" altLang="ko-KR" dirty="0"/>
              <a:t>Long Sentence</a:t>
            </a:r>
            <a:r>
              <a:rPr lang="ko-KR" altLang="en-US" dirty="0"/>
              <a:t>를 잘 처리할 수 있어서 실제 문장이 길 때도 잘 동작한다고 언급하고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344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에 대해서 수학적으로 표현하면 위 수식처럼 표현할 수 있다</a:t>
            </a:r>
            <a:endParaRPr lang="en-US" altLang="ko-KR" dirty="0"/>
          </a:p>
          <a:p>
            <a:r>
              <a:rPr lang="en-US" altLang="ko-KR" dirty="0"/>
              <a:t>Input Sequence(x)</a:t>
            </a:r>
            <a:r>
              <a:rPr lang="ko-KR" altLang="en-US" dirty="0"/>
              <a:t>는 총 </a:t>
            </a:r>
            <a:r>
              <a:rPr lang="en-US" altLang="ko-KR" dirty="0"/>
              <a:t>t</a:t>
            </a:r>
            <a:r>
              <a:rPr lang="ko-KR" altLang="en-US" dirty="0"/>
              <a:t>개가 존재하고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en-US" altLang="ko-KR" dirty="0"/>
              <a:t>small x</a:t>
            </a:r>
            <a:r>
              <a:rPr lang="ko-KR" altLang="en-US" dirty="0"/>
              <a:t>는 전부 하나의 단어를 의미한다</a:t>
            </a:r>
            <a:endParaRPr lang="en-US" altLang="ko-KR" dirty="0"/>
          </a:p>
          <a:p>
            <a:r>
              <a:rPr lang="ko-KR" altLang="en-US" dirty="0"/>
              <a:t>우리의 목표는 </a:t>
            </a:r>
            <a:r>
              <a:rPr lang="en-US" altLang="ko-KR" dirty="0"/>
              <a:t>y1 … </a:t>
            </a:r>
            <a:r>
              <a:rPr lang="en-US" altLang="ko-KR" dirty="0" err="1"/>
              <a:t>yT</a:t>
            </a:r>
            <a:r>
              <a:rPr lang="ko-KR" altLang="en-US" dirty="0"/>
              <a:t>의 출력이 나오게 하는 것이고 이는 하단의 수식으로 표현이 가능하다</a:t>
            </a:r>
            <a:endParaRPr lang="en-US" altLang="ko-KR" dirty="0"/>
          </a:p>
          <a:p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현재 단어에 대한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hidden state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를 구하려면 </a:t>
            </a:r>
            <a:r>
              <a:rPr lang="ko-KR" altLang="en-US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이전까지에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hidden state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에 대한 정보와 현재 단어에 대한 정보를 조합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, sigmoid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를 씌워서 구할 수 있다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현재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hidden state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는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linear layer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를 통해 출력 결과가 나온다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하지만 여기서 문제점은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RNN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을 사용시 입력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출력의 문장 길이가 다르면 사용하기가 어렵다는 것이다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468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입력 시퀀스가 하나의 고정된 크기의</a:t>
            </a:r>
            <a:r>
              <a:rPr lang="en-US" altLang="ko-KR" dirty="0"/>
              <a:t> </a:t>
            </a:r>
            <a:r>
              <a:rPr lang="ko-KR" altLang="en-US" dirty="0"/>
              <a:t>벡터로 만드는 방법이 일반적으로 사용될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 err="1"/>
              <a:t>Incoder</a:t>
            </a:r>
            <a:r>
              <a:rPr lang="en-US" altLang="ko-KR" dirty="0"/>
              <a:t> </a:t>
            </a:r>
            <a:r>
              <a:rPr lang="ko-KR" altLang="en-US" dirty="0"/>
              <a:t>파트를 위한 </a:t>
            </a:r>
            <a:r>
              <a:rPr lang="en-US" altLang="ko-KR" dirty="0"/>
              <a:t>RNN</a:t>
            </a:r>
            <a:r>
              <a:rPr lang="ko-KR" altLang="en-US" dirty="0"/>
              <a:t>과 </a:t>
            </a:r>
            <a:r>
              <a:rPr lang="en-US" altLang="ko-KR" dirty="0"/>
              <a:t>decoder </a:t>
            </a:r>
            <a:r>
              <a:rPr lang="ko-KR" altLang="en-US" dirty="0"/>
              <a:t>파트를 위한 </a:t>
            </a:r>
            <a:r>
              <a:rPr lang="en-US" altLang="ko-KR" dirty="0"/>
              <a:t>RNN</a:t>
            </a:r>
            <a:r>
              <a:rPr lang="ko-KR" altLang="en-US" dirty="0"/>
              <a:t>이 따로 사용될 수 있고</a:t>
            </a:r>
            <a:endParaRPr lang="en-US" altLang="ko-KR" dirty="0"/>
          </a:p>
          <a:p>
            <a:r>
              <a:rPr lang="en-US" altLang="ko-KR" dirty="0"/>
              <a:t>Decoder</a:t>
            </a:r>
            <a:r>
              <a:rPr lang="ko-KR" altLang="en-US" dirty="0"/>
              <a:t>파트는 고정된 크기의 벡터를 </a:t>
            </a:r>
            <a:r>
              <a:rPr lang="en-US" altLang="ko-KR" dirty="0"/>
              <a:t>sentence</a:t>
            </a:r>
            <a:r>
              <a:rPr lang="ko-KR" altLang="en-US" dirty="0"/>
              <a:t>로 </a:t>
            </a:r>
            <a:r>
              <a:rPr lang="ko-KR" altLang="en-US" dirty="0" err="1"/>
              <a:t>만들어주는게</a:t>
            </a:r>
            <a:r>
              <a:rPr lang="ko-KR" altLang="en-US" dirty="0"/>
              <a:t> 특징이다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기본적인 </a:t>
            </a:r>
            <a:r>
              <a:rPr lang="en-US" altLang="ko-KR" dirty="0"/>
              <a:t>RNN</a:t>
            </a:r>
            <a:r>
              <a:rPr lang="ko-KR" altLang="en-US" dirty="0"/>
              <a:t>은 </a:t>
            </a:r>
            <a:r>
              <a:rPr lang="en-US" altLang="ko-KR" dirty="0"/>
              <a:t>Long term dependency</a:t>
            </a:r>
            <a:r>
              <a:rPr lang="ko-KR" altLang="en-US" dirty="0"/>
              <a:t>를 해결하기 어려웠기 때문에 </a:t>
            </a:r>
            <a:r>
              <a:rPr lang="en-US" altLang="ko-KR" dirty="0"/>
              <a:t>LSTM </a:t>
            </a:r>
            <a:r>
              <a:rPr lang="ko-KR" altLang="en-US" dirty="0"/>
              <a:t>기법이 제안이 되었고 이를 이용했을 때 성능이 높아질 수 있다고 말하고 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수식으로 번역 문제를 표현할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입력문장은 </a:t>
            </a:r>
            <a:r>
              <a:rPr lang="en-US" altLang="ko-KR" dirty="0"/>
              <a:t>x, </a:t>
            </a:r>
            <a:r>
              <a:rPr lang="ko-KR" altLang="en-US" dirty="0"/>
              <a:t>출력 문장은 </a:t>
            </a:r>
            <a:r>
              <a:rPr lang="en-US" altLang="ko-KR" dirty="0"/>
              <a:t>y</a:t>
            </a:r>
          </a:p>
          <a:p>
            <a:r>
              <a:rPr lang="ko-KR" altLang="en-US" dirty="0"/>
              <a:t>이때 입력문장의 단어</a:t>
            </a:r>
            <a:r>
              <a:rPr lang="en-US" altLang="ko-KR" dirty="0"/>
              <a:t>, </a:t>
            </a:r>
            <a:r>
              <a:rPr lang="ko-KR" altLang="en-US" dirty="0"/>
              <a:t>출력문장의 단어 개수는 같을 </a:t>
            </a:r>
            <a:r>
              <a:rPr lang="ko-KR" altLang="en-US" dirty="0" err="1"/>
              <a:t>필요가없다</a:t>
            </a:r>
            <a:r>
              <a:rPr lang="en-US" altLang="ko-KR" dirty="0"/>
              <a:t>. </a:t>
            </a:r>
            <a:r>
              <a:rPr lang="ko-KR" altLang="en-US" dirty="0"/>
              <a:t>그러기 때문에 입력문장은 하나의 </a:t>
            </a:r>
            <a:r>
              <a:rPr lang="en-US" altLang="ko-KR" dirty="0"/>
              <a:t>context vector</a:t>
            </a:r>
            <a:r>
              <a:rPr lang="ko-KR" altLang="en-US" dirty="0"/>
              <a:t>인 </a:t>
            </a:r>
            <a:r>
              <a:rPr lang="en-US" altLang="ko-KR" dirty="0"/>
              <a:t>V</a:t>
            </a:r>
            <a:r>
              <a:rPr lang="ko-KR" altLang="en-US" dirty="0"/>
              <a:t>로 바뀌게 되고</a:t>
            </a:r>
            <a:r>
              <a:rPr lang="en-US" altLang="ko-KR" dirty="0"/>
              <a:t>, </a:t>
            </a:r>
            <a:r>
              <a:rPr lang="ko-KR" altLang="en-US" dirty="0"/>
              <a:t>이제 이 </a:t>
            </a:r>
            <a:r>
              <a:rPr lang="en-US" altLang="ko-KR" dirty="0"/>
              <a:t>v</a:t>
            </a:r>
            <a:r>
              <a:rPr lang="ko-KR" altLang="en-US" dirty="0"/>
              <a:t>를 이용해서 매번 출력결과를 재귀적으로 </a:t>
            </a:r>
            <a:r>
              <a:rPr lang="en-US" altLang="ko-KR" dirty="0"/>
              <a:t>decoder </a:t>
            </a:r>
            <a:r>
              <a:rPr lang="ko-KR" altLang="en-US" dirty="0"/>
              <a:t>파트를 거쳐서 결과문장이 나올 수 있도록 만들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본 논문에서는 별도의 </a:t>
            </a:r>
            <a:r>
              <a:rPr lang="en-US" altLang="ko-KR" dirty="0"/>
              <a:t>start of sequence</a:t>
            </a:r>
            <a:r>
              <a:rPr lang="ko-KR" altLang="en-US" dirty="0"/>
              <a:t>가 없다고 가정을 하고 논문 내용을 전개한다</a:t>
            </a:r>
            <a:r>
              <a:rPr lang="en-US" altLang="ko-KR" dirty="0"/>
              <a:t>. End of sequence</a:t>
            </a:r>
            <a:r>
              <a:rPr lang="ko-KR" altLang="en-US" dirty="0"/>
              <a:t>만 있다</a:t>
            </a:r>
            <a:endParaRPr lang="en-US" altLang="ko-KR" dirty="0"/>
          </a:p>
          <a:p>
            <a:r>
              <a:rPr lang="ko-KR" altLang="en-US" dirty="0"/>
              <a:t>입력은 </a:t>
            </a:r>
            <a:r>
              <a:rPr lang="en-US" altLang="ko-KR" dirty="0"/>
              <a:t>ABC EOS </a:t>
            </a:r>
            <a:r>
              <a:rPr lang="ko-KR" altLang="en-US" dirty="0"/>
              <a:t>이순으로 들어갈 수 있고 </a:t>
            </a:r>
            <a:r>
              <a:rPr lang="en-US" altLang="ko-KR" dirty="0"/>
              <a:t>decoder</a:t>
            </a:r>
            <a:r>
              <a:rPr lang="ko-KR" altLang="en-US" dirty="0"/>
              <a:t>파트는 </a:t>
            </a:r>
            <a:r>
              <a:rPr lang="en-US" altLang="ko-KR" dirty="0"/>
              <a:t>WXYZ EOS</a:t>
            </a:r>
            <a:r>
              <a:rPr lang="ko-KR" altLang="en-US" dirty="0"/>
              <a:t>가 들어가는 순으로 매번 입력을 받게 되는 것이다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43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다만 논문에서는 실제 수식과는 </a:t>
            </a:r>
            <a:r>
              <a:rPr lang="ko-KR" altLang="en-US" dirty="0" err="1"/>
              <a:t>다른방식으로</a:t>
            </a:r>
            <a:r>
              <a:rPr lang="ko-KR" altLang="en-US" dirty="0"/>
              <a:t> 구현이 이루어졌다고 한다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en-US" altLang="ko-KR" dirty="0"/>
              <a:t>Encoder, Decoder</a:t>
            </a:r>
            <a:r>
              <a:rPr lang="ko-KR" altLang="en-US" dirty="0"/>
              <a:t>에 사용되는 </a:t>
            </a:r>
            <a:r>
              <a:rPr lang="en-US" altLang="ko-KR" dirty="0"/>
              <a:t>LSTM</a:t>
            </a:r>
            <a:r>
              <a:rPr lang="ko-KR" altLang="en-US" dirty="0"/>
              <a:t>은 서로 다른 파라메터를 가진다는 점이 특징이다</a:t>
            </a:r>
            <a:r>
              <a:rPr lang="en-US" altLang="ko-KR" dirty="0"/>
              <a:t>. LSTM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개만 </a:t>
            </a:r>
            <a:r>
              <a:rPr lang="ko-KR" altLang="en-US" dirty="0" err="1"/>
              <a:t>쓰는것이</a:t>
            </a:r>
            <a:r>
              <a:rPr lang="ko-KR" altLang="en-US" dirty="0"/>
              <a:t> 아닌 총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Layer</a:t>
            </a:r>
            <a:r>
              <a:rPr lang="ko-KR" altLang="en-US" dirty="0"/>
              <a:t>를 겹쳐서 사용할 수 있다고 한다</a:t>
            </a:r>
            <a:r>
              <a:rPr lang="en-US" altLang="ko-KR" dirty="0"/>
              <a:t>. LSTM</a:t>
            </a:r>
            <a:r>
              <a:rPr lang="ko-KR" altLang="en-US" dirty="0"/>
              <a:t>이 </a:t>
            </a:r>
            <a:r>
              <a:rPr lang="en-US" altLang="ko-KR" dirty="0"/>
              <a:t>4</a:t>
            </a:r>
            <a:r>
              <a:rPr lang="ko-KR" altLang="en-US" dirty="0"/>
              <a:t>번 쓰이면 이런 수식이 </a:t>
            </a:r>
            <a:r>
              <a:rPr lang="en-US" altLang="ko-KR" dirty="0"/>
              <a:t>4</a:t>
            </a:r>
            <a:r>
              <a:rPr lang="ko-KR" altLang="en-US" dirty="0"/>
              <a:t>번 중첩되어 사용되기 때문에 </a:t>
            </a:r>
            <a:r>
              <a:rPr lang="en-US" altLang="ko-KR" dirty="0"/>
              <a:t>model</a:t>
            </a:r>
            <a:r>
              <a:rPr lang="ko-KR" altLang="en-US" dirty="0"/>
              <a:t>의 </a:t>
            </a:r>
            <a:r>
              <a:rPr lang="en-US" altLang="ko-KR" dirty="0"/>
              <a:t>capacity</a:t>
            </a:r>
            <a:r>
              <a:rPr lang="ko-KR" altLang="en-US" dirty="0"/>
              <a:t>는 더욱 높아지게 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입력문장의 단어 순서를 바꾸는 것이 성능향상에 엄청 많이 도움이 된다고 한다</a:t>
            </a:r>
            <a:endParaRPr lang="en-US" altLang="ko-KR" dirty="0"/>
          </a:p>
          <a:p>
            <a:r>
              <a:rPr lang="ko-KR" altLang="en-US" dirty="0"/>
              <a:t>예를 들어 </a:t>
            </a:r>
            <a:r>
              <a:rPr lang="en-US" altLang="ko-KR" dirty="0" err="1"/>
              <a:t>abc</a:t>
            </a:r>
            <a:r>
              <a:rPr lang="ko-KR" altLang="en-US" dirty="0"/>
              <a:t>가 입력으로 들어온다면 모델에는 </a:t>
            </a:r>
            <a:r>
              <a:rPr lang="en-US" altLang="ko-KR" dirty="0"/>
              <a:t>cba</a:t>
            </a:r>
            <a:r>
              <a:rPr lang="ko-KR" altLang="en-US" dirty="0"/>
              <a:t>가 들어가게 만드는 것이다</a:t>
            </a:r>
            <a:endParaRPr lang="en-US" altLang="ko-KR" dirty="0"/>
          </a:p>
          <a:p>
            <a:r>
              <a:rPr lang="ko-KR" altLang="en-US" dirty="0"/>
              <a:t>이럴 경우 </a:t>
            </a:r>
            <a:r>
              <a:rPr lang="en-US" altLang="ko-KR" dirty="0"/>
              <a:t>a</a:t>
            </a:r>
            <a:r>
              <a:rPr lang="ko-KR" altLang="en-US" dirty="0"/>
              <a:t>는 상대적으로 </a:t>
            </a:r>
            <a:r>
              <a:rPr lang="en-US" altLang="ko-KR" dirty="0"/>
              <a:t>(</a:t>
            </a:r>
            <a:r>
              <a:rPr lang="ko-KR" altLang="en-US" dirty="0"/>
              <a:t>알파</a:t>
            </a:r>
            <a:r>
              <a:rPr lang="en-US" altLang="ko-KR" dirty="0"/>
              <a:t>)</a:t>
            </a:r>
            <a:r>
              <a:rPr lang="ko-KR" altLang="en-US" dirty="0"/>
              <a:t>와 비슷하게 되게 때문에 상대적으로 첫번째 등장하는 단어끼리 높은 연관성을 가질 수 있도록 </a:t>
            </a:r>
            <a:r>
              <a:rPr lang="en-US" altLang="ko-KR" dirty="0"/>
              <a:t>mapping</a:t>
            </a:r>
            <a:r>
              <a:rPr lang="ko-KR" altLang="en-US" dirty="0"/>
              <a:t>시킬 수 있어 모델의 학습 난이도가 낮아져서 더 좋은 성능이 나올 수 있다고 한다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49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이런 메소드를 기존에 존재하던 </a:t>
            </a:r>
            <a:r>
              <a:rPr lang="en-US" altLang="ko-KR" dirty="0"/>
              <a:t>SMT </a:t>
            </a:r>
            <a:r>
              <a:rPr lang="ko-KR" altLang="en-US" dirty="0"/>
              <a:t>베이스라인에 추가해서 성능을 더 개선시킬 수 있는 방향으로 적용을 했더니 좋은 성능이 나왔다고 언급하고있다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84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WMT 2014</a:t>
            </a:r>
            <a:r>
              <a:rPr lang="ko-KR" altLang="en-US" dirty="0"/>
              <a:t>년도 버전의 데이터셋은 현재까지도 논문에서 많이 성능평가로 사용되고있다</a:t>
            </a:r>
            <a:r>
              <a:rPr lang="en-US" altLang="ko-KR" dirty="0"/>
              <a:t>. </a:t>
            </a:r>
            <a:r>
              <a:rPr lang="ko-KR" altLang="en-US" dirty="0"/>
              <a:t>이미지로 따지면 </a:t>
            </a:r>
            <a:r>
              <a:rPr lang="en-US" altLang="ko-KR" dirty="0" err="1"/>
              <a:t>imagenet</a:t>
            </a:r>
            <a:r>
              <a:rPr lang="ko-KR" altLang="en-US" dirty="0"/>
              <a:t>과 비슷하게 많은 수의 데이터를 갖고 있다</a:t>
            </a:r>
            <a:endParaRPr lang="en-US" altLang="ko-KR" dirty="0"/>
          </a:p>
          <a:p>
            <a:r>
              <a:rPr lang="ko-KR" altLang="en-US" dirty="0"/>
              <a:t>일반적으로 학습을 </a:t>
            </a:r>
            <a:r>
              <a:rPr lang="ko-KR" altLang="en-US" dirty="0" err="1"/>
              <a:t>진행할때와</a:t>
            </a:r>
            <a:r>
              <a:rPr lang="ko-KR" altLang="en-US" dirty="0"/>
              <a:t> 마찬가지로 두 언어에 대해서 고정된 크기의 단어 사전을 사용했다고 한다</a:t>
            </a:r>
            <a:r>
              <a:rPr lang="en-US" altLang="ko-KR" dirty="0"/>
              <a:t>. </a:t>
            </a:r>
            <a:r>
              <a:rPr lang="ko-KR" altLang="en-US" dirty="0"/>
              <a:t>각각의 토큰을 하나의 단어로 보기 때문에 각각의 단어를 특정 차원의 벡터로써 표현할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총 </a:t>
            </a:r>
            <a:r>
              <a:rPr lang="ko-KR" altLang="en-US" dirty="0" err="1"/>
              <a:t>단어중에</a:t>
            </a:r>
            <a:r>
              <a:rPr lang="ko-KR" altLang="en-US" dirty="0"/>
              <a:t> </a:t>
            </a:r>
            <a:r>
              <a:rPr lang="en-US" altLang="ko-KR" dirty="0"/>
              <a:t>16</a:t>
            </a:r>
            <a:r>
              <a:rPr lang="ko-KR" altLang="en-US" dirty="0"/>
              <a:t>만개만 사용한다고 하면 입력으로 들어오는 모든 </a:t>
            </a:r>
            <a:r>
              <a:rPr lang="en-US" altLang="ko-KR" dirty="0"/>
              <a:t>word</a:t>
            </a:r>
            <a:r>
              <a:rPr lang="ko-KR" altLang="en-US" dirty="0"/>
              <a:t>는 </a:t>
            </a:r>
            <a:r>
              <a:rPr lang="en-US" altLang="ko-KR" dirty="0"/>
              <a:t>16</a:t>
            </a:r>
            <a:r>
              <a:rPr lang="ko-KR" altLang="en-US" dirty="0"/>
              <a:t>만개 중 하나로 모두 표현이 </a:t>
            </a:r>
            <a:r>
              <a:rPr lang="ko-KR" altLang="en-US" dirty="0" err="1"/>
              <a:t>될거라고</a:t>
            </a:r>
            <a:r>
              <a:rPr lang="ko-KR" altLang="en-US" dirty="0"/>
              <a:t> </a:t>
            </a:r>
            <a:r>
              <a:rPr lang="ko-KR" altLang="en-US" dirty="0" err="1"/>
              <a:t>약속하는거나</a:t>
            </a:r>
            <a:r>
              <a:rPr lang="ko-KR" altLang="en-US" dirty="0"/>
              <a:t> 마찬가지다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096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불균형 문제를 해결하기 위한 다양한 방법 중</a:t>
            </a:r>
            <a:r>
              <a:rPr lang="en-US" altLang="ko-KR" dirty="0"/>
              <a:t>, </a:t>
            </a:r>
            <a:r>
              <a:rPr lang="ko-KR" altLang="en-US" dirty="0" err="1"/>
              <a:t>오버샘플링</a:t>
            </a:r>
            <a:r>
              <a:rPr lang="ko-KR" altLang="en-US" dirty="0"/>
              <a:t> 기법이 있는데</a:t>
            </a:r>
            <a:r>
              <a:rPr lang="en-US" altLang="ko-KR" dirty="0"/>
              <a:t>, </a:t>
            </a:r>
            <a:r>
              <a:rPr lang="ko-KR" altLang="en-US" dirty="0"/>
              <a:t>이는 불균형한 데이터셋에서 낮은 비율을 차지하던 클래스의 수를 늘림으로써 불균형을 </a:t>
            </a:r>
            <a:r>
              <a:rPr lang="ko-KR" altLang="en-US" dirty="0" err="1"/>
              <a:t>해소하겠다라는</a:t>
            </a:r>
            <a:r>
              <a:rPr lang="ko-KR" altLang="en-US" dirty="0"/>
              <a:t> 개념에서 나온 기법입니다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존재하지 않는 데이터의 수를 늘리는 과정에서 과적합을 야기하여 성능을 저하할 수도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anumGothic" pitchFamily="2" charset="-127"/>
              <a:ea typeface="NanumGothic" pitchFamily="2" charset="-127"/>
            </a:endParaRPr>
          </a:p>
          <a:p>
            <a:r>
              <a:rPr lang="ko-KR" altLang="en-US" dirty="0"/>
              <a:t>이러한 문제로 인해 탄생한 것이 </a:t>
            </a:r>
            <a:r>
              <a:rPr lang="en-US" altLang="ko-KR" dirty="0"/>
              <a:t>SMOTE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낮은 비율로 존재하는 소수 클래스의 데이터를 </a:t>
            </a:r>
            <a:r>
              <a:rPr lang="en-US" altLang="ko-KR" dirty="0"/>
              <a:t>KNN </a:t>
            </a:r>
            <a:r>
              <a:rPr lang="ko-KR" altLang="en-US" dirty="0"/>
              <a:t>알고리즘을 활용하여 새롭게 생성하는 방법입니다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98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이어서 디코딩과 </a:t>
            </a:r>
            <a:r>
              <a:rPr lang="en-US" altLang="ko-KR" dirty="0"/>
              <a:t>Rescoring</a:t>
            </a:r>
            <a:r>
              <a:rPr lang="ko-KR" altLang="en-US" dirty="0"/>
              <a:t>을 설명하고있다</a:t>
            </a:r>
            <a:endParaRPr lang="en-US" altLang="ko-KR" dirty="0"/>
          </a:p>
          <a:p>
            <a:r>
              <a:rPr lang="en-US" altLang="ko-KR" dirty="0"/>
              <a:t>S</a:t>
            </a:r>
            <a:r>
              <a:rPr lang="ko-KR" altLang="en-US" dirty="0"/>
              <a:t>는 </a:t>
            </a:r>
            <a:r>
              <a:rPr lang="en-US" altLang="ko-KR" dirty="0"/>
              <a:t>source T</a:t>
            </a:r>
            <a:r>
              <a:rPr lang="ko-KR" altLang="en-US" dirty="0"/>
              <a:t>는 </a:t>
            </a:r>
            <a:r>
              <a:rPr lang="en-US" altLang="ko-KR" dirty="0"/>
              <a:t>Target</a:t>
            </a:r>
          </a:p>
          <a:p>
            <a:r>
              <a:rPr lang="ko-KR" altLang="en-US" dirty="0"/>
              <a:t>어떠한 하나의 </a:t>
            </a:r>
            <a:r>
              <a:rPr lang="en-US" altLang="ko-KR" dirty="0" err="1"/>
              <a:t>Souce</a:t>
            </a:r>
            <a:r>
              <a:rPr lang="en-US" altLang="ko-KR" dirty="0"/>
              <a:t> sentence</a:t>
            </a:r>
            <a:r>
              <a:rPr lang="ko-KR" altLang="en-US" dirty="0"/>
              <a:t>가 들어왔다면 거기에 </a:t>
            </a:r>
            <a:r>
              <a:rPr lang="en-US" altLang="ko-KR" dirty="0"/>
              <a:t>1:1</a:t>
            </a:r>
            <a:r>
              <a:rPr lang="ko-KR" altLang="en-US" dirty="0"/>
              <a:t>로 매칭되는 </a:t>
            </a:r>
            <a:r>
              <a:rPr lang="en-US" altLang="ko-KR" dirty="0"/>
              <a:t>Target Sentence</a:t>
            </a:r>
            <a:r>
              <a:rPr lang="ko-KR" altLang="en-US" dirty="0"/>
              <a:t>가 나올 수 있도록 학습을 진행하였고 </a:t>
            </a:r>
            <a:r>
              <a:rPr lang="en-US" altLang="ko-KR" dirty="0"/>
              <a:t>log</a:t>
            </a:r>
            <a:r>
              <a:rPr lang="ko-KR" altLang="en-US" dirty="0"/>
              <a:t>를 붙임으로써 </a:t>
            </a:r>
            <a:r>
              <a:rPr lang="ko-KR" altLang="en-US" dirty="0" err="1"/>
              <a:t>확률값이</a:t>
            </a:r>
            <a:r>
              <a:rPr lang="ko-KR" altLang="en-US" dirty="0"/>
              <a:t> 높아지는 방향으로 학습을 진행했다고 볼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마찬가지로 학습이 모두 이루어진 이후에는 매번 </a:t>
            </a:r>
            <a:r>
              <a:rPr lang="en-US" altLang="ko-KR" dirty="0"/>
              <a:t>sentence</a:t>
            </a:r>
            <a:r>
              <a:rPr lang="ko-KR" altLang="en-US" dirty="0"/>
              <a:t>가 모두 주어질 때마다 가장 높은 확률을 갖는 </a:t>
            </a:r>
            <a:r>
              <a:rPr lang="en-US" altLang="ko-KR" dirty="0"/>
              <a:t>target sentence</a:t>
            </a:r>
            <a:r>
              <a:rPr lang="ko-KR" altLang="en-US" dirty="0"/>
              <a:t>를 </a:t>
            </a:r>
            <a:r>
              <a:rPr lang="en-US" altLang="ko-KR" dirty="0"/>
              <a:t>return</a:t>
            </a:r>
            <a:r>
              <a:rPr lang="ko-KR" altLang="en-US" dirty="0"/>
              <a:t>할 수 있도록 만들어서 결과를 구할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 자연어처리에서 매우 자주 사용되는 </a:t>
            </a:r>
            <a:r>
              <a:rPr lang="en-US" altLang="ko-KR" dirty="0" err="1"/>
              <a:t>bram</a:t>
            </a:r>
            <a:r>
              <a:rPr lang="en-US" altLang="ko-KR" dirty="0"/>
              <a:t> search</a:t>
            </a:r>
            <a:r>
              <a:rPr lang="ko-KR" altLang="en-US" dirty="0"/>
              <a:t>방식도 사용이 되었다고 한다</a:t>
            </a:r>
            <a:r>
              <a:rPr lang="en-US" altLang="ko-KR" dirty="0"/>
              <a:t>. </a:t>
            </a:r>
            <a:r>
              <a:rPr lang="ko-KR" altLang="en-US" dirty="0"/>
              <a:t>매번 확률이 </a:t>
            </a:r>
            <a:r>
              <a:rPr lang="ko-KR" altLang="en-US" dirty="0" err="1"/>
              <a:t>높은것만</a:t>
            </a:r>
            <a:r>
              <a:rPr lang="ko-KR" altLang="en-US" dirty="0"/>
              <a:t> 선택하는 것이 아닌 특정 깊이만큼 더 들어갈 수 있도록 만들어서 결과적으로 출력문장의 확률이 높은 경우를 결과적으로 더 뱉을 수 있도록 동작시키는 방법을 이용했다고 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통계적 기반 자연어처리와 함께 사용할 때는 위 공식을 이용해서 </a:t>
            </a:r>
            <a:r>
              <a:rPr lang="en-US" altLang="ko-KR" dirty="0"/>
              <a:t>rescore</a:t>
            </a:r>
            <a:r>
              <a:rPr lang="ko-KR" altLang="en-US" dirty="0"/>
              <a:t>또한 진행할 수 있도록 만들었다</a:t>
            </a:r>
            <a:r>
              <a:rPr lang="en-US" altLang="ko-KR" dirty="0"/>
              <a:t>. </a:t>
            </a:r>
            <a:r>
              <a:rPr lang="ko-KR" altLang="en-US" dirty="0"/>
              <a:t>이때 지금까지 가장 성능이 좋았던 모델과 유사한 성능을 보였다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35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입력문장에 </a:t>
            </a:r>
            <a:r>
              <a:rPr lang="ko-KR" altLang="en-US" dirty="0" err="1"/>
              <a:t>포함되어있는</a:t>
            </a:r>
            <a:r>
              <a:rPr lang="ko-KR" altLang="en-US" dirty="0"/>
              <a:t> 단어의 수를 거꾸로 뒤집었을 때 성능이 </a:t>
            </a:r>
            <a:r>
              <a:rPr lang="ko-KR" altLang="en-US" dirty="0" err="1"/>
              <a:t>개선된걸</a:t>
            </a:r>
            <a:r>
              <a:rPr lang="ko-KR" altLang="en-US" dirty="0"/>
              <a:t> 확인할 수 있다</a:t>
            </a:r>
            <a:endParaRPr lang="en-US" altLang="ko-KR" dirty="0"/>
          </a:p>
          <a:p>
            <a:r>
              <a:rPr lang="en-US" altLang="ko-KR" dirty="0"/>
              <a:t>Test perplexity</a:t>
            </a:r>
            <a:r>
              <a:rPr lang="ko-KR" altLang="en-US" dirty="0"/>
              <a:t>는 감소했고 </a:t>
            </a:r>
            <a:r>
              <a:rPr lang="en-US" altLang="ko-KR" dirty="0"/>
              <a:t>test BLEU score</a:t>
            </a:r>
            <a:r>
              <a:rPr lang="ko-KR" altLang="en-US" dirty="0"/>
              <a:t>는 증가했다</a:t>
            </a:r>
            <a:r>
              <a:rPr lang="en-US" altLang="ko-KR" dirty="0"/>
              <a:t>. </a:t>
            </a:r>
            <a:r>
              <a:rPr lang="ko-KR" altLang="en-US" dirty="0" err="1"/>
              <a:t>다시말해</a:t>
            </a:r>
            <a:r>
              <a:rPr lang="ko-KR" altLang="en-US" dirty="0"/>
              <a:t> 성능이 더 좋아졌다고 볼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물론 이럴 경우 </a:t>
            </a:r>
            <a:r>
              <a:rPr lang="en-US" altLang="ko-KR" dirty="0"/>
              <a:t>Sentence </a:t>
            </a:r>
            <a:r>
              <a:rPr lang="ko-KR" altLang="en-US" dirty="0"/>
              <a:t>초반에 등장하는 단어는 당연히 더 좋은 성능이 나올 수 있겠지만</a:t>
            </a:r>
            <a:r>
              <a:rPr lang="en-US" altLang="ko-KR" dirty="0"/>
              <a:t>, </a:t>
            </a:r>
            <a:r>
              <a:rPr lang="ko-KR" altLang="en-US" dirty="0"/>
              <a:t>뒤쪽에 나오는 단어인 경우 성능이 더 나쁠 수 있다고 언급하고 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24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학습을 위해 사용된 자세한 </a:t>
            </a:r>
            <a:r>
              <a:rPr lang="en-US" altLang="ko-KR" dirty="0"/>
              <a:t>detail</a:t>
            </a:r>
            <a:r>
              <a:rPr lang="ko-KR" altLang="en-US" dirty="0"/>
              <a:t>이 언급되고 있다</a:t>
            </a:r>
            <a:endParaRPr lang="en-US" altLang="ko-KR" dirty="0"/>
          </a:p>
          <a:p>
            <a:r>
              <a:rPr lang="ko-KR" altLang="en-US" dirty="0"/>
              <a:t>실제 </a:t>
            </a:r>
            <a:r>
              <a:rPr lang="en-US" altLang="ko-KR" dirty="0"/>
              <a:t>LSTM</a:t>
            </a:r>
            <a:r>
              <a:rPr lang="ko-KR" altLang="en-US" dirty="0"/>
              <a:t>은 </a:t>
            </a:r>
            <a:r>
              <a:rPr lang="en-US" altLang="ko-KR" dirty="0"/>
              <a:t>4</a:t>
            </a:r>
            <a:r>
              <a:rPr lang="ko-KR" altLang="en-US" dirty="0"/>
              <a:t>번을 중첩했고 </a:t>
            </a:r>
            <a:r>
              <a:rPr lang="en-US" altLang="ko-KR" dirty="0"/>
              <a:t>word </a:t>
            </a:r>
            <a:r>
              <a:rPr lang="en-US" altLang="ko-KR" dirty="0" err="1"/>
              <a:t>embadding</a:t>
            </a:r>
            <a:r>
              <a:rPr lang="ko-KR" altLang="en-US" dirty="0"/>
              <a:t>은 총 </a:t>
            </a:r>
            <a:r>
              <a:rPr lang="en-US" altLang="ko-KR" dirty="0"/>
              <a:t>1000</a:t>
            </a:r>
            <a:r>
              <a:rPr lang="ko-KR" altLang="en-US" dirty="0"/>
              <a:t>차원으로 만들었다</a:t>
            </a:r>
            <a:endParaRPr lang="en-US" altLang="ko-KR" dirty="0"/>
          </a:p>
          <a:p>
            <a:r>
              <a:rPr lang="en-US" altLang="ko-KR" dirty="0"/>
              <a:t>Vocabulary</a:t>
            </a:r>
            <a:r>
              <a:rPr lang="ko-KR" altLang="en-US" dirty="0"/>
              <a:t>에 포함된 단어가 많아 먼저 </a:t>
            </a:r>
            <a:r>
              <a:rPr lang="en-US" altLang="ko-KR" dirty="0"/>
              <a:t>1000</a:t>
            </a:r>
            <a:r>
              <a:rPr lang="ko-KR" altLang="en-US" dirty="0"/>
              <a:t>차원에 </a:t>
            </a:r>
            <a:r>
              <a:rPr lang="en-US" altLang="ko-KR" dirty="0"/>
              <a:t>word</a:t>
            </a:r>
            <a:r>
              <a:rPr lang="ko-KR" altLang="en-US" dirty="0"/>
              <a:t>로 </a:t>
            </a:r>
            <a:r>
              <a:rPr lang="en-US" altLang="ko-KR" dirty="0" err="1"/>
              <a:t>embadding</a:t>
            </a:r>
            <a:r>
              <a:rPr lang="ko-KR" altLang="en-US" dirty="0"/>
              <a:t>될 수 있게 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LSTM</a:t>
            </a:r>
            <a:r>
              <a:rPr lang="ko-KR" altLang="en-US" dirty="0"/>
              <a:t>이 </a:t>
            </a:r>
            <a:r>
              <a:rPr lang="ko-KR" altLang="en-US" dirty="0" err="1"/>
              <a:t>포함되어있는</a:t>
            </a:r>
            <a:r>
              <a:rPr lang="ko-KR" altLang="en-US" dirty="0"/>
              <a:t> 파라미터의 값은 </a:t>
            </a:r>
            <a:r>
              <a:rPr lang="en-US" altLang="ko-KR" dirty="0"/>
              <a:t>-0.08</a:t>
            </a:r>
            <a:r>
              <a:rPr lang="ko-KR" altLang="en-US" dirty="0"/>
              <a:t>부터 </a:t>
            </a:r>
            <a:r>
              <a:rPr lang="en-US" altLang="ko-KR" dirty="0"/>
              <a:t>+0.08</a:t>
            </a:r>
            <a:r>
              <a:rPr lang="ko-KR" altLang="en-US" dirty="0"/>
              <a:t>사이의 분포로 </a:t>
            </a:r>
            <a:r>
              <a:rPr lang="en-US" altLang="ko-KR" dirty="0"/>
              <a:t>uniform</a:t>
            </a:r>
            <a:r>
              <a:rPr lang="ko-KR" altLang="en-US" dirty="0"/>
              <a:t>을 분포를 따를 수 있도록 초기화 진행</a:t>
            </a:r>
            <a:endParaRPr lang="en-US" altLang="ko-KR" dirty="0"/>
          </a:p>
          <a:p>
            <a:r>
              <a:rPr lang="ko-KR" altLang="en-US" dirty="0"/>
              <a:t>모멘텀 없이 기본적인 </a:t>
            </a:r>
            <a:r>
              <a:rPr lang="en-US" altLang="ko-KR" dirty="0"/>
              <a:t>SGD</a:t>
            </a:r>
            <a:r>
              <a:rPr lang="ko-KR" altLang="en-US" dirty="0"/>
              <a:t>를 이용해 학습을 진행했고 학습을 진행하는 과정에서 </a:t>
            </a:r>
            <a:r>
              <a:rPr lang="en-US" altLang="ko-KR" dirty="0"/>
              <a:t>learning rate</a:t>
            </a:r>
            <a:r>
              <a:rPr lang="ko-KR" altLang="en-US" dirty="0"/>
              <a:t>를 </a:t>
            </a:r>
            <a:r>
              <a:rPr lang="ko-KR" altLang="en-US" dirty="0" err="1"/>
              <a:t>줄여나갔다</a:t>
            </a:r>
            <a:endParaRPr lang="en-US" altLang="ko-KR" dirty="0"/>
          </a:p>
          <a:p>
            <a:r>
              <a:rPr lang="en-US" altLang="ko-KR" dirty="0"/>
              <a:t>Batch</a:t>
            </a:r>
            <a:r>
              <a:rPr lang="ko-KR" altLang="en-US" dirty="0"/>
              <a:t>는 </a:t>
            </a:r>
            <a:r>
              <a:rPr lang="en-US" altLang="ko-KR" dirty="0"/>
              <a:t>128</a:t>
            </a:r>
            <a:r>
              <a:rPr lang="ko-KR" altLang="en-US" dirty="0"/>
              <a:t>로 설정했다</a:t>
            </a:r>
            <a:r>
              <a:rPr lang="en-US" altLang="ko-KR" dirty="0"/>
              <a:t>. </a:t>
            </a:r>
            <a:r>
              <a:rPr lang="ko-KR" altLang="en-US" dirty="0" err="1"/>
              <a:t>다시말해</a:t>
            </a:r>
            <a:r>
              <a:rPr lang="ko-KR" altLang="en-US" dirty="0"/>
              <a:t> 학습에서 모델에 </a:t>
            </a:r>
            <a:r>
              <a:rPr lang="en-US" altLang="ko-KR" dirty="0"/>
              <a:t>forward</a:t>
            </a:r>
            <a:r>
              <a:rPr lang="ko-KR" altLang="en-US" dirty="0"/>
              <a:t>를 할 때 사용하는 문장의 개수가 </a:t>
            </a:r>
            <a:r>
              <a:rPr lang="en-US" altLang="ko-KR" dirty="0"/>
              <a:t>128</a:t>
            </a:r>
            <a:r>
              <a:rPr lang="ko-KR" altLang="en-US" dirty="0"/>
              <a:t>개라고 볼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추가적으로 알면 </a:t>
            </a:r>
            <a:r>
              <a:rPr lang="ko-KR" altLang="en-US" dirty="0" err="1"/>
              <a:t>좋은건</a:t>
            </a:r>
            <a:r>
              <a:rPr lang="ko-KR" altLang="en-US" dirty="0"/>
              <a:t> 단순히 랜덤하게 문장을 구성해서 </a:t>
            </a:r>
            <a:r>
              <a:rPr lang="en-US" altLang="ko-KR" dirty="0"/>
              <a:t>128</a:t>
            </a:r>
            <a:r>
              <a:rPr lang="ko-KR" altLang="en-US" dirty="0"/>
              <a:t>개만큼의 하나의 </a:t>
            </a:r>
            <a:r>
              <a:rPr lang="en-US" altLang="ko-KR" dirty="0"/>
              <a:t>batch</a:t>
            </a:r>
            <a:r>
              <a:rPr lang="ko-KR" altLang="en-US" dirty="0"/>
              <a:t>를 구성해서 학습을 </a:t>
            </a:r>
            <a:r>
              <a:rPr lang="ko-KR" altLang="en-US" dirty="0" err="1"/>
              <a:t>진행하게되면</a:t>
            </a:r>
            <a:r>
              <a:rPr lang="ko-KR" altLang="en-US" dirty="0"/>
              <a:t> </a:t>
            </a:r>
            <a:r>
              <a:rPr lang="ko-KR" altLang="en-US" dirty="0" err="1"/>
              <a:t>그중에</a:t>
            </a:r>
            <a:r>
              <a:rPr lang="ko-KR" altLang="en-US" dirty="0"/>
              <a:t> 긴 문장이 </a:t>
            </a:r>
            <a:r>
              <a:rPr lang="ko-KR" altLang="en-US" dirty="0" err="1"/>
              <a:t>껴있으면</a:t>
            </a:r>
            <a:r>
              <a:rPr lang="ko-KR" altLang="en-US" dirty="0"/>
              <a:t> 다른 문장들도 같은 길이가 되게 </a:t>
            </a:r>
            <a:r>
              <a:rPr lang="en-US" altLang="ko-KR" dirty="0"/>
              <a:t>padding</a:t>
            </a:r>
            <a:r>
              <a:rPr lang="ko-KR" altLang="en-US" dirty="0"/>
              <a:t>을 </a:t>
            </a:r>
            <a:r>
              <a:rPr lang="ko-KR" altLang="en-US" dirty="0" err="1"/>
              <a:t>껴줘야해서</a:t>
            </a:r>
            <a:r>
              <a:rPr lang="ko-KR" altLang="en-US" dirty="0"/>
              <a:t> 계산적으로 보았을 때 낭비라고 볼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같은 </a:t>
            </a:r>
            <a:r>
              <a:rPr lang="en-US" altLang="ko-KR" dirty="0"/>
              <a:t>mini batch</a:t>
            </a:r>
            <a:r>
              <a:rPr lang="ko-KR" altLang="en-US" dirty="0"/>
              <a:t>에 </a:t>
            </a:r>
            <a:r>
              <a:rPr lang="ko-KR" altLang="en-US" dirty="0" err="1"/>
              <a:t>포함되어있는</a:t>
            </a:r>
            <a:r>
              <a:rPr lang="ko-KR" altLang="en-US" dirty="0"/>
              <a:t> 각각의 문장들이 최대한 비슷한 길이가 될 수 있도록 조절해서 </a:t>
            </a:r>
            <a:r>
              <a:rPr lang="en-US" altLang="ko-KR" dirty="0"/>
              <a:t>padding</a:t>
            </a:r>
            <a:r>
              <a:rPr lang="ko-KR" altLang="en-US" dirty="0"/>
              <a:t>이 최대한 적게 들어가도록 만들었고 학습속도를 높일 수 있었다고 언급하고있다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945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여기서 </a:t>
            </a:r>
            <a:r>
              <a:rPr lang="en-US" altLang="ko-KR" dirty="0" err="1"/>
              <a:t>BaseLine</a:t>
            </a:r>
            <a:r>
              <a:rPr lang="en-US" altLang="ko-KR" dirty="0"/>
              <a:t> Model</a:t>
            </a:r>
            <a:r>
              <a:rPr lang="ko-KR" altLang="en-US" dirty="0"/>
              <a:t>은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기존의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SMT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시스템을 의미합니다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SMT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통계 기반 기계 번역 모델로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단어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구문 또는 구의 번역 확률을 기반으로 소스 언어에서 목표 언어로 번역합니다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이는 번역의 품질을 평가하기 위해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Neural Machine Translation(NMT)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모델과 비교되는 기준점 역할을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본 결과를 보면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＂WMT14＂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작업에 대한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Baseline System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구축한 타 문헌의 연구에서는 제작한 시스템은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WMT＇14 English to French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번역 작업에서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BLEU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점수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33.30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얻었습니다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이와 비교하여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논문에서 제안된 앙상블 방법을 사용한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5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모델은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BLEU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점수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34.81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기록하며 더 높은 성능을 보입니다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이를 통해 기존의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SMT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시스템에 비해 제안된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Seq2Seq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모델이 더 나은 번역 성능을 보임을 확인할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순수하게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만 사용하더라도 앙상블을 적용해서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BaseLine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보다 좋은 결과가 나왔다는 것을 볼 수 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Bin size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2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설정해도 충분히 합리적으로 좋은 성능이 나오는 것을 볼 수 있다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4870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SMT</a:t>
            </a:r>
            <a:r>
              <a:rPr lang="ko-KR" altLang="en-US" dirty="0"/>
              <a:t>를 같이 사용했을 때 보다 좋은 성능이 나오는 것을 확인할 수 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327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이는 </a:t>
            </a:r>
            <a:r>
              <a:rPr lang="en-US" altLang="ko-KR" dirty="0"/>
              <a:t>LSTM PCA</a:t>
            </a:r>
            <a:r>
              <a:rPr lang="ko-KR" altLang="en-US" dirty="0"/>
              <a:t>값을 </a:t>
            </a:r>
            <a:r>
              <a:rPr lang="en-US" altLang="ko-KR" dirty="0"/>
              <a:t>hidden state</a:t>
            </a:r>
            <a:r>
              <a:rPr lang="ko-KR" altLang="en-US" dirty="0"/>
              <a:t>를 이용해서 </a:t>
            </a:r>
            <a:r>
              <a:rPr lang="en-US" altLang="ko-KR" dirty="0"/>
              <a:t>two </a:t>
            </a:r>
            <a:r>
              <a:rPr lang="en-US" altLang="ko-KR" dirty="0" err="1"/>
              <a:t>demension</a:t>
            </a:r>
            <a:r>
              <a:rPr lang="ko-KR" altLang="en-US" dirty="0"/>
              <a:t>에 </a:t>
            </a:r>
            <a:r>
              <a:rPr lang="en-US" altLang="ko-KR" dirty="0" err="1"/>
              <a:t>projuction</a:t>
            </a:r>
            <a:r>
              <a:rPr lang="ko-KR" altLang="en-US" dirty="0"/>
              <a:t>을 </a:t>
            </a:r>
            <a:r>
              <a:rPr lang="ko-KR" altLang="en-US" dirty="0" err="1"/>
              <a:t>시킨건데</a:t>
            </a:r>
            <a:r>
              <a:rPr lang="ko-KR" altLang="en-US" dirty="0"/>
              <a:t> </a:t>
            </a:r>
            <a:r>
              <a:rPr lang="ko-KR" altLang="en-US" dirty="0" err="1"/>
              <a:t>보다싶이</a:t>
            </a:r>
            <a:r>
              <a:rPr lang="ko-KR" altLang="en-US" dirty="0"/>
              <a:t> 비슷한 의미끼리 잘 </a:t>
            </a:r>
            <a:r>
              <a:rPr lang="ko-KR" altLang="en-US" dirty="0" err="1"/>
              <a:t>모여있는</a:t>
            </a:r>
            <a:r>
              <a:rPr lang="ko-KR" altLang="en-US" dirty="0"/>
              <a:t> 것을 볼 수 있다</a:t>
            </a:r>
            <a:endParaRPr lang="en-US" altLang="ko-KR" dirty="0"/>
          </a:p>
          <a:p>
            <a:r>
              <a:rPr lang="ko-KR" altLang="en-US" dirty="0"/>
              <a:t>우측 그래프처럼 의미가 적절하게 잘 구분되어 있는 것을 볼 수 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1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오버 샘플링은 소수 클래스의 데이터를 무작위로 증가시키기 때문에 생성된 샘플이 기존 샘플과 유사한 데이터를 갖지 않을 가능성이 있습니다</a:t>
            </a:r>
            <a:r>
              <a:rPr lang="en-US" altLang="ko-KR" dirty="0"/>
              <a:t>. </a:t>
            </a:r>
            <a:r>
              <a:rPr lang="ko-KR" altLang="en-US" dirty="0"/>
              <a:t>여기서 말하는 무작위 증가는 </a:t>
            </a:r>
            <a:r>
              <a:rPr lang="ko-KR" altLang="en-US" dirty="0" err="1"/>
              <a:t>오버샘플링</a:t>
            </a:r>
            <a:r>
              <a:rPr lang="ko-KR" altLang="en-US" dirty="0"/>
              <a:t> 기법 중 하나인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random replication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해당 방법은 소수 클래스의 샘플을 무작위로 선택하여 복제하고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데이터셋에 추가합니다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altLang="ko-KR" dirty="0"/>
              <a:t>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ko-KR" altLang="en-US" dirty="0"/>
              <a:t> 모델은 학습 데이터에 적합하게 학습이 됩니다</a:t>
            </a:r>
            <a:r>
              <a:rPr lang="en-US" altLang="ko-KR" dirty="0"/>
              <a:t>. </a:t>
            </a:r>
            <a:r>
              <a:rPr lang="ko-KR" altLang="en-US" dirty="0"/>
              <a:t>만약 오버 샘플링으로 생성된 샘플이 유사하지 않을 경우</a:t>
            </a:r>
            <a:r>
              <a:rPr lang="en-US" altLang="ko-KR" dirty="0"/>
              <a:t>, </a:t>
            </a:r>
            <a:r>
              <a:rPr lang="ko-KR" altLang="en-US" dirty="0"/>
              <a:t>데이터 예측 능력이 부족해지게 되고 이로 인해 과적합이 발생할 수 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Smote</a:t>
            </a:r>
            <a:r>
              <a:rPr lang="ko-KR" altLang="en-US" dirty="0"/>
              <a:t>의 경우 단순한 중복 샘플이 아닌</a:t>
            </a:r>
            <a:r>
              <a:rPr lang="en-US" altLang="ko-KR" dirty="0"/>
              <a:t>, </a:t>
            </a:r>
            <a:r>
              <a:rPr lang="ko-KR" altLang="en-US" dirty="0"/>
              <a:t>소수 클래스와 다수 클래스 샘플과의 차이를 계산 후 인접한 데이터를 선택</a:t>
            </a:r>
            <a:r>
              <a:rPr lang="en-US" altLang="ko-KR" dirty="0"/>
              <a:t>, </a:t>
            </a:r>
            <a:r>
              <a:rPr lang="ko-KR" altLang="en-US" dirty="0" err="1"/>
              <a:t>보간하는</a:t>
            </a:r>
            <a:r>
              <a:rPr lang="ko-KR" altLang="en-US" dirty="0"/>
              <a:t> 방식으로 </a:t>
            </a:r>
            <a:r>
              <a:rPr lang="ko-KR" altLang="en-US" dirty="0" err="1"/>
              <a:t>오버샘플링을</a:t>
            </a:r>
            <a:r>
              <a:rPr lang="ko-KR" altLang="en-US" dirty="0"/>
              <a:t> 수행합니다</a:t>
            </a:r>
            <a:r>
              <a:rPr lang="en-US" altLang="ko-KR" dirty="0"/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새로운 샘플이 소수 클래스와 다수 클래스의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중간값을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갖도록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보간되기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때문에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새로운 샘플은 기존 데이터와 유사한 특징을 가질 확률이 높습니다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이를 통해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SMOTE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데이터셋의 다양성을 유지하면서도 오버 샘플링으로 인한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과적합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문제를 완화시킬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40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SMOTE</a:t>
            </a:r>
            <a:r>
              <a:rPr lang="ko-KR" altLang="en-US" dirty="0"/>
              <a:t>의 동작 방식입니다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소수 클래스의 데이터 중 특정 벡터를 임의의 선정한 후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선택된 샘플과 가장 가까운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k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개의 이웃 샘플을 찾습니다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거리 측정 방법으로는 일반적으로 유클리드 거리를 사용합니다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기준 벡터와 선정한 벡터 사이를 선분으로 잇고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,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 선분 위의 임의의 점이 새로운 벡터가 됩니다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이렇게 생성된 새로운 샘플은 기존 소수 클래스 데이터와 가깝지만 완전히 같지는 않으며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소수 클래스와 다수 클래스 사이에서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보간된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값을 갖게 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이를 통해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SMOTE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소수 클래스의 샘플 수를 증가시키면서도 데이터셋의 다양성을 유지할 수 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232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996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Seq-to-Seq</a:t>
            </a:r>
            <a:r>
              <a:rPr lang="ko-KR" altLang="en-US" dirty="0"/>
              <a:t>가 나오기 이전에는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phrase-based Statistical Machine Translation(SMT)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방법이 주로 사용이 되었습니다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SMT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입력과 출력의 구조가 단순한 경우에 효과적이었습니다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대표적으로 입력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출력 시퀀스가 모두 문장의 형태를 띄고 있고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일반적으로 길이가 비슷한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기본적으로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1:1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구조를 갖고 있는 기계 번역 같은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task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 상당히 효과적이었습니다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하지만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문장 구조를 고려하지 못하고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번역 결과가 자연스러운지 판단하기 어렵다는 단점이 있었고 이러한 단점을 해결하기 위해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RNN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Encoder Decoder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모델에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Attention mechanism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도입하여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입력과 출력의 구조가 다양한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task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대해서도 적용이 가능한 모델을 제안하였습니다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이렇게 제안된 모델이 바로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Seq to Seq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라는 모델입니다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해당 모델의 목적은 입력 시퀀스와 출력 시퀀스의 길이나 구조에 대한 제약을 크게 줄이고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다양한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task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 적용 가능한 모델을 제공하는 것 이었습니다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하지만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이렇게 탄생한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Seq-seq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모델은 여전히 입력과 출력의 길이나 구조가 서로 다른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task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대해서는 적용하기 어렵다는 단점이 존재하였고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이러한 단점을 해결하는 방안을 제시하는 논문이 제가 오늘 발표할 논문입니다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85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r>
              <a:rPr lang="ko-KR" altLang="en-US" dirty="0"/>
              <a:t>부터 보겠습니다</a:t>
            </a:r>
            <a:r>
              <a:rPr lang="en-US" altLang="ko-KR" dirty="0"/>
              <a:t>. </a:t>
            </a:r>
            <a:r>
              <a:rPr lang="ko-KR" altLang="en-US" dirty="0"/>
              <a:t>본 논문의 </a:t>
            </a:r>
            <a:r>
              <a:rPr lang="en-US" altLang="ko-KR" dirty="0"/>
              <a:t>Abstract </a:t>
            </a:r>
            <a:r>
              <a:rPr lang="ko-KR" altLang="en-US" dirty="0"/>
              <a:t>중 핵심적인 기여를 강조한 부분이라 생각한 문장입니다</a:t>
            </a:r>
            <a:r>
              <a:rPr lang="en-US" altLang="ko-KR" dirty="0"/>
              <a:t>. </a:t>
            </a:r>
            <a:r>
              <a:rPr lang="ko-KR" altLang="en-US" dirty="0"/>
              <a:t>문장을 보면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우리는 </a:t>
            </a:r>
            <a:r>
              <a:rPr lang="en-US" altLang="ko-KR" dirty="0"/>
              <a:t>sequence </a:t>
            </a:r>
            <a:r>
              <a:rPr lang="ko-KR" altLang="en-US" dirty="0"/>
              <a:t>구조에 대한 가정을 최소화하는 일반적인 </a:t>
            </a:r>
            <a:r>
              <a:rPr lang="en-US" altLang="ko-KR" dirty="0"/>
              <a:t>end-to-end sequence </a:t>
            </a:r>
            <a:r>
              <a:rPr lang="ko-KR" altLang="en-US" dirty="0"/>
              <a:t>학습 접근 방식을 제시한다</a:t>
            </a:r>
            <a:r>
              <a:rPr lang="en-US" altLang="ko-KR" dirty="0"/>
              <a:t>]</a:t>
            </a:r>
            <a:r>
              <a:rPr lang="ko-KR" altLang="en-US" dirty="0"/>
              <a:t>라고 </a:t>
            </a:r>
            <a:r>
              <a:rPr lang="ko-KR" altLang="en-US" dirty="0" err="1"/>
              <a:t>적혀있습니다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앞서 말씀드렸듯이</a:t>
            </a:r>
            <a:r>
              <a:rPr lang="en-US" altLang="ko-KR" dirty="0"/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기존의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sequence-to-sequence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학습 방법은 특정한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sequence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구조나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task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대해서만 적용이 가능했다는 단점이 존재하였습니다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dirty="0"/>
              <a:t>입력 출력 길이가 비슷하고 구조가 유사한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계 번역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음성 인식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문서 요약 같은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task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에서는 효과적인 반면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이미지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캡셔닝과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같은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task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입력이 이미지이고 출력이 문장인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task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에서는 기존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sequence-to-sequence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모델을 적용하는 것이 어려웠습니다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dirty="0"/>
              <a:t>본 논문에서는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다양한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task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적용 가능한 모델을 제시하고자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해당 방법은 입력과 출력 시퀀스의 길이나 구조에 대한 제약을 크게 줄이고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 같은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RNN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기반 모델에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attention mechanism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 같은 새로운 아이디어를 도입하여 다양한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task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 적용 가능한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end to end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방식을 제시하고자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논문에서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Encoder, Decoder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모두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사용하였고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Mutli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Layer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이용하여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4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번만큼 쌓았더니 성능이 가장 잘 나왔다고 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9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논문에서 제시한 모델을 활용한 결과를 먼저 보면</a:t>
            </a:r>
            <a:r>
              <a:rPr lang="en-US" altLang="ko-KR" dirty="0"/>
              <a:t>, WMT 2014</a:t>
            </a:r>
            <a:r>
              <a:rPr lang="ko-KR" altLang="en-US" dirty="0"/>
              <a:t>년도 데이터셋을 활용하여 영어를 불어로 번역하는 </a:t>
            </a:r>
            <a:r>
              <a:rPr lang="en-US" altLang="ko-KR" dirty="0"/>
              <a:t>BLEU score</a:t>
            </a:r>
            <a:r>
              <a:rPr lang="ko-KR" altLang="en-US" dirty="0"/>
              <a:t>가 </a:t>
            </a:r>
            <a:r>
              <a:rPr lang="en-US" altLang="ko-KR" dirty="0"/>
              <a:t>34.8</a:t>
            </a:r>
            <a:r>
              <a:rPr lang="ko-KR" altLang="en-US" dirty="0"/>
              <a:t>이 </a:t>
            </a:r>
            <a:r>
              <a:rPr lang="ko-KR" altLang="en-US" dirty="0" err="1"/>
              <a:t>나왔다고합니다</a:t>
            </a:r>
            <a:r>
              <a:rPr lang="en-US" altLang="ko-KR" dirty="0"/>
              <a:t>. LSTM</a:t>
            </a:r>
            <a:r>
              <a:rPr lang="ko-KR" altLang="en-US" dirty="0"/>
              <a:t>을 사용했을 때</a:t>
            </a:r>
            <a:r>
              <a:rPr lang="en-US" altLang="ko-KR" dirty="0"/>
              <a:t>, </a:t>
            </a:r>
            <a:r>
              <a:rPr lang="ko-KR" altLang="en-US" dirty="0"/>
              <a:t>긴 </a:t>
            </a:r>
            <a:r>
              <a:rPr lang="ko-KR" altLang="en-US" dirty="0" err="1"/>
              <a:t>문장이어도</a:t>
            </a:r>
            <a:r>
              <a:rPr lang="ko-KR" altLang="en-US" dirty="0"/>
              <a:t> 높은 성능으로 잘 번역했고</a:t>
            </a:r>
            <a:r>
              <a:rPr lang="en-US" altLang="ko-KR" dirty="0"/>
              <a:t>, </a:t>
            </a:r>
            <a:r>
              <a:rPr lang="ko-KR" altLang="en-US" dirty="0"/>
              <a:t>전통적인 통계 기반 </a:t>
            </a:r>
            <a:r>
              <a:rPr lang="en-US" altLang="ko-KR" dirty="0"/>
              <a:t>SMT</a:t>
            </a:r>
            <a:r>
              <a:rPr lang="ko-KR" altLang="en-US" dirty="0"/>
              <a:t>를 사용했을 때는 </a:t>
            </a:r>
            <a:r>
              <a:rPr lang="en-US" altLang="ko-KR" dirty="0"/>
              <a:t>33.3</a:t>
            </a:r>
            <a:r>
              <a:rPr lang="ko-KR" altLang="en-US" dirty="0"/>
              <a:t>이 나왔다고 합니다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여기서 </a:t>
            </a:r>
            <a:r>
              <a:rPr lang="en-US" altLang="ko-KR" dirty="0"/>
              <a:t>BLEU</a:t>
            </a:r>
            <a:r>
              <a:rPr lang="ko-KR" altLang="en-US" dirty="0"/>
              <a:t>란 기계 번역 성능 지표 중 하나입니다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추가적으로 </a:t>
            </a:r>
            <a:r>
              <a:rPr lang="en-US" altLang="ko-KR" dirty="0"/>
              <a:t>LSTM</a:t>
            </a:r>
            <a:r>
              <a:rPr lang="ko-KR" altLang="en-US" dirty="0"/>
              <a:t>을 이용해서 </a:t>
            </a:r>
            <a:r>
              <a:rPr lang="en-US" altLang="ko-KR" dirty="0"/>
              <a:t>SMT</a:t>
            </a:r>
            <a:r>
              <a:rPr lang="ko-KR" altLang="en-US" dirty="0"/>
              <a:t>에서 나온 </a:t>
            </a:r>
            <a:r>
              <a:rPr lang="en-US" altLang="ko-KR" dirty="0"/>
              <a:t>1000</a:t>
            </a:r>
            <a:r>
              <a:rPr lang="ko-KR" altLang="en-US" dirty="0"/>
              <a:t>개의 </a:t>
            </a:r>
            <a:r>
              <a:rPr lang="en-US" altLang="ko-KR" dirty="0"/>
              <a:t>hypotheses</a:t>
            </a:r>
            <a:r>
              <a:rPr lang="ko-KR" altLang="en-US" dirty="0"/>
              <a:t>를 다시 </a:t>
            </a:r>
            <a:r>
              <a:rPr lang="en-US" altLang="ko-KR" dirty="0"/>
              <a:t>rank</a:t>
            </a:r>
            <a:r>
              <a:rPr lang="ko-KR" altLang="en-US" dirty="0"/>
              <a:t>를 매기는 방법을 적용해 딥러닝</a:t>
            </a:r>
            <a:r>
              <a:rPr lang="en-US" altLang="ko-KR" dirty="0"/>
              <a:t>, </a:t>
            </a:r>
            <a:r>
              <a:rPr lang="ko-KR" altLang="en-US" dirty="0"/>
              <a:t>통계번역 기법을 같이 적용하니까 점수가 </a:t>
            </a:r>
            <a:r>
              <a:rPr lang="en-US" altLang="ko-KR" dirty="0"/>
              <a:t>36.5</a:t>
            </a:r>
            <a:r>
              <a:rPr lang="ko-KR" altLang="en-US" dirty="0"/>
              <a:t>까지 올라갔다고 합니다</a:t>
            </a:r>
            <a:r>
              <a:rPr lang="en-US" altLang="ko-KR" dirty="0"/>
              <a:t>. </a:t>
            </a:r>
            <a:r>
              <a:rPr lang="ko-KR" altLang="en-US" dirty="0"/>
              <a:t>딥러닝 기법을 통계적 자연어 처리 기법에 같이 사용했더니 성능이 더 </a:t>
            </a:r>
            <a:r>
              <a:rPr lang="ko-KR" altLang="en-US" dirty="0" err="1"/>
              <a:t>올라갔다고합니다</a:t>
            </a:r>
            <a:r>
              <a:rPr lang="en-US" altLang="ko-KR" dirty="0"/>
              <a:t>. 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또한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학습을 진행하는 과정에서 입력문장이 </a:t>
            </a:r>
            <a:r>
              <a:rPr lang="ko-KR" altLang="en-US" b="0" i="0" dirty="0" err="1">
                <a:solidFill>
                  <a:srgbClr val="343541"/>
                </a:solidFill>
                <a:effectLst/>
                <a:latin typeface="Söhne"/>
              </a:rPr>
              <a:t>포함되어있는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 단어들의 순서를 </a:t>
            </a:r>
            <a:r>
              <a:rPr lang="ko-KR" altLang="en-US" b="0" i="0" dirty="0" err="1">
                <a:solidFill>
                  <a:srgbClr val="343541"/>
                </a:solidFill>
                <a:effectLst/>
                <a:latin typeface="Söhne"/>
              </a:rPr>
              <a:t>바꾸는게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 성능이 더 올라갔고 순서를 </a:t>
            </a:r>
            <a:r>
              <a:rPr lang="ko-KR" altLang="en-US" b="0" i="0" dirty="0" err="1">
                <a:solidFill>
                  <a:srgbClr val="343541"/>
                </a:solidFill>
                <a:effectLst/>
                <a:latin typeface="Söhne"/>
              </a:rPr>
              <a:t>바꾸는게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 학습 난이도가 더 낮아진다고 했습니다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추측할 수 있는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순서를 바꿈으로써 입력과 출력 사이에 더 많은 짧은 의존성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(short-term dependencies)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도입할 수 있기 때문이라고 생각합니다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dirty="0"/>
              <a:t>논문을 읽기 위해 이전 연구들을 찾아보다가 </a:t>
            </a:r>
            <a:r>
              <a:rPr lang="ko-KR" altLang="en-US" dirty="0" err="1"/>
              <a:t>알게된</a:t>
            </a:r>
            <a:r>
              <a:rPr lang="ko-KR" altLang="en-US" dirty="0"/>
              <a:t> 사실이지만</a:t>
            </a:r>
            <a:r>
              <a:rPr lang="en-US" altLang="ko-KR" dirty="0"/>
              <a:t>, </a:t>
            </a:r>
            <a:r>
              <a:rPr lang="ko-KR" altLang="en-US" dirty="0"/>
              <a:t>본 논문이 나오기 이전까지는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SMT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같은 전통적인 통계 기반 모델들의 성능보다 딥러닝 기반의 모델이 성능이 떨어지는 경우가 많았다고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이는 딥러닝 모델의 학습 데이터가 부족하거나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복잡한 모델 구조 때문에 과적합이 발생하기 쉬웠기 때문입니다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물론 지금이야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딥러닝으로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학습하고 기계번역을 하지만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2014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년당시만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하더라도 통계적 기반과 딥러닝 기반의 기계 번역이 혼재하던 과도기적인 시점이었기에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SMT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함께 사용하는 실험도 해본 것 같습니다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884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 love you</a:t>
            </a:r>
            <a:r>
              <a:rPr lang="ko-KR" altLang="en-US" dirty="0"/>
              <a:t>라는 문장이 있다고 가정해보겠습니다</a:t>
            </a:r>
            <a:r>
              <a:rPr lang="en-US" altLang="ko-KR" dirty="0"/>
              <a:t>. </a:t>
            </a:r>
            <a:r>
              <a:rPr lang="ko-KR" altLang="en-US" dirty="0"/>
              <a:t>논문에서 입력 문장의 단어 순서를 바꾸는 것으로 학습 난이도가 더 낮아진다고 했는데</a:t>
            </a:r>
            <a:r>
              <a:rPr lang="en-US" altLang="ko-KR" dirty="0"/>
              <a:t>, </a:t>
            </a:r>
            <a:r>
              <a:rPr lang="ko-KR" altLang="en-US" dirty="0"/>
              <a:t>생각할 수 있는 이유로는 보통 문장이 입력되면 </a:t>
            </a:r>
            <a:r>
              <a:rPr lang="en-US" altLang="ko-KR" dirty="0"/>
              <a:t>I</a:t>
            </a:r>
            <a:r>
              <a:rPr lang="ko-KR" altLang="en-US" dirty="0"/>
              <a:t>가 먼저 입력되고 </a:t>
            </a:r>
            <a:r>
              <a:rPr lang="en-US" altLang="ko-KR" dirty="0"/>
              <a:t>love you</a:t>
            </a:r>
            <a:r>
              <a:rPr lang="ko-KR" altLang="en-US" dirty="0"/>
              <a:t>가 뒤에 입력이 됩니다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만약 순서를 바꿔서 </a:t>
            </a:r>
            <a:r>
              <a:rPr lang="en-US" altLang="ko-KR" dirty="0"/>
              <a:t>you love I</a:t>
            </a:r>
            <a:r>
              <a:rPr lang="ko-KR" altLang="en-US" dirty="0"/>
              <a:t>로 한다면 </a:t>
            </a:r>
            <a:r>
              <a:rPr lang="en-US" altLang="ko-KR" dirty="0"/>
              <a:t>I</a:t>
            </a:r>
            <a:r>
              <a:rPr lang="ko-KR" altLang="en-US" dirty="0"/>
              <a:t>와 </a:t>
            </a:r>
            <a:r>
              <a:rPr lang="en-US" altLang="ko-KR" dirty="0"/>
              <a:t>you</a:t>
            </a:r>
            <a:r>
              <a:rPr lang="ko-KR" altLang="en-US" dirty="0"/>
              <a:t>가 관련이 있음을 더 명확하게 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일반적으로 자연어 처리에서는 문장 내 단어들의 순서가 중요한 의미를 지닙니다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예를 들어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"I love you"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"you love I"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구조적으로 같은 문장이지만 단어들의 순서가 다르므로 의미가 전혀 다릅니다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하지만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"you"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"I"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서로 관련되어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"you"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주어이고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"I"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목적어인 문장에서는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"you"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"I"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서로 연관된 의미를 가지고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"I love you"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"you love I"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모두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"you"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"I"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라는 단어들이 포함되어 있기 때문에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입력 문장의 단어 순서를 바꿈으로써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이러한 관련성을 더 잘 파악할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그러므로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"you love I"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같이 입력한다면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"I"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"you"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서로 관련되어 있음을 더 명확하게 학습할 수 있고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따라서 문장의 의미를 더 잘 이해할 수 있게 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그러기 때문에 데이터의 연관성을 더 쉽게 파악할 수 있을 것이고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양이 줄어들고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이로 인해 난이도가 낮아진다 라고 말을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한것이라고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저는 생각합니다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4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469EE7-5AEC-48BD-889B-75BC03720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3"/>
          <a:stretch/>
        </p:blipFill>
        <p:spPr>
          <a:xfrm>
            <a:off x="0" y="6132576"/>
            <a:ext cx="12191999" cy="725424"/>
          </a:xfrm>
          <a:prstGeom prst="rect">
            <a:avLst/>
          </a:prstGeom>
        </p:spPr>
      </p:pic>
      <p:pic>
        <p:nvPicPr>
          <p:cNvPr id="6" name="그림 5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305B6C30-CF8D-5821-BB83-77B28658BB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529" y="6315342"/>
            <a:ext cx="1214009" cy="4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5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4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spc="-150">
                <a:solidFill>
                  <a:srgbClr val="012D6A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en-US" altLang="ko-KR" dirty="0"/>
              <a:t>Insert Slide Title Here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75233E-1ED8-4147-8867-D38888A54B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4" t="-16806"/>
          <a:stretch/>
        </p:blipFill>
        <p:spPr>
          <a:xfrm>
            <a:off x="0" y="6473494"/>
            <a:ext cx="12191999" cy="384506"/>
          </a:xfrm>
          <a:prstGeom prst="rect">
            <a:avLst/>
          </a:prstGeom>
        </p:spPr>
      </p:pic>
      <p:pic>
        <p:nvPicPr>
          <p:cNvPr id="4" name="그림 3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4F08F4DC-F719-2CEE-318C-0039876A65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510" y="6601661"/>
            <a:ext cx="613071" cy="20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글로벌교류센터(영문) | Exchange | Incoming | Preliminary Information">
            <a:extLst>
              <a:ext uri="{FF2B5EF4-FFF2-40B4-BE49-F238E27FC236}">
                <a16:creationId xmlns:a16="http://schemas.microsoft.com/office/drawing/2014/main" id="{74E0A39C-6BA4-947D-E01F-B0B4A0A0C3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533" y="98778"/>
            <a:ext cx="1079129" cy="36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2" r:id="rId2"/>
    <p:sldLayoutId id="214748365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9885EB2-243B-E592-8858-4564843EAEDA}"/>
              </a:ext>
            </a:extLst>
          </p:cNvPr>
          <p:cNvCxnSpPr/>
          <p:nvPr/>
        </p:nvCxnSpPr>
        <p:spPr>
          <a:xfrm>
            <a:off x="800100" y="490555"/>
            <a:ext cx="8623300" cy="0"/>
          </a:xfrm>
          <a:prstGeom prst="line">
            <a:avLst/>
          </a:prstGeom>
          <a:ln w="28575">
            <a:solidFill>
              <a:srgbClr val="012D6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2637BD-D1DC-626C-E14B-AAEE78D4BA77}"/>
              </a:ext>
            </a:extLst>
          </p:cNvPr>
          <p:cNvSpPr txBox="1"/>
          <p:nvPr/>
        </p:nvSpPr>
        <p:spPr>
          <a:xfrm>
            <a:off x="800100" y="2478799"/>
            <a:ext cx="6413628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Google		Google		Google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7A1FEB-E937-57EA-48E7-652437A621C3}"/>
              </a:ext>
            </a:extLst>
          </p:cNvPr>
          <p:cNvSpPr txBox="1"/>
          <p:nvPr/>
        </p:nvSpPr>
        <p:spPr>
          <a:xfrm>
            <a:off x="800100" y="725848"/>
            <a:ext cx="90442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Sequence</a:t>
            </a:r>
            <a:r>
              <a:rPr lang="ko-KR" altLang="en-US" sz="4400" spc="-15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en-US" altLang="ko-KR" sz="4400" spc="-15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to</a:t>
            </a:r>
            <a:r>
              <a:rPr lang="ko-KR" altLang="en-US" sz="4400" spc="-15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en-US" altLang="ko-KR" sz="4400" spc="-15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Sequence</a:t>
            </a:r>
            <a:r>
              <a:rPr lang="ko-KR" altLang="en-US" sz="4400" spc="-15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en-US" altLang="ko-KR" sz="4400" spc="-15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Learning</a:t>
            </a:r>
          </a:p>
          <a:p>
            <a:r>
              <a:rPr lang="en-US" altLang="ko-KR" sz="4400" spc="-15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With Neural Networks</a:t>
            </a:r>
            <a:endParaRPr lang="ko-KR" altLang="en-US" sz="3600" spc="-150" dirty="0">
              <a:solidFill>
                <a:srgbClr val="012D6A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96C111-9D1F-A7D8-AC0D-973AC8F1AAC5}"/>
              </a:ext>
            </a:extLst>
          </p:cNvPr>
          <p:cNvSpPr txBox="1"/>
          <p:nvPr/>
        </p:nvSpPr>
        <p:spPr>
          <a:xfrm>
            <a:off x="800100" y="2244000"/>
            <a:ext cx="967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Hya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Sutskever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Oriol </a:t>
            </a: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Vinyals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Quoe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V. Le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1BA6B1-2250-09B4-0663-74983F403B2C}"/>
              </a:ext>
            </a:extLst>
          </p:cNvPr>
          <p:cNvSpPr txBox="1"/>
          <p:nvPr/>
        </p:nvSpPr>
        <p:spPr>
          <a:xfrm>
            <a:off x="829127" y="4732361"/>
            <a:ext cx="5964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Department of Big Data in Software Engineering,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Hallym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University</a:t>
            </a:r>
          </a:p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Tae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Hoon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-Her</a:t>
            </a:r>
          </a:p>
        </p:txBody>
      </p:sp>
    </p:spTree>
    <p:extLst>
      <p:ext uri="{BB962C8B-B14F-4D97-AF65-F5344CB8AC3E}">
        <p14:creationId xmlns:p14="http://schemas.microsoft.com/office/powerpoint/2010/main" val="21806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011BA1-9AF9-1580-CAB6-D263CA2507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256BD5F-282B-FF2E-8315-7803F99089E1}"/>
              </a:ext>
            </a:extLst>
          </p:cNvPr>
          <p:cNvGrpSpPr/>
          <p:nvPr/>
        </p:nvGrpSpPr>
        <p:grpSpPr>
          <a:xfrm>
            <a:off x="397350" y="1301437"/>
            <a:ext cx="2340000" cy="416496"/>
            <a:chOff x="1103386" y="1651028"/>
            <a:chExt cx="2340000" cy="41649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42A151-8E08-3798-0722-2F4E44D0B3D3}"/>
                </a:ext>
              </a:extLst>
            </p:cNvPr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2F2199-5294-EA98-3EFD-577F6EB76A53}"/>
                </a:ext>
              </a:extLst>
            </p:cNvPr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D355D9-AB46-4E3B-A18E-6E3CBA434BC8}"/>
                </a:ext>
              </a:extLst>
            </p:cNvPr>
            <p:cNvSpPr txBox="1"/>
            <p:nvPr/>
          </p:nvSpPr>
          <p:spPr>
            <a:xfrm>
              <a:off x="1259249" y="1667414"/>
              <a:ext cx="21841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</a:t>
              </a:r>
              <a:r>
                <a:rPr lang="ko-KR" altLang="en-US" sz="20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love you</a:t>
              </a:r>
              <a:endPara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E6A61503-C871-FBB0-97A9-AB94D6D8E7F7}"/>
              </a:ext>
            </a:extLst>
          </p:cNvPr>
          <p:cNvSpPr txBox="1">
            <a:spLocks/>
          </p:cNvSpPr>
          <p:nvPr/>
        </p:nvSpPr>
        <p:spPr>
          <a:xfrm>
            <a:off x="320697" y="1814685"/>
            <a:ext cx="11224980" cy="320623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모델이 </a:t>
            </a:r>
            <a:r>
              <a:rPr lang="ko-KR" altLang="en-US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학습해야하는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연관성이 줄어든다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학습이 더 수월하다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I love you 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같은 문장을 번역할 때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일반적으로는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I 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가 먼저 입력되고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love, you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가 입력된다</a:t>
            </a:r>
            <a:b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</a:b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하지만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입력 순서를 바꿔서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marL="285750" indent="-285750" algn="just">
              <a:buFontTx/>
              <a:buChar char="-"/>
            </a:pP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You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Love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I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 같이 입력하면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, I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와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You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가 서로 관련되어 있음을 더 명확하게 학습할 수 있다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marL="285750" indent="-285750" algn="just">
              <a:buFontTx/>
              <a:buChar char="-"/>
            </a:pP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+ 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입력 순서를 바꾸는 것으로 데이터셋의 연관성이 높아진다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학습에 필요한 데이터양이 줄어든다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난이도가 낮아진다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== 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모델의 학습 속도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성능을 동시에 개선할 수 있다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55937C6-5B40-577B-0C35-45853F4B9D2E}"/>
              </a:ext>
            </a:extLst>
          </p:cNvPr>
          <p:cNvGrpSpPr/>
          <p:nvPr/>
        </p:nvGrpSpPr>
        <p:grpSpPr>
          <a:xfrm>
            <a:off x="397350" y="3012504"/>
            <a:ext cx="2340000" cy="416496"/>
            <a:chOff x="1103386" y="1651028"/>
            <a:chExt cx="2340000" cy="41649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0580BF-3240-EE41-7D6E-76188BC0DE05}"/>
                </a:ext>
              </a:extLst>
            </p:cNvPr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A4E4B29-A46A-C624-A394-D7FEE853FD60}"/>
                </a:ext>
              </a:extLst>
            </p:cNvPr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E4663E-8F7F-5FE8-68E8-19904AC52AB8}"/>
                </a:ext>
              </a:extLst>
            </p:cNvPr>
            <p:cNvSpPr txBox="1"/>
            <p:nvPr/>
          </p:nvSpPr>
          <p:spPr>
            <a:xfrm>
              <a:off x="1259249" y="1667414"/>
              <a:ext cx="21841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You love I</a:t>
              </a:r>
              <a:endPara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82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BF71632-EF45-91A7-C377-55BD57E91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47C03842-4941-BED9-80F8-DC349F596918}"/>
              </a:ext>
            </a:extLst>
          </p:cNvPr>
          <p:cNvSpPr txBox="1">
            <a:spLocks/>
          </p:cNvSpPr>
          <p:nvPr/>
        </p:nvSpPr>
        <p:spPr>
          <a:xfrm>
            <a:off x="483510" y="1274858"/>
            <a:ext cx="11224980" cy="320623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r>
              <a:rPr lang="ko-KR" altLang="en-US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딥러닝은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 다양한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Task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에서 뛰어난 성능을 보여주고 있다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NN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은 전통적인 </a:t>
            </a:r>
            <a:r>
              <a:rPr lang="ko-KR" altLang="en-US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전통적인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 통계적 모델과 많이 비슷하지만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더 복잡하는 함수를 학습하는 과정에 있어 더 효과적이다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딥러닝은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 역전파를 통해 학습을 진행하는데 복잡한 함수도 잘 찾아서 학습을 진행해준다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딥러닝은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 강하지만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일반적인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task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에 대해서는 입력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/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출력의 차원이 </a:t>
            </a:r>
            <a:r>
              <a:rPr lang="ko-KR" altLang="en-US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고정되어있는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 경우에는 한계가 존재한다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marL="971550" lvl="1" indent="-285750" algn="just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입력과 타겟이 고정된 차원의 벡터로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인코딩된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 문제에만 적용할 수 있다는 한계</a:t>
            </a:r>
            <a:endParaRPr lang="en-US" altLang="ko-KR" sz="1400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marL="971550" lvl="1" indent="-285750" algn="just"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Sequenc</a:t>
            </a:r>
            <a:r>
              <a:rPr lang="en-US" altLang="ko-KR" sz="1400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e</a:t>
            </a:r>
            <a:r>
              <a:rPr lang="ko-KR" altLang="en-US" sz="1400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와 </a:t>
            </a:r>
            <a:r>
              <a:rPr lang="en-US" altLang="ko-KR" sz="1400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Sequence</a:t>
            </a:r>
            <a:r>
              <a:rPr lang="ko-KR" altLang="en-US" sz="1400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를 매핑하는데 사용할 수 없다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marL="971550" lvl="1" indent="-285750" algn="just">
              <a:buFontTx/>
              <a:buChar char="-"/>
            </a:pPr>
            <a:endParaRPr lang="en-US" altLang="ko-KR" sz="1400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marL="285750" indent="-285750" algn="just">
              <a:buFontTx/>
              <a:buChar char="-"/>
            </a:pP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6866FD-1D77-7137-D028-E008DB844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28" y="3644607"/>
            <a:ext cx="6115853" cy="27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5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3BB0D1C-0792-663C-D003-2B65A8FF78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B21B05-CBDC-A47D-8384-854B03802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6" y="960303"/>
            <a:ext cx="7281847" cy="1893065"/>
          </a:xfrm>
          <a:prstGeom prst="rect">
            <a:avLst/>
          </a:prstGeom>
        </p:spPr>
      </p:pic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88421113-EF87-5AE5-F7C1-BC159215EBED}"/>
              </a:ext>
            </a:extLst>
          </p:cNvPr>
          <p:cNvSpPr txBox="1">
            <a:spLocks/>
          </p:cNvSpPr>
          <p:nvPr/>
        </p:nvSpPr>
        <p:spPr>
          <a:xfrm>
            <a:off x="519036" y="3191793"/>
            <a:ext cx="11224980" cy="320623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Sequence : 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단어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문장처럼 연속적으로 나열된 데이터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이전까지의 기계 번역 방법 과정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</a:pP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문장을 작은 조각으로 나눈다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</a:pP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각각의 조각을 번역한다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</a:pP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다시 합친다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== 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의미 전달이 제대로 되지가 않는다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algn="just"/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1D09C4F-E35C-769C-07C8-A96570261794}"/>
              </a:ext>
            </a:extLst>
          </p:cNvPr>
          <p:cNvSpPr/>
          <p:nvPr/>
        </p:nvSpPr>
        <p:spPr>
          <a:xfrm>
            <a:off x="519036" y="1366140"/>
            <a:ext cx="5474140" cy="2863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14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5D0965-1D28-8074-A5C7-585227B6E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Idea(Only Using LSTM)</a:t>
            </a:r>
            <a:endParaRPr lang="ko-KR" altLang="en-US" dirty="0"/>
          </a:p>
        </p:txBody>
      </p:sp>
      <p:pic>
        <p:nvPicPr>
          <p:cNvPr id="8194" name="Picture 2" descr="i) LSTM - 한땀한땀 딥러닝 컴퓨터 비전 백과사전">
            <a:extLst>
              <a:ext uri="{FF2B5EF4-FFF2-40B4-BE49-F238E27FC236}">
                <a16:creationId xmlns:a16="http://schemas.microsoft.com/office/drawing/2014/main" id="{D216B5E6-858D-B8F6-E9C1-8992F581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50" y="960592"/>
            <a:ext cx="4398677" cy="236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F5A68538-8103-1182-AA5F-4CF0EC73EC74}"/>
              </a:ext>
            </a:extLst>
          </p:cNvPr>
          <p:cNvSpPr txBox="1">
            <a:spLocks/>
          </p:cNvSpPr>
          <p:nvPr/>
        </p:nvSpPr>
        <p:spPr>
          <a:xfrm>
            <a:off x="4859682" y="1371112"/>
            <a:ext cx="6987868" cy="154546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LSTM</a:t>
            </a:r>
          </a:p>
          <a:p>
            <a:pPr marL="285750" indent="-285750" algn="just">
              <a:buFontTx/>
              <a:buChar char="-"/>
            </a:pP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RNN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의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Memory Cell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에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Gate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를 추가하여 불필요한 정보는 삭제하고 중요한 정보만 보존한다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CCEB1E-40E4-EA63-0E23-BCE3572C6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06" y="3569667"/>
            <a:ext cx="60007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13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ADBA83-DC60-7A5E-CC68-112680A7A2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274E7B-9E6C-B6FD-98FE-DDAEB6941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6" y="865643"/>
            <a:ext cx="5497942" cy="2419358"/>
          </a:xfrm>
          <a:prstGeom prst="rect">
            <a:avLst/>
          </a:prstGeom>
        </p:spPr>
      </p:pic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06DD21B9-466C-828B-D379-48F633A902FD}"/>
              </a:ext>
            </a:extLst>
          </p:cNvPr>
          <p:cNvSpPr txBox="1">
            <a:spLocks/>
          </p:cNvSpPr>
          <p:nvPr/>
        </p:nvSpPr>
        <p:spPr>
          <a:xfrm>
            <a:off x="519036" y="3191793"/>
            <a:ext cx="11224980" cy="320623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F175CAB2-F1E2-0ABD-3535-673541B028F3}"/>
              </a:ext>
            </a:extLst>
          </p:cNvPr>
          <p:cNvSpPr txBox="1">
            <a:spLocks/>
          </p:cNvSpPr>
          <p:nvPr/>
        </p:nvSpPr>
        <p:spPr>
          <a:xfrm>
            <a:off x="519036" y="3429000"/>
            <a:ext cx="9889320" cy="154546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인코더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LSTM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은 입력 시퀀스 </a:t>
            </a:r>
            <a:r>
              <a:rPr lang="en-US" altLang="ko-KR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a,b,c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를 순차적으로 처리하고 각 단계에서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hidden state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를 업데이트한다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</a:pP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입력 시퀀스 끝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(Eos)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에 도달한 후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인코더의 마지막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hidden state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가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context vector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로 사용된다</a:t>
            </a:r>
            <a:b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</a:b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해당 벡터는 입력 시퀀스의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정보를 압축한 것으로 </a:t>
            </a:r>
            <a:r>
              <a:rPr lang="ko-KR" altLang="en-US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디코더에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 전달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디코더의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입력값으로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 활용된다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</a:pPr>
            <a:r>
              <a:rPr lang="ko-KR" altLang="en-US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디코더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LSTM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은 </a:t>
            </a:r>
            <a:r>
              <a:rPr lang="ko-KR" altLang="en-US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입력값으로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context </a:t>
            </a:r>
            <a:r>
              <a:rPr lang="en-US" altLang="ko-KR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vecto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와 이전 생성된 단어를 함께 받는다</a:t>
            </a:r>
            <a:b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</a:b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단 첫 단계에서는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SOS(</a:t>
            </a:r>
            <a:r>
              <a:rPr lang="ko-KR" altLang="en-US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시작토큰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)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을 이전에 생성된 단어로 사용한다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</a:pPr>
            <a:r>
              <a:rPr lang="ko-KR" altLang="en-US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디코더는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 각 단계에서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hidden state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를 업데이트하며 새로운 단어를 생성한다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. </a:t>
            </a:r>
            <a:r>
              <a:rPr lang="ko-KR" altLang="en-US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디코더의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 입력으로는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context vector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와 이전에 생성된 단어가 함께 사용된다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</a:pP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출력시퀀스를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 생성할 때까지 해당 과정을 반복한다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025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28B279-803A-62FF-DCE7-50B983DB0E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E5BBE8-51ED-E233-5A5A-46ED12252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6" y="881701"/>
            <a:ext cx="8201025" cy="290512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EFCC544-7CB4-5687-F5F5-436CE183AD97}"/>
              </a:ext>
            </a:extLst>
          </p:cNvPr>
          <p:cNvSpPr/>
          <p:nvPr/>
        </p:nvSpPr>
        <p:spPr>
          <a:xfrm>
            <a:off x="519036" y="1155933"/>
            <a:ext cx="5474140" cy="2863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2F933AB9-7811-69DF-D62A-DE9B639C2B92}"/>
              </a:ext>
            </a:extLst>
          </p:cNvPr>
          <p:cNvSpPr txBox="1">
            <a:spLocks/>
          </p:cNvSpPr>
          <p:nvPr/>
        </p:nvSpPr>
        <p:spPr>
          <a:xfrm>
            <a:off x="519036" y="4024369"/>
            <a:ext cx="9889320" cy="154546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- WMT 2014 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데이터셋에 대해서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state or the art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을 보였다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- 5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개의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LSTM 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모델을 조합한 것이 논문에서 언급하는 앙상블이다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- 384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백만개의 파라미터와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8000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개의 차원을 상태를 갖는다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algn="just"/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2833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6FCD048-77B2-B76F-E1BD-1A03C050C6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9FB3D7-7AEB-4FF9-52C9-418FB4F95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453" y="1876425"/>
            <a:ext cx="7981950" cy="1552575"/>
          </a:xfrm>
          <a:prstGeom prst="rect">
            <a:avLst/>
          </a:prstGeom>
        </p:spPr>
      </p:pic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3002DCFA-C8A0-2D92-791D-5CC39449E565}"/>
              </a:ext>
            </a:extLst>
          </p:cNvPr>
          <p:cNvSpPr txBox="1">
            <a:spLocks/>
          </p:cNvSpPr>
          <p:nvPr/>
        </p:nvSpPr>
        <p:spPr>
          <a:xfrm>
            <a:off x="3743697" y="3924167"/>
            <a:ext cx="4704606" cy="90724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Input Sequence(x) : 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총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t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개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각각의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small x</a:t>
            </a: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는 전부 하나의 단어를 의미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7639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091AB5-11A0-59A3-D062-4AFFC9965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BFE0D6D7-EFBC-A85F-D504-C564FB25064D}"/>
              </a:ext>
            </a:extLst>
          </p:cNvPr>
          <p:cNvSpPr txBox="1">
            <a:spLocks/>
          </p:cNvSpPr>
          <p:nvPr/>
        </p:nvSpPr>
        <p:spPr>
          <a:xfrm>
            <a:off x="519036" y="1033822"/>
            <a:ext cx="7658012" cy="90724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그래서 제시하는 방법</a:t>
            </a: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: </a:t>
            </a:r>
            <a:r>
              <a:rPr lang="en-US" altLang="ko-KR" spc="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Wingdings" panose="05000000000000000000" pitchFamily="2" charset="2"/>
              </a:rPr>
              <a:t>Map the input Sequence to a fixed-sized vector using one RNN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B52663-8B94-AB60-2ED3-06AD36429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404" y="2319161"/>
            <a:ext cx="7473191" cy="12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39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7FD58A-DEAA-E6FE-455D-4AB46272E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F3A85D-3FA4-2794-1D0F-DEB94187A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553" y="908755"/>
            <a:ext cx="8048625" cy="228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6AF0AC-A1E0-2186-ED5A-D1C8F12FD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53" y="3743325"/>
            <a:ext cx="79819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01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8901622-8FF0-6C42-9137-704C2DEDD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6290E6-B03C-42F0-DA2F-D9D3B90DB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2" y="2619375"/>
            <a:ext cx="81438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5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Before Start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FBA21C9-A1F0-4935-ABFA-F29667012E70}"/>
              </a:ext>
            </a:extLst>
          </p:cNvPr>
          <p:cNvSpPr txBox="1">
            <a:spLocks/>
          </p:cNvSpPr>
          <p:nvPr/>
        </p:nvSpPr>
        <p:spPr>
          <a:xfrm>
            <a:off x="704624" y="2147821"/>
            <a:ext cx="5226944" cy="320623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Factors that can reduce the accuracy of a dataset</a:t>
            </a:r>
          </a:p>
          <a:p>
            <a:pPr marL="285750" indent="-285750" algn="just">
              <a:buFontTx/>
              <a:buChar char="-"/>
            </a:pP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Overfitting</a:t>
            </a:r>
          </a:p>
          <a:p>
            <a:pPr marL="285750" indent="-285750" algn="just">
              <a:buFontTx/>
              <a:buChar char="-"/>
            </a:pP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Imbalanced Data</a:t>
            </a:r>
          </a:p>
          <a:p>
            <a:pPr marL="285750" indent="-285750" algn="just">
              <a:buFontTx/>
              <a:buChar char="-"/>
            </a:pP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Feature Selection</a:t>
            </a:r>
          </a:p>
          <a:p>
            <a:pPr marL="285750" indent="-285750" algn="just">
              <a:buFontTx/>
              <a:buChar char="-"/>
            </a:pPr>
            <a:r>
              <a:rPr lang="en-US" altLang="ko-KR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Mislabelled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Labels</a:t>
            </a:r>
          </a:p>
          <a:p>
            <a:pPr marL="285750" indent="-285750" algn="just">
              <a:buFontTx/>
              <a:buChar char="-"/>
            </a:pP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Noise</a:t>
            </a:r>
          </a:p>
          <a:p>
            <a:pPr marL="285750" indent="-285750" algn="just">
              <a:buFontTx/>
              <a:buChar char="-"/>
            </a:pP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Missing Data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84F125A-5DE7-4F8D-96DB-E96020E5CDA3}"/>
              </a:ext>
            </a:extLst>
          </p:cNvPr>
          <p:cNvGrpSpPr/>
          <p:nvPr/>
        </p:nvGrpSpPr>
        <p:grpSpPr>
          <a:xfrm>
            <a:off x="781275" y="1634573"/>
            <a:ext cx="2340000" cy="416496"/>
            <a:chOff x="1103386" y="1651028"/>
            <a:chExt cx="2340000" cy="41649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59F800A-8941-425C-BA26-25A6C801E5B6}"/>
                </a:ext>
              </a:extLst>
            </p:cNvPr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F53085C-B341-45E3-BD96-9F789E9EC2F7}"/>
                </a:ext>
              </a:extLst>
            </p:cNvPr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523308-9966-40A5-9C68-036EFE9CF023}"/>
                </a:ext>
              </a:extLst>
            </p:cNvPr>
            <p:cNvSpPr txBox="1"/>
            <p:nvPr/>
          </p:nvSpPr>
          <p:spPr>
            <a:xfrm>
              <a:off x="1259249" y="1667414"/>
              <a:ext cx="21841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SMOTE</a:t>
              </a:r>
              <a:endPara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F9C6901A-CA48-607B-14D1-6E08E725E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568" y="2041984"/>
            <a:ext cx="5851198" cy="320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12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9725778-7FBD-11B5-2C9B-4742654646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사용한 데이터셋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6119A5-4EA9-DA74-8BB2-A92BA5286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2" y="2109787"/>
            <a:ext cx="81057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54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295B6A4-C6CD-0BDC-8B9F-DF08E19E59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F19057-510E-4F6E-4F43-A39F242DE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87" y="1190625"/>
            <a:ext cx="8124825" cy="1657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EC4E56-E460-5E44-82AE-04A356D57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36" y="3260439"/>
            <a:ext cx="81915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03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91CA1D-0B8C-29CF-E614-FFE1A0BD6E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5031CE-12EE-1201-7864-4946D349A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87" y="1020762"/>
            <a:ext cx="8048625" cy="1438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3C1673-C168-AC29-7101-953933F11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36" y="3429000"/>
            <a:ext cx="81629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4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176AD3-C60C-41AE-3293-72DF2D0C1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6825EC-1CB6-0C3A-959B-AD67FB9EF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5" y="1244600"/>
            <a:ext cx="7027669" cy="49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19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1C9852-74EF-99E6-29DB-4B91F71ED3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F38BC8-30C6-5736-E612-FFF362C19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68" y="740061"/>
            <a:ext cx="58293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98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09B467-D21C-559A-46A0-8DFA23A213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D9C047-97B3-43E7-1CAF-4AF949C2C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6" y="1130300"/>
            <a:ext cx="77819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22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AFA67EE-8842-B019-92FA-5111BECB2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92AD33-4044-755B-52D1-4F09FA29D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1087437"/>
            <a:ext cx="73247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9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Before Start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FBA21C9-A1F0-4935-ABFA-F29667012E70}"/>
              </a:ext>
            </a:extLst>
          </p:cNvPr>
          <p:cNvSpPr txBox="1">
            <a:spLocks/>
          </p:cNvSpPr>
          <p:nvPr/>
        </p:nvSpPr>
        <p:spPr>
          <a:xfrm>
            <a:off x="6096000" y="2535653"/>
            <a:ext cx="4992791" cy="143944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Synthetic Minority Over-Sampling Technique</a:t>
            </a:r>
          </a:p>
          <a:p>
            <a:pPr marL="285750" indent="-285750" algn="just">
              <a:buFontTx/>
              <a:buChar char="-"/>
            </a:pP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Using K-NN Algorithm</a:t>
            </a:r>
          </a:p>
          <a:p>
            <a:pPr marL="285750" indent="-285750" algn="just">
              <a:buFontTx/>
              <a:buChar char="-"/>
            </a:pP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/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Advantage</a:t>
            </a:r>
          </a:p>
          <a:p>
            <a:pPr marL="285750" indent="-285750" algn="just">
              <a:buFontTx/>
              <a:buChar char="-"/>
            </a:pP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Less risk of overfitting compared to simple random oversampling</a:t>
            </a:r>
          </a:p>
          <a:p>
            <a:pPr algn="just"/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/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84F125A-5DE7-4F8D-96DB-E96020E5CDA3}"/>
              </a:ext>
            </a:extLst>
          </p:cNvPr>
          <p:cNvGrpSpPr/>
          <p:nvPr/>
        </p:nvGrpSpPr>
        <p:grpSpPr>
          <a:xfrm>
            <a:off x="6172651" y="2022405"/>
            <a:ext cx="2340000" cy="416496"/>
            <a:chOff x="1103386" y="1651028"/>
            <a:chExt cx="2340000" cy="41649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59F800A-8941-425C-BA26-25A6C801E5B6}"/>
                </a:ext>
              </a:extLst>
            </p:cNvPr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F53085C-B341-45E3-BD96-9F789E9EC2F7}"/>
                </a:ext>
              </a:extLst>
            </p:cNvPr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523308-9966-40A5-9C68-036EFE9CF023}"/>
                </a:ext>
              </a:extLst>
            </p:cNvPr>
            <p:cNvSpPr txBox="1"/>
            <p:nvPr/>
          </p:nvSpPr>
          <p:spPr>
            <a:xfrm>
              <a:off x="1259249" y="1667414"/>
              <a:ext cx="21841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SMOTE</a:t>
              </a:r>
              <a:endPara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텍스트 개체 틀 6">
            <a:extLst>
              <a:ext uri="{FF2B5EF4-FFF2-40B4-BE49-F238E27FC236}">
                <a16:creationId xmlns:a16="http://schemas.microsoft.com/office/drawing/2014/main" id="{7B1F76AE-08AB-03AD-6A18-A2CC3F5BAF5A}"/>
              </a:ext>
            </a:extLst>
          </p:cNvPr>
          <p:cNvSpPr txBox="1">
            <a:spLocks/>
          </p:cNvSpPr>
          <p:nvPr/>
        </p:nvSpPr>
        <p:spPr>
          <a:xfrm>
            <a:off x="320699" y="2535653"/>
            <a:ext cx="7143976" cy="320623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Synthetic Minority Over-Sampling Technique</a:t>
            </a:r>
          </a:p>
          <a:p>
            <a:pPr marL="285750" indent="-285750" algn="just">
              <a:buFontTx/>
              <a:buChar char="-"/>
            </a:pP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Using K-NN Algorithm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D00660-CE13-92DB-50F2-73277BAD43C7}"/>
              </a:ext>
            </a:extLst>
          </p:cNvPr>
          <p:cNvGrpSpPr/>
          <p:nvPr/>
        </p:nvGrpSpPr>
        <p:grpSpPr>
          <a:xfrm>
            <a:off x="397350" y="2022405"/>
            <a:ext cx="2340000" cy="416496"/>
            <a:chOff x="1103386" y="1651028"/>
            <a:chExt cx="2340000" cy="41649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F42A69-77B1-2B3C-A18B-AD7568FC6C2A}"/>
                </a:ext>
              </a:extLst>
            </p:cNvPr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AE0AE48-6A4C-0BD0-FB15-E19E045102CC}"/>
                </a:ext>
              </a:extLst>
            </p:cNvPr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2C6E67-C1B5-75CA-AAF3-7A742ACB6C52}"/>
                </a:ext>
              </a:extLst>
            </p:cNvPr>
            <p:cNvSpPr txBox="1"/>
            <p:nvPr/>
          </p:nvSpPr>
          <p:spPr>
            <a:xfrm>
              <a:off x="1259249" y="1667414"/>
              <a:ext cx="21841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Oversampling</a:t>
              </a:r>
              <a:endPara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5126" name="Picture 6" descr="Image">
            <a:extLst>
              <a:ext uri="{FF2B5EF4-FFF2-40B4-BE49-F238E27FC236}">
                <a16:creationId xmlns:a16="http://schemas.microsoft.com/office/drawing/2014/main" id="{D8A2EBD6-7D6F-784F-DDC1-30B8520075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54" t="420"/>
          <a:stretch/>
        </p:blipFill>
        <p:spPr bwMode="auto">
          <a:xfrm>
            <a:off x="155926" y="3429000"/>
            <a:ext cx="4631915" cy="268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00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A329CCE-1F35-D11E-41FB-95B39249B9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Why?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2150D78-5150-056B-13B6-C4B936BD7ED8}"/>
              </a:ext>
            </a:extLst>
          </p:cNvPr>
          <p:cNvGrpSpPr/>
          <p:nvPr/>
        </p:nvGrpSpPr>
        <p:grpSpPr>
          <a:xfrm>
            <a:off x="6172651" y="1301437"/>
            <a:ext cx="2340000" cy="416496"/>
            <a:chOff x="1103386" y="1651028"/>
            <a:chExt cx="2340000" cy="41649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AD36831-E38C-263F-1970-4FC96E84D9EB}"/>
                </a:ext>
              </a:extLst>
            </p:cNvPr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A9DD5C-592E-2126-08D8-04F3777EF3AC}"/>
                </a:ext>
              </a:extLst>
            </p:cNvPr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526BCB-06C4-0505-287E-A0CDFBCE8032}"/>
                </a:ext>
              </a:extLst>
            </p:cNvPr>
            <p:cNvSpPr txBox="1"/>
            <p:nvPr/>
          </p:nvSpPr>
          <p:spPr>
            <a:xfrm>
              <a:off x="1259249" y="1667414"/>
              <a:ext cx="21841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SMOTE</a:t>
              </a:r>
              <a:endPara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D61E5E-A6AA-B6C0-3632-516D3B7F71B7}"/>
              </a:ext>
            </a:extLst>
          </p:cNvPr>
          <p:cNvGrpSpPr/>
          <p:nvPr/>
        </p:nvGrpSpPr>
        <p:grpSpPr>
          <a:xfrm>
            <a:off x="397350" y="1301437"/>
            <a:ext cx="2340000" cy="416496"/>
            <a:chOff x="1103386" y="1651028"/>
            <a:chExt cx="2340000" cy="41649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B888110-037A-C509-94EF-D4DFD74BB0F1}"/>
                </a:ext>
              </a:extLst>
            </p:cNvPr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7207DE5-45BC-5C97-7792-ABF50AF7B564}"/>
                </a:ext>
              </a:extLst>
            </p:cNvPr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ACC77B-EA34-B0C2-4E86-B9EA448A50C1}"/>
                </a:ext>
              </a:extLst>
            </p:cNvPr>
            <p:cNvSpPr txBox="1"/>
            <p:nvPr/>
          </p:nvSpPr>
          <p:spPr>
            <a:xfrm>
              <a:off x="1259249" y="1667414"/>
              <a:ext cx="21841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Oversampling</a:t>
              </a:r>
              <a:endPara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D1823E3D-966F-7DBD-99DA-E8CF101F8E13}"/>
              </a:ext>
            </a:extLst>
          </p:cNvPr>
          <p:cNvSpPr txBox="1">
            <a:spLocks/>
          </p:cNvSpPr>
          <p:nvPr/>
        </p:nvSpPr>
        <p:spPr>
          <a:xfrm>
            <a:off x="6096000" y="1814685"/>
            <a:ext cx="4992791" cy="143944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Calculating the difference between samples in the minority and majority class</a:t>
            </a:r>
          </a:p>
          <a:p>
            <a:pPr marL="285750" indent="-285750" algn="just">
              <a:buFontTx/>
              <a:buChar char="-"/>
            </a:pPr>
            <a:r>
              <a:rPr lang="ko-KR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Creating new samples that have intermediate values between minority and majority class samples</a:t>
            </a:r>
          </a:p>
          <a:p>
            <a:pPr marL="285750" indent="-285750" algn="just">
              <a:buFontTx/>
              <a:buChar char="-"/>
            </a:pP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As a result, the new samples are likely to have similar characteristics to the original data</a:t>
            </a:r>
          </a:p>
          <a:p>
            <a:pPr marL="285750" indent="-285750" algn="just">
              <a:buFontTx/>
              <a:buChar char="-"/>
            </a:pP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Maintaining data diversity</a:t>
            </a:r>
          </a:p>
          <a:p>
            <a:pPr algn="just"/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212E722C-A37C-61BE-2952-A356642A6171}"/>
              </a:ext>
            </a:extLst>
          </p:cNvPr>
          <p:cNvSpPr txBox="1">
            <a:spLocks/>
          </p:cNvSpPr>
          <p:nvPr/>
        </p:nvSpPr>
        <p:spPr>
          <a:xfrm>
            <a:off x="320699" y="1814685"/>
            <a:ext cx="5576964" cy="320623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Randomly increases the number of data samples in the minority class</a:t>
            </a:r>
          </a:p>
          <a:p>
            <a:pPr marL="285750" indent="-285750" algn="just">
              <a:buFontTx/>
              <a:buChar char="-"/>
            </a:pP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If the generated samples are dissimilar to the original samples, it may cause overfitting </a:t>
            </a:r>
          </a:p>
        </p:txBody>
      </p:sp>
      <p:pic>
        <p:nvPicPr>
          <p:cNvPr id="35" name="Picture 2" descr="Image">
            <a:extLst>
              <a:ext uri="{FF2B5EF4-FFF2-40B4-BE49-F238E27FC236}">
                <a16:creationId xmlns:a16="http://schemas.microsoft.com/office/drawing/2014/main" id="{C9D194A2-02A1-C780-1399-3E48B2606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84" y="4913913"/>
            <a:ext cx="4018832" cy="133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oversampling Posts - SAS Blogs">
            <a:extLst>
              <a:ext uri="{FF2B5EF4-FFF2-40B4-BE49-F238E27FC236}">
                <a16:creationId xmlns:a16="http://schemas.microsoft.com/office/drawing/2014/main" id="{B8412E4D-A104-CBA1-61C9-A15311596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74" t="733"/>
          <a:stretch/>
        </p:blipFill>
        <p:spPr bwMode="auto">
          <a:xfrm>
            <a:off x="669214" y="3429000"/>
            <a:ext cx="1555120" cy="278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98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A297E98-8A8C-73D9-C214-945DF37686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SMOTE working principle</a:t>
            </a:r>
            <a:endParaRPr lang="ko-KR" altLang="en-US" dirty="0"/>
          </a:p>
        </p:txBody>
      </p:sp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334E70A7-0A2A-7F11-5849-29F3528B6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36" y="1579765"/>
            <a:ext cx="5576964" cy="184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FA9AEB8B-4C09-D317-3197-05B95E15E146}"/>
              </a:ext>
            </a:extLst>
          </p:cNvPr>
          <p:cNvSpPr txBox="1">
            <a:spLocks/>
          </p:cNvSpPr>
          <p:nvPr/>
        </p:nvSpPr>
        <p:spPr>
          <a:xfrm>
            <a:off x="1242646" y="4223515"/>
            <a:ext cx="9706708" cy="184166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Randomly select one sample from the minority class data.</a:t>
            </a:r>
          </a:p>
          <a:p>
            <a:pPr marL="285750" indent="-285750" algn="just">
              <a:buFontTx/>
              <a:buChar char="-"/>
            </a:pP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Find k nearest neighbors of the selected sample. Euclidean distance is typically used to measure the distance.</a:t>
            </a:r>
          </a:p>
          <a:p>
            <a:pPr marL="285750" indent="-285750" algn="just">
              <a:buFontTx/>
              <a:buChar char="-"/>
            </a:pP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Randomly choose one of the neighboring samples.</a:t>
            </a:r>
          </a:p>
          <a:p>
            <a:pPr marL="285750" indent="-285750" algn="just">
              <a:buFontTx/>
              <a:buChar char="-"/>
            </a:pP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buFontTx/>
              <a:buChar char="-"/>
            </a:pP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buFontTx/>
              <a:buChar char="-"/>
            </a:pPr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6148" name="Picture 4" descr="Image">
            <a:extLst>
              <a:ext uri="{FF2B5EF4-FFF2-40B4-BE49-F238E27FC236}">
                <a16:creationId xmlns:a16="http://schemas.microsoft.com/office/drawing/2014/main" id="{DF47D705-1215-CF7F-8D09-DD4E44E7E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726" y="1012690"/>
            <a:ext cx="4181628" cy="298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71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9885EB2-243B-E592-8858-4564843EAEDA}"/>
              </a:ext>
            </a:extLst>
          </p:cNvPr>
          <p:cNvCxnSpPr/>
          <p:nvPr/>
        </p:nvCxnSpPr>
        <p:spPr>
          <a:xfrm>
            <a:off x="800100" y="490555"/>
            <a:ext cx="8623300" cy="0"/>
          </a:xfrm>
          <a:prstGeom prst="line">
            <a:avLst/>
          </a:prstGeom>
          <a:ln w="28575">
            <a:solidFill>
              <a:srgbClr val="012D6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2637BD-D1DC-626C-E14B-AAEE78D4BA77}"/>
              </a:ext>
            </a:extLst>
          </p:cNvPr>
          <p:cNvSpPr txBox="1"/>
          <p:nvPr/>
        </p:nvSpPr>
        <p:spPr>
          <a:xfrm>
            <a:off x="800100" y="2478799"/>
            <a:ext cx="6413628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Google		Google		Google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7A1FEB-E937-57EA-48E7-652437A621C3}"/>
              </a:ext>
            </a:extLst>
          </p:cNvPr>
          <p:cNvSpPr txBox="1"/>
          <p:nvPr/>
        </p:nvSpPr>
        <p:spPr>
          <a:xfrm>
            <a:off x="800100" y="725848"/>
            <a:ext cx="90442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Sequence</a:t>
            </a:r>
            <a:r>
              <a:rPr lang="ko-KR" altLang="en-US" sz="4400" spc="-15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en-US" altLang="ko-KR" sz="4400" spc="-15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to</a:t>
            </a:r>
            <a:r>
              <a:rPr lang="ko-KR" altLang="en-US" sz="4400" spc="-15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en-US" altLang="ko-KR" sz="4400" spc="-15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Sequence</a:t>
            </a:r>
            <a:r>
              <a:rPr lang="ko-KR" altLang="en-US" sz="4400" spc="-15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en-US" altLang="ko-KR" sz="4400" spc="-15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Learning</a:t>
            </a:r>
          </a:p>
          <a:p>
            <a:r>
              <a:rPr lang="en-US" altLang="ko-KR" sz="4400" spc="-15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With Neural Networks</a:t>
            </a:r>
            <a:endParaRPr lang="ko-KR" altLang="en-US" sz="3600" spc="-150" dirty="0">
              <a:solidFill>
                <a:srgbClr val="012D6A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96C111-9D1F-A7D8-AC0D-973AC8F1AAC5}"/>
              </a:ext>
            </a:extLst>
          </p:cNvPr>
          <p:cNvSpPr txBox="1"/>
          <p:nvPr/>
        </p:nvSpPr>
        <p:spPr>
          <a:xfrm>
            <a:off x="800100" y="2244000"/>
            <a:ext cx="967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Hya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Sutskever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Oriol </a:t>
            </a: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Vinyals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Quoe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V. Le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1BA6B1-2250-09B4-0663-74983F403B2C}"/>
              </a:ext>
            </a:extLst>
          </p:cNvPr>
          <p:cNvSpPr txBox="1"/>
          <p:nvPr/>
        </p:nvSpPr>
        <p:spPr>
          <a:xfrm>
            <a:off x="829127" y="4732361"/>
            <a:ext cx="5964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Department of Big Data in Software Engineering,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Hallym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University</a:t>
            </a:r>
          </a:p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Tae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Hoon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-Her</a:t>
            </a:r>
          </a:p>
        </p:txBody>
      </p:sp>
    </p:spTree>
    <p:extLst>
      <p:ext uri="{BB962C8B-B14F-4D97-AF65-F5344CB8AC3E}">
        <p14:creationId xmlns:p14="http://schemas.microsoft.com/office/powerpoint/2010/main" val="159627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AFCE553-5B4B-7131-8322-C9D625C6B6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Before Seq-to-Seq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2E61A2-42D7-EA20-C5D8-F72C086D2E7B}"/>
              </a:ext>
            </a:extLst>
          </p:cNvPr>
          <p:cNvGrpSpPr/>
          <p:nvPr/>
        </p:nvGrpSpPr>
        <p:grpSpPr>
          <a:xfrm>
            <a:off x="6172651" y="1301437"/>
            <a:ext cx="2340000" cy="416496"/>
            <a:chOff x="1103386" y="1651028"/>
            <a:chExt cx="2340000" cy="41649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0A2ACE7-6A57-664B-E814-DD9170BEB087}"/>
                </a:ext>
              </a:extLst>
            </p:cNvPr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207A8F0-F3CA-A6E2-257A-FF367BE73E6A}"/>
                </a:ext>
              </a:extLst>
            </p:cNvPr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E4505E-9ADD-4A34-4309-CD7962B5D7E4}"/>
                </a:ext>
              </a:extLst>
            </p:cNvPr>
            <p:cNvSpPr txBox="1"/>
            <p:nvPr/>
          </p:nvSpPr>
          <p:spPr>
            <a:xfrm>
              <a:off x="1259249" y="1667414"/>
              <a:ext cx="21841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Seq-to-Seq</a:t>
              </a:r>
              <a:endPara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CEA9ED5-21CF-8BE7-7BF1-659C4234D55E}"/>
              </a:ext>
            </a:extLst>
          </p:cNvPr>
          <p:cNvGrpSpPr/>
          <p:nvPr/>
        </p:nvGrpSpPr>
        <p:grpSpPr>
          <a:xfrm>
            <a:off x="397350" y="1301437"/>
            <a:ext cx="2340000" cy="416496"/>
            <a:chOff x="1103386" y="1651028"/>
            <a:chExt cx="2340000" cy="41649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A23ED8A-17C7-0E7F-E934-1F09F8C698F6}"/>
                </a:ext>
              </a:extLst>
            </p:cNvPr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875156B-3B1A-58BE-F286-D8B5E87F3954}"/>
                </a:ext>
              </a:extLst>
            </p:cNvPr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743258-2DB1-F951-608B-00730770B755}"/>
                </a:ext>
              </a:extLst>
            </p:cNvPr>
            <p:cNvSpPr txBox="1"/>
            <p:nvPr/>
          </p:nvSpPr>
          <p:spPr>
            <a:xfrm>
              <a:off x="1259249" y="1667414"/>
              <a:ext cx="21841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SMT</a:t>
              </a:r>
              <a:endPara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CA8C4D75-8592-7608-B365-B32CBA6E719A}"/>
              </a:ext>
            </a:extLst>
          </p:cNvPr>
          <p:cNvSpPr txBox="1">
            <a:spLocks/>
          </p:cNvSpPr>
          <p:nvPr/>
        </p:nvSpPr>
        <p:spPr>
          <a:xfrm>
            <a:off x="6096000" y="1814685"/>
            <a:ext cx="5868318" cy="143944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"Neural Machine Translation by Jointly Learning to Align and Translate" first introduced the concept.</a:t>
            </a:r>
          </a:p>
          <a:p>
            <a:pPr marL="285750" indent="-285750" algn="just">
              <a:buFontTx/>
              <a:buChar char="-"/>
            </a:pP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 machine translation tasks, the attention mechanism was introduced into the RNN-based encoder-decoder model</a:t>
            </a:r>
          </a:p>
          <a:p>
            <a:pPr marL="285750" indent="-285750" algn="just">
              <a:buFontTx/>
              <a:buChar char="-"/>
            </a:pP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Generating an output sequence that takes into account all information of the input sequence.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F2090AE-D17F-F9E7-A392-0C8F8E732F6C}"/>
              </a:ext>
            </a:extLst>
          </p:cNvPr>
          <p:cNvSpPr txBox="1">
            <a:spLocks/>
          </p:cNvSpPr>
          <p:nvPr/>
        </p:nvSpPr>
        <p:spPr>
          <a:xfrm>
            <a:off x="320699" y="1814685"/>
            <a:ext cx="5576964" cy="320623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When the structure of the input and output is relatively simple, effective English translation can be achieved</a:t>
            </a:r>
          </a:p>
          <a:p>
            <a:pPr marL="285750" indent="-285750" algn="just">
              <a:buFontTx/>
              <a:buChar char="-"/>
            </a:pPr>
            <a:r>
              <a:rPr lang="en-US" altLang="ko-KR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Disadvantage</a:t>
            </a:r>
          </a:p>
          <a:p>
            <a:pPr marL="971550" lvl="1" indent="-285750" algn="just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</a:t>
            </a:r>
            <a:r>
              <a:rPr lang="en-US" altLang="ko-KR" sz="1600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annot consider sentence structure</a:t>
            </a:r>
          </a:p>
          <a:p>
            <a:pPr marL="971550" lvl="1" indent="-285750" algn="just">
              <a:buFontTx/>
              <a:buChar char="-"/>
            </a:pPr>
            <a:r>
              <a:rPr lang="en-US" altLang="ko-KR" sz="1600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Difficult to judge whether the translation result is natural or not.</a:t>
            </a:r>
          </a:p>
        </p:txBody>
      </p:sp>
    </p:spTree>
    <p:extLst>
      <p:ext uri="{BB962C8B-B14F-4D97-AF65-F5344CB8AC3E}">
        <p14:creationId xmlns:p14="http://schemas.microsoft.com/office/powerpoint/2010/main" val="331335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9123A1-00F9-9AC8-9EE3-DF4F9108C4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9ADCD3-A8CE-237C-85F8-13C572AB0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531" y="1204453"/>
            <a:ext cx="5137619" cy="4118587"/>
          </a:xfrm>
          <a:prstGeom prst="rect">
            <a:avLst/>
          </a:prstGeom>
        </p:spPr>
      </p:pic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1E8CE8BD-323C-4482-8AB8-72C883C42B4F}"/>
              </a:ext>
            </a:extLst>
          </p:cNvPr>
          <p:cNvSpPr txBox="1">
            <a:spLocks/>
          </p:cNvSpPr>
          <p:nvPr/>
        </p:nvSpPr>
        <p:spPr>
          <a:xfrm>
            <a:off x="397350" y="2075226"/>
            <a:ext cx="6292891" cy="184166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pc="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We present a general end-to-end approach to sequence learning that makes minimal assumptions on the sequence structure</a:t>
            </a:r>
          </a:p>
          <a:p>
            <a:pPr algn="just"/>
            <a:endParaRPr lang="en-US" altLang="ko-KR" spc="0" dirty="0">
              <a:solidFill>
                <a:srgbClr val="FF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/>
            <a:r>
              <a:rPr lang="en-US" altLang="ko-KR" spc="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 tasks where the structure or length of the input and output sequences are different, or the relationship between the input and output is irregular, it is difficult to use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893836F-7DC6-FF21-776C-33653FF6C4AB}"/>
              </a:ext>
            </a:extLst>
          </p:cNvPr>
          <p:cNvGrpSpPr/>
          <p:nvPr/>
        </p:nvGrpSpPr>
        <p:grpSpPr>
          <a:xfrm>
            <a:off x="397350" y="1301437"/>
            <a:ext cx="4989898" cy="416496"/>
            <a:chOff x="1103386" y="1651028"/>
            <a:chExt cx="2340000" cy="4164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3D91228-F426-40AC-0743-AA46394503EF}"/>
                </a:ext>
              </a:extLst>
            </p:cNvPr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7C8455F-E836-7670-C4C3-70507348C282}"/>
                </a:ext>
              </a:extLst>
            </p:cNvPr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EA1810-09AE-EF08-9835-C5F9C5DD383C}"/>
                </a:ext>
              </a:extLst>
            </p:cNvPr>
            <p:cNvSpPr txBox="1"/>
            <p:nvPr/>
          </p:nvSpPr>
          <p:spPr>
            <a:xfrm>
              <a:off x="1259249" y="1667414"/>
              <a:ext cx="21841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Important sentence from the Abstract</a:t>
              </a:r>
              <a:endPara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49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5441FC0-3A64-96C4-D59D-A0891BBC0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C1A2B7-085F-83A5-7F13-7347F437C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6" y="1165033"/>
            <a:ext cx="6936954" cy="1889749"/>
          </a:xfrm>
          <a:prstGeom prst="rect">
            <a:avLst/>
          </a:prstGeom>
        </p:spPr>
      </p:pic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5BEE6A93-E6D3-F9B1-73CE-502F2EA1C78A}"/>
              </a:ext>
            </a:extLst>
          </p:cNvPr>
          <p:cNvSpPr txBox="1">
            <a:spLocks/>
          </p:cNvSpPr>
          <p:nvPr/>
        </p:nvSpPr>
        <p:spPr>
          <a:xfrm>
            <a:off x="441418" y="3176913"/>
            <a:ext cx="11622052" cy="184166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ko-KR" spc="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A94C2898-DB1B-F2F1-0343-B1660E99B9BC}"/>
              </a:ext>
            </a:extLst>
          </p:cNvPr>
          <p:cNvSpPr txBox="1">
            <a:spLocks/>
          </p:cNvSpPr>
          <p:nvPr/>
        </p:nvSpPr>
        <p:spPr>
          <a:xfrm>
            <a:off x="7888820" y="1165033"/>
            <a:ext cx="2731440" cy="131927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pc="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Seq2Seq : 34.8</a:t>
            </a:r>
          </a:p>
          <a:p>
            <a:pPr algn="just"/>
            <a:r>
              <a:rPr lang="en-US" altLang="ko-KR" spc="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SMT : 33.3</a:t>
            </a:r>
          </a:p>
          <a:p>
            <a:pPr algn="just"/>
            <a:r>
              <a:rPr lang="en-US" altLang="ko-KR" spc="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Seq2Seq + SMT = 36.5</a:t>
            </a:r>
            <a:endParaRPr lang="en-US" altLang="ko-KR" spc="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357847-07D0-6676-9A0E-4DCED97FF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36" y="3794762"/>
            <a:ext cx="7016501" cy="965066"/>
          </a:xfrm>
          <a:prstGeom prst="rect">
            <a:avLst/>
          </a:prstGeom>
        </p:spPr>
      </p:pic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D11595AD-14EE-519D-A827-9651C4770EC5}"/>
              </a:ext>
            </a:extLst>
          </p:cNvPr>
          <p:cNvSpPr txBox="1">
            <a:spLocks/>
          </p:cNvSpPr>
          <p:nvPr/>
        </p:nvSpPr>
        <p:spPr>
          <a:xfrm>
            <a:off x="441418" y="5140713"/>
            <a:ext cx="9903421" cy="8100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600" spc="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Reordering the order of words that contain the input sentence improved the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68809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9537</TotalTime>
  <Words>3881</Words>
  <Application>Microsoft Office PowerPoint</Application>
  <PresentationFormat>와이드스크린</PresentationFormat>
  <Paragraphs>262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KoPubWorld돋움체 Bold</vt:lpstr>
      <vt:lpstr>KoPubWorld돋움체 Light</vt:lpstr>
      <vt:lpstr>KoPubWorld바탕체 Bold</vt:lpstr>
      <vt:lpstr>KoPubWorld바탕체 Light</vt:lpstr>
      <vt:lpstr>Söhne</vt:lpstr>
      <vt:lpstr>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HerTaeHoon</cp:lastModifiedBy>
  <cp:revision>875</cp:revision>
  <dcterms:created xsi:type="dcterms:W3CDTF">2022-02-02T04:32:22Z</dcterms:created>
  <dcterms:modified xsi:type="dcterms:W3CDTF">2023-05-10T06:42:51Z</dcterms:modified>
</cp:coreProperties>
</file>