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FE433-3F77-412A-9032-117BB8B84148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BED5-4D61-4FEE-99A9-5069EF2EF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2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2EA70-A2CC-F65B-83BE-6DB08A3EE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E9D40C-298E-145C-9122-545C8D6F4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D48B7-42DA-8CAC-886F-0304B80A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FF6-208B-46C3-82AD-C445C560158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6C7FB-2D0C-AEFD-6E86-044BD5A1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C8383-E8AA-A06C-DD37-B8F21153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854C-EF7A-4D32-BE10-4CF0470F0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2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C369B-D3EA-FBD8-A6B2-F8FFEFB7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88B706-951B-80D2-4777-9CC420F0D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E54AF-BE0B-5A02-55C2-92A8A342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FF6-208B-46C3-82AD-C445C560158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8BAD4-E0E8-23BE-4985-2FD3C8AE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6AC5A-870B-C97E-7851-58002D05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854C-EF7A-4D32-BE10-4CF0470F0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6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E7C51-F592-EEB6-FCDF-30355F39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6E777-13F3-8143-5116-DE4A533E4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EEBDD-E6E2-882A-54E7-84594459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FF6-208B-46C3-82AD-C445C560158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D115A7-478D-66FC-D50F-26349FCC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7102B4-A8A0-B45C-7FDB-0DA510F5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854C-EF7A-4D32-BE10-4CF0470F0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9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AAE0B-4969-B7C6-84F8-71CCF756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AA736-2BFC-D018-6024-79589CB12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958B8-A82A-08B3-0E89-2DEDCD77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FF6-208B-46C3-82AD-C445C560158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0D3ED-24C8-0022-61B3-0E5B4F32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E796-AC20-8A6E-7F87-BACDC9A3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854C-EF7A-4D32-BE10-4CF0470F0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5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060E-BAF4-5630-A98E-1F5E9BEB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26A97-F396-B025-B9F3-A2897C33C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41B49-00A6-7A44-E870-93ED1E66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FF6-208B-46C3-82AD-C445C560158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8E9AD-2A53-606D-C6D5-A9306B66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74FAC-CE1B-F8BC-5E89-4B549664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854C-EF7A-4D32-BE10-4CF0470F0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0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56163-C8A8-F0E4-1684-5CDF4079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469CB5-033F-F7B8-D10D-1446A1DB3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9979E-3518-CF0B-D453-9887C202D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1C52C-EC4C-80BB-C942-3495113C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FF6-208B-46C3-82AD-C445C560158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307AD-0296-2FC5-C1FB-5342DFD7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3D728-56D8-8640-B123-B6AE89CE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854C-EF7A-4D32-BE10-4CF0470F0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2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DACF1-096E-A2A0-A747-922FCCDE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8069F8-7EFE-74BC-4CCC-E274EDA4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34D4DC-6DC5-EC95-D289-B96B339B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6D1D85-6DAB-7DD3-0F88-BD2A31E53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6A718F-B9AA-A938-FBE1-468929089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BACB58-8BC2-76FC-199F-B308F39A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FF6-208B-46C3-82AD-C445C560158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4A4A41-F814-5FFA-CC94-56D850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65FA6C-475C-B0CF-AAF0-682443C5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854C-EF7A-4D32-BE10-4CF0470F0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3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CBCC8-D2CF-C283-6356-BE04C8B0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EC534D-6E39-FEC4-BBD2-0A5CD5B9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FF6-208B-46C3-82AD-C445C560158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44AFFC-D40E-8415-B1E5-9EEDD8EA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70EE43-242D-DD64-A279-ABA0793E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854C-EF7A-4D32-BE10-4CF0470F0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58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4607F6-D951-1316-0777-797E6249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FF6-208B-46C3-82AD-C445C560158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2D62AD-D515-967D-12AD-16F460D1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9DDBC-5836-E9C1-C7F3-544DA1EE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854C-EF7A-4D32-BE10-4CF0470F0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F05B5-AF81-3B92-FE90-131BEADC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CD599-541B-2817-2F30-76F9CB91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39C058-4134-3E16-8155-34B4673AC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C13A3-2AC6-7B70-49A8-1246A954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FF6-208B-46C3-82AD-C445C560158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A71FA-CECD-E08B-BF69-4D5972C2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70699-0DC5-3E70-BFAA-A149DB8D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854C-EF7A-4D32-BE10-4CF0470F0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4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1E94E-5AFC-C119-5A4B-E0F9AAE5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8E1328-53F2-D8E4-EAA3-82BAC5AAD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F510B-1995-6A5A-3A35-EADA646B0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07522-BA75-A374-253B-848C3476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9FF6-208B-46C3-82AD-C445C560158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7698B-E875-3D15-10DC-06A69EDF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0928D-2766-CCA3-4432-D691DB6C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B854C-EF7A-4D32-BE10-4CF0470F0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63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5A2F0C-1A28-2EB4-3740-9AAB578C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360A5-8402-E8C2-791C-3CE418BCF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19BE9-390A-89CF-716E-E76F37E7E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59FF6-208B-46C3-82AD-C445C560158E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87259-5640-FFD4-8AAD-3F4296608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28A8A-B805-30F8-8833-7EA1CE937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B854C-EF7A-4D32-BE10-4CF0470F0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2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7A246-BFB9-25D5-2D10-9E9100193DA4}"/>
              </a:ext>
            </a:extLst>
          </p:cNvPr>
          <p:cNvSpPr txBox="1"/>
          <p:nvPr/>
        </p:nvSpPr>
        <p:spPr>
          <a:xfrm>
            <a:off x="1022991" y="1312446"/>
            <a:ext cx="10146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Deep Deterministic Policy Gradient (DDPG)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4F0A8-65D2-6BDB-4535-602E2E778687}"/>
              </a:ext>
            </a:extLst>
          </p:cNvPr>
          <p:cNvSpPr txBox="1"/>
          <p:nvPr/>
        </p:nvSpPr>
        <p:spPr>
          <a:xfrm>
            <a:off x="4470400" y="2419232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Timothy et al. (2016)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136198-3EFB-C56A-2CBD-DBBDB6EE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64" y="3371894"/>
            <a:ext cx="5887272" cy="200052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1E1030-7942-1692-8E3B-9AF6C457B0B1}"/>
              </a:ext>
            </a:extLst>
          </p:cNvPr>
          <p:cNvCxnSpPr/>
          <p:nvPr/>
        </p:nvCxnSpPr>
        <p:spPr>
          <a:xfrm>
            <a:off x="0" y="86258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서울과학기술대학교 - 위키백과, 우리 모두의 백과사전">
            <a:extLst>
              <a:ext uri="{FF2B5EF4-FFF2-40B4-BE49-F238E27FC236}">
                <a16:creationId xmlns:a16="http://schemas.microsoft.com/office/drawing/2014/main" id="{881010E6-F682-BCA6-63B6-A5AC76E3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199" y="103238"/>
            <a:ext cx="666773" cy="6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4EA23-38F4-C19C-E709-7F05852F9238}"/>
              </a:ext>
            </a:extLst>
          </p:cNvPr>
          <p:cNvSpPr txBox="1"/>
          <p:nvPr/>
        </p:nvSpPr>
        <p:spPr>
          <a:xfrm>
            <a:off x="7518400" y="6452615"/>
            <a:ext cx="50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Copyright(C) 2022. Applied Probability Lab. All right reserved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347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1E1030-7942-1692-8E3B-9AF6C457B0B1}"/>
              </a:ext>
            </a:extLst>
          </p:cNvPr>
          <p:cNvCxnSpPr/>
          <p:nvPr/>
        </p:nvCxnSpPr>
        <p:spPr>
          <a:xfrm>
            <a:off x="0" y="86258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서울과학기술대학교 - 위키백과, 우리 모두의 백과사전">
            <a:extLst>
              <a:ext uri="{FF2B5EF4-FFF2-40B4-BE49-F238E27FC236}">
                <a16:creationId xmlns:a16="http://schemas.microsoft.com/office/drawing/2014/main" id="{881010E6-F682-BCA6-63B6-A5AC76E3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199" y="103238"/>
            <a:ext cx="666773" cy="6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4EA23-38F4-C19C-E709-7F05852F9238}"/>
              </a:ext>
            </a:extLst>
          </p:cNvPr>
          <p:cNvSpPr txBox="1"/>
          <p:nvPr/>
        </p:nvSpPr>
        <p:spPr>
          <a:xfrm>
            <a:off x="7518400" y="6452615"/>
            <a:ext cx="50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Copyright(C) 2022. Applied Probability Lab. All right reserved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4B90A-15EF-2C32-2DAC-43A2425863C6}"/>
              </a:ext>
            </a:extLst>
          </p:cNvPr>
          <p:cNvSpPr txBox="1"/>
          <p:nvPr/>
        </p:nvSpPr>
        <p:spPr>
          <a:xfrm>
            <a:off x="266700" y="175014"/>
            <a:ext cx="408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DDPG Algorithm 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8FB244-813A-A013-D893-96023998A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227" y="1603972"/>
            <a:ext cx="7893545" cy="373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2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1E1030-7942-1692-8E3B-9AF6C457B0B1}"/>
              </a:ext>
            </a:extLst>
          </p:cNvPr>
          <p:cNvCxnSpPr/>
          <p:nvPr/>
        </p:nvCxnSpPr>
        <p:spPr>
          <a:xfrm>
            <a:off x="0" y="86258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서울과학기술대학교 - 위키백과, 우리 모두의 백과사전">
            <a:extLst>
              <a:ext uri="{FF2B5EF4-FFF2-40B4-BE49-F238E27FC236}">
                <a16:creationId xmlns:a16="http://schemas.microsoft.com/office/drawing/2014/main" id="{881010E6-F682-BCA6-63B6-A5AC76E3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199" y="103238"/>
            <a:ext cx="666773" cy="6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4EA23-38F4-C19C-E709-7F05852F9238}"/>
              </a:ext>
            </a:extLst>
          </p:cNvPr>
          <p:cNvSpPr txBox="1"/>
          <p:nvPr/>
        </p:nvSpPr>
        <p:spPr>
          <a:xfrm>
            <a:off x="7518400" y="6452615"/>
            <a:ext cx="50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Copyright(C) 2022. Applied Probability Lab. All right reserved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74328-790C-B76D-B7BE-654F975F5737}"/>
              </a:ext>
            </a:extLst>
          </p:cNvPr>
          <p:cNvSpPr txBox="1"/>
          <p:nvPr/>
        </p:nvSpPr>
        <p:spPr>
          <a:xfrm>
            <a:off x="266700" y="175014"/>
            <a:ext cx="408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What is DDPG? 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E9469-CF86-4621-9A5A-E4A1247C38CF}"/>
              </a:ext>
            </a:extLst>
          </p:cNvPr>
          <p:cNvSpPr txBox="1"/>
          <p:nvPr/>
        </p:nvSpPr>
        <p:spPr>
          <a:xfrm>
            <a:off x="2012950" y="1457954"/>
            <a:ext cx="8166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2"/>
                </a:solidFill>
              </a:rPr>
              <a:t>DDPG</a:t>
            </a:r>
            <a:r>
              <a:rPr lang="en-US" altLang="ko-KR" sz="6000" dirty="0"/>
              <a:t> = </a:t>
            </a:r>
            <a:r>
              <a:rPr lang="en-US" altLang="ko-KR" sz="6000" dirty="0">
                <a:solidFill>
                  <a:schemeClr val="accent1"/>
                </a:solidFill>
              </a:rPr>
              <a:t>DPG</a:t>
            </a:r>
            <a:r>
              <a:rPr lang="en-US" altLang="ko-KR" sz="6000" dirty="0"/>
              <a:t> + </a:t>
            </a:r>
            <a:r>
              <a:rPr lang="en-US" altLang="ko-KR" sz="6000" dirty="0">
                <a:solidFill>
                  <a:schemeClr val="bg2">
                    <a:lumMod val="75000"/>
                  </a:schemeClr>
                </a:solidFill>
              </a:rPr>
              <a:t>DQN</a:t>
            </a:r>
            <a:endParaRPr lang="ko-KR" altLang="en-US" sz="6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F5294-A7DD-DDB6-71DD-445D1B546482}"/>
              </a:ext>
            </a:extLst>
          </p:cNvPr>
          <p:cNvSpPr txBox="1"/>
          <p:nvPr/>
        </p:nvSpPr>
        <p:spPr>
          <a:xfrm>
            <a:off x="3644900" y="2876278"/>
            <a:ext cx="54991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accent6"/>
                </a:solidFill>
              </a:rPr>
              <a:t>Deterministic</a:t>
            </a:r>
          </a:p>
          <a:p>
            <a:endParaRPr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accent6"/>
                </a:solidFill>
              </a:rPr>
              <a:t>Continuous action space</a:t>
            </a:r>
          </a:p>
          <a:p>
            <a:endParaRPr lang="en-US" altLang="ko-K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b="1" dirty="0">
                <a:solidFill>
                  <a:schemeClr val="accent6"/>
                </a:solidFill>
              </a:rPr>
              <a:t>Stable</a:t>
            </a:r>
            <a:r>
              <a:rPr lang="en-US" altLang="ko-KR" sz="2800" b="1" dirty="0"/>
              <a:t> </a:t>
            </a:r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5856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1E1030-7942-1692-8E3B-9AF6C457B0B1}"/>
              </a:ext>
            </a:extLst>
          </p:cNvPr>
          <p:cNvCxnSpPr/>
          <p:nvPr/>
        </p:nvCxnSpPr>
        <p:spPr>
          <a:xfrm>
            <a:off x="0" y="86258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서울과학기술대학교 - 위키백과, 우리 모두의 백과사전">
            <a:extLst>
              <a:ext uri="{FF2B5EF4-FFF2-40B4-BE49-F238E27FC236}">
                <a16:creationId xmlns:a16="http://schemas.microsoft.com/office/drawing/2014/main" id="{881010E6-F682-BCA6-63B6-A5AC76E3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199" y="103238"/>
            <a:ext cx="666773" cy="6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4EA23-38F4-C19C-E709-7F05852F9238}"/>
              </a:ext>
            </a:extLst>
          </p:cNvPr>
          <p:cNvSpPr txBox="1"/>
          <p:nvPr/>
        </p:nvSpPr>
        <p:spPr>
          <a:xfrm>
            <a:off x="7518400" y="6452615"/>
            <a:ext cx="50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Copyright(C) 2022. Applied Probability Lab. All right reserved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8E5D50-2C51-FFAF-B9E6-B74FE1D49776}"/>
              </a:ext>
            </a:extLst>
          </p:cNvPr>
          <p:cNvSpPr txBox="1"/>
          <p:nvPr/>
        </p:nvSpPr>
        <p:spPr>
          <a:xfrm>
            <a:off x="266700" y="175014"/>
            <a:ext cx="408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Background of DPG </a:t>
            </a:r>
            <a:endParaRPr lang="ko-KR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3A129-82C5-4099-3F4A-963D0B7F002D}"/>
              </a:ext>
            </a:extLst>
          </p:cNvPr>
          <p:cNvSpPr txBox="1"/>
          <p:nvPr/>
        </p:nvSpPr>
        <p:spPr>
          <a:xfrm>
            <a:off x="266700" y="1143000"/>
            <a:ext cx="944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reason : To compensate for the shortcomings of the </a:t>
            </a:r>
            <a:r>
              <a:rPr lang="en-US" altLang="ko-KR" dirty="0">
                <a:solidFill>
                  <a:srgbClr val="FF0000"/>
                </a:solidFill>
              </a:rPr>
              <a:t>DQN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75971-E4CE-0830-9286-8B02E14DC025}"/>
              </a:ext>
            </a:extLst>
          </p:cNvPr>
          <p:cNvSpPr txBox="1"/>
          <p:nvPr/>
        </p:nvSpPr>
        <p:spPr>
          <a:xfrm>
            <a:off x="266700" y="1908487"/>
            <a:ext cx="1031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DQN can solves problems with high-dimensional observation spaces. But, it can only handle </a:t>
            </a:r>
            <a:r>
              <a:rPr lang="en-US" altLang="ko-KR" dirty="0">
                <a:solidFill>
                  <a:srgbClr val="FF0000"/>
                </a:solidFill>
              </a:rPr>
              <a:t>discrete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low-dimensional</a:t>
            </a:r>
            <a:r>
              <a:rPr lang="en-US" altLang="ko-KR" dirty="0"/>
              <a:t> action spaces. 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In real world, the most of problem are have </a:t>
            </a:r>
            <a:r>
              <a:rPr lang="en-US" altLang="ko-KR" dirty="0">
                <a:solidFill>
                  <a:srgbClr val="FF0000"/>
                </a:solidFill>
              </a:rPr>
              <a:t>continuous</a:t>
            </a:r>
            <a:r>
              <a:rPr lang="en-US" altLang="ko-KR" dirty="0"/>
              <a:t> (real valued) and </a:t>
            </a:r>
            <a:r>
              <a:rPr lang="en-US" altLang="ko-KR" dirty="0">
                <a:solidFill>
                  <a:srgbClr val="FF0000"/>
                </a:solidFill>
              </a:rPr>
              <a:t>high dimensional </a:t>
            </a:r>
            <a:r>
              <a:rPr lang="en-US" altLang="ko-KR" dirty="0"/>
              <a:t>action spaces.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DQN shows that powerful performance, but it is </a:t>
            </a:r>
            <a:r>
              <a:rPr lang="en-US" altLang="ko-KR" dirty="0">
                <a:solidFill>
                  <a:srgbClr val="FF0000"/>
                </a:solidFill>
              </a:rPr>
              <a:t>hard</a:t>
            </a:r>
            <a:r>
              <a:rPr lang="en-US" altLang="ko-KR" dirty="0"/>
              <a:t> to applied in </a:t>
            </a:r>
            <a:r>
              <a:rPr lang="en-US" altLang="ko-KR" dirty="0">
                <a:solidFill>
                  <a:srgbClr val="FF0000"/>
                </a:solidFill>
              </a:rPr>
              <a:t>real world problem </a:t>
            </a:r>
            <a:endParaRPr lang="ko-KR" alt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F5665-31CC-C2FD-9FFE-1ACD359A800E}"/>
              </a:ext>
            </a:extLst>
          </p:cNvPr>
          <p:cNvSpPr txBox="1"/>
          <p:nvPr/>
        </p:nvSpPr>
        <p:spPr>
          <a:xfrm>
            <a:off x="1612900" y="4339383"/>
            <a:ext cx="803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Make the new algorithm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deterministic</a:t>
            </a:r>
            <a:r>
              <a:rPr lang="en-US" altLang="ko-KR" dirty="0">
                <a:sym typeface="Wingdings" panose="05000000000000000000" pitchFamily="2" charset="2"/>
              </a:rPr>
              <a:t> &amp; </a:t>
            </a:r>
            <a:r>
              <a:rPr lang="en-US" altLang="ko-KR" dirty="0">
                <a:solidFill>
                  <a:srgbClr val="FF0000"/>
                </a:solidFill>
              </a:rPr>
              <a:t>continuous action space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2114550" lvl="4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olidFill>
                  <a:srgbClr val="FF0000"/>
                </a:solidFill>
              </a:rPr>
              <a:t>DPG</a:t>
            </a:r>
            <a:r>
              <a:rPr lang="en-US" altLang="ko-KR" dirty="0"/>
              <a:t> Algorithm (Silver et al., 2014)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7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1E1030-7942-1692-8E3B-9AF6C457B0B1}"/>
              </a:ext>
            </a:extLst>
          </p:cNvPr>
          <p:cNvCxnSpPr/>
          <p:nvPr/>
        </p:nvCxnSpPr>
        <p:spPr>
          <a:xfrm>
            <a:off x="0" y="86258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서울과학기술대학교 - 위키백과, 우리 모두의 백과사전">
            <a:extLst>
              <a:ext uri="{FF2B5EF4-FFF2-40B4-BE49-F238E27FC236}">
                <a16:creationId xmlns:a16="http://schemas.microsoft.com/office/drawing/2014/main" id="{881010E6-F682-BCA6-63B6-A5AC76E3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199" y="103238"/>
            <a:ext cx="666773" cy="6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4EA23-38F4-C19C-E709-7F05852F9238}"/>
              </a:ext>
            </a:extLst>
          </p:cNvPr>
          <p:cNvSpPr txBox="1"/>
          <p:nvPr/>
        </p:nvSpPr>
        <p:spPr>
          <a:xfrm>
            <a:off x="7518400" y="6452615"/>
            <a:ext cx="50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Copyright(C) 2022. Applied Probability Lab. All right reserved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B7785-2859-CD12-89FA-2D1ED22A27C8}"/>
              </a:ext>
            </a:extLst>
          </p:cNvPr>
          <p:cNvSpPr txBox="1"/>
          <p:nvPr/>
        </p:nvSpPr>
        <p:spPr>
          <a:xfrm>
            <a:off x="266700" y="175014"/>
            <a:ext cx="408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Background of DPG </a:t>
            </a:r>
            <a:endParaRPr lang="ko-KR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E872835-EFE9-7524-9DB6-8510B06B3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23" y="2274803"/>
            <a:ext cx="8526921" cy="25130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EB0ABE6-FD2A-7C5C-7C83-492E78302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70" y="1194541"/>
            <a:ext cx="10045108" cy="3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71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1E1030-7942-1692-8E3B-9AF6C457B0B1}"/>
              </a:ext>
            </a:extLst>
          </p:cNvPr>
          <p:cNvCxnSpPr/>
          <p:nvPr/>
        </p:nvCxnSpPr>
        <p:spPr>
          <a:xfrm>
            <a:off x="0" y="86258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서울과학기술대학교 - 위키백과, 우리 모두의 백과사전">
            <a:extLst>
              <a:ext uri="{FF2B5EF4-FFF2-40B4-BE49-F238E27FC236}">
                <a16:creationId xmlns:a16="http://schemas.microsoft.com/office/drawing/2014/main" id="{881010E6-F682-BCA6-63B6-A5AC76E3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199" y="103238"/>
            <a:ext cx="666773" cy="6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4EA23-38F4-C19C-E709-7F05852F9238}"/>
              </a:ext>
            </a:extLst>
          </p:cNvPr>
          <p:cNvSpPr txBox="1"/>
          <p:nvPr/>
        </p:nvSpPr>
        <p:spPr>
          <a:xfrm>
            <a:off x="7518400" y="6452615"/>
            <a:ext cx="50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Copyright(C) 2022. Applied Probability Lab. All right reserved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35C173-0B4E-0596-9A05-8FD71663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7674"/>
            <a:ext cx="9761578" cy="3943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669449-BAFF-52AC-2703-21E01AF7DA81}"/>
              </a:ext>
            </a:extLst>
          </p:cNvPr>
          <p:cNvSpPr txBox="1"/>
          <p:nvPr/>
        </p:nvSpPr>
        <p:spPr>
          <a:xfrm>
            <a:off x="266700" y="175014"/>
            <a:ext cx="408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Background of DPG </a:t>
            </a:r>
            <a:endParaRPr lang="ko-KR" altLang="en-US" sz="2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3BA1038-B806-4807-806A-46008CBBF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70" y="1194541"/>
            <a:ext cx="10045108" cy="3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1E1030-7942-1692-8E3B-9AF6C457B0B1}"/>
              </a:ext>
            </a:extLst>
          </p:cNvPr>
          <p:cNvCxnSpPr/>
          <p:nvPr/>
        </p:nvCxnSpPr>
        <p:spPr>
          <a:xfrm>
            <a:off x="0" y="86258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서울과학기술대학교 - 위키백과, 우리 모두의 백과사전">
            <a:extLst>
              <a:ext uri="{FF2B5EF4-FFF2-40B4-BE49-F238E27FC236}">
                <a16:creationId xmlns:a16="http://schemas.microsoft.com/office/drawing/2014/main" id="{881010E6-F682-BCA6-63B6-A5AC76E3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199" y="103238"/>
            <a:ext cx="666773" cy="6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4EA23-38F4-C19C-E709-7F05852F9238}"/>
              </a:ext>
            </a:extLst>
          </p:cNvPr>
          <p:cNvSpPr txBox="1"/>
          <p:nvPr/>
        </p:nvSpPr>
        <p:spPr>
          <a:xfrm>
            <a:off x="7518400" y="6452615"/>
            <a:ext cx="50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Copyright(C) 2022. Applied Probability Lab. All right reserved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B7C4B-A078-D83E-C360-B781074D0591}"/>
              </a:ext>
            </a:extLst>
          </p:cNvPr>
          <p:cNvSpPr txBox="1"/>
          <p:nvPr/>
        </p:nvSpPr>
        <p:spPr>
          <a:xfrm>
            <a:off x="266700" y="175014"/>
            <a:ext cx="408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DDPG Algorithm </a:t>
            </a:r>
            <a:endParaRPr lang="ko-KR" altLang="en-US" sz="28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7B85503-6746-70FC-EB59-8AAB58862345}"/>
              </a:ext>
            </a:extLst>
          </p:cNvPr>
          <p:cNvSpPr/>
          <p:nvPr/>
        </p:nvSpPr>
        <p:spPr>
          <a:xfrm>
            <a:off x="2565400" y="1359141"/>
            <a:ext cx="1790700" cy="964959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DQN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48EBBBC-0350-4A6A-FF56-5975429D7B34}"/>
              </a:ext>
            </a:extLst>
          </p:cNvPr>
          <p:cNvSpPr/>
          <p:nvPr/>
        </p:nvSpPr>
        <p:spPr>
          <a:xfrm>
            <a:off x="7416800" y="1359141"/>
            <a:ext cx="1790700" cy="96494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/>
                </a:solidFill>
              </a:rPr>
              <a:t>DPG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F47987C-5436-38AC-6239-FCB5C9D59223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 rot="16200000" flipH="1">
            <a:off x="3236918" y="2547931"/>
            <a:ext cx="1978015" cy="1530351"/>
          </a:xfrm>
          <a:prstGeom prst="bentConnector2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38C5ED-5BC4-AB32-75AD-AB89E3CB5273}"/>
              </a:ext>
            </a:extLst>
          </p:cNvPr>
          <p:cNvSpPr/>
          <p:nvPr/>
        </p:nvSpPr>
        <p:spPr>
          <a:xfrm>
            <a:off x="4991101" y="3702050"/>
            <a:ext cx="1974850" cy="1200129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DDPG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D106173-83DE-62FB-8B91-17795898D5D0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5400000">
            <a:off x="6650036" y="2640000"/>
            <a:ext cx="1978031" cy="134619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988D6CD-CD93-D565-C164-0BE4FE148C4C}"/>
              </a:ext>
            </a:extLst>
          </p:cNvPr>
          <p:cNvSpPr txBox="1"/>
          <p:nvPr/>
        </p:nvSpPr>
        <p:spPr>
          <a:xfrm>
            <a:off x="1063625" y="2541405"/>
            <a:ext cx="3003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Replay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Target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High dimensional observation space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F8FC0-7649-89C4-EFD1-B1F26F6AE6E7}"/>
              </a:ext>
            </a:extLst>
          </p:cNvPr>
          <p:cNvSpPr txBox="1"/>
          <p:nvPr/>
        </p:nvSpPr>
        <p:spPr>
          <a:xfrm>
            <a:off x="8550275" y="2820640"/>
            <a:ext cx="349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</a:rPr>
              <a:t>Continuous action space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85B195-E252-5578-7F29-A5E8DC5EE540}"/>
              </a:ext>
            </a:extLst>
          </p:cNvPr>
          <p:cNvSpPr txBox="1"/>
          <p:nvPr/>
        </p:nvSpPr>
        <p:spPr>
          <a:xfrm>
            <a:off x="4187826" y="4991116"/>
            <a:ext cx="5556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2"/>
                </a:solidFill>
              </a:rPr>
              <a:t>Off policy </a:t>
            </a:r>
            <a:r>
              <a:rPr lang="en-US" altLang="ko-KR" dirty="0">
                <a:solidFill>
                  <a:schemeClr val="accent2"/>
                </a:solidFill>
              </a:rPr>
              <a:t>(replay buffer)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2"/>
                </a:solidFill>
              </a:rPr>
              <a:t>Stable update </a:t>
            </a:r>
            <a:r>
              <a:rPr lang="en-US" altLang="ko-KR" dirty="0">
                <a:solidFill>
                  <a:schemeClr val="accent2"/>
                </a:solidFill>
              </a:rPr>
              <a:t>(target network)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2"/>
                </a:solidFill>
              </a:rPr>
              <a:t>High dimensional observation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2"/>
                </a:solidFill>
              </a:rPr>
              <a:t>Real world problem </a:t>
            </a:r>
            <a:r>
              <a:rPr lang="en-US" altLang="ko-KR" dirty="0">
                <a:solidFill>
                  <a:schemeClr val="accent2"/>
                </a:solidFill>
              </a:rPr>
              <a:t>(Continuous action space)</a:t>
            </a:r>
          </a:p>
        </p:txBody>
      </p:sp>
    </p:spTree>
    <p:extLst>
      <p:ext uri="{BB962C8B-B14F-4D97-AF65-F5344CB8AC3E}">
        <p14:creationId xmlns:p14="http://schemas.microsoft.com/office/powerpoint/2010/main" val="243326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1E1030-7942-1692-8E3B-9AF6C457B0B1}"/>
              </a:ext>
            </a:extLst>
          </p:cNvPr>
          <p:cNvCxnSpPr/>
          <p:nvPr/>
        </p:nvCxnSpPr>
        <p:spPr>
          <a:xfrm>
            <a:off x="0" y="86258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서울과학기술대학교 - 위키백과, 우리 모두의 백과사전">
            <a:extLst>
              <a:ext uri="{FF2B5EF4-FFF2-40B4-BE49-F238E27FC236}">
                <a16:creationId xmlns:a16="http://schemas.microsoft.com/office/drawing/2014/main" id="{881010E6-F682-BCA6-63B6-A5AC76E3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199" y="103238"/>
            <a:ext cx="666773" cy="6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4EA23-38F4-C19C-E709-7F05852F9238}"/>
              </a:ext>
            </a:extLst>
          </p:cNvPr>
          <p:cNvSpPr txBox="1"/>
          <p:nvPr/>
        </p:nvSpPr>
        <p:spPr>
          <a:xfrm>
            <a:off x="7518400" y="6452615"/>
            <a:ext cx="50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Copyright(C) 2022. Applied Probability Lab. All right reserved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2CCBB-CB97-8503-B79E-F9715E4AEB03}"/>
              </a:ext>
            </a:extLst>
          </p:cNvPr>
          <p:cNvSpPr txBox="1"/>
          <p:nvPr/>
        </p:nvSpPr>
        <p:spPr>
          <a:xfrm>
            <a:off x="266700" y="175014"/>
            <a:ext cx="408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DDPG Algorithm 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000E2-A5BA-D59D-A1A8-35EAC96309F5}"/>
              </a:ext>
            </a:extLst>
          </p:cNvPr>
          <p:cNvSpPr txBox="1"/>
          <p:nvPr/>
        </p:nvSpPr>
        <p:spPr>
          <a:xfrm>
            <a:off x="673100" y="1247425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Ornstein-</a:t>
            </a:r>
            <a:r>
              <a:rPr lang="en-US" altLang="ko-KR" b="1" dirty="0" err="1"/>
              <a:t>Uhlenback</a:t>
            </a:r>
            <a:r>
              <a:rPr lang="en-US" altLang="ko-KR" b="1" dirty="0"/>
              <a:t> (</a:t>
            </a:r>
            <a:r>
              <a:rPr lang="en-US" altLang="ko-KR" b="1" dirty="0" err="1"/>
              <a:t>ou</a:t>
            </a:r>
            <a:r>
              <a:rPr lang="en-US" altLang="ko-KR" b="1" dirty="0"/>
              <a:t>-noise)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502F7-9CE1-A036-3F06-F4F68C0CBB14}"/>
              </a:ext>
            </a:extLst>
          </p:cNvPr>
          <p:cNvSpPr txBox="1"/>
          <p:nvPr/>
        </p:nvSpPr>
        <p:spPr>
          <a:xfrm>
            <a:off x="1270000" y="2288987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Add noise for </a:t>
            </a:r>
            <a:r>
              <a:rPr lang="en-US" altLang="ko-KR" b="1" dirty="0"/>
              <a:t>exploration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6D1FA-2AFA-EFAA-10E7-9861697B4BD2}"/>
              </a:ext>
            </a:extLst>
          </p:cNvPr>
          <p:cNvSpPr txBox="1"/>
          <p:nvPr/>
        </p:nvSpPr>
        <p:spPr>
          <a:xfrm>
            <a:off x="673100" y="3009442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Soft update</a:t>
            </a:r>
            <a:endParaRPr lang="ko-KR" altLang="en-US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458A641-3618-5222-B484-3253EF06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89" y="3504823"/>
            <a:ext cx="2953224" cy="9640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4AD3AC-D31F-7BCE-940A-8462AA800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406" y="1768206"/>
            <a:ext cx="2360594" cy="369332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70F4F97D-3675-67B0-47EE-8E2DEF79073F}"/>
              </a:ext>
            </a:extLst>
          </p:cNvPr>
          <p:cNvSpPr/>
          <p:nvPr/>
        </p:nvSpPr>
        <p:spPr>
          <a:xfrm>
            <a:off x="3200400" y="1742806"/>
            <a:ext cx="444500" cy="36933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D2825-DB7E-75DC-428F-0316CEE6A096}"/>
              </a:ext>
            </a:extLst>
          </p:cNvPr>
          <p:cNvSpPr txBox="1"/>
          <p:nvPr/>
        </p:nvSpPr>
        <p:spPr>
          <a:xfrm>
            <a:off x="1130300" y="4628738"/>
            <a:ext cx="430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Slowing the network being trained to follow the target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It makes training to </a:t>
            </a:r>
            <a:r>
              <a:rPr lang="en-US" altLang="ko-KR" b="1" dirty="0"/>
              <a:t>stable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39E8C-E747-5E2E-2E51-C4C494C1FEE9}"/>
              </a:ext>
            </a:extLst>
          </p:cNvPr>
          <p:cNvSpPr txBox="1"/>
          <p:nvPr/>
        </p:nvSpPr>
        <p:spPr>
          <a:xfrm>
            <a:off x="6286733" y="1255006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Batch Normalization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4B2E95-2FC4-1837-C5F3-C7FE68230755}"/>
              </a:ext>
            </a:extLst>
          </p:cNvPr>
          <p:cNvSpPr txBox="1"/>
          <p:nvPr/>
        </p:nvSpPr>
        <p:spPr>
          <a:xfrm>
            <a:off x="6071513" y="4520497"/>
            <a:ext cx="50831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If learning is carried out with the </a:t>
            </a:r>
            <a:r>
              <a:rPr lang="en-US" altLang="ko-KR" sz="1600" b="1" dirty="0"/>
              <a:t>observed low-dimensional feature vector</a:t>
            </a:r>
            <a:r>
              <a:rPr lang="en-US" altLang="ko-KR" sz="1600" dirty="0"/>
              <a:t>, the network suffers from learning difficulties due to the </a:t>
            </a:r>
            <a:r>
              <a:rPr lang="en-US" altLang="ko-KR" sz="1600" b="1" dirty="0"/>
              <a:t>difference in the scale of the features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Put the samples in one </a:t>
            </a:r>
            <a:r>
              <a:rPr lang="en-US" altLang="ko-KR" sz="1600" b="1" dirty="0"/>
              <a:t>minibatch</a:t>
            </a:r>
            <a:r>
              <a:rPr lang="en-US" altLang="ko-KR" sz="1600" dirty="0"/>
              <a:t> and </a:t>
            </a:r>
            <a:r>
              <a:rPr lang="en-US" altLang="ko-KR" sz="1600" b="1" dirty="0"/>
              <a:t>normalize</a:t>
            </a:r>
            <a:r>
              <a:rPr lang="en-US" altLang="ko-KR" sz="1600" dirty="0"/>
              <a:t> for all dimensions.</a:t>
            </a:r>
            <a:endParaRPr lang="ko-KR" altLang="en-US" sz="1600" dirty="0"/>
          </a:p>
        </p:txBody>
      </p:sp>
      <p:pic>
        <p:nvPicPr>
          <p:cNvPr id="7170" name="Picture 2" descr="배치 정규화(Batch Normalization) - gaussian37">
            <a:extLst>
              <a:ext uri="{FF2B5EF4-FFF2-40B4-BE49-F238E27FC236}">
                <a16:creationId xmlns:a16="http://schemas.microsoft.com/office/drawing/2014/main" id="{70E206DD-1B79-C9D9-46C8-1DD61999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68" y="1740574"/>
            <a:ext cx="3170451" cy="256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99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1E1030-7942-1692-8E3B-9AF6C457B0B1}"/>
              </a:ext>
            </a:extLst>
          </p:cNvPr>
          <p:cNvCxnSpPr/>
          <p:nvPr/>
        </p:nvCxnSpPr>
        <p:spPr>
          <a:xfrm>
            <a:off x="0" y="86258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서울과학기술대학교 - 위키백과, 우리 모두의 백과사전">
            <a:extLst>
              <a:ext uri="{FF2B5EF4-FFF2-40B4-BE49-F238E27FC236}">
                <a16:creationId xmlns:a16="http://schemas.microsoft.com/office/drawing/2014/main" id="{881010E6-F682-BCA6-63B6-A5AC76E3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199" y="103238"/>
            <a:ext cx="666773" cy="6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4EA23-38F4-C19C-E709-7F05852F9238}"/>
              </a:ext>
            </a:extLst>
          </p:cNvPr>
          <p:cNvSpPr txBox="1"/>
          <p:nvPr/>
        </p:nvSpPr>
        <p:spPr>
          <a:xfrm>
            <a:off x="7518400" y="6452615"/>
            <a:ext cx="50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Copyright(C) 2022. Applied Probability Lab. All right reserved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2CCBB-CB97-8503-B79E-F9715E4AEB03}"/>
              </a:ext>
            </a:extLst>
          </p:cNvPr>
          <p:cNvSpPr txBox="1"/>
          <p:nvPr/>
        </p:nvSpPr>
        <p:spPr>
          <a:xfrm>
            <a:off x="266700" y="175014"/>
            <a:ext cx="408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DDPG Algorithm 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28180-D14D-447A-3A5C-73BB0C3B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95" y="1285544"/>
            <a:ext cx="6516009" cy="474411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AC5F53-FC88-DD12-E8F7-045875052070}"/>
              </a:ext>
            </a:extLst>
          </p:cNvPr>
          <p:cNvSpPr/>
          <p:nvPr/>
        </p:nvSpPr>
        <p:spPr>
          <a:xfrm>
            <a:off x="880844" y="1661020"/>
            <a:ext cx="5771626" cy="54528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2E539E2-2D1B-EAD8-BC3A-962725DA46CE}"/>
              </a:ext>
            </a:extLst>
          </p:cNvPr>
          <p:cNvSpPr/>
          <p:nvPr/>
        </p:nvSpPr>
        <p:spPr>
          <a:xfrm>
            <a:off x="6744749" y="1879134"/>
            <a:ext cx="1233181" cy="4571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6D344-D612-25AD-DD32-845ED7AF71C8}"/>
              </a:ext>
            </a:extLst>
          </p:cNvPr>
          <p:cNvSpPr txBox="1"/>
          <p:nvPr/>
        </p:nvSpPr>
        <p:spPr>
          <a:xfrm>
            <a:off x="8170877" y="1748104"/>
            <a:ext cx="302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oto Sans Demilight"/>
              </a:rPr>
              <a:t>Initialize components </a:t>
            </a:r>
            <a:endParaRPr lang="ko-KR" altLang="en-US" sz="1400" dirty="0">
              <a:latin typeface="Noto Sans Demilight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5169558-6335-8A77-56CE-C3D9E58F03E6}"/>
              </a:ext>
            </a:extLst>
          </p:cNvPr>
          <p:cNvSpPr/>
          <p:nvPr/>
        </p:nvSpPr>
        <p:spPr>
          <a:xfrm>
            <a:off x="2801923" y="2365695"/>
            <a:ext cx="234892" cy="21608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96355812-1DD7-C4E1-CA02-6627D9DDDC06}"/>
              </a:ext>
            </a:extLst>
          </p:cNvPr>
          <p:cNvCxnSpPr>
            <a:stCxn id="17" idx="0"/>
          </p:cNvCxnSpPr>
          <p:nvPr/>
        </p:nvCxnSpPr>
        <p:spPr>
          <a:xfrm rot="16200000" flipH="1">
            <a:off x="4983724" y="301340"/>
            <a:ext cx="134224" cy="4262935"/>
          </a:xfrm>
          <a:prstGeom prst="curvedConnector4">
            <a:avLst>
              <a:gd name="adj1" fmla="val -70311"/>
              <a:gd name="adj2" fmla="val 5137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80D47D-CF5D-E302-BC55-CDAC3729EE11}"/>
              </a:ext>
            </a:extLst>
          </p:cNvPr>
          <p:cNvSpPr txBox="1"/>
          <p:nvPr/>
        </p:nvSpPr>
        <p:spPr>
          <a:xfrm>
            <a:off x="7299749" y="2333305"/>
            <a:ext cx="302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Noto Sans Demilight"/>
              </a:rPr>
              <a:t>Ou</a:t>
            </a:r>
            <a:r>
              <a:rPr lang="en-US" altLang="ko-KR" sz="1400" dirty="0">
                <a:latin typeface="Noto Sans Demilight"/>
              </a:rPr>
              <a:t>-noise</a:t>
            </a:r>
            <a:endParaRPr lang="ko-KR" altLang="en-US" sz="1400" dirty="0">
              <a:latin typeface="Noto Sans Demiligh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529080-A87F-9F07-516E-130406AD7E69}"/>
              </a:ext>
            </a:extLst>
          </p:cNvPr>
          <p:cNvSpPr/>
          <p:nvPr/>
        </p:nvSpPr>
        <p:spPr>
          <a:xfrm>
            <a:off x="1208015" y="2902591"/>
            <a:ext cx="5620624" cy="333531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EA53B935-2B7A-2C79-F20E-0F129D602F73}"/>
              </a:ext>
            </a:extLst>
          </p:cNvPr>
          <p:cNvSpPr/>
          <p:nvPr/>
        </p:nvSpPr>
        <p:spPr>
          <a:xfrm>
            <a:off x="6937696" y="3081924"/>
            <a:ext cx="1233181" cy="4571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DA755D-06E3-9DAF-AFF1-25ED369CC08A}"/>
              </a:ext>
            </a:extLst>
          </p:cNvPr>
          <p:cNvSpPr txBox="1"/>
          <p:nvPr/>
        </p:nvSpPr>
        <p:spPr>
          <a:xfrm>
            <a:off x="8279934" y="2928345"/>
            <a:ext cx="302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oto Sans Demilight"/>
              </a:rPr>
              <a:t>Transition</a:t>
            </a:r>
            <a:endParaRPr lang="ko-KR" altLang="en-US" sz="1400" dirty="0">
              <a:latin typeface="Noto Sans Demilight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0342D2-42F6-8E5C-A27B-3579B4B31245}"/>
              </a:ext>
            </a:extLst>
          </p:cNvPr>
          <p:cNvSpPr/>
          <p:nvPr/>
        </p:nvSpPr>
        <p:spPr>
          <a:xfrm>
            <a:off x="1208015" y="3278067"/>
            <a:ext cx="4462943" cy="33353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81CE270-4E4C-02DD-8804-D658F592A268}"/>
              </a:ext>
            </a:extLst>
          </p:cNvPr>
          <p:cNvSpPr/>
          <p:nvPr/>
        </p:nvSpPr>
        <p:spPr>
          <a:xfrm>
            <a:off x="5881348" y="3421972"/>
            <a:ext cx="1233181" cy="45719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7EE0C6-C59B-6380-57E8-18A78EE63E21}"/>
              </a:ext>
            </a:extLst>
          </p:cNvPr>
          <p:cNvSpPr txBox="1"/>
          <p:nvPr/>
        </p:nvSpPr>
        <p:spPr>
          <a:xfrm>
            <a:off x="7231973" y="3212952"/>
            <a:ext cx="377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Noto Sans Demilight"/>
              </a:rPr>
              <a:t>Store the transition &amp; sampling the minibatch from replay buffer</a:t>
            </a:r>
            <a:endParaRPr lang="ko-KR" altLang="en-US" sz="1400" dirty="0">
              <a:latin typeface="Noto Sans Demilight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00E832-7946-DE4C-FE3B-32EEC2F69CAD}"/>
              </a:ext>
            </a:extLst>
          </p:cNvPr>
          <p:cNvSpPr/>
          <p:nvPr/>
        </p:nvSpPr>
        <p:spPr>
          <a:xfrm>
            <a:off x="1208015" y="3611598"/>
            <a:ext cx="2885813" cy="21334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BE2ABBE-A595-DAB7-DD42-C2A4AD9585E7}"/>
              </a:ext>
            </a:extLst>
          </p:cNvPr>
          <p:cNvCxnSpPr>
            <a:cxnSpLocks/>
            <a:stCxn id="25" idx="3"/>
            <a:endCxn id="37" idx="1"/>
          </p:cNvCxnSpPr>
          <p:nvPr/>
        </p:nvCxnSpPr>
        <p:spPr>
          <a:xfrm>
            <a:off x="4093828" y="3718271"/>
            <a:ext cx="3765050" cy="661370"/>
          </a:xfrm>
          <a:prstGeom prst="bentConnector3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E2ECC7D-B7AE-4A47-603C-851FEF4A7311}"/>
              </a:ext>
            </a:extLst>
          </p:cNvPr>
          <p:cNvSpPr txBox="1"/>
          <p:nvPr/>
        </p:nvSpPr>
        <p:spPr>
          <a:xfrm>
            <a:off x="7858878" y="4224824"/>
            <a:ext cx="371534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i="0" dirty="0">
                <a:solidFill>
                  <a:srgbClr val="000000"/>
                </a:solidFill>
                <a:effectLst/>
                <a:latin typeface="Noto Sans Demilight"/>
              </a:rPr>
              <a:t>DDPG's target value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Demilight"/>
              </a:rPr>
              <a:t> : </a:t>
            </a:r>
            <a:r>
              <a:rPr lang="en-US" altLang="ko-KR" sz="1100" b="1" dirty="0">
                <a:solidFill>
                  <a:srgbClr val="000000"/>
                </a:solidFill>
                <a:latin typeface="Noto Sans Demilight"/>
              </a:rPr>
              <a:t>Calculate target value through </a:t>
            </a:r>
            <a:r>
              <a:rPr lang="en-US" altLang="ko-KR" sz="1100" b="1" i="0" dirty="0">
                <a:solidFill>
                  <a:srgbClr val="006DD7"/>
                </a:solidFill>
                <a:effectLst/>
                <a:latin typeface="Noto Sans Demilight"/>
              </a:rPr>
              <a:t>target critic network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endParaRPr lang="en-US" altLang="ko-KR" sz="1100" b="0" i="0" dirty="0">
              <a:solidFill>
                <a:srgbClr val="000000"/>
              </a:solidFill>
              <a:effectLst/>
              <a:latin typeface="Noto Sans Demi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en-US" altLang="ko-KR" sz="1100" b="1" dirty="0">
                <a:solidFill>
                  <a:srgbClr val="000000"/>
                </a:solidFill>
                <a:latin typeface="Noto Sans Demilight"/>
              </a:rPr>
              <a:t>input</a:t>
            </a:r>
            <a:r>
              <a:rPr lang="ko-KR" altLang="en-US" sz="1100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Demilight"/>
              </a:rPr>
              <a:t>: </a:t>
            </a:r>
            <a:r>
              <a:rPr lang="en-US" altLang="ko-KR" sz="1100" b="1" i="0" dirty="0">
                <a:solidFill>
                  <a:srgbClr val="006DD7"/>
                </a:solidFill>
                <a:effectLst/>
                <a:latin typeface="Noto Sans Demilight"/>
              </a:rPr>
              <a:t>next</a:t>
            </a:r>
            <a:r>
              <a:rPr lang="ko-KR" altLang="en-US" sz="1100" b="1" i="0" dirty="0">
                <a:solidFill>
                  <a:srgbClr val="006DD7"/>
                </a:solidFill>
                <a:effectLst/>
                <a:latin typeface="Noto Sans Demilight"/>
              </a:rPr>
              <a:t> </a:t>
            </a:r>
            <a:r>
              <a:rPr lang="en-US" altLang="ko-KR" sz="1100" b="1" i="0" dirty="0">
                <a:solidFill>
                  <a:srgbClr val="006DD7"/>
                </a:solidFill>
                <a:effectLst/>
                <a:latin typeface="Noto Sans Demilight"/>
              </a:rPr>
              <a:t>state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Demilight"/>
              </a:rPr>
              <a:t> &amp; </a:t>
            </a:r>
            <a:r>
              <a:rPr lang="en-US" altLang="ko-KR" sz="1100" b="1" i="0" dirty="0">
                <a:solidFill>
                  <a:srgbClr val="006DD7"/>
                </a:solidFill>
                <a:effectLst/>
                <a:latin typeface="Noto Sans Demilight"/>
              </a:rPr>
              <a:t>actor networks' output(action)</a:t>
            </a:r>
            <a:r>
              <a:rPr lang="en-US" altLang="ko-KR" sz="1100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en-US" altLang="ko-KR" sz="1100" b="0" i="0" dirty="0">
              <a:solidFill>
                <a:srgbClr val="666666"/>
              </a:solidFill>
              <a:effectLst/>
              <a:latin typeface="Noto Sans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EAF902-5C21-E9F2-915C-4788C777F72B}"/>
              </a:ext>
            </a:extLst>
          </p:cNvPr>
          <p:cNvGrpSpPr/>
          <p:nvPr/>
        </p:nvGrpSpPr>
        <p:grpSpPr>
          <a:xfrm>
            <a:off x="7858878" y="3807992"/>
            <a:ext cx="3666827" cy="1143297"/>
            <a:chOff x="7406640" y="3824943"/>
            <a:chExt cx="3666827" cy="1143297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BAA93F8A-096B-83B4-492A-89AD464BE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400" y="3949747"/>
              <a:ext cx="2495898" cy="209579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E4C6F3C-BF89-55BD-06DE-608725F9AF4B}"/>
                </a:ext>
              </a:extLst>
            </p:cNvPr>
            <p:cNvSpPr/>
            <p:nvPr/>
          </p:nvSpPr>
          <p:spPr>
            <a:xfrm>
              <a:off x="7406640" y="3824943"/>
              <a:ext cx="3666827" cy="11432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B26595D-DE03-C9EF-D359-AAF401F1FE81}"/>
              </a:ext>
            </a:extLst>
          </p:cNvPr>
          <p:cNvSpPr/>
          <p:nvPr/>
        </p:nvSpPr>
        <p:spPr>
          <a:xfrm>
            <a:off x="1208015" y="3973010"/>
            <a:ext cx="4887985" cy="800326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106501A-56A9-431E-FF99-771ECD78E601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096000" y="4379640"/>
            <a:ext cx="2139741" cy="1269308"/>
          </a:xfrm>
          <a:prstGeom prst="bentConnector3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9637FA6-65C0-9399-36F2-0427ED43D4D5}"/>
              </a:ext>
            </a:extLst>
          </p:cNvPr>
          <p:cNvSpPr txBox="1"/>
          <p:nvPr/>
        </p:nvSpPr>
        <p:spPr>
          <a:xfrm>
            <a:off x="8235741" y="5141116"/>
            <a:ext cx="3483679" cy="10156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70C0"/>
                </a:solidFill>
              </a:rPr>
              <a:t>actor network update</a:t>
            </a:r>
            <a:r>
              <a:rPr lang="en-US" altLang="ko-KR" sz="1200" dirty="0"/>
              <a:t>: update the actor's policy using the </a:t>
            </a:r>
            <a:r>
              <a:rPr lang="en-US" altLang="ko-KR" sz="1200" b="1" dirty="0"/>
              <a:t>policy gradient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critic-network updates the network </a:t>
            </a:r>
            <a:r>
              <a:rPr lang="en-US" altLang="ko-KR" sz="1200" b="1" dirty="0"/>
              <a:t>parameters</a:t>
            </a:r>
            <a:r>
              <a:rPr lang="en-US" altLang="ko-KR" sz="1200" dirty="0"/>
              <a:t> (weights), while actor-net updates the actor's </a:t>
            </a:r>
            <a:r>
              <a:rPr lang="en-US" altLang="ko-KR" sz="1200" b="1" dirty="0"/>
              <a:t>policy</a:t>
            </a:r>
            <a:endParaRPr lang="ko-KR" altLang="en-US" sz="12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0D96BA-55D4-E1A8-19DB-16A0C1574748}"/>
              </a:ext>
            </a:extLst>
          </p:cNvPr>
          <p:cNvSpPr/>
          <p:nvPr/>
        </p:nvSpPr>
        <p:spPr>
          <a:xfrm>
            <a:off x="3120705" y="4951289"/>
            <a:ext cx="2179669" cy="69765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A9F322F-A0E0-DD96-8D5C-A8CBC0565910}"/>
              </a:ext>
            </a:extLst>
          </p:cNvPr>
          <p:cNvCxnSpPr>
            <a:stCxn id="45" idx="3"/>
          </p:cNvCxnSpPr>
          <p:nvPr/>
        </p:nvCxnSpPr>
        <p:spPr>
          <a:xfrm>
            <a:off x="5300374" y="5300119"/>
            <a:ext cx="1217872" cy="974846"/>
          </a:xfrm>
          <a:prstGeom prst="bentConnector3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1085D52-0008-AE44-C1FB-44E5EC1D50FE}"/>
              </a:ext>
            </a:extLst>
          </p:cNvPr>
          <p:cNvSpPr txBox="1"/>
          <p:nvPr/>
        </p:nvSpPr>
        <p:spPr>
          <a:xfrm>
            <a:off x="6557464" y="6136329"/>
            <a:ext cx="1114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Soft update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88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1E1030-7942-1692-8E3B-9AF6C457B0B1}"/>
              </a:ext>
            </a:extLst>
          </p:cNvPr>
          <p:cNvCxnSpPr/>
          <p:nvPr/>
        </p:nvCxnSpPr>
        <p:spPr>
          <a:xfrm>
            <a:off x="0" y="862584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서울과학기술대학교 - 위키백과, 우리 모두의 백과사전">
            <a:extLst>
              <a:ext uri="{FF2B5EF4-FFF2-40B4-BE49-F238E27FC236}">
                <a16:creationId xmlns:a16="http://schemas.microsoft.com/office/drawing/2014/main" id="{881010E6-F682-BCA6-63B6-A5AC76E3B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199" y="103238"/>
            <a:ext cx="666773" cy="66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D4EA23-38F4-C19C-E709-7F05852F9238}"/>
              </a:ext>
            </a:extLst>
          </p:cNvPr>
          <p:cNvSpPr txBox="1"/>
          <p:nvPr/>
        </p:nvSpPr>
        <p:spPr>
          <a:xfrm>
            <a:off x="7518400" y="6452615"/>
            <a:ext cx="506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Copyright(C) 2022. Applied Probability Lab. All right reserved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D4FC33-FCC6-2D81-4E18-D7E93B628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59" y="1458935"/>
            <a:ext cx="8075784" cy="4253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F4B90A-15EF-2C32-2DAC-43A2425863C6}"/>
              </a:ext>
            </a:extLst>
          </p:cNvPr>
          <p:cNvSpPr txBox="1"/>
          <p:nvPr/>
        </p:nvSpPr>
        <p:spPr>
          <a:xfrm>
            <a:off x="266700" y="175014"/>
            <a:ext cx="408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DDPG Algorithm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4001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445</Words>
  <Application>Microsoft Office PowerPoint</Application>
  <PresentationFormat>와이드스크린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Demilight</vt:lpstr>
      <vt:lpstr>맑은 고딕</vt:lpstr>
      <vt:lpstr>Arial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 민호</dc:creator>
  <cp:lastModifiedBy>구 민호</cp:lastModifiedBy>
  <cp:revision>8</cp:revision>
  <dcterms:created xsi:type="dcterms:W3CDTF">2022-07-19T00:56:11Z</dcterms:created>
  <dcterms:modified xsi:type="dcterms:W3CDTF">2022-07-19T02:33:28Z</dcterms:modified>
</cp:coreProperties>
</file>