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1" r:id="rId4"/>
    <p:sldId id="331" r:id="rId5"/>
    <p:sldId id="360" r:id="rId6"/>
    <p:sldId id="364" r:id="rId7"/>
    <p:sldId id="365" r:id="rId8"/>
    <p:sldId id="367" r:id="rId9"/>
    <p:sldId id="368" r:id="rId10"/>
    <p:sldId id="370" r:id="rId11"/>
    <p:sldId id="371" r:id="rId12"/>
    <p:sldId id="372" r:id="rId13"/>
    <p:sldId id="374" r:id="rId14"/>
    <p:sldId id="379" r:id="rId15"/>
    <p:sldId id="387" r:id="rId16"/>
    <p:sldId id="388" r:id="rId17"/>
    <p:sldId id="375" r:id="rId18"/>
    <p:sldId id="376" r:id="rId19"/>
    <p:sldId id="386" r:id="rId20"/>
    <p:sldId id="377" r:id="rId21"/>
    <p:sldId id="378" r:id="rId22"/>
    <p:sldId id="369" r:id="rId23"/>
    <p:sldId id="389" r:id="rId24"/>
    <p:sldId id="380" r:id="rId25"/>
    <p:sldId id="381" r:id="rId26"/>
    <p:sldId id="383" r:id="rId27"/>
    <p:sldId id="384" r:id="rId28"/>
    <p:sldId id="385" r:id="rId29"/>
    <p:sldId id="39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>
      <p:cViewPr varScale="1">
        <p:scale>
          <a:sx n="79" d="100"/>
          <a:sy n="79" d="100"/>
        </p:scale>
        <p:origin x="2538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23785-3EA1-475A-A068-229EDAB04E1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D2D0C-A460-4000-A687-201E79F8A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0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알파블렌딩을</a:t>
            </a:r>
            <a:r>
              <a:rPr lang="ko-KR" altLang="en-US" dirty="0"/>
              <a:t> </a:t>
            </a:r>
            <a:r>
              <a:rPr lang="ko-KR" altLang="en-US" dirty="0" err="1"/>
              <a:t>안쓰는</a:t>
            </a:r>
            <a:r>
              <a:rPr lang="ko-KR" altLang="en-US" dirty="0"/>
              <a:t> 것이 좋다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오파시티를</a:t>
            </a:r>
            <a:r>
              <a:rPr lang="ko-KR" altLang="en-US" dirty="0"/>
              <a:t> 쓰면 순서대로 그려진다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D2D0C-A460-4000-A687-201E79F8A0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0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D2D0C-A460-4000-A687-201E79F8A0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1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2D0C-A460-4000-A687-201E79F8A0D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4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고급그래픽스효과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(Inputs)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r>
              <a:rPr lang="ko-KR" altLang="en-US" b="1" dirty="0" err="1"/>
              <a:t>이미시브</a:t>
            </a:r>
            <a:r>
              <a:rPr lang="ko-KR" altLang="en-US" b="1" dirty="0"/>
              <a:t> 컬러</a:t>
            </a:r>
          </a:p>
          <a:p>
            <a:pPr lvl="1"/>
            <a:r>
              <a:rPr lang="ko-KR" altLang="en-US" dirty="0" err="1"/>
              <a:t>발광색을</a:t>
            </a:r>
            <a:r>
              <a:rPr lang="ko-KR" altLang="en-US" dirty="0"/>
              <a:t> 설정할 수 있음</a:t>
            </a:r>
            <a:endParaRPr lang="en-US" altLang="ko-KR" dirty="0"/>
          </a:p>
          <a:p>
            <a:pPr lvl="1"/>
            <a:r>
              <a:rPr lang="en-US" altLang="ko-KR" dirty="0"/>
              <a:t>HDR(High Dynamic Range)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1"/>
            <a:r>
              <a:rPr lang="en-US" altLang="ko-KR" dirty="0"/>
              <a:t>1.0 </a:t>
            </a:r>
            <a:r>
              <a:rPr lang="ko-KR" altLang="en-US" dirty="0"/>
              <a:t>보다 큰 값이 허용됨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ko-KR" altLang="en-US" dirty="0" err="1"/>
              <a:t>파티클이나</a:t>
            </a:r>
            <a:r>
              <a:rPr lang="ko-KR" altLang="en-US" dirty="0"/>
              <a:t> 네온사인과 같이 발광하는 효과에 사용</a:t>
            </a:r>
            <a:endParaRPr lang="en-US" altLang="ko-KR" dirty="0"/>
          </a:p>
          <a:p>
            <a:pPr lvl="1"/>
            <a:r>
              <a:rPr lang="en-US" altLang="ko-KR" dirty="0"/>
              <a:t>Bloom </a:t>
            </a:r>
            <a:r>
              <a:rPr lang="ko-KR" altLang="en-US" dirty="0"/>
              <a:t>에 영향을 주기 때문에 빛이 퍼져 나가는 </a:t>
            </a:r>
            <a:r>
              <a:rPr lang="ko-KR" altLang="en-US" dirty="0" err="1"/>
              <a:t>렌더링</a:t>
            </a:r>
            <a:r>
              <a:rPr lang="ko-KR" altLang="en-US" dirty="0"/>
              <a:t> 결과를 줄 수 있음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484784"/>
            <a:ext cx="1872208" cy="510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11424" y="285293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5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(Inputs)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r>
              <a:rPr lang="ko-KR" altLang="en-US" b="1" dirty="0" err="1"/>
              <a:t>오파시티</a:t>
            </a:r>
            <a:endParaRPr lang="ko-KR" altLang="en-US" b="1" dirty="0"/>
          </a:p>
          <a:p>
            <a:pPr lvl="1"/>
            <a:r>
              <a:rPr lang="ko-KR" altLang="en-US" dirty="0"/>
              <a:t>얼마나 투명한지 결정</a:t>
            </a:r>
            <a:endParaRPr lang="en-US" altLang="ko-KR" dirty="0"/>
          </a:p>
          <a:p>
            <a:pPr lvl="1"/>
            <a:r>
              <a:rPr lang="en-US" altLang="ko-KR" dirty="0"/>
              <a:t>0.0~1.0 </a:t>
            </a:r>
            <a:r>
              <a:rPr lang="ko-KR" altLang="en-US" dirty="0"/>
              <a:t>사이</a:t>
            </a:r>
            <a:endParaRPr lang="en-US" altLang="ko-KR" dirty="0"/>
          </a:p>
          <a:p>
            <a:pPr lvl="2"/>
            <a:r>
              <a:rPr lang="en-US" altLang="ko-KR" dirty="0"/>
              <a:t>0.0 </a:t>
            </a:r>
            <a:r>
              <a:rPr lang="ko-KR" altLang="en-US" dirty="0"/>
              <a:t>일 경우</a:t>
            </a:r>
            <a:r>
              <a:rPr lang="en-US" altLang="ko-KR" dirty="0"/>
              <a:t> </a:t>
            </a:r>
            <a:r>
              <a:rPr lang="ko-KR" altLang="en-US" dirty="0"/>
              <a:t>완전 투명</a:t>
            </a:r>
            <a:endParaRPr lang="en-US" altLang="ko-KR" dirty="0"/>
          </a:p>
          <a:p>
            <a:pPr lvl="2"/>
            <a:r>
              <a:rPr lang="en-US" altLang="ko-KR" dirty="0"/>
              <a:t>1.0 </a:t>
            </a:r>
            <a:r>
              <a:rPr lang="ko-KR" altLang="en-US" dirty="0"/>
              <a:t>일 경우 완전 불투명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484784"/>
            <a:ext cx="1872208" cy="510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11424" y="3140968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5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(Inputs)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r>
              <a:rPr lang="ko-KR" altLang="en-US" b="1" dirty="0" err="1"/>
              <a:t>노멀</a:t>
            </a:r>
            <a:endParaRPr lang="ko-KR" altLang="en-US" b="1" dirty="0"/>
          </a:p>
          <a:p>
            <a:pPr lvl="1"/>
            <a:r>
              <a:rPr lang="ko-KR" altLang="en-US" dirty="0"/>
              <a:t>표면에 방향성을 부여</a:t>
            </a:r>
            <a:endParaRPr lang="en-US" altLang="ko-KR" dirty="0"/>
          </a:p>
          <a:p>
            <a:pPr lvl="1"/>
            <a:r>
              <a:rPr lang="ko-KR" altLang="en-US" dirty="0"/>
              <a:t>광원의 반사 방향을 정할 때 표면의 법선 벡터 대신 텍스처 값을 사용함</a:t>
            </a:r>
            <a:endParaRPr lang="en-US" altLang="ko-KR" dirty="0"/>
          </a:p>
          <a:p>
            <a:pPr lvl="1"/>
            <a:r>
              <a:rPr lang="en-US" altLang="ko-KR" dirty="0"/>
              <a:t>R, G, B </a:t>
            </a:r>
            <a:r>
              <a:rPr lang="ko-KR" altLang="en-US" dirty="0"/>
              <a:t>값을 입력으로 함</a:t>
            </a:r>
            <a:endParaRPr lang="en-US" altLang="ko-KR" dirty="0"/>
          </a:p>
          <a:p>
            <a:pPr lvl="2"/>
            <a:r>
              <a:rPr lang="ko-KR" altLang="en-US" dirty="0"/>
              <a:t>삼차원 </a:t>
            </a:r>
            <a:r>
              <a:rPr lang="en-US" altLang="ko-KR" dirty="0"/>
              <a:t>Vector (</a:t>
            </a:r>
            <a:r>
              <a:rPr lang="ko-KR" altLang="en-US" dirty="0"/>
              <a:t>표면의 방향을 표현하기 위함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484784"/>
            <a:ext cx="1872208" cy="510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62635" y="3719165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45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(Inputs)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r>
              <a:rPr lang="ko-KR" altLang="en-US" dirty="0"/>
              <a:t>나머지 입력 값들에 대해선 </a:t>
            </a:r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설명 및 실습이 끝난 후 추가로 설명할 예정 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484784"/>
            <a:ext cx="1872208" cy="510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11424" y="4005064"/>
            <a:ext cx="1440160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14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Nodes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24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 </a:t>
            </a:r>
            <a:r>
              <a:rPr lang="en-US" altLang="ko-KR" dirty="0"/>
              <a:t>Nodes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09" y="1556792"/>
            <a:ext cx="5600700" cy="2733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40694"/>
            <a:ext cx="2625102" cy="6480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509120"/>
            <a:ext cx="555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 err="1"/>
              <a:t>머터리얼</a:t>
            </a:r>
            <a:r>
              <a:rPr lang="en-US" altLang="ko-KR" sz="3600" dirty="0"/>
              <a:t> </a:t>
            </a:r>
            <a:r>
              <a:rPr lang="ko-KR" altLang="en-US" sz="3600" dirty="0"/>
              <a:t>에디터의 오른쪽 팔레트에 배치 가능한 목록 확인</a:t>
            </a:r>
          </a:p>
        </p:txBody>
      </p:sp>
    </p:spTree>
    <p:extLst>
      <p:ext uri="{BB962C8B-B14F-4D97-AF65-F5344CB8AC3E}">
        <p14:creationId xmlns:p14="http://schemas.microsoft.com/office/powerpoint/2010/main" val="355099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 </a:t>
            </a:r>
            <a:r>
              <a:rPr lang="en-US" altLang="ko-KR" dirty="0"/>
              <a:t>Nodes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노드의 출력 값은 노드 미리 보기로 확인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4944"/>
            <a:ext cx="1362075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263" y="3412269"/>
            <a:ext cx="2352675" cy="142875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828787" y="2924944"/>
            <a:ext cx="130499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우클릭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35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컬러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r>
              <a:rPr lang="en-US" altLang="ko-KR" dirty="0"/>
              <a:t>R, G, B </a:t>
            </a:r>
            <a:r>
              <a:rPr lang="ko-KR" altLang="en-US" dirty="0"/>
              <a:t>채널로 구성</a:t>
            </a:r>
            <a:endParaRPr lang="en-US" altLang="ko-KR" dirty="0"/>
          </a:p>
          <a:p>
            <a:pPr lvl="1"/>
            <a:r>
              <a:rPr lang="ko-KR" altLang="en-US" dirty="0"/>
              <a:t>각 채널은 </a:t>
            </a:r>
            <a:r>
              <a:rPr lang="en-US" altLang="ko-KR" dirty="0"/>
              <a:t>0.0~1.0 </a:t>
            </a:r>
            <a:r>
              <a:rPr lang="ko-KR" altLang="en-US" dirty="0"/>
              <a:t>사이의 값을 가질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사칙연산을 적용 할 경우 각 채널 별로 연산이 일어남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1640" y="4629150"/>
            <a:ext cx="3155433" cy="132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24128" y="4629150"/>
            <a:ext cx="1969685" cy="122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68814"/>
            <a:ext cx="895350" cy="99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913" y="1535476"/>
            <a:ext cx="1114425" cy="1057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336" y="1535476"/>
            <a:ext cx="1257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8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디테일</a:t>
            </a:r>
            <a:r>
              <a:rPr lang="en-US" altLang="ko-KR" dirty="0"/>
              <a:t> </a:t>
            </a:r>
            <a:r>
              <a:rPr lang="ko-KR" altLang="en-US" dirty="0"/>
              <a:t>창에서 디폴트 값 설정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592" y="2751311"/>
            <a:ext cx="491329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16216" y="2751311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>
                <a:solidFill>
                  <a:srgbClr val="FF0000"/>
                </a:solidFill>
              </a:rPr>
              <a:t>Red</a:t>
            </a:r>
          </a:p>
          <a:p>
            <a:pPr latinLnBrk="0"/>
            <a:r>
              <a:rPr lang="en-US" altLang="ko-KR" sz="3600" dirty="0">
                <a:solidFill>
                  <a:srgbClr val="00B050"/>
                </a:solidFill>
              </a:rPr>
              <a:t>Green</a:t>
            </a:r>
          </a:p>
          <a:p>
            <a:pPr latinLnBrk="0"/>
            <a:r>
              <a:rPr lang="en-US" altLang="ko-KR" sz="3600" dirty="0">
                <a:solidFill>
                  <a:srgbClr val="0070C0"/>
                </a:solidFill>
              </a:rPr>
              <a:t>Blue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139952" y="3039343"/>
            <a:ext cx="2376264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" idx="1"/>
          </p:cNvCxnSpPr>
          <p:nvPr/>
        </p:nvCxnSpPr>
        <p:spPr>
          <a:xfrm flipH="1">
            <a:off x="4139952" y="3628474"/>
            <a:ext cx="2376264" cy="1139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139952" y="4198004"/>
            <a:ext cx="2376264" cy="929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592" y="5343599"/>
            <a:ext cx="491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dirty="0"/>
              <a:t>Constant3Vector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723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컬러</a:t>
            </a:r>
            <a:r>
              <a:rPr lang="en-US" altLang="ko-KR" dirty="0"/>
              <a:t> </a:t>
            </a:r>
            <a:r>
              <a:rPr lang="ko-KR" altLang="en-US" dirty="0"/>
              <a:t>이외에도 연산에 필요한 </a:t>
            </a:r>
            <a:r>
              <a:rPr lang="en-US" altLang="ko-KR" dirty="0"/>
              <a:t>Constant </a:t>
            </a:r>
            <a:r>
              <a:rPr lang="ko-KR" altLang="en-US" dirty="0"/>
              <a:t>로 활용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: Constant </a:t>
            </a:r>
            <a:r>
              <a:rPr lang="ko-KR" altLang="en-US" dirty="0"/>
              <a:t>노드 및 연산 노드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856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</a:t>
            </a:r>
            <a:r>
              <a:rPr lang="en-US" altLang="ko-KR" dirty="0"/>
              <a:t> </a:t>
            </a:r>
            <a:r>
              <a:rPr lang="ko-KR" altLang="en-US" dirty="0"/>
              <a:t>강의내용 요약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04864"/>
            <a:ext cx="5976664" cy="4445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75804" y="1739152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건물 생성 및 </a:t>
            </a:r>
            <a:r>
              <a:rPr lang="ko-KR" altLang="en-US" dirty="0" err="1"/>
              <a:t>라이팅</a:t>
            </a:r>
            <a:r>
              <a:rPr lang="ko-KR" altLang="en-US" dirty="0"/>
              <a:t> 적용</a:t>
            </a:r>
          </a:p>
        </p:txBody>
      </p:sp>
    </p:spTree>
    <p:extLst>
      <p:ext uri="{BB962C8B-B14F-4D97-AF65-F5344CB8AC3E}">
        <p14:creationId xmlns:p14="http://schemas.microsoft.com/office/powerpoint/2010/main" val="123950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TexCoord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Texture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ko-KR" altLang="en-US" dirty="0"/>
              <a:t>사각형 </a:t>
            </a:r>
            <a:r>
              <a:rPr lang="en-US" altLang="ko-KR" dirty="0"/>
              <a:t>Texture </a:t>
            </a:r>
            <a:r>
              <a:rPr lang="ko-KR" altLang="en-US" dirty="0"/>
              <a:t>를 기본으로 함</a:t>
            </a:r>
            <a:endParaRPr lang="en-US" altLang="ko-KR" dirty="0"/>
          </a:p>
          <a:p>
            <a:pPr lvl="1"/>
            <a:r>
              <a:rPr lang="en-US" altLang="ko-KR" dirty="0"/>
              <a:t>Texture </a:t>
            </a:r>
            <a:r>
              <a:rPr lang="ko-KR" altLang="en-US" dirty="0"/>
              <a:t>좌표는 </a:t>
            </a:r>
            <a:r>
              <a:rPr lang="en-US" altLang="ko-KR" dirty="0"/>
              <a:t>0.0~1.0 </a:t>
            </a:r>
            <a:r>
              <a:rPr lang="ko-KR" altLang="en-US" dirty="0"/>
              <a:t>사이로</a:t>
            </a:r>
            <a:r>
              <a:rPr lang="en-US" altLang="ko-KR" dirty="0"/>
              <a:t> </a:t>
            </a:r>
            <a:r>
              <a:rPr lang="ko-KR" altLang="en-US" dirty="0"/>
              <a:t>정규화 되어 있음</a:t>
            </a:r>
            <a:endParaRPr lang="en-US" altLang="ko-KR" dirty="0"/>
          </a:p>
          <a:p>
            <a:pPr lvl="1"/>
            <a:r>
              <a:rPr lang="ko-KR" altLang="en-US" dirty="0"/>
              <a:t>좌표는 컬러 형식으로 확인 가능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3848" y="4077072"/>
            <a:ext cx="2736304" cy="263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75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TexCoord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744" y="1977008"/>
            <a:ext cx="4392488" cy="431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043608" y="1977008"/>
            <a:ext cx="69847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267744" y="1196752"/>
            <a:ext cx="0" cy="56612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51534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/>
              <a:t>0.0, 0.0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629493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/>
              <a:t>1.0, 1.0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150472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/>
              <a:t>1.0, 0.0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629493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/>
              <a:t>0.0, 1.0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6432" y="3812803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(r, g)</a:t>
            </a:r>
            <a:endParaRPr lang="ko-KR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3240332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 err="1"/>
              <a:t>uv</a:t>
            </a:r>
            <a:r>
              <a:rPr lang="en-US" altLang="ko-KR" sz="3600" dirty="0"/>
              <a:t> </a:t>
            </a:r>
            <a:r>
              <a:rPr lang="ko-KR" altLang="en-US" sz="3600" dirty="0" err="1"/>
              <a:t>좌표계</a:t>
            </a:r>
            <a:endParaRPr lang="en-US" altLang="ko-KR" sz="3600" dirty="0"/>
          </a:p>
          <a:p>
            <a:pPr marL="571500" indent="-571500" latinLnBrk="0">
              <a:buFontTx/>
              <a:buChar char="-"/>
            </a:pPr>
            <a:r>
              <a:rPr lang="en-US" altLang="ko-KR" sz="3600" dirty="0"/>
              <a:t>u </a:t>
            </a:r>
            <a:r>
              <a:rPr lang="en-US" altLang="ko-KR" sz="3600" dirty="0">
                <a:sym typeface="Wingdings" pitchFamily="2" charset="2"/>
              </a:rPr>
              <a:t> x </a:t>
            </a:r>
            <a:r>
              <a:rPr lang="ko-KR" altLang="en-US" sz="3600" dirty="0">
                <a:sym typeface="Wingdings" pitchFamily="2" charset="2"/>
              </a:rPr>
              <a:t>축</a:t>
            </a:r>
            <a:endParaRPr lang="en-US" altLang="ko-KR" sz="3600" dirty="0">
              <a:sym typeface="Wingdings" pitchFamily="2" charset="2"/>
            </a:endParaRPr>
          </a:p>
          <a:p>
            <a:pPr marL="571500" indent="-571500" latinLnBrk="0">
              <a:buFontTx/>
              <a:buChar char="-"/>
            </a:pPr>
            <a:r>
              <a:rPr lang="en-US" altLang="ko-KR" sz="3600" dirty="0"/>
              <a:t>v </a:t>
            </a:r>
            <a:r>
              <a:rPr lang="en-US" altLang="ko-KR" sz="3600" dirty="0">
                <a:sym typeface="Wingdings" pitchFamily="2" charset="2"/>
              </a:rPr>
              <a:t> y </a:t>
            </a:r>
            <a:r>
              <a:rPr lang="ko-KR" altLang="en-US" sz="3600" dirty="0">
                <a:sym typeface="Wingdings" pitchFamily="2" charset="2"/>
              </a:rPr>
              <a:t>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697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TexCoord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매우 많은 용도로 사용될 수 있음</a:t>
            </a:r>
            <a:endParaRPr lang="en-US" altLang="ko-KR" dirty="0"/>
          </a:p>
          <a:p>
            <a:pPr lvl="1"/>
            <a:r>
              <a:rPr lang="ko-KR" altLang="en-US" dirty="0"/>
              <a:t>방향성을 가지는 텍스처 생성</a:t>
            </a:r>
            <a:endParaRPr lang="en-US" altLang="ko-KR" dirty="0"/>
          </a:p>
          <a:p>
            <a:pPr lvl="1"/>
            <a:r>
              <a:rPr lang="ko-KR" altLang="en-US" dirty="0"/>
              <a:t>텍스처를 입힐 때 해상도 조절</a:t>
            </a:r>
            <a:endParaRPr lang="en-US" altLang="ko-KR" dirty="0"/>
          </a:p>
          <a:p>
            <a:pPr lvl="1"/>
            <a:r>
              <a:rPr lang="ko-KR" altLang="en-US" dirty="0"/>
              <a:t>텍스처 반전을 위한 좌표 생성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50496" y="3573016"/>
            <a:ext cx="2736304" cy="263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23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Texture Sample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 리소스를 사용하게 해 주는 노드</a:t>
            </a:r>
            <a:endParaRPr lang="en-US" altLang="ko-KR" dirty="0"/>
          </a:p>
          <a:p>
            <a:r>
              <a:rPr lang="en-US" altLang="ko-KR" dirty="0" err="1"/>
              <a:t>TexCoord</a:t>
            </a:r>
            <a:r>
              <a:rPr lang="en-US" altLang="ko-KR" dirty="0"/>
              <a:t> </a:t>
            </a:r>
            <a:r>
              <a:rPr lang="ko-KR" altLang="en-US" dirty="0"/>
              <a:t>와 연동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420888"/>
            <a:ext cx="24288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1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TexCoord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TexCoord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TextureSample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19672" y="2348284"/>
            <a:ext cx="5904656" cy="4177059"/>
            <a:chOff x="1071067" y="1454296"/>
            <a:chExt cx="6813301" cy="5287072"/>
          </a:xfrm>
        </p:grpSpPr>
        <p:pic>
          <p:nvPicPr>
            <p:cNvPr id="5122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7" y="1584967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868" y="2502047"/>
              <a:ext cx="1047750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868" y="1454296"/>
              <a:ext cx="1047750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618" y="1454296"/>
              <a:ext cx="1047750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618" y="2502046"/>
              <a:ext cx="1047750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299" y="4144887"/>
              <a:ext cx="104775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049" y="4144887"/>
              <a:ext cx="104775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레나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2411760" y="4648944"/>
              <a:ext cx="1047750" cy="209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레나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3459510" y="4648943"/>
              <a:ext cx="1047750" cy="209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화살표 연결선 12"/>
            <p:cNvCxnSpPr/>
            <p:nvPr/>
          </p:nvCxnSpPr>
          <p:spPr>
            <a:xfrm>
              <a:off x="3688085" y="2502047"/>
              <a:ext cx="17281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459510" y="3208783"/>
              <a:ext cx="1956767" cy="14401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411760" y="3928863"/>
              <a:ext cx="268213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018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LinearInterpolation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보간</a:t>
            </a:r>
            <a:r>
              <a:rPr lang="en-US" altLang="ko-KR" dirty="0"/>
              <a:t>(Interpolation)</a:t>
            </a:r>
            <a:r>
              <a:rPr lang="ko-KR" altLang="en-US" dirty="0"/>
              <a:t>은 </a:t>
            </a:r>
            <a:r>
              <a:rPr lang="ko-KR" altLang="en-US" dirty="0" err="1"/>
              <a:t>머터리얼</a:t>
            </a:r>
            <a:r>
              <a:rPr lang="ko-KR" altLang="en-US" dirty="0"/>
              <a:t> 제작에서 중요한 기능 중 하나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값과 </a:t>
            </a:r>
            <a:r>
              <a:rPr lang="en-US" altLang="ko-KR" dirty="0"/>
              <a:t>B </a:t>
            </a:r>
            <a:r>
              <a:rPr lang="ko-KR" altLang="en-US" dirty="0"/>
              <a:t>값이 주어 졌을 때 두 값 사이에 존재하는 보간 값을 얻어 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588" y="51012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0.0</a:t>
            </a:r>
            <a:endParaRPr lang="ko-KR" altLang="en-US" sz="3600" dirty="0"/>
          </a:p>
        </p:txBody>
      </p:sp>
      <p:sp>
        <p:nvSpPr>
          <p:cNvPr id="5" name="타원 4"/>
          <p:cNvSpPr/>
          <p:nvPr/>
        </p:nvSpPr>
        <p:spPr>
          <a:xfrm>
            <a:off x="1547664" y="479715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508103" y="479715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24027" y="51012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1.0</a:t>
            </a:r>
            <a:endParaRPr lang="ko-KR" altLang="en-US" sz="3600" dirty="0"/>
          </a:p>
        </p:txBody>
      </p:sp>
      <p:sp>
        <p:nvSpPr>
          <p:cNvPr id="9" name="아래쪽 화살표 8"/>
          <p:cNvSpPr/>
          <p:nvPr/>
        </p:nvSpPr>
        <p:spPr>
          <a:xfrm rot="10800000">
            <a:off x="3347864" y="5101278"/>
            <a:ext cx="720080" cy="9087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7" y="4582869"/>
            <a:ext cx="50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?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574" y="4437112"/>
            <a:ext cx="20002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1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47664" y="5445224"/>
            <a:ext cx="6120680" cy="2880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LinearInterpolation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가지 보간 방법이 존재함</a:t>
            </a:r>
            <a:endParaRPr lang="en-US" altLang="ko-KR" dirty="0"/>
          </a:p>
          <a:p>
            <a:pPr lvl="1"/>
            <a:r>
              <a:rPr lang="en-US" altLang="ko-KR" dirty="0"/>
              <a:t>Nearest Neighbor</a:t>
            </a:r>
          </a:p>
          <a:p>
            <a:pPr lvl="1"/>
            <a:r>
              <a:rPr lang="en-US" altLang="ko-KR" dirty="0"/>
              <a:t>Linear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3588" y="574935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0.0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696236" y="574935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1.0</a:t>
            </a:r>
            <a:endParaRPr lang="ko-KR" altLang="en-US" sz="3600" dirty="0"/>
          </a:p>
        </p:txBody>
      </p:sp>
      <p:sp>
        <p:nvSpPr>
          <p:cNvPr id="10" name="직사각형 9"/>
          <p:cNvSpPr/>
          <p:nvPr/>
        </p:nvSpPr>
        <p:spPr>
          <a:xfrm>
            <a:off x="1583668" y="3918703"/>
            <a:ext cx="306034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9592" y="422282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0.0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422282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1.0</a:t>
            </a:r>
            <a:endParaRPr lang="ko-KR" altLang="en-US" sz="3600" dirty="0"/>
          </a:p>
        </p:txBody>
      </p:sp>
      <p:sp>
        <p:nvSpPr>
          <p:cNvPr id="13" name="직사각형 12"/>
          <p:cNvSpPr/>
          <p:nvPr/>
        </p:nvSpPr>
        <p:spPr>
          <a:xfrm>
            <a:off x="4608004" y="3933056"/>
            <a:ext cx="3060340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17156" y="4236045"/>
            <a:ext cx="2053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Nearest Neighbor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9089" y="5749350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Linear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249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LinearInterpolation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보간 </a:t>
            </a:r>
            <a:r>
              <a:rPr lang="en-US" altLang="ko-KR" dirty="0"/>
              <a:t>(Linear Interpolation)</a:t>
            </a:r>
            <a:endParaRPr lang="ko-KR" altLang="en-US" dirty="0"/>
          </a:p>
          <a:p>
            <a:pPr lvl="1"/>
            <a:r>
              <a:rPr lang="en-US" altLang="ko-KR" dirty="0"/>
              <a:t>A, B, Value </a:t>
            </a:r>
            <a:r>
              <a:rPr lang="ko-KR" altLang="en-US" dirty="0"/>
              <a:t>세 값을 입력으로 받음</a:t>
            </a:r>
            <a:endParaRPr lang="en-US" altLang="ko-KR" dirty="0"/>
          </a:p>
          <a:p>
            <a:pPr lvl="1"/>
            <a:r>
              <a:rPr lang="en-US" altLang="ko-KR" dirty="0"/>
              <a:t>Value </a:t>
            </a:r>
            <a:r>
              <a:rPr lang="ko-KR" altLang="en-US" dirty="0"/>
              <a:t>는 </a:t>
            </a:r>
            <a:r>
              <a:rPr lang="en-US" altLang="ko-KR" dirty="0"/>
              <a:t>0.0 ~ 1.0 </a:t>
            </a:r>
            <a:r>
              <a:rPr lang="ko-KR" altLang="en-US" dirty="0"/>
              <a:t>사이</a:t>
            </a:r>
            <a:endParaRPr lang="en-US" altLang="ko-KR" dirty="0"/>
          </a:p>
          <a:p>
            <a:pPr lvl="1"/>
            <a:r>
              <a:rPr lang="ko-KR" altLang="en-US" dirty="0"/>
              <a:t>결과 값은 아래와 같이 계산됨</a:t>
            </a:r>
            <a:endParaRPr lang="en-US" altLang="ko-KR" dirty="0"/>
          </a:p>
          <a:p>
            <a:pPr lvl="2"/>
            <a:r>
              <a:rPr lang="en-US" altLang="ko-KR" dirty="0"/>
              <a:t>Result = A*(1.0-Value) + B*Value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 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사이에서 </a:t>
            </a:r>
            <a:r>
              <a:rPr lang="en-US" altLang="ko-KR" dirty="0"/>
              <a:t>Value </a:t>
            </a:r>
            <a:r>
              <a:rPr lang="ko-KR" altLang="en-US" dirty="0"/>
              <a:t>만큼의 가중치를 주어 값을 계산하는 형식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725144"/>
            <a:ext cx="20002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LinearInterpolation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051720" y="4509120"/>
            <a:ext cx="61926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433142" y="2276872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11760" y="2708920"/>
            <a:ext cx="4248472" cy="1798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9004" y="418410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A</a:t>
            </a:r>
            <a:endParaRPr lang="ko-KR" altLang="en-US" sz="3600" dirty="0"/>
          </a:p>
        </p:txBody>
      </p:sp>
      <p:cxnSp>
        <p:nvCxnSpPr>
          <p:cNvPr id="13" name="직선 연결선 12"/>
          <p:cNvCxnSpPr>
            <a:stCxn id="25" idx="3"/>
          </p:cNvCxnSpPr>
          <p:nvPr/>
        </p:nvCxnSpPr>
        <p:spPr>
          <a:xfrm flipV="1">
            <a:off x="1871700" y="4507270"/>
            <a:ext cx="6804756" cy="1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238575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B</a:t>
            </a:r>
            <a:endParaRPr lang="ko-KR" altLang="en-US" sz="3600" dirty="0"/>
          </a:p>
        </p:txBody>
      </p:sp>
      <p:cxnSp>
        <p:nvCxnSpPr>
          <p:cNvPr id="15" name="직선 연결선 14"/>
          <p:cNvCxnSpPr>
            <a:stCxn id="23" idx="3"/>
          </p:cNvCxnSpPr>
          <p:nvPr/>
        </p:nvCxnSpPr>
        <p:spPr>
          <a:xfrm>
            <a:off x="2065362" y="2708921"/>
            <a:ext cx="629557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21574" y="4618002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Value</a:t>
            </a:r>
            <a:endParaRPr lang="ko-KR" altLang="en-US" sz="3600" dirty="0"/>
          </a:p>
        </p:txBody>
      </p:sp>
      <p:sp>
        <p:nvSpPr>
          <p:cNvPr id="19" name="직사각형 18"/>
          <p:cNvSpPr/>
          <p:nvPr/>
        </p:nvSpPr>
        <p:spPr>
          <a:xfrm>
            <a:off x="2433142" y="5445224"/>
            <a:ext cx="4263094" cy="30412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83668" y="572518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0.0</a:t>
            </a:r>
            <a:endParaRPr lang="ko-KR" alt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5895528" y="561085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1.0</a:t>
            </a:r>
            <a:endParaRPr lang="ko-KR" altLang="en-US" sz="3600" dirty="0"/>
          </a:p>
        </p:txBody>
      </p:sp>
      <p:sp>
        <p:nvSpPr>
          <p:cNvPr id="22" name="직사각형 21"/>
          <p:cNvSpPr/>
          <p:nvPr/>
        </p:nvSpPr>
        <p:spPr>
          <a:xfrm>
            <a:off x="4239089" y="5749350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Linear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9178" y="238575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1.0</a:t>
            </a:r>
            <a:endParaRPr lang="ko-KR" alt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83568" y="4185954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0.0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90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LinearInterpolation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보간 활용 텍스처 합성</a:t>
            </a:r>
          </a:p>
        </p:txBody>
      </p:sp>
    </p:spTree>
    <p:extLst>
      <p:ext uri="{BB962C8B-B14F-4D97-AF65-F5344CB8AC3E}">
        <p14:creationId xmlns:p14="http://schemas.microsoft.com/office/powerpoint/2010/main" val="123958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</a:t>
            </a:r>
            <a:r>
              <a:rPr lang="en-US" altLang="ko-KR" dirty="0"/>
              <a:t> </a:t>
            </a:r>
            <a:r>
              <a:rPr lang="ko-KR" altLang="en-US" dirty="0"/>
              <a:t>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Material Inputs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Material Nodes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71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INPUTs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78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(Inputs)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1268760"/>
            <a:ext cx="1997151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68750" y="2006213"/>
            <a:ext cx="5779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Material </a:t>
            </a:r>
            <a:r>
              <a:rPr lang="ko-KR" altLang="en-US" sz="3600" dirty="0"/>
              <a:t>입력은 </a:t>
            </a:r>
            <a:r>
              <a:rPr lang="en-US" altLang="ko-KR" sz="3600" dirty="0"/>
              <a:t>Material </a:t>
            </a:r>
            <a:r>
              <a:rPr lang="ko-KR" altLang="en-US" sz="3600" dirty="0"/>
              <a:t>의 특성에 따라 변함</a:t>
            </a:r>
            <a:endParaRPr lang="en-US" altLang="ko-KR" sz="3600" dirty="0"/>
          </a:p>
          <a:p>
            <a:pPr marL="571500" indent="-571500" latinLnBrk="0">
              <a:buFontTx/>
              <a:buChar char="-"/>
            </a:pPr>
            <a:r>
              <a:rPr lang="ko-KR" altLang="en-US" sz="3600" dirty="0"/>
              <a:t>회색으로 표시된 입력은 현재 특성이라면 사용이 불가능 함을 의미함</a:t>
            </a:r>
            <a:endParaRPr lang="en-US" altLang="ko-KR" sz="3600" dirty="0"/>
          </a:p>
          <a:p>
            <a:pPr marL="571500" indent="-571500" latinLnBrk="0">
              <a:buFontTx/>
              <a:buChar char="-"/>
            </a:pPr>
            <a:r>
              <a:rPr lang="ko-KR" altLang="en-US" sz="3600" dirty="0"/>
              <a:t>자동으로 특성에 따라 처리됨 </a:t>
            </a:r>
          </a:p>
        </p:txBody>
      </p:sp>
    </p:spTree>
    <p:extLst>
      <p:ext uri="{BB962C8B-B14F-4D97-AF65-F5344CB8AC3E}">
        <p14:creationId xmlns:p14="http://schemas.microsoft.com/office/powerpoint/2010/main" val="348216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(Inputs)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r>
              <a:rPr lang="ko-KR" altLang="en-US" b="1" dirty="0"/>
              <a:t>베이스 컬러</a:t>
            </a:r>
          </a:p>
          <a:p>
            <a:pPr lvl="1"/>
            <a:r>
              <a:rPr lang="en-US" altLang="ko-KR" dirty="0"/>
              <a:t>R, G, B </a:t>
            </a:r>
            <a:r>
              <a:rPr lang="ko-KR" altLang="en-US" dirty="0"/>
              <a:t>값을 입력으로 함</a:t>
            </a:r>
            <a:endParaRPr lang="en-US" altLang="ko-KR" dirty="0"/>
          </a:p>
          <a:p>
            <a:pPr lvl="1"/>
            <a:r>
              <a:rPr lang="ko-KR" altLang="en-US" dirty="0"/>
              <a:t>각 채널 별로 </a:t>
            </a:r>
            <a:r>
              <a:rPr lang="en-US" altLang="ko-KR" dirty="0"/>
              <a:t>0.0~1.0 </a:t>
            </a:r>
            <a:r>
              <a:rPr lang="ko-KR" altLang="en-US" dirty="0" err="1"/>
              <a:t>사이값</a:t>
            </a:r>
            <a:endParaRPr lang="en-US" altLang="ko-KR" dirty="0"/>
          </a:p>
          <a:p>
            <a:pPr lvl="2"/>
            <a:r>
              <a:rPr lang="ko-KR" altLang="en-US" dirty="0"/>
              <a:t>더 크거나 작으면 </a:t>
            </a:r>
            <a:r>
              <a:rPr lang="en-US" altLang="ko-KR" dirty="0"/>
              <a:t>clamp </a:t>
            </a:r>
            <a:r>
              <a:rPr lang="ko-KR" altLang="en-US" dirty="0"/>
              <a:t>됨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484784"/>
            <a:ext cx="1872208" cy="510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11424" y="173471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2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(Inputs)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r>
              <a:rPr lang="ko-KR" altLang="en-US" b="1" dirty="0" err="1"/>
              <a:t>메탈릭</a:t>
            </a:r>
            <a:endParaRPr lang="en-US" altLang="ko-KR" b="1" dirty="0"/>
          </a:p>
          <a:p>
            <a:pPr lvl="1"/>
            <a:r>
              <a:rPr lang="ko-KR" altLang="en-US" dirty="0"/>
              <a:t>얼마나 금속성이 있는가를 설정</a:t>
            </a:r>
            <a:endParaRPr lang="en-US" altLang="ko-KR" dirty="0"/>
          </a:p>
          <a:p>
            <a:pPr lvl="1"/>
            <a:r>
              <a:rPr lang="en-US" altLang="ko-KR" dirty="0"/>
              <a:t>0.0~1.0 </a:t>
            </a:r>
            <a:r>
              <a:rPr lang="ko-KR" altLang="en-US" dirty="0"/>
              <a:t>사이</a:t>
            </a:r>
            <a:endParaRPr lang="en-US" altLang="ko-KR" dirty="0"/>
          </a:p>
          <a:p>
            <a:pPr lvl="1"/>
            <a:r>
              <a:rPr lang="ko-KR" altLang="en-US" dirty="0"/>
              <a:t>광선의 반사율 및 정확도를 값 하나로 제어함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484784"/>
            <a:ext cx="1872208" cy="510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11424" y="202694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0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(Inputs)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r>
              <a:rPr lang="ko-KR" altLang="en-US" b="1" dirty="0" err="1"/>
              <a:t>스페큘러</a:t>
            </a:r>
            <a:endParaRPr lang="en-US" altLang="ko-KR" b="1" dirty="0"/>
          </a:p>
          <a:p>
            <a:pPr lvl="1"/>
            <a:r>
              <a:rPr lang="ko-KR" altLang="en-US" dirty="0" err="1"/>
              <a:t>메탈릭</a:t>
            </a:r>
            <a:r>
              <a:rPr lang="ko-KR" altLang="en-US" dirty="0"/>
              <a:t> 값이 </a:t>
            </a:r>
            <a:r>
              <a:rPr lang="en-US" altLang="ko-KR" dirty="0"/>
              <a:t>1.0</a:t>
            </a:r>
            <a:r>
              <a:rPr lang="ko-KR" altLang="en-US" dirty="0"/>
              <a:t>보다 작을 경우에만 효과가 있음</a:t>
            </a:r>
            <a:endParaRPr lang="en-US" altLang="ko-KR" dirty="0"/>
          </a:p>
          <a:p>
            <a:pPr lvl="1"/>
            <a:r>
              <a:rPr lang="en-US" altLang="ko-KR" dirty="0"/>
              <a:t>0.0~1.0 </a:t>
            </a:r>
            <a:r>
              <a:rPr lang="ko-KR" altLang="en-US" dirty="0"/>
              <a:t>사이</a:t>
            </a:r>
            <a:endParaRPr lang="en-US" altLang="ko-KR" dirty="0"/>
          </a:p>
          <a:p>
            <a:pPr lvl="1"/>
            <a:r>
              <a:rPr lang="ko-KR" altLang="en-US" dirty="0"/>
              <a:t>물체의 </a:t>
            </a:r>
            <a:r>
              <a:rPr lang="ko-KR" altLang="en-US" dirty="0" err="1"/>
              <a:t>반사성</a:t>
            </a:r>
            <a:r>
              <a:rPr lang="ko-KR" altLang="en-US" dirty="0"/>
              <a:t> 양을 조절하는 데 쓰임</a:t>
            </a:r>
            <a:endParaRPr lang="en-US" altLang="ko-KR" dirty="0"/>
          </a:p>
          <a:p>
            <a:pPr lvl="1"/>
            <a:r>
              <a:rPr lang="ko-KR" altLang="en-US" dirty="0"/>
              <a:t>보통은 </a:t>
            </a:r>
            <a:r>
              <a:rPr lang="ko-KR" altLang="en-US" dirty="0" err="1"/>
              <a:t>메탈릭</a:t>
            </a:r>
            <a:r>
              <a:rPr lang="ko-KR" altLang="en-US" dirty="0"/>
              <a:t> 값만 사용함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484784"/>
            <a:ext cx="1872208" cy="510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11424" y="2276872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0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(Inputs)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r>
              <a:rPr lang="ko-KR" altLang="en-US" b="1" dirty="0" err="1"/>
              <a:t>러프니스</a:t>
            </a:r>
            <a:endParaRPr lang="ko-KR" altLang="en-US" b="1" dirty="0"/>
          </a:p>
          <a:p>
            <a:pPr lvl="1"/>
            <a:r>
              <a:rPr lang="ko-KR" altLang="en-US" dirty="0"/>
              <a:t>표면의 거칠기를 제어</a:t>
            </a:r>
            <a:endParaRPr lang="en-US" altLang="ko-KR" dirty="0"/>
          </a:p>
          <a:p>
            <a:pPr lvl="1"/>
            <a:r>
              <a:rPr lang="en-US" altLang="ko-KR" dirty="0"/>
              <a:t>0.0~1.0 </a:t>
            </a:r>
            <a:r>
              <a:rPr lang="ko-KR" altLang="en-US" dirty="0"/>
              <a:t>사이</a:t>
            </a:r>
            <a:endParaRPr lang="en-US" altLang="ko-KR" dirty="0"/>
          </a:p>
          <a:p>
            <a:pPr lvl="1"/>
            <a:r>
              <a:rPr lang="ko-KR" altLang="en-US" dirty="0"/>
              <a:t>반사되는 광선을 얼마나 희미하게 할 것인지를 결정함</a:t>
            </a:r>
            <a:endParaRPr lang="en-US" altLang="ko-KR" dirty="0"/>
          </a:p>
          <a:p>
            <a:pPr lvl="2"/>
            <a:r>
              <a:rPr lang="ko-KR" altLang="en-US" dirty="0"/>
              <a:t>거울일 경우 </a:t>
            </a:r>
            <a:r>
              <a:rPr lang="en-US" altLang="ko-KR" dirty="0"/>
              <a:t>0</a:t>
            </a:r>
          </a:p>
          <a:p>
            <a:pPr lvl="2"/>
            <a:r>
              <a:rPr lang="ko-KR" altLang="en-US" dirty="0"/>
              <a:t>나무일 경우 </a:t>
            </a:r>
            <a:r>
              <a:rPr lang="en-US" altLang="ko-KR" dirty="0"/>
              <a:t>1</a:t>
            </a:r>
            <a:r>
              <a:rPr lang="ko-KR" altLang="en-US" dirty="0"/>
              <a:t>에 가깝게</a:t>
            </a:r>
            <a:endParaRPr lang="en-US" altLang="ko-KR" dirty="0"/>
          </a:p>
          <a:p>
            <a:pPr lvl="1"/>
            <a:r>
              <a:rPr lang="ko-KR" altLang="en-US" dirty="0" err="1"/>
              <a:t>러프니스를</a:t>
            </a:r>
            <a:r>
              <a:rPr lang="ko-KR" altLang="en-US" dirty="0"/>
              <a:t> 설정하게 되면 주변 환경이 반사되는 효과가 나타남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484784"/>
            <a:ext cx="1872208" cy="510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11424" y="2583954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0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567</Words>
  <Application>Microsoft Office PowerPoint</Application>
  <PresentationFormat>화면 슬라이드 쇼(4:3)</PresentationFormat>
  <Paragraphs>149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고급그래픽스효과</vt:lpstr>
      <vt:lpstr>지난주 강의내용 요약</vt:lpstr>
      <vt:lpstr>수업에 다룰 내용</vt:lpstr>
      <vt:lpstr>Material INPUTs</vt:lpstr>
      <vt:lpstr>Material (Inputs)</vt:lpstr>
      <vt:lpstr>Material (Inputs)</vt:lpstr>
      <vt:lpstr>Material (Inputs)</vt:lpstr>
      <vt:lpstr>Material (Inputs)</vt:lpstr>
      <vt:lpstr>Material (Inputs)</vt:lpstr>
      <vt:lpstr>Material (Inputs)</vt:lpstr>
      <vt:lpstr>Material (Inputs)</vt:lpstr>
      <vt:lpstr>Material (Inputs)</vt:lpstr>
      <vt:lpstr>Material (Inputs)</vt:lpstr>
      <vt:lpstr>Material Nodes</vt:lpstr>
      <vt:lpstr>연산 Nodes</vt:lpstr>
      <vt:lpstr>연산 Nodes</vt:lpstr>
      <vt:lpstr>Constant 노드</vt:lpstr>
      <vt:lpstr>Constant 노드</vt:lpstr>
      <vt:lpstr>Constant 노드</vt:lpstr>
      <vt:lpstr>TexCoord 노드</vt:lpstr>
      <vt:lpstr>TexCoord 노드</vt:lpstr>
      <vt:lpstr>TexCoord 노드</vt:lpstr>
      <vt:lpstr>Texture Sample 노드</vt:lpstr>
      <vt:lpstr>TexCoord 노드</vt:lpstr>
      <vt:lpstr>LinearInterpolation 노드</vt:lpstr>
      <vt:lpstr>LinearInterpolation 노드</vt:lpstr>
      <vt:lpstr>LinearInterpolation 노드</vt:lpstr>
      <vt:lpstr>LinearInterpolation 노드</vt:lpstr>
      <vt:lpstr>LinearInterpolation 노드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태준 조</cp:lastModifiedBy>
  <cp:revision>111</cp:revision>
  <dcterms:created xsi:type="dcterms:W3CDTF">2006-10-05T04:04:58Z</dcterms:created>
  <dcterms:modified xsi:type="dcterms:W3CDTF">2019-03-14T06:21:00Z</dcterms:modified>
</cp:coreProperties>
</file>