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309" r:id="rId4"/>
    <p:sldId id="273" r:id="rId5"/>
    <p:sldId id="294" r:id="rId6"/>
    <p:sldId id="274" r:id="rId7"/>
    <p:sldId id="278" r:id="rId8"/>
    <p:sldId id="276" r:id="rId9"/>
    <p:sldId id="280" r:id="rId10"/>
    <p:sldId id="283" r:id="rId11"/>
    <p:sldId id="281" r:id="rId12"/>
    <p:sldId id="284" r:id="rId13"/>
    <p:sldId id="282" r:id="rId14"/>
    <p:sldId id="28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7" r:id="rId23"/>
    <p:sldId id="26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고급그래픽스효과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Lecture </a:t>
            </a:r>
            <a:r>
              <a:rPr lang="en-US" altLang="ko-KR" dirty="0" smtClean="0"/>
              <a:t>9</a:t>
            </a:r>
            <a:endParaRPr lang="en-US" altLang="ko-KR" dirty="0" smtClean="0"/>
          </a:p>
          <a:p>
            <a:r>
              <a:rPr lang="ko-KR" altLang="en-US" dirty="0" err="1" smtClean="0"/>
              <a:t>이택</a:t>
            </a:r>
            <a:r>
              <a:rPr lang="ko-KR" altLang="en-US" dirty="0" err="1"/>
              <a:t>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9723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랜드스케이프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쿼드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가장 </a:t>
            </a:r>
            <a:r>
              <a:rPr lang="ko-KR" altLang="en-US" dirty="0"/>
              <a:t>작은 </a:t>
            </a:r>
            <a:r>
              <a:rPr lang="ko-KR" altLang="en-US" dirty="0" smtClean="0"/>
              <a:t>단위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섹션의 디테일 수준을 정하는 단위</a:t>
            </a:r>
            <a:endParaRPr lang="en-US" altLang="ko-KR" dirty="0" smtClean="0"/>
          </a:p>
          <a:p>
            <a:pPr lvl="1"/>
            <a:r>
              <a:rPr lang="ko-KR" altLang="en-US" dirty="0"/>
              <a:t>하나의 </a:t>
            </a:r>
            <a:r>
              <a:rPr lang="ko-KR" altLang="en-US" dirty="0" smtClean="0"/>
              <a:t>섹션은 </a:t>
            </a:r>
            <a:r>
              <a:rPr lang="ko-KR" altLang="en-US" dirty="0"/>
              <a:t>하나 이상의 </a:t>
            </a:r>
            <a:r>
              <a:rPr lang="ko-KR" altLang="en-US" dirty="0" err="1" smtClean="0"/>
              <a:t>쿼드로</a:t>
            </a:r>
            <a:r>
              <a:rPr lang="ko-KR" altLang="en-US" dirty="0" smtClean="0"/>
              <a:t> </a:t>
            </a:r>
            <a:r>
              <a:rPr lang="ko-KR" altLang="en-US" dirty="0"/>
              <a:t>구성될 수 있음</a:t>
            </a:r>
          </a:p>
          <a:p>
            <a:pPr lvl="1"/>
            <a:r>
              <a:rPr lang="ko-KR" altLang="en-US" dirty="0" err="1" smtClean="0"/>
              <a:t>쿼드의</a:t>
            </a:r>
            <a:r>
              <a:rPr lang="ko-KR" altLang="en-US" dirty="0" smtClean="0"/>
              <a:t> 기본 크기는 어떤 지형에 상관없이 모두 같음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935760" y="4984753"/>
            <a:ext cx="792616" cy="760220"/>
            <a:chOff x="2195736" y="4653136"/>
            <a:chExt cx="1574304" cy="1512168"/>
          </a:xfrm>
        </p:grpSpPr>
        <p:sp>
          <p:nvSpPr>
            <p:cNvPr id="4" name="직사각형 3"/>
            <p:cNvSpPr/>
            <p:nvPr/>
          </p:nvSpPr>
          <p:spPr>
            <a:xfrm>
              <a:off x="2195736" y="4653136"/>
              <a:ext cx="1574304" cy="151216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>
              <a:stCxn id="4" idx="1"/>
              <a:endCxn id="4" idx="3"/>
            </p:cNvCxnSpPr>
            <p:nvPr/>
          </p:nvCxnSpPr>
          <p:spPr>
            <a:xfrm>
              <a:off x="2195736" y="5409220"/>
              <a:ext cx="15743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>
              <a:stCxn id="4" idx="0"/>
              <a:endCxn id="4" idx="2"/>
            </p:cNvCxnSpPr>
            <p:nvPr/>
          </p:nvCxnSpPr>
          <p:spPr>
            <a:xfrm>
              <a:off x="2982888" y="4653136"/>
              <a:ext cx="0" cy="15121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/>
          <p:cNvSpPr/>
          <p:nvPr/>
        </p:nvSpPr>
        <p:spPr>
          <a:xfrm>
            <a:off x="7289068" y="4196801"/>
            <a:ext cx="1574304" cy="15121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7" idx="1"/>
            <a:endCxn id="7" idx="3"/>
          </p:cNvCxnSpPr>
          <p:nvPr/>
        </p:nvCxnSpPr>
        <p:spPr>
          <a:xfrm>
            <a:off x="7289068" y="4952885"/>
            <a:ext cx="15743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7" idx="0"/>
            <a:endCxn id="7" idx="2"/>
          </p:cNvCxnSpPr>
          <p:nvPr/>
        </p:nvCxnSpPr>
        <p:spPr>
          <a:xfrm>
            <a:off x="8076220" y="4196801"/>
            <a:ext cx="0" cy="151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298940" y="4587005"/>
            <a:ext cx="1574304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289068" y="5307085"/>
            <a:ext cx="1574304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686816" y="4196801"/>
            <a:ext cx="0" cy="151216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475496" y="4192665"/>
            <a:ext cx="0" cy="151216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64212" y="5951022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개의 컴포넌트당</a:t>
            </a:r>
            <a:r>
              <a:rPr lang="en-US" altLang="ko-KR" dirty="0"/>
              <a:t> 4</a:t>
            </a:r>
            <a:r>
              <a:rPr lang="ko-KR" altLang="en-US" dirty="0"/>
              <a:t>개의 섹션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개의 섹션당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ko-KR" altLang="en-US" dirty="0" err="1"/>
              <a:t>쿼드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56040" y="5924368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개의 컴포넌트당</a:t>
            </a:r>
            <a:r>
              <a:rPr lang="en-US" altLang="ko-KR" dirty="0"/>
              <a:t> 4</a:t>
            </a:r>
            <a:r>
              <a:rPr lang="ko-KR" altLang="en-US" dirty="0"/>
              <a:t>개의 섹션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개의 섹션당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ko-KR" altLang="en-US" dirty="0" err="1"/>
              <a:t>쿼드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742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랜드스케이프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랜드스케이프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개의 컴포넌트들로 이루어짐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735960" y="4536355"/>
            <a:ext cx="4788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2X2 </a:t>
            </a:r>
            <a:r>
              <a:rPr lang="ko-KR" altLang="en-US" dirty="0"/>
              <a:t>컴포넌트들로 이루어진 </a:t>
            </a:r>
            <a:r>
              <a:rPr lang="ko-KR" altLang="en-US" dirty="0" err="1"/>
              <a:t>랜드스케이프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총 </a:t>
            </a:r>
            <a:r>
              <a:rPr lang="en-US" altLang="ko-KR" dirty="0"/>
              <a:t>4X4 </a:t>
            </a:r>
            <a:r>
              <a:rPr lang="ko-KR" altLang="en-US" dirty="0"/>
              <a:t>의 섹션으로 이루어짐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총 </a:t>
            </a:r>
            <a:r>
              <a:rPr lang="en-US" altLang="ko-KR" dirty="0"/>
              <a:t>8X8 </a:t>
            </a:r>
            <a:r>
              <a:rPr lang="ko-KR" altLang="en-US" dirty="0"/>
              <a:t>의 </a:t>
            </a:r>
            <a:r>
              <a:rPr lang="ko-KR" altLang="en-US" dirty="0" err="1"/>
              <a:t>쿼드로</a:t>
            </a:r>
            <a:r>
              <a:rPr lang="ko-KR" altLang="en-US" dirty="0"/>
              <a:t> 이루어짐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135560" y="3140968"/>
            <a:ext cx="1574304" cy="15121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stCxn id="34" idx="1"/>
            <a:endCxn id="34" idx="3"/>
          </p:cNvCxnSpPr>
          <p:nvPr/>
        </p:nvCxnSpPr>
        <p:spPr>
          <a:xfrm>
            <a:off x="2135560" y="3897052"/>
            <a:ext cx="15743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4" idx="0"/>
            <a:endCxn id="34" idx="2"/>
          </p:cNvCxnSpPr>
          <p:nvPr/>
        </p:nvCxnSpPr>
        <p:spPr>
          <a:xfrm>
            <a:off x="2922712" y="3140968"/>
            <a:ext cx="0" cy="151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145432" y="3531172"/>
            <a:ext cx="1574304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135560" y="4251252"/>
            <a:ext cx="1574304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533308" y="3140968"/>
            <a:ext cx="0" cy="151216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321988" y="3136832"/>
            <a:ext cx="0" cy="151216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709864" y="3140968"/>
            <a:ext cx="1574304" cy="15121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>
            <a:stCxn id="41" idx="1"/>
            <a:endCxn id="41" idx="3"/>
          </p:cNvCxnSpPr>
          <p:nvPr/>
        </p:nvCxnSpPr>
        <p:spPr>
          <a:xfrm>
            <a:off x="3709864" y="3897052"/>
            <a:ext cx="15743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41" idx="0"/>
            <a:endCxn id="41" idx="2"/>
          </p:cNvCxnSpPr>
          <p:nvPr/>
        </p:nvCxnSpPr>
        <p:spPr>
          <a:xfrm>
            <a:off x="4497016" y="3140968"/>
            <a:ext cx="0" cy="151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3719736" y="3531172"/>
            <a:ext cx="1574304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709864" y="4251252"/>
            <a:ext cx="1574304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107612" y="3140968"/>
            <a:ext cx="0" cy="151216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896292" y="3136832"/>
            <a:ext cx="0" cy="151216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136088" y="4653136"/>
            <a:ext cx="1574304" cy="15121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>
            <a:stCxn id="48" idx="1"/>
            <a:endCxn id="48" idx="3"/>
          </p:cNvCxnSpPr>
          <p:nvPr/>
        </p:nvCxnSpPr>
        <p:spPr>
          <a:xfrm>
            <a:off x="2136088" y="5409220"/>
            <a:ext cx="15743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8" idx="0"/>
            <a:endCxn id="48" idx="2"/>
          </p:cNvCxnSpPr>
          <p:nvPr/>
        </p:nvCxnSpPr>
        <p:spPr>
          <a:xfrm>
            <a:off x="2923240" y="4653136"/>
            <a:ext cx="0" cy="151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145960" y="5043340"/>
            <a:ext cx="1574304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136088" y="5763420"/>
            <a:ext cx="1574304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2533836" y="4653136"/>
            <a:ext cx="0" cy="151216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3322516" y="4649000"/>
            <a:ext cx="0" cy="151216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709864" y="4653136"/>
            <a:ext cx="1574304" cy="15121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>
            <a:stCxn id="55" idx="1"/>
            <a:endCxn id="55" idx="3"/>
          </p:cNvCxnSpPr>
          <p:nvPr/>
        </p:nvCxnSpPr>
        <p:spPr>
          <a:xfrm>
            <a:off x="3709864" y="5409220"/>
            <a:ext cx="15743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5" idx="0"/>
            <a:endCxn id="55" idx="2"/>
          </p:cNvCxnSpPr>
          <p:nvPr/>
        </p:nvCxnSpPr>
        <p:spPr>
          <a:xfrm>
            <a:off x="4497016" y="4653136"/>
            <a:ext cx="0" cy="151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719736" y="5043340"/>
            <a:ext cx="1574304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3709864" y="5763420"/>
            <a:ext cx="1574304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4107612" y="4653136"/>
            <a:ext cx="0" cy="151216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4896292" y="4649000"/>
            <a:ext cx="0" cy="151216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480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랜드스케이프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컴포넌트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렌더링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충돌처리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편집의 기본단위</a:t>
            </a:r>
            <a:endParaRPr lang="en-US" altLang="ko-KR" dirty="0"/>
          </a:p>
          <a:p>
            <a:pPr lvl="1"/>
            <a:r>
              <a:rPr lang="ko-KR" altLang="en-US" dirty="0" smtClean="0"/>
              <a:t>적을수록 성능 향상</a:t>
            </a:r>
            <a:endParaRPr lang="en-US" altLang="ko-KR" dirty="0" smtClean="0"/>
          </a:p>
          <a:p>
            <a:r>
              <a:rPr lang="ko-KR" altLang="en-US" dirty="0" smtClean="0"/>
              <a:t>섹션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Level of detail </a:t>
            </a:r>
            <a:r>
              <a:rPr lang="ko-KR" altLang="en-US" dirty="0" smtClean="0"/>
              <a:t>계산의 기본단위</a:t>
            </a:r>
            <a:endParaRPr lang="en-US" altLang="ko-KR" dirty="0"/>
          </a:p>
          <a:p>
            <a:pPr lvl="1"/>
            <a:r>
              <a:rPr lang="ko-KR" altLang="en-US" dirty="0" smtClean="0"/>
              <a:t>컴포넌트 수를 줄이면서도 디테일을 유지할 수 있도록 해줌</a:t>
            </a:r>
            <a:endParaRPr lang="en-US" altLang="ko-KR" dirty="0" smtClean="0"/>
          </a:p>
          <a:p>
            <a:r>
              <a:rPr lang="ko-KR" altLang="en-US" dirty="0" err="1" smtClean="0"/>
              <a:t>쿼드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지형 편집의 최소 단위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하이트맵</a:t>
            </a:r>
            <a:r>
              <a:rPr lang="ko-KR" altLang="en-US" dirty="0" smtClean="0"/>
              <a:t> 해상도를 결정함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7887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랜드스케이프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컴포넌트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섹션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쿼드</a:t>
            </a:r>
            <a:r>
              <a:rPr lang="ko-KR" altLang="en-US" dirty="0" smtClean="0"/>
              <a:t> 개수를 조절하여 여러 가지 옵션으로 지형 생성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컴포넌트 증가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지형 물리효과 커짐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섹션 증가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/>
              <a:t>컴포넌트 </a:t>
            </a:r>
            <a:r>
              <a:rPr lang="ko-KR" altLang="en-US" dirty="0" smtClean="0"/>
              <a:t>크기 감소</a:t>
            </a:r>
            <a:r>
              <a:rPr lang="en-US" altLang="ko-KR" dirty="0" smtClean="0"/>
              <a:t>, </a:t>
            </a:r>
            <a:r>
              <a:rPr lang="en-US" altLang="ko-KR" dirty="0" smtClean="0">
                <a:sym typeface="Wingdings" pitchFamily="2" charset="2"/>
              </a:rPr>
              <a:t>LOD </a:t>
            </a:r>
            <a:r>
              <a:rPr lang="ko-KR" altLang="en-US" dirty="0" smtClean="0">
                <a:sym typeface="Wingdings" pitchFamily="2" charset="2"/>
              </a:rPr>
              <a:t>의 효과 커짐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err="1" smtClean="0">
                <a:sym typeface="Wingdings" pitchFamily="2" charset="2"/>
              </a:rPr>
              <a:t>맵의</a:t>
            </a:r>
            <a:r>
              <a:rPr lang="ko-KR" altLang="en-US" dirty="0" smtClean="0">
                <a:sym typeface="Wingdings" pitchFamily="2" charset="2"/>
              </a:rPr>
              <a:t> 특성에 따라 신중히 결정</a:t>
            </a:r>
            <a:r>
              <a:rPr lang="en-US" altLang="ko-KR" dirty="0" smtClean="0">
                <a:sym typeface="Wingdings" pitchFamily="2" charset="2"/>
              </a:rPr>
              <a:t>!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178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랜드스케이프</a:t>
            </a:r>
            <a:r>
              <a:rPr lang="ko-KR" altLang="en-US" dirty="0"/>
              <a:t> 생성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5" y="2348880"/>
            <a:ext cx="8923189" cy="3201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270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of </a:t>
            </a:r>
            <a:r>
              <a:rPr lang="en-US" altLang="ko-KR" dirty="0" smtClean="0"/>
              <a:t>Detail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69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of Detail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Level of detail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2" name="내용 개체 틀 2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멀리서 보는 경우 모든 디테일을 표현할 필요가 없음</a:t>
            </a:r>
            <a:endParaRPr lang="en-US" altLang="ko-KR" dirty="0" smtClean="0"/>
          </a:p>
          <a:p>
            <a:r>
              <a:rPr lang="ko-KR" altLang="en-US" dirty="0" smtClean="0"/>
              <a:t>따라서 작은 해상도의 텍스처를 사용해도 무방</a:t>
            </a:r>
            <a:endParaRPr lang="en-US" altLang="ko-KR" dirty="0" smtClean="0"/>
          </a:p>
          <a:p>
            <a:r>
              <a:rPr lang="ko-KR" altLang="en-US" dirty="0" smtClean="0"/>
              <a:t>작은 해상도의 텍스처를 사용할 경우 성능이 향상됨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136672" y="2996952"/>
            <a:ext cx="1574304" cy="15121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5" idx="1"/>
            <a:endCxn id="5" idx="3"/>
          </p:cNvCxnSpPr>
          <p:nvPr/>
        </p:nvCxnSpPr>
        <p:spPr>
          <a:xfrm>
            <a:off x="2136672" y="3753036"/>
            <a:ext cx="15743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5" idx="0"/>
            <a:endCxn id="5" idx="2"/>
          </p:cNvCxnSpPr>
          <p:nvPr/>
        </p:nvCxnSpPr>
        <p:spPr>
          <a:xfrm>
            <a:off x="2923824" y="2996952"/>
            <a:ext cx="0" cy="151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146544" y="3387156"/>
            <a:ext cx="1574304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136672" y="4107236"/>
            <a:ext cx="1574304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534420" y="2996952"/>
            <a:ext cx="0" cy="151216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323100" y="2992816"/>
            <a:ext cx="0" cy="151216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81568" y="4654878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가까이서 볼 경우</a:t>
            </a:r>
            <a:endParaRPr lang="en-US" altLang="ko-KR" dirty="0"/>
          </a:p>
          <a:p>
            <a:pPr algn="ctr"/>
            <a:r>
              <a:rPr lang="en-US" altLang="ko-KR" dirty="0"/>
              <a:t>4X4 </a:t>
            </a:r>
            <a:r>
              <a:rPr lang="ko-KR" altLang="en-US" dirty="0"/>
              <a:t>텍스처 필요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5015881" y="3719229"/>
            <a:ext cx="45719" cy="72008"/>
            <a:chOff x="2843808" y="2992816"/>
            <a:chExt cx="1584176" cy="1516304"/>
          </a:xfrm>
        </p:grpSpPr>
        <p:sp>
          <p:nvSpPr>
            <p:cNvPr id="13" name="직사각형 12"/>
            <p:cNvSpPr/>
            <p:nvPr/>
          </p:nvSpPr>
          <p:spPr>
            <a:xfrm>
              <a:off x="2843808" y="2996952"/>
              <a:ext cx="1574304" cy="151216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>
              <a:stCxn id="13" idx="1"/>
              <a:endCxn id="13" idx="3"/>
            </p:cNvCxnSpPr>
            <p:nvPr/>
          </p:nvCxnSpPr>
          <p:spPr>
            <a:xfrm>
              <a:off x="2843808" y="3753036"/>
              <a:ext cx="15743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13" idx="0"/>
              <a:endCxn id="13" idx="2"/>
            </p:cNvCxnSpPr>
            <p:nvPr/>
          </p:nvCxnSpPr>
          <p:spPr>
            <a:xfrm>
              <a:off x="3630960" y="2996952"/>
              <a:ext cx="0" cy="15121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853680" y="3387156"/>
              <a:ext cx="1574304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2843808" y="4107236"/>
              <a:ext cx="1574304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241556" y="2996952"/>
              <a:ext cx="0" cy="151216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030236" y="2992816"/>
              <a:ext cx="0" cy="151216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909471" y="4645948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멀리서 볼 경우</a:t>
            </a:r>
            <a:endParaRPr lang="en-US" altLang="ko-KR" dirty="0"/>
          </a:p>
          <a:p>
            <a:pPr algn="ctr"/>
            <a:r>
              <a:rPr lang="en-US" altLang="ko-KR" dirty="0"/>
              <a:t>1X1 </a:t>
            </a:r>
            <a:r>
              <a:rPr lang="ko-KR" altLang="en-US" dirty="0"/>
              <a:t>텍스처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651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of Detail</a:t>
            </a:r>
            <a:endParaRPr lang="ko-KR" altLang="en-US" dirty="0"/>
          </a:p>
        </p:txBody>
      </p:sp>
      <p:pic>
        <p:nvPicPr>
          <p:cNvPr id="3074" name="Picture 2" descr="C:\Users\water\Dropbox\polygon-count-diminishing-returns-console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988840"/>
            <a:ext cx="7937500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183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of Detail</a:t>
            </a:r>
            <a:endParaRPr lang="ko-KR" altLang="en-US" dirty="0"/>
          </a:p>
        </p:txBody>
      </p:sp>
      <p:pic>
        <p:nvPicPr>
          <p:cNvPr id="3074" name="Picture 2" descr="C:\Users\water\Dropbox\polygon-count-diminishing-returns-consoles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35" b="36112"/>
          <a:stretch/>
        </p:blipFill>
        <p:spPr bwMode="auto">
          <a:xfrm>
            <a:off x="2927648" y="2564905"/>
            <a:ext cx="216024" cy="26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water\Dropbox\polygon-count-diminishing-returns-consoles.jpe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5" r="50000" b="36112"/>
          <a:stretch/>
        </p:blipFill>
        <p:spPr bwMode="auto">
          <a:xfrm>
            <a:off x="4369231" y="2996952"/>
            <a:ext cx="421480" cy="52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water\Dropbox\polygon-count-diminishing-returns-consoles.jpe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39" r="25596" b="36112"/>
          <a:stretch/>
        </p:blipFill>
        <p:spPr bwMode="auto">
          <a:xfrm>
            <a:off x="6096001" y="3520345"/>
            <a:ext cx="1022559" cy="126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water\Dropbox\polygon-count-diminishing-returns-consoles.jpe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53" t="22" r="1882" b="36090"/>
          <a:stretch/>
        </p:blipFill>
        <p:spPr bwMode="auto">
          <a:xfrm>
            <a:off x="8256240" y="4155249"/>
            <a:ext cx="2045118" cy="253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964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of Detail</a:t>
            </a:r>
            <a:endParaRPr lang="ko-KR" altLang="en-US" dirty="0"/>
          </a:p>
        </p:txBody>
      </p:sp>
      <p:pic>
        <p:nvPicPr>
          <p:cNvPr id="4098" name="Picture 2" descr="C:\Users\water\Dropbox\polygon-reducer-lod-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05" b="30757"/>
          <a:stretch/>
        </p:blipFill>
        <p:spPr bwMode="auto">
          <a:xfrm>
            <a:off x="2751458" y="1916833"/>
            <a:ext cx="261188" cy="26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water\Dropbox\polygon-reducer-lod-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95" t="2922" r="25978" b="27835"/>
          <a:stretch/>
        </p:blipFill>
        <p:spPr bwMode="auto">
          <a:xfrm>
            <a:off x="4297737" y="2852937"/>
            <a:ext cx="432747" cy="48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water\Dropbox\polygon-reducer-lod-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7" r="50926" b="30757"/>
          <a:stretch/>
        </p:blipFill>
        <p:spPr bwMode="auto">
          <a:xfrm>
            <a:off x="6384033" y="3861048"/>
            <a:ext cx="606825" cy="67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water\Dropbox\polygon-reducer-lod-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" t="2472" r="74739" b="28285"/>
          <a:stretch/>
        </p:blipFill>
        <p:spPr bwMode="auto">
          <a:xfrm>
            <a:off x="8472264" y="4755503"/>
            <a:ext cx="1440160" cy="160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12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지난주 강의 내용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Cascade </a:t>
            </a:r>
            <a:r>
              <a:rPr lang="ko-KR" altLang="en-US" dirty="0" err="1"/>
              <a:t>파티클</a:t>
            </a:r>
            <a:r>
              <a:rPr lang="ko-KR" altLang="en-US" dirty="0"/>
              <a:t> 시스템 </a:t>
            </a:r>
            <a:r>
              <a:rPr lang="en-US" altLang="ko-KR" dirty="0"/>
              <a:t>: </a:t>
            </a:r>
            <a:r>
              <a:rPr lang="ko-KR" altLang="en-US" dirty="0"/>
              <a:t>타입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Mesh Type Data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Beam </a:t>
            </a:r>
            <a:r>
              <a:rPr lang="en-US" altLang="ko-KR" dirty="0"/>
              <a:t>Type </a:t>
            </a:r>
            <a:r>
              <a:rPr lang="en-US" altLang="ko-KR" dirty="0" smtClean="0"/>
              <a:t>Data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Ribbon </a:t>
            </a:r>
            <a:r>
              <a:rPr lang="en-US" altLang="ko-KR" dirty="0"/>
              <a:t>Type </a:t>
            </a:r>
            <a:r>
              <a:rPr lang="en-US" altLang="ko-KR" dirty="0" smtClean="0"/>
              <a:t>Data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AnimTrail</a:t>
            </a:r>
            <a:r>
              <a:rPr lang="en-US" altLang="ko-KR" dirty="0" smtClean="0"/>
              <a:t> </a:t>
            </a:r>
            <a:r>
              <a:rPr lang="en-US" altLang="ko-KR" dirty="0"/>
              <a:t>Type </a:t>
            </a:r>
            <a:r>
              <a:rPr lang="en-US" altLang="ko-KR" dirty="0" smtClean="0"/>
              <a:t>Data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425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하이트맵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087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하이트맵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하이트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해당 </a:t>
            </a:r>
            <a:r>
              <a:rPr lang="ko-KR" altLang="en-US" dirty="0" smtClean="0"/>
              <a:t>영역의 </a:t>
            </a:r>
            <a:r>
              <a:rPr lang="ko-KR" altLang="en-US" dirty="0" smtClean="0"/>
              <a:t>높이를 이미지 형태로 저장하여 다양한 용도로 활용하는 방식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733170" y="4797152"/>
            <a:ext cx="1672319" cy="623572"/>
            <a:chOff x="593889" y="4916475"/>
            <a:chExt cx="3525944" cy="1328386"/>
          </a:xfrm>
        </p:grpSpPr>
        <p:sp>
          <p:nvSpPr>
            <p:cNvPr id="6" name="자유형 5"/>
            <p:cNvSpPr/>
            <p:nvPr/>
          </p:nvSpPr>
          <p:spPr>
            <a:xfrm>
              <a:off x="725864" y="5024487"/>
              <a:ext cx="3271101" cy="1121789"/>
            </a:xfrm>
            <a:custGeom>
              <a:avLst/>
              <a:gdLst>
                <a:gd name="connsiteX0" fmla="*/ 0 w 3271101"/>
                <a:gd name="connsiteY0" fmla="*/ 782424 h 1121789"/>
                <a:gd name="connsiteX1" fmla="*/ 763571 w 3271101"/>
                <a:gd name="connsiteY1" fmla="*/ 0 h 1121789"/>
                <a:gd name="connsiteX2" fmla="*/ 1555423 w 3271101"/>
                <a:gd name="connsiteY2" fmla="*/ 1121789 h 1121789"/>
                <a:gd name="connsiteX3" fmla="*/ 2281287 w 3271101"/>
                <a:gd name="connsiteY3" fmla="*/ 424206 h 1121789"/>
                <a:gd name="connsiteX4" fmla="*/ 3271101 w 3271101"/>
                <a:gd name="connsiteY4" fmla="*/ 876692 h 1121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1101" h="1121789">
                  <a:moveTo>
                    <a:pt x="0" y="782424"/>
                  </a:moveTo>
                  <a:lnTo>
                    <a:pt x="763571" y="0"/>
                  </a:lnTo>
                  <a:lnTo>
                    <a:pt x="1555423" y="1121789"/>
                  </a:lnTo>
                  <a:lnTo>
                    <a:pt x="2281287" y="424206"/>
                  </a:lnTo>
                  <a:lnTo>
                    <a:pt x="3271101" y="876692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593889" y="5733256"/>
              <a:ext cx="245736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1350494" y="4916475"/>
              <a:ext cx="245736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2157737" y="6028837"/>
              <a:ext cx="245736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2915816" y="5361501"/>
              <a:ext cx="245736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3874097" y="5812813"/>
              <a:ext cx="245736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288939" y="4834403"/>
            <a:ext cx="1672319" cy="623572"/>
            <a:chOff x="593889" y="4916475"/>
            <a:chExt cx="3525944" cy="1328386"/>
          </a:xfrm>
        </p:grpSpPr>
        <p:sp>
          <p:nvSpPr>
            <p:cNvPr id="19" name="자유형 18"/>
            <p:cNvSpPr/>
            <p:nvPr/>
          </p:nvSpPr>
          <p:spPr>
            <a:xfrm>
              <a:off x="725864" y="5024487"/>
              <a:ext cx="3271101" cy="1121789"/>
            </a:xfrm>
            <a:custGeom>
              <a:avLst/>
              <a:gdLst>
                <a:gd name="connsiteX0" fmla="*/ 0 w 3271101"/>
                <a:gd name="connsiteY0" fmla="*/ 782424 h 1121789"/>
                <a:gd name="connsiteX1" fmla="*/ 763571 w 3271101"/>
                <a:gd name="connsiteY1" fmla="*/ 0 h 1121789"/>
                <a:gd name="connsiteX2" fmla="*/ 1555423 w 3271101"/>
                <a:gd name="connsiteY2" fmla="*/ 1121789 h 1121789"/>
                <a:gd name="connsiteX3" fmla="*/ 2281287 w 3271101"/>
                <a:gd name="connsiteY3" fmla="*/ 424206 h 1121789"/>
                <a:gd name="connsiteX4" fmla="*/ 3271101 w 3271101"/>
                <a:gd name="connsiteY4" fmla="*/ 876692 h 1121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1101" h="1121789">
                  <a:moveTo>
                    <a:pt x="0" y="782424"/>
                  </a:moveTo>
                  <a:lnTo>
                    <a:pt x="763571" y="0"/>
                  </a:lnTo>
                  <a:lnTo>
                    <a:pt x="1555423" y="1121789"/>
                  </a:lnTo>
                  <a:lnTo>
                    <a:pt x="2281287" y="424206"/>
                  </a:lnTo>
                  <a:lnTo>
                    <a:pt x="3271101" y="876692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93889" y="5733256"/>
              <a:ext cx="245736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1350494" y="4916475"/>
              <a:ext cx="245736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2157737" y="6028837"/>
              <a:ext cx="245736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2915816" y="5361501"/>
              <a:ext cx="245736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874097" y="5812813"/>
              <a:ext cx="245736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844708" y="4866016"/>
            <a:ext cx="1672319" cy="623572"/>
            <a:chOff x="593889" y="4916475"/>
            <a:chExt cx="3525944" cy="1328386"/>
          </a:xfrm>
        </p:grpSpPr>
        <p:sp>
          <p:nvSpPr>
            <p:cNvPr id="26" name="자유형 25"/>
            <p:cNvSpPr/>
            <p:nvPr/>
          </p:nvSpPr>
          <p:spPr>
            <a:xfrm>
              <a:off x="725864" y="5024487"/>
              <a:ext cx="3271101" cy="1121789"/>
            </a:xfrm>
            <a:custGeom>
              <a:avLst/>
              <a:gdLst>
                <a:gd name="connsiteX0" fmla="*/ 0 w 3271101"/>
                <a:gd name="connsiteY0" fmla="*/ 782424 h 1121789"/>
                <a:gd name="connsiteX1" fmla="*/ 763571 w 3271101"/>
                <a:gd name="connsiteY1" fmla="*/ 0 h 1121789"/>
                <a:gd name="connsiteX2" fmla="*/ 1555423 w 3271101"/>
                <a:gd name="connsiteY2" fmla="*/ 1121789 h 1121789"/>
                <a:gd name="connsiteX3" fmla="*/ 2281287 w 3271101"/>
                <a:gd name="connsiteY3" fmla="*/ 424206 h 1121789"/>
                <a:gd name="connsiteX4" fmla="*/ 3271101 w 3271101"/>
                <a:gd name="connsiteY4" fmla="*/ 876692 h 1121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1101" h="1121789">
                  <a:moveTo>
                    <a:pt x="0" y="782424"/>
                  </a:moveTo>
                  <a:lnTo>
                    <a:pt x="763571" y="0"/>
                  </a:lnTo>
                  <a:lnTo>
                    <a:pt x="1555423" y="1121789"/>
                  </a:lnTo>
                  <a:lnTo>
                    <a:pt x="2281287" y="424206"/>
                  </a:lnTo>
                  <a:lnTo>
                    <a:pt x="3271101" y="876692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593889" y="5733256"/>
              <a:ext cx="245736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1350494" y="4916475"/>
              <a:ext cx="245736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2157737" y="6028837"/>
              <a:ext cx="245736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2915816" y="5361501"/>
              <a:ext cx="245736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3874097" y="5812813"/>
              <a:ext cx="245736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7398977" y="4903267"/>
            <a:ext cx="1672319" cy="623572"/>
            <a:chOff x="593889" y="4916475"/>
            <a:chExt cx="3525944" cy="1328386"/>
          </a:xfrm>
        </p:grpSpPr>
        <p:sp>
          <p:nvSpPr>
            <p:cNvPr id="33" name="자유형 32"/>
            <p:cNvSpPr/>
            <p:nvPr/>
          </p:nvSpPr>
          <p:spPr>
            <a:xfrm>
              <a:off x="725864" y="5024487"/>
              <a:ext cx="3271101" cy="1121789"/>
            </a:xfrm>
            <a:custGeom>
              <a:avLst/>
              <a:gdLst>
                <a:gd name="connsiteX0" fmla="*/ 0 w 3271101"/>
                <a:gd name="connsiteY0" fmla="*/ 782424 h 1121789"/>
                <a:gd name="connsiteX1" fmla="*/ 763571 w 3271101"/>
                <a:gd name="connsiteY1" fmla="*/ 0 h 1121789"/>
                <a:gd name="connsiteX2" fmla="*/ 1555423 w 3271101"/>
                <a:gd name="connsiteY2" fmla="*/ 1121789 h 1121789"/>
                <a:gd name="connsiteX3" fmla="*/ 2281287 w 3271101"/>
                <a:gd name="connsiteY3" fmla="*/ 424206 h 1121789"/>
                <a:gd name="connsiteX4" fmla="*/ 3271101 w 3271101"/>
                <a:gd name="connsiteY4" fmla="*/ 876692 h 1121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1101" h="1121789">
                  <a:moveTo>
                    <a:pt x="0" y="782424"/>
                  </a:moveTo>
                  <a:lnTo>
                    <a:pt x="763571" y="0"/>
                  </a:lnTo>
                  <a:lnTo>
                    <a:pt x="1555423" y="1121789"/>
                  </a:lnTo>
                  <a:lnTo>
                    <a:pt x="2281287" y="424206"/>
                  </a:lnTo>
                  <a:lnTo>
                    <a:pt x="3271101" y="876692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593889" y="5733256"/>
              <a:ext cx="245736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1350494" y="4916475"/>
              <a:ext cx="245736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2157737" y="6028837"/>
              <a:ext cx="245736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2915816" y="5361501"/>
              <a:ext cx="245736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3874097" y="5812813"/>
              <a:ext cx="245736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4557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하이트맵</a:t>
            </a:r>
            <a:endParaRPr lang="ko-KR" altLang="en-US" dirty="0"/>
          </a:p>
        </p:txBody>
      </p:sp>
      <p:pic>
        <p:nvPicPr>
          <p:cNvPr id="2050" name="Picture 2" descr="C:\Users\water\Dropbox\heightma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132856"/>
            <a:ext cx="3557836" cy="355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water\Dropbox\hw1_part1_mountho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047" y="2132857"/>
            <a:ext cx="4223542" cy="271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0322" y="5720621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하이트맵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94646" y="4843711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하이트맵을</a:t>
            </a:r>
            <a:r>
              <a:rPr lang="ko-KR" altLang="en-US" dirty="0"/>
              <a:t> 적용한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06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9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수업에</a:t>
            </a:r>
            <a:r>
              <a:rPr lang="en-US" altLang="ko-KR" smtClean="0"/>
              <a:t> </a:t>
            </a:r>
            <a:r>
              <a:rPr lang="ko-KR" altLang="en-US" smtClean="0"/>
              <a:t>다룰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랜드스케이프</a:t>
            </a:r>
            <a:endParaRPr lang="en-US" altLang="ko-KR" dirty="0"/>
          </a:p>
          <a:p>
            <a:r>
              <a:rPr lang="ko-KR" altLang="en-US" dirty="0" err="1"/>
              <a:t>하이트맵</a:t>
            </a:r>
            <a:endParaRPr lang="en-US" altLang="ko-KR" dirty="0"/>
          </a:p>
          <a:p>
            <a:r>
              <a:rPr lang="en-US" altLang="ko-KR" dirty="0"/>
              <a:t>Level of Detail</a:t>
            </a:r>
          </a:p>
          <a:p>
            <a:r>
              <a:rPr lang="ko-KR" altLang="en-US" dirty="0"/>
              <a:t>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821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랜드스케이프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743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랜드스케이프</a:t>
            </a:r>
            <a:endParaRPr lang="ko-KR" altLang="en-US" dirty="0"/>
          </a:p>
        </p:txBody>
      </p:sp>
      <p:pic>
        <p:nvPicPr>
          <p:cNvPr id="1026" name="Picture 2" descr="landscape unreal engine 4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484784"/>
            <a:ext cx="8320923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95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랜드스케이프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야외 지형을 만들 수 있는 기능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높낮이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날카로움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부드러움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평편함</a:t>
            </a:r>
            <a:r>
              <a:rPr lang="en-US" altLang="ko-KR" dirty="0"/>
              <a:t> </a:t>
            </a:r>
            <a:r>
              <a:rPr lang="ko-KR" altLang="en-US" dirty="0" smtClean="0"/>
              <a:t>편집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모양으로 조각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Material</a:t>
            </a:r>
            <a:r>
              <a:rPr lang="ko-KR" altLang="en-US" dirty="0" smtClean="0"/>
              <a:t> 부여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…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5952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랜드스케이프</a:t>
            </a:r>
            <a:r>
              <a:rPr lang="ko-KR" altLang="en-US" dirty="0"/>
              <a:t> 생성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58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5303912" y="4021819"/>
            <a:ext cx="1574304" cy="15121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랜드스케이프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컴포넌트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충돌처리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랜더링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편집의 기본 단위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정사각형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컴포넌트의 크기는 모두 같음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791744" y="459323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컴포넌트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8470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랜드스케이프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섹션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컴포넌트의 디테일 수준을 정하는 단위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컴포넌트는 하나 이상의 섹션으로 구성될 수 있음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150539" y="4395268"/>
            <a:ext cx="1574304" cy="15121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46422" y="496668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컴포넌트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7464152" y="3454518"/>
            <a:ext cx="1574304" cy="15121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464152" y="5157192"/>
            <a:ext cx="1574304" cy="15121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6" idx="1"/>
            <a:endCxn id="6" idx="3"/>
          </p:cNvCxnSpPr>
          <p:nvPr/>
        </p:nvCxnSpPr>
        <p:spPr>
          <a:xfrm>
            <a:off x="7464152" y="4210602"/>
            <a:ext cx="15743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6" idx="0"/>
            <a:endCxn id="6" idx="2"/>
          </p:cNvCxnSpPr>
          <p:nvPr/>
        </p:nvCxnSpPr>
        <p:spPr>
          <a:xfrm>
            <a:off x="8251304" y="3454518"/>
            <a:ext cx="0" cy="151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7" idx="1"/>
            <a:endCxn id="7" idx="3"/>
          </p:cNvCxnSpPr>
          <p:nvPr/>
        </p:nvCxnSpPr>
        <p:spPr>
          <a:xfrm>
            <a:off x="7464152" y="5913276"/>
            <a:ext cx="15743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7" idx="0"/>
            <a:endCxn id="7" idx="2"/>
          </p:cNvCxnSpPr>
          <p:nvPr/>
        </p:nvCxnSpPr>
        <p:spPr>
          <a:xfrm>
            <a:off x="8251304" y="5157192"/>
            <a:ext cx="0" cy="151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474024" y="5547396"/>
            <a:ext cx="15743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464152" y="6267476"/>
            <a:ext cx="15743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61900" y="5157192"/>
            <a:ext cx="0" cy="151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0580" y="5153056"/>
            <a:ext cx="0" cy="151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 rot="20551139">
            <a:off x="5383448" y="4411603"/>
            <a:ext cx="1547444" cy="2880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1133984">
            <a:off x="5352500" y="5372366"/>
            <a:ext cx="1609340" cy="2880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218757" y="3645025"/>
            <a:ext cx="2188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개</a:t>
            </a:r>
            <a:r>
              <a:rPr lang="en-US" altLang="ko-KR" dirty="0"/>
              <a:t> (2X2)</a:t>
            </a:r>
            <a:r>
              <a:rPr lang="ko-KR" altLang="en-US" dirty="0"/>
              <a:t> 섹션으로 구성할 경우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200138" y="5835257"/>
            <a:ext cx="2336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  <a:r>
              <a:rPr lang="ko-KR" altLang="en-US" dirty="0"/>
              <a:t>개</a:t>
            </a:r>
            <a:r>
              <a:rPr lang="en-US" altLang="ko-KR" dirty="0"/>
              <a:t> (4X4)</a:t>
            </a:r>
            <a:r>
              <a:rPr lang="ko-KR" altLang="en-US" dirty="0"/>
              <a:t> 섹션으로 구성할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1136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330</Words>
  <Application>Microsoft Office PowerPoint</Application>
  <PresentationFormat>와이드스크린</PresentationFormat>
  <Paragraphs>95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Wingdings</vt:lpstr>
      <vt:lpstr>Office 테마</vt:lpstr>
      <vt:lpstr>고급그래픽스효과</vt:lpstr>
      <vt:lpstr>지난주 강의 내용 요약</vt:lpstr>
      <vt:lpstr>수업에 다룰 내용</vt:lpstr>
      <vt:lpstr>랜드스케이프</vt:lpstr>
      <vt:lpstr>랜드스케이프</vt:lpstr>
      <vt:lpstr>랜드스케이프</vt:lpstr>
      <vt:lpstr>랜드스케이프 생성</vt:lpstr>
      <vt:lpstr>랜드스케이프 생성</vt:lpstr>
      <vt:lpstr>랜드스케이프 생성</vt:lpstr>
      <vt:lpstr>랜드스케이프 생성</vt:lpstr>
      <vt:lpstr>랜드스케이프 생성</vt:lpstr>
      <vt:lpstr>랜드스케이프 생성</vt:lpstr>
      <vt:lpstr>랜드스케이프 생성</vt:lpstr>
      <vt:lpstr>랜드스케이프 생성</vt:lpstr>
      <vt:lpstr>Level of Detail</vt:lpstr>
      <vt:lpstr>Level of Detail</vt:lpstr>
      <vt:lpstr>Level of Detail</vt:lpstr>
      <vt:lpstr>Level of Detail</vt:lpstr>
      <vt:lpstr>Level of Detail</vt:lpstr>
      <vt:lpstr>하이트맵</vt:lpstr>
      <vt:lpstr>하이트맵</vt:lpstr>
      <vt:lpstr>하이트맵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고급그래픽스효과</dc:title>
  <dc:creator>Microsoft Corporation</dc:creator>
  <cp:lastModifiedBy>이택희</cp:lastModifiedBy>
  <cp:revision>44</cp:revision>
  <dcterms:created xsi:type="dcterms:W3CDTF">2006-10-05T04:04:58Z</dcterms:created>
  <dcterms:modified xsi:type="dcterms:W3CDTF">2019-04-29T04:32:36Z</dcterms:modified>
</cp:coreProperties>
</file>