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85" r:id="rId3"/>
    <p:sldId id="486" r:id="rId4"/>
    <p:sldId id="349" r:id="rId5"/>
    <p:sldId id="353" r:id="rId6"/>
    <p:sldId id="509" r:id="rId7"/>
    <p:sldId id="510" r:id="rId8"/>
    <p:sldId id="399" r:id="rId9"/>
    <p:sldId id="512" r:id="rId10"/>
    <p:sldId id="400" r:id="rId11"/>
    <p:sldId id="511" r:id="rId12"/>
    <p:sldId id="513" r:id="rId13"/>
    <p:sldId id="394" r:id="rId14"/>
    <p:sldId id="514" r:id="rId15"/>
    <p:sldId id="501" r:id="rId16"/>
    <p:sldId id="503" r:id="rId17"/>
    <p:sldId id="505" r:id="rId18"/>
    <p:sldId id="504" r:id="rId19"/>
    <p:sldId id="507" r:id="rId20"/>
    <p:sldId id="515" r:id="rId21"/>
    <p:sldId id="516" r:id="rId22"/>
    <p:sldId id="518" r:id="rId23"/>
    <p:sldId id="281" r:id="rId24"/>
    <p:sldId id="519" r:id="rId25"/>
    <p:sldId id="52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F25664B-FA30-4941-817A-F69F8FCC594C}">
          <p14:sldIdLst>
            <p14:sldId id="256"/>
            <p14:sldId id="485"/>
            <p14:sldId id="486"/>
            <p14:sldId id="349"/>
            <p14:sldId id="353"/>
            <p14:sldId id="509"/>
            <p14:sldId id="510"/>
            <p14:sldId id="399"/>
            <p14:sldId id="512"/>
            <p14:sldId id="400"/>
            <p14:sldId id="511"/>
            <p14:sldId id="513"/>
            <p14:sldId id="394"/>
            <p14:sldId id="514"/>
            <p14:sldId id="501"/>
            <p14:sldId id="503"/>
            <p14:sldId id="505"/>
            <p14:sldId id="504"/>
            <p14:sldId id="507"/>
            <p14:sldId id="515"/>
            <p14:sldId id="516"/>
            <p14:sldId id="518"/>
            <p14:sldId id="281"/>
            <p14:sldId id="519"/>
            <p14:sldId id="5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</a:t>
            </a:r>
            <a:r>
              <a:rPr lang="en-US" altLang="ko-KR" dirty="0" smtClean="0"/>
              <a:t>11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63552" y="1916832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552" y="2472668"/>
            <a:ext cx="41227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#version 330</a:t>
            </a:r>
          </a:p>
          <a:p>
            <a:endParaRPr lang="ko-KR" altLang="en-US" sz="1200" dirty="0"/>
          </a:p>
          <a:p>
            <a:r>
              <a:rPr lang="en-US" altLang="ko-KR" sz="1200" dirty="0"/>
              <a:t>in vec2 </a:t>
            </a:r>
            <a:r>
              <a:rPr lang="en-US" altLang="ko-KR" sz="1200" dirty="0" err="1"/>
              <a:t>vTexPos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layout(location=0) </a:t>
            </a:r>
            <a:r>
              <a:rPr lang="en-US" altLang="ko-KR" sz="1200" dirty="0"/>
              <a:t>out </a:t>
            </a:r>
            <a:r>
              <a:rPr lang="en-US" altLang="ko-KR" sz="1200" dirty="0"/>
              <a:t>vec4 </a:t>
            </a:r>
            <a:r>
              <a:rPr lang="en-US" altLang="ko-KR" sz="1200" dirty="0" err="1"/>
              <a:t>FragColor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FragColor</a:t>
            </a:r>
            <a:r>
              <a:rPr lang="en-US" altLang="ko-KR" sz="1200" dirty="0"/>
              <a:t> </a:t>
            </a:r>
            <a:r>
              <a:rPr lang="en-US" altLang="ko-KR" sz="1200" dirty="0"/>
              <a:t>= texture(</a:t>
            </a:r>
            <a:r>
              <a:rPr lang="en-US" altLang="ko-KR" sz="1200" dirty="0" err="1"/>
              <a:t>uTexture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vTexPos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56040" y="274289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/>
              <a:t>프레임버퍼는 </a:t>
            </a:r>
            <a:r>
              <a:rPr lang="en-US" altLang="ko-KR" dirty="0"/>
              <a:t>OpenGL </a:t>
            </a:r>
            <a:r>
              <a:rPr lang="ko-KR" altLang="en-US" dirty="0"/>
              <a:t>윈도우 생성시 자동으로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location </a:t>
            </a:r>
            <a:r>
              <a:rPr lang="ko-KR" altLang="en-US" dirty="0"/>
              <a:t>에 </a:t>
            </a:r>
            <a:r>
              <a:rPr lang="en-US" altLang="ko-KR" dirty="0"/>
              <a:t>bind 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85750" indent="-285750" latinLnBrk="0">
              <a:buFontTx/>
              <a:buChar char="-"/>
            </a:pPr>
            <a:endParaRPr lang="en-US" altLang="ko-KR" dirty="0"/>
          </a:p>
          <a:p>
            <a:pPr marL="285750" indent="-285750" latinLnBrk="0">
              <a:buFontTx/>
              <a:buChar char="-"/>
            </a:pPr>
            <a:r>
              <a:rPr lang="ko-KR" altLang="en-US" dirty="0"/>
              <a:t>따라서 지금까지 따로 설정을 하지 않아도 </a:t>
            </a:r>
            <a:r>
              <a:rPr lang="en-US" altLang="ko-KR" dirty="0"/>
              <a:t>Default </a:t>
            </a:r>
            <a:r>
              <a:rPr lang="ko-KR" altLang="en-US" dirty="0"/>
              <a:t>값인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location </a:t>
            </a:r>
            <a:r>
              <a:rPr lang="ko-KR" altLang="en-US" dirty="0"/>
              <a:t>으로 출력되고 있었음</a:t>
            </a:r>
            <a:endParaRPr lang="en-US" altLang="ko-KR" dirty="0"/>
          </a:p>
          <a:p>
            <a:pPr latinLnBrk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35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윈도우 시스템에서 제공하는 버퍼 이외의 메모리 영역에 그림을 그려야 한다면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메인 프레임 버퍼는 화면에 무조건 출력이 되기 때문에 그림자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환경맵</a:t>
            </a:r>
            <a:r>
              <a:rPr lang="ko-KR" altLang="en-US" dirty="0" smtClean="0"/>
              <a:t> 등 최종 결과물이 아닌 결과가 저장되기에는 적합 치 않음</a:t>
            </a:r>
            <a:r>
              <a:rPr lang="en-US" altLang="ko-KR" dirty="0" smtClean="0"/>
              <a:t>\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따라서 윈도우가 관리하지 않는 프레임버퍼를 생성하여 그림을 그려놓을 수 있는 방법이 필요함 </a:t>
            </a:r>
            <a:r>
              <a:rPr lang="en-US" altLang="ko-KR" dirty="0" smtClean="0"/>
              <a:t>(Off-screen buffer)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89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화면에 출력이 안 되는 버퍼를 위한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Framebuffer</a:t>
            </a:r>
            <a:r>
              <a:rPr lang="en-US" altLang="ko-KR" dirty="0" smtClean="0"/>
              <a:t> Object(</a:t>
            </a:r>
            <a:r>
              <a:rPr lang="ko-KR" altLang="en-US" dirty="0" smtClean="0"/>
              <a:t>프레임버퍼 오브젝트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00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47084" y="1963039"/>
            <a:ext cx="3096344" cy="1928537"/>
            <a:chOff x="1619672" y="4841776"/>
            <a:chExt cx="5832648" cy="2016224"/>
          </a:xfrm>
        </p:grpSpPr>
        <p:sp>
          <p:nvSpPr>
            <p:cNvPr id="5" name="직사각형 4"/>
            <p:cNvSpPr/>
            <p:nvPr/>
          </p:nvSpPr>
          <p:spPr>
            <a:xfrm>
              <a:off x="1619672" y="4841776"/>
              <a:ext cx="5832648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4841776"/>
              <a:ext cx="5832648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1100" y="2554782"/>
            <a:ext cx="122413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Color</a:t>
            </a:r>
            <a:r>
              <a:rPr lang="ko-KR" altLang="en-US" dirty="0"/>
              <a:t> 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12025" y="2554782"/>
            <a:ext cx="1318431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Depth buffer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54896" y="4581129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FBO </a:t>
            </a:r>
            <a:r>
              <a:rPr lang="ko-KR" altLang="en-US" dirty="0"/>
              <a:t>자체는 껍데기에 불과하며 내용물을 따로 만들어서 </a:t>
            </a:r>
            <a:r>
              <a:rPr lang="en-US" altLang="ko-KR" dirty="0"/>
              <a:t>attach </a:t>
            </a:r>
            <a:r>
              <a:rPr lang="ko-KR" altLang="en-US" dirty="0"/>
              <a:t>해 줘야 함</a:t>
            </a:r>
            <a:endParaRPr lang="en-US" altLang="ko-KR" dirty="0"/>
          </a:p>
          <a:p>
            <a:pPr latinLnBrk="0"/>
            <a:r>
              <a:rPr lang="ko-KR" altLang="en-US" dirty="0"/>
              <a:t>즉</a:t>
            </a:r>
            <a:r>
              <a:rPr lang="en-US" altLang="ko-KR" dirty="0"/>
              <a:t>, FBO </a:t>
            </a:r>
            <a:r>
              <a:rPr lang="ko-KR" altLang="en-US" dirty="0"/>
              <a:t>생성 </a:t>
            </a:r>
            <a:r>
              <a:rPr lang="en-US" altLang="ko-KR" dirty="0">
                <a:sym typeface="Wingdings" pitchFamily="2" charset="2"/>
              </a:rPr>
              <a:t> Color buffer </a:t>
            </a:r>
            <a:r>
              <a:rPr lang="en-US" altLang="ko-KR" dirty="0"/>
              <a:t>attach </a:t>
            </a:r>
            <a:r>
              <a:rPr lang="en-US" altLang="ko-KR" dirty="0">
                <a:sym typeface="Wingdings" pitchFamily="2" charset="2"/>
              </a:rPr>
              <a:t> Depth buffer </a:t>
            </a:r>
            <a:r>
              <a:rPr lang="en-US" altLang="ko-KR" dirty="0"/>
              <a:t>attach </a:t>
            </a:r>
            <a:r>
              <a:rPr lang="ko-KR" altLang="en-US" dirty="0">
                <a:sym typeface="Wingdings" pitchFamily="2" charset="2"/>
              </a:rPr>
              <a:t>와 같이 따로 생성한 </a:t>
            </a:r>
            <a:r>
              <a:rPr lang="en-US" altLang="ko-KR" dirty="0">
                <a:sym typeface="Wingdings" pitchFamily="2" charset="2"/>
              </a:rPr>
              <a:t>Buffer </a:t>
            </a:r>
            <a:r>
              <a:rPr lang="ko-KR" altLang="en-US" dirty="0">
                <a:sym typeface="Wingdings" pitchFamily="2" charset="2"/>
              </a:rPr>
              <a:t>들을 </a:t>
            </a:r>
            <a:r>
              <a:rPr lang="en-US" altLang="ko-KR" dirty="0"/>
              <a:t>attach </a:t>
            </a:r>
            <a:r>
              <a:rPr lang="ko-KR" altLang="en-US" dirty="0">
                <a:sym typeface="Wingdings" pitchFamily="2" charset="2"/>
              </a:rPr>
              <a:t>해야 동작함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9696" y="208021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따로 생성</a:t>
            </a:r>
          </a:p>
        </p:txBody>
      </p:sp>
      <p:cxnSp>
        <p:nvCxnSpPr>
          <p:cNvPr id="13" name="직선 화살표 연결선 12"/>
          <p:cNvCxnSpPr>
            <a:stCxn id="11" idx="3"/>
            <a:endCxn id="7" idx="1"/>
          </p:cNvCxnSpPr>
          <p:nvPr/>
        </p:nvCxnSpPr>
        <p:spPr>
          <a:xfrm>
            <a:off x="4079776" y="2403376"/>
            <a:ext cx="711324" cy="7634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1"/>
          </p:cNvCxnSpPr>
          <p:nvPr/>
        </p:nvCxnSpPr>
        <p:spPr>
          <a:xfrm>
            <a:off x="4079776" y="2403376"/>
            <a:ext cx="2232248" cy="7634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9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600201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FBO</a:t>
            </a:r>
            <a:r>
              <a:rPr lang="ko-KR" altLang="en-US" dirty="0" smtClean="0"/>
              <a:t>에 채울 내용물 만들기</a:t>
            </a:r>
            <a:r>
              <a:rPr lang="en-US" altLang="ko-KR" dirty="0" smtClean="0"/>
              <a:t>: </a:t>
            </a:r>
            <a:r>
              <a:rPr lang="en-US" altLang="ko-KR" dirty="0"/>
              <a:t>Color </a:t>
            </a:r>
            <a:r>
              <a:rPr lang="en-US" altLang="ko-KR" dirty="0" smtClean="0"/>
              <a:t>buffer</a:t>
            </a:r>
          </a:p>
          <a:p>
            <a:pPr lvl="1"/>
            <a:r>
              <a:rPr lang="en-US" altLang="ko-KR" dirty="0" smtClean="0"/>
              <a:t>Texture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Color buffer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attach 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Texture </a:t>
            </a:r>
            <a:r>
              <a:rPr lang="ko-KR" altLang="en-US" dirty="0" smtClean="0"/>
              <a:t>생성 및 메모리 할당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sz="1500" dirty="0" err="1"/>
              <a:t>GLuint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textureId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glGenTextures</a:t>
            </a:r>
            <a:r>
              <a:rPr lang="en-US" altLang="ko-KR" sz="1500" dirty="0"/>
              <a:t>(1, </a:t>
            </a:r>
            <a:r>
              <a:rPr lang="en-US" altLang="ko-KR" sz="1500" dirty="0"/>
              <a:t>&amp;</a:t>
            </a:r>
            <a:r>
              <a:rPr lang="en-US" altLang="ko-KR" sz="1500" dirty="0" err="1"/>
              <a:t>gFBOTexture</a:t>
            </a:r>
            <a:r>
              <a:rPr lang="en-US" altLang="ko-KR" sz="1500" dirty="0"/>
              <a:t>); </a:t>
            </a:r>
          </a:p>
          <a:p>
            <a:pPr lvl="1"/>
            <a:r>
              <a:rPr lang="en-US" altLang="ko-KR" sz="1500" dirty="0" err="1"/>
              <a:t>glBindTexture</a:t>
            </a:r>
            <a:r>
              <a:rPr lang="en-US" altLang="ko-KR" sz="1500" dirty="0"/>
              <a:t>(GL_TEXTURE_2D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gFBOTexture</a:t>
            </a:r>
            <a:r>
              <a:rPr lang="en-US" altLang="ko-KR" sz="1500" dirty="0"/>
              <a:t>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</a:t>
            </a:r>
            <a:r>
              <a:rPr lang="en-US" altLang="ko-KR" sz="1500" dirty="0"/>
              <a:t>, GL_TEXTURE_MAG_FILTER, GL_LINEAR); </a:t>
            </a:r>
            <a:endParaRPr lang="en-US" altLang="ko-KR" sz="1500" dirty="0"/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</a:t>
            </a:r>
            <a:r>
              <a:rPr lang="en-US" altLang="ko-KR" sz="1500" dirty="0"/>
              <a:t>, </a:t>
            </a:r>
            <a:r>
              <a:rPr lang="en-US" altLang="ko-KR" sz="1500" dirty="0"/>
              <a:t>GL_TEXTURE_MIN_FILTER, GL_LINEAR_MIPMAP_LINEAR</a:t>
            </a:r>
            <a:r>
              <a:rPr lang="en-US" altLang="ko-KR" sz="1500" dirty="0"/>
              <a:t>); </a:t>
            </a:r>
            <a:endParaRPr lang="en-US" altLang="ko-KR" sz="1500" dirty="0"/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</a:t>
            </a:r>
            <a:r>
              <a:rPr lang="en-US" altLang="ko-KR" sz="1500" dirty="0"/>
              <a:t>, GL_TEXTURE_WRAP_S, GL_CLAMP_TO_EDGE); </a:t>
            </a:r>
            <a:endParaRPr lang="en-US" altLang="ko-KR" sz="1500" dirty="0"/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</a:t>
            </a:r>
            <a:r>
              <a:rPr lang="en-US" altLang="ko-KR" sz="1500" dirty="0"/>
              <a:t>, GL_TEXTURE_WRAP_T, GL_CLAMP_TO_EDGE); </a:t>
            </a:r>
            <a:endParaRPr lang="en-US" altLang="ko-KR" sz="1500" dirty="0"/>
          </a:p>
          <a:p>
            <a:pPr lvl="1"/>
            <a:r>
              <a:rPr lang="en-US" altLang="ko-KR" sz="1500" dirty="0" err="1"/>
              <a:t>glTexParameteri</a:t>
            </a:r>
            <a:r>
              <a:rPr lang="en-US" altLang="ko-KR" sz="1500" dirty="0"/>
              <a:t>(GL_TEXTURE_2D</a:t>
            </a:r>
            <a:r>
              <a:rPr lang="en-US" altLang="ko-KR" sz="1500" dirty="0"/>
              <a:t>, GL_GENERATE_MIPMAP, GL_TRUE); </a:t>
            </a:r>
            <a:endParaRPr lang="en-US" altLang="ko-KR" sz="1500" dirty="0"/>
          </a:p>
          <a:p>
            <a:pPr lvl="1"/>
            <a:r>
              <a:rPr lang="en-US" altLang="ko-KR" sz="1500" dirty="0"/>
              <a:t>glTexImage2D(GL_TEXTURE_2D</a:t>
            </a:r>
            <a:r>
              <a:rPr lang="en-US" altLang="ko-KR" sz="1500" dirty="0"/>
              <a:t>, 0, GL_RGBA8, </a:t>
            </a:r>
            <a:r>
              <a:rPr lang="en-US" altLang="ko-KR" sz="1500" dirty="0"/>
              <a:t>512, 512, </a:t>
            </a:r>
            <a:r>
              <a:rPr lang="en-US" altLang="ko-KR" sz="1500" dirty="0"/>
              <a:t>0, GL_RGBA, GL_UNSIGNED_BYTE, 0); </a:t>
            </a: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74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600201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FBO</a:t>
            </a:r>
            <a:r>
              <a:rPr lang="ko-KR" altLang="en-US" dirty="0" smtClean="0"/>
              <a:t>에 채울 내용물 만들기</a:t>
            </a:r>
            <a:r>
              <a:rPr lang="en-US" altLang="ko-KR" dirty="0" smtClean="0"/>
              <a:t>: Depth buffer</a:t>
            </a:r>
          </a:p>
          <a:p>
            <a:pPr lvl="1"/>
            <a:r>
              <a:rPr lang="en-US" altLang="ko-KR" dirty="0" smtClean="0"/>
              <a:t>Depth buffer </a:t>
            </a:r>
            <a:r>
              <a:rPr lang="ko-KR" altLang="en-US" dirty="0" smtClean="0"/>
              <a:t>의 경우 따로 </a:t>
            </a:r>
            <a:r>
              <a:rPr lang="en-US" altLang="ko-KR" dirty="0" smtClean="0"/>
              <a:t>Attach</a:t>
            </a:r>
            <a:r>
              <a:rPr lang="ko-KR" altLang="en-US" dirty="0" smtClean="0"/>
              <a:t>를 하지 않아도 기본 </a:t>
            </a:r>
            <a:r>
              <a:rPr lang="en-US" altLang="ko-KR" dirty="0" smtClean="0"/>
              <a:t>depth buffer </a:t>
            </a:r>
            <a:r>
              <a:rPr lang="ko-KR" altLang="en-US" dirty="0" smtClean="0"/>
              <a:t>를 기반으로 동작함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메인 프레임버퍼에 관련된 </a:t>
            </a:r>
            <a:r>
              <a:rPr lang="en-US" altLang="ko-KR" dirty="0" smtClean="0"/>
              <a:t>Depth </a:t>
            </a:r>
            <a:r>
              <a:rPr lang="ko-KR" altLang="en-US" dirty="0" smtClean="0"/>
              <a:t>정보를 덮어버리기 때문에 따로 생성하여 사용하는 것이 안전함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Render buffer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1"/>
            <a:r>
              <a:rPr lang="en-US" altLang="ko-KR" sz="1600" dirty="0" err="1"/>
              <a:t>GLuint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; </a:t>
            </a:r>
          </a:p>
          <a:p>
            <a:pPr lvl="1"/>
            <a:r>
              <a:rPr lang="en-US" altLang="ko-KR" sz="1600" dirty="0" err="1"/>
              <a:t>glGenRenderbuffers</a:t>
            </a:r>
            <a:r>
              <a:rPr lang="en-US" altLang="ko-KR" sz="1600" dirty="0"/>
              <a:t>(1</a:t>
            </a:r>
            <a:r>
              <a:rPr lang="en-US" altLang="ko-KR" sz="1600" dirty="0"/>
              <a:t>, </a:t>
            </a:r>
            <a:r>
              <a:rPr lang="en-US" altLang="ko-KR" sz="1600" dirty="0"/>
              <a:t>&amp;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</a:p>
          <a:p>
            <a:pPr lvl="1"/>
            <a:r>
              <a:rPr lang="en-US" altLang="ko-KR" sz="1600" dirty="0" err="1"/>
              <a:t>glBindRenderbuffer</a:t>
            </a:r>
            <a:r>
              <a:rPr lang="en-US" altLang="ko-KR" sz="1600" dirty="0"/>
              <a:t>(GL_RENDERBUFFER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</a:p>
          <a:p>
            <a:pPr lvl="1"/>
            <a:r>
              <a:rPr lang="en-US" altLang="ko-KR" sz="1600" dirty="0" err="1"/>
              <a:t>glRenderbufferStorage</a:t>
            </a:r>
            <a:r>
              <a:rPr lang="en-US" altLang="ko-KR" sz="1600" dirty="0"/>
              <a:t>(GL_RENDERBUFFER</a:t>
            </a:r>
            <a:r>
              <a:rPr lang="en-US" altLang="ko-KR" sz="1600" dirty="0"/>
              <a:t>, GL_DEPTH_COMPONENT, </a:t>
            </a:r>
            <a:r>
              <a:rPr lang="en-US" altLang="ko-KR" sz="1600" dirty="0"/>
              <a:t>512, 512); </a:t>
            </a:r>
          </a:p>
          <a:p>
            <a:pPr lvl="1"/>
            <a:r>
              <a:rPr lang="en-US" altLang="ko-KR" sz="1600" dirty="0" err="1"/>
              <a:t>glBindRenderbuffer</a:t>
            </a:r>
            <a:r>
              <a:rPr lang="en-US" altLang="ko-KR" sz="1600" dirty="0"/>
              <a:t>(GL_RENDERBUFFER</a:t>
            </a:r>
            <a:r>
              <a:rPr lang="en-US" altLang="ko-KR" sz="1600" dirty="0"/>
              <a:t>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91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440665" cy="4525963"/>
          </a:xfrm>
        </p:spPr>
        <p:txBody>
          <a:bodyPr/>
          <a:lstStyle/>
          <a:p>
            <a:r>
              <a:rPr lang="en-US" altLang="ko-KR" dirty="0" smtClean="0"/>
              <a:t>FBO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glGenFramebuffers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GLsizei</a:t>
            </a:r>
            <a:r>
              <a:rPr lang="en-US" altLang="ko-KR" dirty="0" smtClean="0"/>
              <a:t> </a:t>
            </a:r>
            <a:r>
              <a:rPr lang="en-US" altLang="ko-KR" dirty="0"/>
              <a:t>n, </a:t>
            </a:r>
            <a:r>
              <a:rPr lang="en-US" altLang="ko-KR" dirty="0" err="1"/>
              <a:t>GLuint</a:t>
            </a:r>
            <a:r>
              <a:rPr lang="en-US" altLang="ko-KR" dirty="0"/>
              <a:t>* ids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텍스처나 </a:t>
            </a:r>
            <a:r>
              <a:rPr lang="en-US" altLang="ko-KR" dirty="0" smtClean="0"/>
              <a:t>VBO</a:t>
            </a:r>
            <a:r>
              <a:rPr lang="ko-KR" altLang="en-US" dirty="0" smtClean="0"/>
              <a:t>를 생성하는 방식과 유사함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glGenFramebuffers</a:t>
            </a:r>
            <a:r>
              <a:rPr lang="en-US" altLang="ko-KR" dirty="0" smtClean="0"/>
              <a:t>(1, &amp;FBO0);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423592" y="4117722"/>
            <a:ext cx="5832648" cy="2016224"/>
            <a:chOff x="1619672" y="4841776"/>
            <a:chExt cx="5832648" cy="2016224"/>
          </a:xfrm>
        </p:grpSpPr>
        <p:sp>
          <p:nvSpPr>
            <p:cNvPr id="7" name="직사각형 6"/>
            <p:cNvSpPr/>
            <p:nvPr/>
          </p:nvSpPr>
          <p:spPr>
            <a:xfrm>
              <a:off x="1619672" y="4841776"/>
              <a:ext cx="5832648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19672" y="4841776"/>
              <a:ext cx="5832648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69087" y="480266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공백</a:t>
            </a:r>
            <a:r>
              <a:rPr lang="en-US" altLang="ko-KR" dirty="0"/>
              <a:t> FBO </a:t>
            </a:r>
            <a:r>
              <a:rPr lang="ko-KR" altLang="en-US" dirty="0"/>
              <a:t>생성됨</a:t>
            </a:r>
          </a:p>
        </p:txBody>
      </p:sp>
    </p:spTree>
    <p:extLst>
      <p:ext uri="{BB962C8B-B14F-4D97-AF65-F5344CB8AC3E}">
        <p14:creationId xmlns:p14="http://schemas.microsoft.com/office/powerpoint/2010/main" val="372385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FBO</a:t>
            </a:r>
            <a:r>
              <a:rPr lang="ko-KR" altLang="en-US" dirty="0" smtClean="0"/>
              <a:t>에 내용물 채우기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Texture</a:t>
            </a:r>
          </a:p>
          <a:p>
            <a:pPr lvl="2"/>
            <a:r>
              <a:rPr lang="en-US" altLang="ko-KR" sz="1400" dirty="0"/>
              <a:t>glFramebufferTexture2D(GL_FRAMEBUFFER, </a:t>
            </a:r>
            <a:r>
              <a:rPr lang="en-US" altLang="ko-KR" sz="1400" dirty="0"/>
              <a:t>GL_COLOR_ATTACHMENT0</a:t>
            </a:r>
            <a:r>
              <a:rPr lang="en-US" altLang="ko-KR" sz="1400" dirty="0"/>
              <a:t>, </a:t>
            </a:r>
            <a:r>
              <a:rPr lang="en-US" altLang="ko-KR" sz="1400" dirty="0"/>
              <a:t>GL_TEXTURE_2D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gFBOTexture</a:t>
            </a:r>
            <a:r>
              <a:rPr lang="en-US" altLang="ko-KR" sz="1400" dirty="0"/>
              <a:t>, 0</a:t>
            </a:r>
            <a:r>
              <a:rPr lang="en-US" altLang="ko-KR" sz="1400" dirty="0"/>
              <a:t>); </a:t>
            </a:r>
            <a:endParaRPr lang="en-US" altLang="ko-KR" sz="14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2400" dirty="0"/>
              <a:t>Depth buffer</a:t>
            </a:r>
          </a:p>
          <a:p>
            <a:pPr lvl="2"/>
            <a:r>
              <a:rPr lang="en-US" altLang="ko-KR" sz="1600" dirty="0" err="1"/>
              <a:t>glFramebufferRenderbuffer</a:t>
            </a:r>
            <a:r>
              <a:rPr lang="en-US" altLang="ko-KR" sz="1600" dirty="0"/>
              <a:t>(GL_FRAMEBUFFER, GL_DEPTH_ATTACHMENT, GL_RENDERBUFFER,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  <a:endParaRPr lang="en-US" altLang="ko-KR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647728" y="4650382"/>
            <a:ext cx="4608512" cy="2016224"/>
            <a:chOff x="1619672" y="4841776"/>
            <a:chExt cx="4608512" cy="2016224"/>
          </a:xfrm>
        </p:grpSpPr>
        <p:sp>
          <p:nvSpPr>
            <p:cNvPr id="5" name="직사각형 4"/>
            <p:cNvSpPr/>
            <p:nvPr/>
          </p:nvSpPr>
          <p:spPr>
            <a:xfrm>
              <a:off x="1619672" y="4841776"/>
              <a:ext cx="4608512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4841776"/>
              <a:ext cx="4608512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038857" y="5226446"/>
            <a:ext cx="172819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Color buffer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Texture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9097" y="5226446"/>
            <a:ext cx="172819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Depth buffer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Render </a:t>
            </a:r>
            <a:r>
              <a:rPr lang="en-US" altLang="ko-KR" dirty="0">
                <a:solidFill>
                  <a:srgbClr val="FF0000"/>
                </a:solidFill>
              </a:rPr>
              <a:t>Buffer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6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83532" y="177281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에러 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GLenum</a:t>
            </a:r>
            <a:r>
              <a:rPr lang="en-US" altLang="ko-KR" dirty="0"/>
              <a:t> </a:t>
            </a:r>
            <a:r>
              <a:rPr lang="en-US" altLang="ko-KR" dirty="0"/>
              <a:t>status = </a:t>
            </a:r>
            <a:r>
              <a:rPr lang="en-US" altLang="ko-KR" dirty="0" err="1"/>
              <a:t>glCheckFramebufferStatus</a:t>
            </a:r>
            <a:r>
              <a:rPr lang="en-US" altLang="ko-KR" dirty="0"/>
              <a:t>(GL_FRAMEBUFFER); </a:t>
            </a:r>
            <a:endParaRPr lang="en-US" altLang="ko-KR" dirty="0"/>
          </a:p>
          <a:p>
            <a:r>
              <a:rPr lang="en-US" altLang="ko-KR" dirty="0"/>
              <a:t>if(status </a:t>
            </a:r>
            <a:r>
              <a:rPr lang="en-US" altLang="ko-KR" dirty="0"/>
              <a:t>!= GL_FRAMEBUFFER_COMPLETE) </a:t>
            </a:r>
            <a:endParaRPr lang="en-US" altLang="ko-KR" dirty="0"/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투영 매트릭스 </a:t>
            </a:r>
            <a:endParaRPr lang="en-US" altLang="ko-KR" dirty="0" smtClean="0"/>
          </a:p>
          <a:p>
            <a:r>
              <a:rPr lang="ko-KR" altLang="en-US" dirty="0" err="1" smtClean="0"/>
              <a:t>셰이딩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205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glViewport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GLint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GLsizei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GLsizei</a:t>
            </a:r>
            <a:r>
              <a:rPr lang="en-US" altLang="ko-KR" dirty="0" smtClean="0"/>
              <a:t> height)</a:t>
            </a:r>
          </a:p>
          <a:p>
            <a:pPr lvl="1"/>
            <a:r>
              <a:rPr lang="ko-KR" altLang="en-US" dirty="0" smtClean="0"/>
              <a:t>프레임버퍼 안에 그림을 그릴 영역을 설정해 주는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지금까지는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메인프레임</a:t>
            </a:r>
            <a:r>
              <a:rPr lang="ko-KR" altLang="en-US" dirty="0" smtClean="0"/>
              <a:t> 버퍼 크기만큼으로 설정되어 있었음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48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7528" y="2348880"/>
            <a:ext cx="5040560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83632" y="3356992"/>
            <a:ext cx="3168352" cy="20882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6793" y="19802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62961" y="42164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9269" y="27089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glViewport</a:t>
            </a:r>
            <a:r>
              <a:rPr lang="en-US" altLang="ko-KR" dirty="0"/>
              <a:t>(0, 0, 1024, 1024);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38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7528" y="2348880"/>
            <a:ext cx="5040560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6793" y="19802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056" y="418043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9269" y="27089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glViewport</a:t>
            </a:r>
            <a:r>
              <a:rPr lang="en-US" altLang="ko-KR" dirty="0"/>
              <a:t>(0, 0, 512, 512);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60476" y="4365104"/>
            <a:ext cx="2520280" cy="2016224"/>
            <a:chOff x="323528" y="2348880"/>
            <a:chExt cx="5040560" cy="4032448"/>
          </a:xfrm>
        </p:grpSpPr>
        <p:sp>
          <p:nvSpPr>
            <p:cNvPr id="11" name="직사각형 10"/>
            <p:cNvSpPr/>
            <p:nvPr/>
          </p:nvSpPr>
          <p:spPr>
            <a:xfrm>
              <a:off x="323528" y="2348880"/>
              <a:ext cx="5040560" cy="4032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59632" y="3356992"/>
              <a:ext cx="3168352" cy="20882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112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시간 코드에 이어서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err="1" smtClean="0"/>
              <a:t>glViewport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FBO 1</a:t>
            </a:r>
            <a:r>
              <a:rPr lang="ko-KR" altLang="en-US" dirty="0" smtClean="0"/>
              <a:t>개만 활용하여 아래와 같은 화면을 출력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54" y="3645024"/>
            <a:ext cx="2520280" cy="259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5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시간 코드에 이어서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파티클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애니매이션</a:t>
            </a:r>
            <a:r>
              <a:rPr lang="ko-KR" altLang="en-US" dirty="0" smtClean="0"/>
              <a:t> 결과를 </a:t>
            </a:r>
            <a:r>
              <a:rPr lang="en-US" altLang="ko-KR" dirty="0" smtClean="0"/>
              <a:t>FBO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그린 후 </a:t>
            </a:r>
            <a:r>
              <a:rPr lang="en-US" altLang="ko-KR" dirty="0" smtClean="0"/>
              <a:t>FBO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attach </a:t>
            </a:r>
            <a:r>
              <a:rPr lang="ko-KR" altLang="en-US" dirty="0" smtClean="0"/>
              <a:t>되어 있는 </a:t>
            </a:r>
            <a:r>
              <a:rPr lang="en-US" altLang="ko-KR" dirty="0" smtClean="0"/>
              <a:t>texture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메인 프레임에 아래와 같이 동일한 네 개의 애니메이션이 그려지도록 구현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54" y="4077072"/>
            <a:ext cx="2520280" cy="259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87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Framebuffer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프레임 버퍼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150724" y="3068960"/>
            <a:ext cx="8033202" cy="1224136"/>
            <a:chOff x="626724" y="3068960"/>
            <a:chExt cx="8033202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26724" y="3068960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4292" y="3068960"/>
              <a:ext cx="1410821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74107" y="3068960"/>
              <a:ext cx="1753365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695327" y="3068960"/>
              <a:ext cx="1402176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257750" y="3068960"/>
              <a:ext cx="1402176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6595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626274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546522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107027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16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화면에 나타낼 그림의 정보가 저장되어 있는 메모리 영역</a:t>
            </a:r>
            <a:endParaRPr lang="en-US" altLang="ko-KR" dirty="0" smtClean="0"/>
          </a:p>
          <a:p>
            <a:r>
              <a:rPr lang="ko-KR" altLang="en-US" dirty="0" smtClean="0"/>
              <a:t>보통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메모리에 할당되어 있음</a:t>
            </a:r>
            <a:endParaRPr lang="en-US" altLang="ko-KR" dirty="0" smtClean="0"/>
          </a:p>
          <a:p>
            <a:r>
              <a:rPr lang="en-US" altLang="ko-KR" dirty="0" smtClean="0"/>
              <a:t>Windows OS </a:t>
            </a:r>
            <a:r>
              <a:rPr lang="ko-KR" altLang="en-US" dirty="0" smtClean="0"/>
              <a:t>의 경우 각 윈도우마다 </a:t>
            </a:r>
            <a:r>
              <a:rPr lang="en-US" altLang="ko-KR" dirty="0" err="1" smtClean="0"/>
              <a:t>Framebuffer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할당 되며 다른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의 경우도 대동소이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모드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윈도우 모드일 경우 다른 윈도우 및 바탕화면 등의 프레임버퍼와 합성이 된 후 최종 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모드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모드일 경우 해당 어플리케이션의 프레임버퍼만 전체 화면에 표시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153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72816"/>
            <a:ext cx="844893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692574" y="1772816"/>
            <a:ext cx="7656850" cy="4119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28259" y="3224014"/>
            <a:ext cx="3925416" cy="2643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19536" y="4086598"/>
            <a:ext cx="4386014" cy="2217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19536" y="6353176"/>
            <a:ext cx="8429888" cy="172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29061" y="1772817"/>
            <a:ext cx="8429888" cy="4580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536" y="1196753"/>
            <a:ext cx="842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윈도우 화면에서의 프레임버퍼들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프레임버퍼들이 합성되어 최종 프레임버퍼에 그려진 후 </a:t>
            </a:r>
            <a:r>
              <a:rPr lang="en-US" altLang="ko-KR" dirty="0"/>
              <a:t>Display </a:t>
            </a:r>
            <a:r>
              <a:rPr lang="ko-KR" altLang="en-US" dirty="0"/>
              <a:t>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8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524000" y="1619307"/>
            <a:ext cx="48085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윈도우가 가지고 있는 프레임버퍼에 </a:t>
            </a:r>
            <a:r>
              <a:rPr lang="en-US" altLang="ko-KR" sz="1600" dirty="0"/>
              <a:t>OpenGL</a:t>
            </a:r>
            <a:r>
              <a:rPr lang="ko-KR" altLang="en-US" sz="1600" dirty="0"/>
              <a:t>이 그림을 그릴 수 있게 하는 작업은 복잡함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glut </a:t>
            </a:r>
            <a:r>
              <a:rPr lang="ko-KR" altLang="en-US" sz="1600" dirty="0"/>
              <a:t>에선 복잡한 과정을 아래 함수로 </a:t>
            </a:r>
            <a:r>
              <a:rPr lang="ko-KR" altLang="en-US" sz="1600" dirty="0" err="1"/>
              <a:t>간략화</a:t>
            </a:r>
            <a:r>
              <a:rPr lang="ko-KR" altLang="en-US" sz="1600" dirty="0"/>
              <a:t> 하려 사용할 수 있는 기능을 제공함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err="1"/>
              <a:t>glutInitDisplayMode</a:t>
            </a:r>
            <a:r>
              <a:rPr lang="en-US" altLang="ko-KR" sz="1600" dirty="0"/>
              <a:t>(GLUT_DOUBLE|GLUT_RGBA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err="1"/>
              <a:t>glutInitWindowSize</a:t>
            </a:r>
            <a:r>
              <a:rPr lang="en-US" altLang="ko-KR" sz="1600" dirty="0"/>
              <a:t>(1024, </a:t>
            </a:r>
            <a:r>
              <a:rPr lang="en-US" altLang="ko-KR" sz="1600" dirty="0"/>
              <a:t>1024);</a:t>
            </a:r>
          </a:p>
          <a:p>
            <a:r>
              <a:rPr lang="en-US" altLang="ko-KR" sz="1600" dirty="0" err="1"/>
              <a:t>glutCreateWindow</a:t>
            </a:r>
            <a:r>
              <a:rPr lang="en-US" altLang="ko-KR" sz="1600" dirty="0"/>
              <a:t>("</a:t>
            </a:r>
            <a:r>
              <a:rPr lang="en-US" altLang="ko-KR" sz="1600" dirty="0"/>
              <a:t>Tutorial");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채널 당 </a:t>
            </a:r>
            <a:r>
              <a:rPr lang="en-US" altLang="ko-KR" sz="1600" dirty="0"/>
              <a:t>RGBA </a:t>
            </a:r>
            <a:r>
              <a:rPr lang="ko-KR" altLang="en-US" sz="1600" dirty="0"/>
              <a:t>값을 가지는 </a:t>
            </a:r>
            <a:r>
              <a:rPr lang="en-US" altLang="ko-KR" sz="1600" dirty="0"/>
              <a:t>1024X1024 </a:t>
            </a:r>
            <a:r>
              <a:rPr lang="ko-KR" altLang="en-US" sz="1600" dirty="0"/>
              <a:t>크기의 윈도우를 생성하고</a:t>
            </a:r>
            <a:r>
              <a:rPr lang="en-US" altLang="ko-KR" sz="1600" dirty="0"/>
              <a:t> </a:t>
            </a:r>
            <a:r>
              <a:rPr lang="ko-KR" altLang="en-US" sz="1600" dirty="0"/>
              <a:t>윈도우의 </a:t>
            </a:r>
            <a:r>
              <a:rPr lang="en-US" altLang="ko-KR" sz="1600" dirty="0" err="1"/>
              <a:t>Framebuffer</a:t>
            </a:r>
            <a:r>
              <a:rPr lang="en-US" altLang="ko-KR" sz="1600" dirty="0"/>
              <a:t> </a:t>
            </a:r>
            <a:r>
              <a:rPr lang="ko-KR" altLang="en-US" sz="1600" dirty="0"/>
              <a:t>를</a:t>
            </a:r>
            <a:r>
              <a:rPr lang="en-US" altLang="ko-KR" sz="1600" dirty="0"/>
              <a:t> OpenGL </a:t>
            </a:r>
            <a:r>
              <a:rPr lang="ko-KR" altLang="en-US" sz="1600" dirty="0" err="1"/>
              <a:t>렌더링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타겟으로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Double buffering </a:t>
            </a:r>
            <a:r>
              <a:rPr lang="ko-KR" altLang="en-US" sz="1600" dirty="0"/>
              <a:t>이기 때문에 두 개의 </a:t>
            </a:r>
            <a:r>
              <a:rPr lang="en-US" altLang="ko-KR" sz="1600" dirty="0" err="1"/>
              <a:t>Framebuffer</a:t>
            </a:r>
            <a:r>
              <a:rPr lang="en-US" altLang="ko-KR" sz="1600" dirty="0"/>
              <a:t> </a:t>
            </a:r>
            <a:r>
              <a:rPr lang="ko-KR" altLang="en-US" sz="1600" dirty="0"/>
              <a:t>들이 만들어 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윈도우가 가지고 있는 프레임버퍼를 윈도우 </a:t>
            </a:r>
            <a:r>
              <a:rPr lang="ko-KR" altLang="en-US" sz="1600" dirty="0">
                <a:solidFill>
                  <a:srgbClr val="FF0000"/>
                </a:solidFill>
              </a:rPr>
              <a:t>메인 프레임버퍼</a:t>
            </a:r>
            <a:r>
              <a:rPr lang="ko-KR" altLang="en-US" sz="1600" dirty="0"/>
              <a:t> 라 칭함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6550862" y="1835043"/>
            <a:ext cx="3528392" cy="3600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70429" y="558784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079255" y="359459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50862" y="2123075"/>
            <a:ext cx="3528392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50863" y="1835043"/>
            <a:ext cx="176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Tutorial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367604" y="2275475"/>
            <a:ext cx="3528392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06076" y="2151440"/>
            <a:ext cx="2376264" cy="206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Buffer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Back Buffer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2818" y="178210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82341" y="324433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90452" y="2151440"/>
            <a:ext cx="2376264" cy="206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Buffer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Front Buffer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32977" y="178210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66717" y="324433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91544" y="141277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Double buffering </a:t>
            </a:r>
            <a:r>
              <a:rPr lang="ko-KR" altLang="en-US" dirty="0"/>
              <a:t>원리</a:t>
            </a:r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174918" y="4703321"/>
            <a:ext cx="1728192" cy="1695926"/>
            <a:chOff x="5631424" y="5125834"/>
            <a:chExt cx="1728192" cy="1695926"/>
          </a:xfrm>
        </p:grpSpPr>
        <p:sp>
          <p:nvSpPr>
            <p:cNvPr id="21" name="직사각형 20"/>
            <p:cNvSpPr/>
            <p:nvPr/>
          </p:nvSpPr>
          <p:spPr>
            <a:xfrm>
              <a:off x="6387508" y="6182980"/>
              <a:ext cx="216024" cy="31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998679" y="6502370"/>
              <a:ext cx="993682" cy="31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31424" y="5125834"/>
              <a:ext cx="172819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Display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 rot="1405189">
            <a:off x="3427129" y="2938846"/>
            <a:ext cx="1342588" cy="610979"/>
            <a:chOff x="3525154" y="4473286"/>
            <a:chExt cx="1342588" cy="610979"/>
          </a:xfrm>
        </p:grpSpPr>
        <p:sp>
          <p:nvSpPr>
            <p:cNvPr id="25" name="오른쪽으로 구부러진 화살표 24"/>
            <p:cNvSpPr/>
            <p:nvPr/>
          </p:nvSpPr>
          <p:spPr>
            <a:xfrm rot="3577718">
              <a:off x="3913231" y="4085209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오른쪽으로 구부러진 화살표 25"/>
            <p:cNvSpPr/>
            <p:nvPr/>
          </p:nvSpPr>
          <p:spPr>
            <a:xfrm rot="14631883">
              <a:off x="4175699" y="4392222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0167868">
              <a:off x="3590178" y="4553145"/>
              <a:ext cx="126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Swap!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 rot="1405189">
            <a:off x="6807289" y="2875209"/>
            <a:ext cx="1342588" cy="610979"/>
            <a:chOff x="3525154" y="4473286"/>
            <a:chExt cx="1342588" cy="610979"/>
          </a:xfrm>
        </p:grpSpPr>
        <p:sp>
          <p:nvSpPr>
            <p:cNvPr id="29" name="오른쪽으로 구부러진 화살표 28"/>
            <p:cNvSpPr/>
            <p:nvPr/>
          </p:nvSpPr>
          <p:spPr>
            <a:xfrm rot="3577718">
              <a:off x="3913231" y="4085209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오른쪽으로 구부러진 화살표 29"/>
            <p:cNvSpPr/>
            <p:nvPr/>
          </p:nvSpPr>
          <p:spPr>
            <a:xfrm rot="14631883">
              <a:off x="4175699" y="4392222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167868">
              <a:off x="3590178" y="4553145"/>
              <a:ext cx="126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Swap!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16007" y="5035927"/>
            <a:ext cx="3189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Display </a:t>
            </a:r>
            <a:r>
              <a:rPr lang="ko-KR" altLang="en-US" dirty="0"/>
              <a:t>는 </a:t>
            </a:r>
            <a:r>
              <a:rPr lang="en-US" altLang="ko-KR" dirty="0"/>
              <a:t>Front Buffer </a:t>
            </a:r>
            <a:r>
              <a:rPr lang="ko-KR" altLang="en-US" dirty="0"/>
              <a:t>에 저장된 그림을 일정한 주기로 무조건 화면에 나타냄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44031" y="4243829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glutSwapBuffers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18" idx="0"/>
          </p:cNvCxnSpPr>
          <p:nvPr/>
        </p:nvCxnSpPr>
        <p:spPr>
          <a:xfrm flipH="1" flipV="1">
            <a:off x="4593499" y="3429001"/>
            <a:ext cx="1179018" cy="8148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0"/>
            <a:endCxn id="31" idx="1"/>
          </p:cNvCxnSpPr>
          <p:nvPr/>
        </p:nvCxnSpPr>
        <p:spPr>
          <a:xfrm flipV="1">
            <a:off x="5772517" y="3159267"/>
            <a:ext cx="1113778" cy="10845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2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701</Words>
  <Application>Microsoft Office PowerPoint</Application>
  <PresentationFormat>와이드스크린</PresentationFormat>
  <Paragraphs>167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셰이더프로그래밍</vt:lpstr>
      <vt:lpstr>지난시간</vt:lpstr>
      <vt:lpstr>개요</vt:lpstr>
      <vt:lpstr>Framebuffer</vt:lpstr>
      <vt:lpstr>Framebuffer</vt:lpstr>
      <vt:lpstr>Framebuffer</vt:lpstr>
      <vt:lpstr>Framebuffer</vt:lpstr>
      <vt:lpstr>Framebuffer</vt:lpstr>
      <vt:lpstr>프레임버퍼 오브젝트</vt:lpstr>
      <vt:lpstr>Framebuffer</vt:lpstr>
      <vt:lpstr>Framebuffer</vt:lpstr>
      <vt:lpstr>Framebuffer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225</cp:revision>
  <dcterms:created xsi:type="dcterms:W3CDTF">2006-10-05T04:04:58Z</dcterms:created>
  <dcterms:modified xsi:type="dcterms:W3CDTF">2019-06-10T07:31:20Z</dcterms:modified>
</cp:coreProperties>
</file>