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86" r:id="rId3"/>
    <p:sldId id="522" r:id="rId4"/>
    <p:sldId id="523" r:id="rId5"/>
    <p:sldId id="524" r:id="rId6"/>
    <p:sldId id="525" r:id="rId7"/>
    <p:sldId id="526" r:id="rId8"/>
    <p:sldId id="527" r:id="rId9"/>
    <p:sldId id="529" r:id="rId10"/>
    <p:sldId id="531" r:id="rId11"/>
    <p:sldId id="532" r:id="rId12"/>
    <p:sldId id="534" r:id="rId13"/>
    <p:sldId id="535" r:id="rId14"/>
    <p:sldId id="537" r:id="rId15"/>
    <p:sldId id="5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25664B-FA30-4941-817A-F69F8FCC594C}">
          <p14:sldIdLst>
            <p14:sldId id="256"/>
            <p14:sldId id="486"/>
            <p14:sldId id="522"/>
            <p14:sldId id="523"/>
            <p14:sldId id="524"/>
            <p14:sldId id="525"/>
            <p14:sldId id="526"/>
            <p14:sldId id="527"/>
            <p14:sldId id="529"/>
            <p14:sldId id="531"/>
            <p14:sldId id="532"/>
            <p14:sldId id="534"/>
            <p14:sldId id="535"/>
            <p14:sldId id="537"/>
            <p14:sldId id="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11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Bloom 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693534"/>
            <a:ext cx="1682014" cy="131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7828" y="2275019"/>
            <a:ext cx="47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Emissive Color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HDR texture </a:t>
            </a:r>
            <a:r>
              <a:rPr lang="ko-KR" altLang="en-US" dirty="0" smtClean="0"/>
              <a:t>에 출력</a:t>
            </a:r>
            <a:endParaRPr lang="ko-KR" altLang="en-US" dirty="0"/>
          </a:p>
        </p:txBody>
      </p:sp>
      <p:pic>
        <p:nvPicPr>
          <p:cNvPr id="6" name="Picture 2" descr="Bright regions extracted of a scene for the bloom or glow post-processing effect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188574"/>
            <a:ext cx="1728192" cy="135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927648" y="3341804"/>
            <a:ext cx="1584176" cy="1692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8168" y="31669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Color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1.0</a:t>
            </a:r>
            <a:endParaRPr lang="ko-KR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32140" y="468681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Color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1.0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83632" y="5913530"/>
            <a:ext cx="63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Color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보다 클 경우 </a:t>
            </a:r>
            <a:r>
              <a:rPr lang="en-US" altLang="ko-KR" dirty="0" smtClean="0"/>
              <a:t>emissive color </a:t>
            </a:r>
            <a:r>
              <a:rPr lang="ko-KR" altLang="en-US" dirty="0" smtClean="0"/>
              <a:t>로 취급함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10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65776" y="1484784"/>
            <a:ext cx="5558816" cy="53056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7344" y="3154193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FBO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Emissive Color </a:t>
            </a:r>
            <a:r>
              <a:rPr lang="ko-KR" altLang="en-US" dirty="0" smtClean="0"/>
              <a:t>값을 활용하여 </a:t>
            </a:r>
            <a:r>
              <a:rPr lang="en-US" altLang="ko-KR" dirty="0" smtClean="0"/>
              <a:t>Blur </a:t>
            </a:r>
            <a:r>
              <a:rPr lang="ko-KR" altLang="en-US" dirty="0" smtClean="0"/>
              <a:t>시킴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여기에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원래 값을 더하여 출력</a:t>
            </a:r>
            <a:endParaRPr lang="en-US" altLang="ko-KR" dirty="0" smtClean="0"/>
          </a:p>
        </p:txBody>
      </p:sp>
      <p:pic>
        <p:nvPicPr>
          <p:cNvPr id="5" name="Picture 2" descr="Bright regions extracted of a scene for the bloom or glow post-processing effect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15" y="5001903"/>
            <a:ext cx="1728192" cy="135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right regions extracted for glow or bloom effect are blurred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94" y="4917174"/>
            <a:ext cx="1938562" cy="15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7859399" y="5474977"/>
            <a:ext cx="936104" cy="5704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Blur</a:t>
            </a:r>
            <a:endParaRPr lang="ko-KR" altLang="en-US" dirty="0"/>
          </a:p>
        </p:txBody>
      </p:sp>
      <p:pic>
        <p:nvPicPr>
          <p:cNvPr id="11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30" y="2900398"/>
            <a:ext cx="1944755" cy="15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십자형 2"/>
          <p:cNvSpPr/>
          <p:nvPr/>
        </p:nvSpPr>
        <p:spPr>
          <a:xfrm>
            <a:off x="9574187" y="4480311"/>
            <a:ext cx="360040" cy="348082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1136560" y="3789040"/>
            <a:ext cx="864096" cy="10609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3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FBO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Renderer::</a:t>
            </a:r>
            <a:r>
              <a:rPr lang="en-US" altLang="ko-KR" dirty="0" err="1"/>
              <a:t>CreateFBO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sx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sy</a:t>
            </a:r>
            <a:r>
              <a:rPr lang="en-US" altLang="ko-KR" dirty="0"/>
              <a:t>, </a:t>
            </a:r>
            <a:r>
              <a:rPr lang="en-US" altLang="ko-KR" dirty="0" err="1"/>
              <a:t>GLuint</a:t>
            </a:r>
            <a:r>
              <a:rPr lang="en-US" altLang="ko-KR" dirty="0"/>
              <a:t> *</a:t>
            </a:r>
            <a:r>
              <a:rPr lang="en-US" altLang="ko-KR" dirty="0" err="1"/>
              <a:t>tex</a:t>
            </a:r>
            <a:r>
              <a:rPr lang="en-US" altLang="ko-KR" dirty="0"/>
              <a:t>, </a:t>
            </a:r>
            <a:r>
              <a:rPr lang="en-US" altLang="ko-KR" dirty="0" err="1"/>
              <a:t>GLuint</a:t>
            </a:r>
            <a:r>
              <a:rPr lang="en-US" altLang="ko-KR" dirty="0"/>
              <a:t> *</a:t>
            </a:r>
            <a:r>
              <a:rPr lang="en-US" altLang="ko-KR" dirty="0" err="1"/>
              <a:t>depthTex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//Gen render target</a:t>
            </a:r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tempTex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tempTex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tempTex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GL_TEXTURE_MAG_FILTER, GL_LINEAR);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GL_TEXTURE_MIN_FILTER, GL_LINEAR);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GL_TEXTURE_WRAP_S, GL_CLAMP_TO_EDGE);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GL_TEXTURE_WRAP_T, GL_CLAMP_TO_EDGE);</a:t>
            </a:r>
          </a:p>
          <a:p>
            <a:r>
              <a:rPr lang="en-US" altLang="ko-KR" dirty="0"/>
              <a:t>glTexImage2D(GL_TEXTURE_2D, 0, GL_RGBA8, </a:t>
            </a:r>
            <a:r>
              <a:rPr lang="en-US" altLang="ko-KR" dirty="0" err="1"/>
              <a:t>sx</a:t>
            </a:r>
            <a:r>
              <a:rPr lang="en-US" altLang="ko-KR" dirty="0"/>
              <a:t>, </a:t>
            </a:r>
            <a:r>
              <a:rPr lang="en-US" altLang="ko-KR" dirty="0" err="1"/>
              <a:t>sy</a:t>
            </a:r>
            <a:r>
              <a:rPr lang="en-US" altLang="ko-KR" dirty="0"/>
              <a:t>, 0, GL_RGBA, GL_UNSIGNED_BYTE, 0);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tex</a:t>
            </a:r>
            <a:r>
              <a:rPr lang="en-US" altLang="ko-KR" dirty="0"/>
              <a:t> = </a:t>
            </a:r>
            <a:r>
              <a:rPr lang="en-US" altLang="ko-KR" dirty="0" err="1"/>
              <a:t>tempTex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//Gen depth texture</a:t>
            </a:r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tempDepthTex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tempDepthTex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tempDepthTex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GL_TEXTURE_MAG_FILTER, GL_NEAREST);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GL_TEXTURE_MIN_FILTER, GL_NEAREST);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GL_TEXTURE_WRAP_S, GL_CLAMP_TO_EDGE);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GL_TEXTURE_WRAP_T, GL_CLAMP_TO_EDGE);</a:t>
            </a:r>
          </a:p>
          <a:p>
            <a:r>
              <a:rPr lang="en-US" altLang="ko-KR" dirty="0"/>
              <a:t>glTexImage2D(GL_TEXTURE_2D, 0, GL_DEPTH_COMPONENT24, </a:t>
            </a:r>
            <a:r>
              <a:rPr lang="en-US" altLang="ko-KR" dirty="0" err="1"/>
              <a:t>sx</a:t>
            </a:r>
            <a:r>
              <a:rPr lang="en-US" altLang="ko-KR" dirty="0"/>
              <a:t>, </a:t>
            </a:r>
            <a:r>
              <a:rPr lang="en-US" altLang="ko-KR" dirty="0" err="1"/>
              <a:t>sy</a:t>
            </a:r>
            <a:r>
              <a:rPr lang="en-US" altLang="ko-KR" dirty="0"/>
              <a:t>, 0, GL_DEPTH_COMPONENT, GL_FLOAT, 0);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depthTex</a:t>
            </a:r>
            <a:r>
              <a:rPr lang="en-US" altLang="ko-KR" dirty="0"/>
              <a:t> = </a:t>
            </a:r>
            <a:r>
              <a:rPr lang="en-US" altLang="ko-KR" dirty="0" err="1"/>
              <a:t>tempDepthTex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tempFBO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glGenFramebuffers</a:t>
            </a:r>
            <a:r>
              <a:rPr lang="en-US" altLang="ko-KR" dirty="0"/>
              <a:t>(1, &amp;</a:t>
            </a:r>
            <a:r>
              <a:rPr lang="en-US" altLang="ko-KR" dirty="0" err="1"/>
              <a:t>tempFBO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glBindFramebuffer</a:t>
            </a:r>
            <a:r>
              <a:rPr lang="en-US" altLang="ko-KR" dirty="0"/>
              <a:t>(GL_FRAMEBUFFER, </a:t>
            </a:r>
            <a:r>
              <a:rPr lang="en-US" altLang="ko-KR" dirty="0" err="1"/>
              <a:t>tempFBO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glFramebufferTexture</a:t>
            </a:r>
            <a:r>
              <a:rPr lang="en-US" altLang="ko-KR" dirty="0"/>
              <a:t>(GL_FRAMEBUFFER, GL_COLOR_ATTACHMENT0, </a:t>
            </a:r>
            <a:r>
              <a:rPr lang="en-US" altLang="ko-KR" dirty="0" err="1"/>
              <a:t>tempTex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glFramebufferTexture</a:t>
            </a:r>
            <a:r>
              <a:rPr lang="en-US" altLang="ko-KR" dirty="0"/>
              <a:t>(GL_FRAMEBUFFER, GL_DEPTH_ATTACHMENT, </a:t>
            </a:r>
            <a:r>
              <a:rPr lang="en-US" altLang="ko-KR" dirty="0" err="1"/>
              <a:t>tempDepthTex</a:t>
            </a:r>
            <a:r>
              <a:rPr lang="en-US" altLang="ko-KR" dirty="0"/>
              <a:t>, 0);</a:t>
            </a:r>
          </a:p>
          <a:p>
            <a:endParaRPr lang="ko-KR" altLang="en-US" dirty="0"/>
          </a:p>
          <a:p>
            <a:r>
              <a:rPr lang="en-US" altLang="ko-KR" dirty="0" err="1"/>
              <a:t>GLenum</a:t>
            </a:r>
            <a:r>
              <a:rPr lang="en-US" altLang="ko-KR" dirty="0"/>
              <a:t> status = </a:t>
            </a:r>
            <a:r>
              <a:rPr lang="en-US" altLang="ko-KR" dirty="0" err="1"/>
              <a:t>glCheckFramebufferStatus</a:t>
            </a:r>
            <a:r>
              <a:rPr lang="en-US" altLang="ko-KR" dirty="0"/>
              <a:t>(GL_FRAMEBUFFER);</a:t>
            </a:r>
          </a:p>
          <a:p>
            <a:r>
              <a:rPr lang="en-US" altLang="ko-KR" dirty="0"/>
              <a:t>if (status != GL_FRAMEBUFFER_COMPLETE)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"Error while attach </a:t>
            </a:r>
            <a:r>
              <a:rPr lang="en-US" altLang="ko-KR" dirty="0" err="1"/>
              <a:t>fbo</a:t>
            </a:r>
            <a:r>
              <a:rPr lang="en-US" altLang="ko-KR" dirty="0"/>
              <a:t>. \n";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glBindFramebuffer</a:t>
            </a:r>
            <a:r>
              <a:rPr lang="en-US" altLang="ko-KR" dirty="0"/>
              <a:t>(GL_FRAMEBUFFER, 0);</a:t>
            </a:r>
          </a:p>
          <a:p>
            <a:endParaRPr lang="ko-KR" altLang="en-US" dirty="0"/>
          </a:p>
          <a:p>
            <a:r>
              <a:rPr lang="en-US" altLang="ko-KR" dirty="0"/>
              <a:t>return </a:t>
            </a:r>
            <a:r>
              <a:rPr lang="en-US" altLang="ko-KR" dirty="0" err="1"/>
              <a:t>tempFBO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Renderer::</a:t>
            </a:r>
            <a:r>
              <a:rPr lang="en-US" altLang="ko-KR" dirty="0" err="1"/>
              <a:t>CreateHDRFBO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sx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sy</a:t>
            </a:r>
            <a:r>
              <a:rPr lang="en-US" altLang="ko-KR" dirty="0"/>
              <a:t>, </a:t>
            </a:r>
            <a:r>
              <a:rPr lang="en-US" altLang="ko-KR" dirty="0" err="1"/>
              <a:t>GLuint</a:t>
            </a:r>
            <a:r>
              <a:rPr lang="en-US" altLang="ko-KR" dirty="0"/>
              <a:t> *</a:t>
            </a:r>
            <a:r>
              <a:rPr lang="en-US" altLang="ko-KR" dirty="0" err="1"/>
              <a:t>tex</a:t>
            </a:r>
            <a:r>
              <a:rPr lang="en-US" altLang="ko-KR" dirty="0"/>
              <a:t>, </a:t>
            </a:r>
            <a:r>
              <a:rPr lang="en-US" altLang="ko-KR" dirty="0" err="1"/>
              <a:t>GLuint</a:t>
            </a:r>
            <a:r>
              <a:rPr lang="en-US" altLang="ko-KR" dirty="0"/>
              <a:t> *</a:t>
            </a:r>
            <a:r>
              <a:rPr lang="en-US" altLang="ko-KR" dirty="0" err="1"/>
              <a:t>depthTex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//Gen render target</a:t>
            </a:r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tempTex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tempTex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tempTex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GL_TEXTURE_MAG_FILTER, GL_LINEAR);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GL_TEXTURE_MIN_FILTER, GL_LINEAR);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GL_TEXTURE_WRAP_S, GL_CLAMP_TO_EDGE);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GL_TEXTURE_WRAP_T, GL_CLAMP_TO_EDGE);</a:t>
            </a:r>
          </a:p>
          <a:p>
            <a:r>
              <a:rPr lang="en-US" altLang="ko-KR" dirty="0"/>
              <a:t>glTexImage2D(GL_TEXTURE_2D, 0, GL_RGBA32F, </a:t>
            </a:r>
            <a:r>
              <a:rPr lang="en-US" altLang="ko-KR" dirty="0" err="1"/>
              <a:t>sx</a:t>
            </a:r>
            <a:r>
              <a:rPr lang="en-US" altLang="ko-KR" dirty="0"/>
              <a:t>, </a:t>
            </a:r>
            <a:r>
              <a:rPr lang="en-US" altLang="ko-KR" dirty="0" err="1"/>
              <a:t>sy</a:t>
            </a:r>
            <a:r>
              <a:rPr lang="en-US" altLang="ko-KR" dirty="0"/>
              <a:t>, 0, GL_RGBA, GL_FLOAT, 0);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tex</a:t>
            </a:r>
            <a:r>
              <a:rPr lang="en-US" altLang="ko-KR" dirty="0"/>
              <a:t> = </a:t>
            </a:r>
            <a:r>
              <a:rPr lang="en-US" altLang="ko-KR" dirty="0" err="1"/>
              <a:t>tempTex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//Gen depth texture</a:t>
            </a:r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tempDepthTex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tempDepthTex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tempDepthTex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GL_TEXTURE_MAG_FILTER, GL_NEAREST);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GL_TEXTURE_MIN_FILTER, GL_NEAREST);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GL_TEXTURE_WRAP_S, GL_CLAMP_TO_EDGE);</a:t>
            </a:r>
          </a:p>
          <a:p>
            <a:r>
              <a:rPr lang="en-US" altLang="ko-KR" dirty="0" err="1"/>
              <a:t>glTexParameterf</a:t>
            </a:r>
            <a:r>
              <a:rPr lang="en-US" altLang="ko-KR" dirty="0"/>
              <a:t>(GL_TEXTURE_2D, GL_TEXTURE_WRAP_T, GL_CLAMP_TO_EDGE);</a:t>
            </a:r>
          </a:p>
          <a:p>
            <a:r>
              <a:rPr lang="en-US" altLang="ko-KR" dirty="0"/>
              <a:t>glTexImage2D(GL_TEXTURE_2D, 0, GL_DEPTH_COMPONENT24, </a:t>
            </a:r>
            <a:r>
              <a:rPr lang="en-US" altLang="ko-KR" dirty="0" err="1"/>
              <a:t>sx</a:t>
            </a:r>
            <a:r>
              <a:rPr lang="en-US" altLang="ko-KR" dirty="0"/>
              <a:t>, </a:t>
            </a:r>
            <a:r>
              <a:rPr lang="en-US" altLang="ko-KR" dirty="0" err="1"/>
              <a:t>sy</a:t>
            </a:r>
            <a:r>
              <a:rPr lang="en-US" altLang="ko-KR" dirty="0"/>
              <a:t>, 0, GL_DEPTH_COMPONENT, GL_FLOAT, 0);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depthTex</a:t>
            </a:r>
            <a:r>
              <a:rPr lang="en-US" altLang="ko-KR" dirty="0"/>
              <a:t> = </a:t>
            </a:r>
            <a:r>
              <a:rPr lang="en-US" altLang="ko-KR" dirty="0" err="1"/>
              <a:t>tempDepthTex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tempFBO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glGenFramebuffers</a:t>
            </a:r>
            <a:r>
              <a:rPr lang="en-US" altLang="ko-KR" dirty="0"/>
              <a:t>(1, &amp;</a:t>
            </a:r>
            <a:r>
              <a:rPr lang="en-US" altLang="ko-KR" dirty="0" err="1"/>
              <a:t>tempFBO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glBindFramebuffer</a:t>
            </a:r>
            <a:r>
              <a:rPr lang="en-US" altLang="ko-KR" dirty="0"/>
              <a:t>(GL_FRAMEBUFFER, </a:t>
            </a:r>
            <a:r>
              <a:rPr lang="en-US" altLang="ko-KR" dirty="0" err="1"/>
              <a:t>tempFBO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glFramebufferTexture</a:t>
            </a:r>
            <a:r>
              <a:rPr lang="en-US" altLang="ko-KR" dirty="0"/>
              <a:t>(GL_FRAMEBUFFER, GL_COLOR_ATTACHMENT0, </a:t>
            </a:r>
            <a:r>
              <a:rPr lang="en-US" altLang="ko-KR" dirty="0" err="1"/>
              <a:t>tempTex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glFramebufferTexture</a:t>
            </a:r>
            <a:r>
              <a:rPr lang="en-US" altLang="ko-KR" dirty="0"/>
              <a:t>(GL_FRAMEBUFFER, GL_DEPTH_ATTACHMENT, </a:t>
            </a:r>
            <a:r>
              <a:rPr lang="en-US" altLang="ko-KR" dirty="0" err="1"/>
              <a:t>tempDepthTex</a:t>
            </a:r>
            <a:r>
              <a:rPr lang="en-US" altLang="ko-KR" dirty="0"/>
              <a:t>, 0);</a:t>
            </a:r>
          </a:p>
          <a:p>
            <a:endParaRPr lang="ko-KR" altLang="en-US" dirty="0"/>
          </a:p>
          <a:p>
            <a:r>
              <a:rPr lang="en-US" altLang="ko-KR" dirty="0" err="1"/>
              <a:t>GLenum</a:t>
            </a:r>
            <a:r>
              <a:rPr lang="en-US" altLang="ko-KR" dirty="0"/>
              <a:t> status = </a:t>
            </a:r>
            <a:r>
              <a:rPr lang="en-US" altLang="ko-KR" dirty="0" err="1"/>
              <a:t>glCheckFramebufferStatus</a:t>
            </a:r>
            <a:r>
              <a:rPr lang="en-US" altLang="ko-KR" dirty="0"/>
              <a:t>(GL_FRAMEBUFFER);</a:t>
            </a:r>
          </a:p>
          <a:p>
            <a:r>
              <a:rPr lang="en-US" altLang="ko-KR" dirty="0"/>
              <a:t>if (status != GL_FRAMEBUFFER_COMPLETE)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"Error while attach </a:t>
            </a:r>
            <a:r>
              <a:rPr lang="en-US" altLang="ko-KR" dirty="0" err="1"/>
              <a:t>fbo</a:t>
            </a:r>
            <a:r>
              <a:rPr lang="en-US" altLang="ko-KR" dirty="0"/>
              <a:t>. \n";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glBindFramebuffer</a:t>
            </a:r>
            <a:r>
              <a:rPr lang="en-US" altLang="ko-KR" dirty="0"/>
              <a:t>(GL_FRAMEBUFFER, 0);</a:t>
            </a:r>
          </a:p>
          <a:p>
            <a:endParaRPr lang="ko-KR" altLang="en-US" dirty="0"/>
          </a:p>
          <a:p>
            <a:r>
              <a:rPr lang="en-US" altLang="ko-KR" dirty="0"/>
              <a:t>return </a:t>
            </a:r>
            <a:r>
              <a:rPr lang="en-US" altLang="ko-KR" dirty="0" err="1"/>
              <a:t>tempFBO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24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</a:t>
            </a:r>
            <a:r>
              <a:rPr lang="en-US" altLang="ko-KR" dirty="0" err="1"/>
              <a:t>shaders</a:t>
            </a:r>
            <a:r>
              <a:rPr lang="en-US" altLang="ko-KR" dirty="0"/>
              <a:t> </a:t>
            </a:r>
            <a:r>
              <a:rPr lang="en-US" altLang="ko-KR" dirty="0" smtClean="0"/>
              <a:t>(vs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#version 450</a:t>
            </a:r>
          </a:p>
          <a:p>
            <a:endParaRPr lang="ko-KR" altLang="en-US" dirty="0"/>
          </a:p>
          <a:p>
            <a:r>
              <a:rPr lang="en-US" altLang="ko-KR" dirty="0"/>
              <a:t>uniform vec2 </a:t>
            </a:r>
            <a:r>
              <a:rPr lang="en-US" altLang="ko-KR" dirty="0" err="1"/>
              <a:t>u_Pos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uniform vec2 </a:t>
            </a:r>
            <a:r>
              <a:rPr lang="en-US" altLang="ko-KR" dirty="0" err="1"/>
              <a:t>u_Size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in vec3 </a:t>
            </a:r>
            <a:r>
              <a:rPr lang="en-US" altLang="ko-KR" dirty="0" err="1"/>
              <a:t>a_Position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in vec2 </a:t>
            </a:r>
            <a:r>
              <a:rPr lang="en-US" altLang="ko-KR" dirty="0" err="1"/>
              <a:t>a_Tex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out vec2 </a:t>
            </a:r>
            <a:r>
              <a:rPr lang="en-US" altLang="ko-KR" dirty="0" err="1"/>
              <a:t>v_Tex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vec3 </a:t>
            </a:r>
            <a:r>
              <a:rPr lang="en-US" altLang="ko-KR" dirty="0" err="1"/>
              <a:t>newPos</a:t>
            </a:r>
            <a:r>
              <a:rPr lang="en-US" altLang="ko-KR" dirty="0"/>
              <a:t> = vec3(</a:t>
            </a:r>
            <a:r>
              <a:rPr lang="en-US" altLang="ko-KR" dirty="0" err="1"/>
              <a:t>a_Position.xy</a:t>
            </a:r>
            <a:r>
              <a:rPr lang="en-US" altLang="ko-KR" dirty="0"/>
              <a:t> * </a:t>
            </a:r>
            <a:r>
              <a:rPr lang="en-US" altLang="ko-KR" dirty="0" err="1"/>
              <a:t>u_Size.xy</a:t>
            </a:r>
            <a:r>
              <a:rPr lang="en-US" altLang="ko-KR" dirty="0"/>
              <a:t> + </a:t>
            </a:r>
            <a:r>
              <a:rPr lang="en-US" altLang="ko-KR" dirty="0" err="1"/>
              <a:t>u_Pos.xy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gl_Position</a:t>
            </a:r>
            <a:r>
              <a:rPr lang="en-US" altLang="ko-KR" dirty="0"/>
              <a:t> = vec4(</a:t>
            </a:r>
            <a:r>
              <a:rPr lang="en-US" altLang="ko-KR" dirty="0" err="1"/>
              <a:t>newPos.xyz</a:t>
            </a:r>
            <a:r>
              <a:rPr lang="en-US" altLang="ko-KR" dirty="0"/>
              <a:t>, 1);</a:t>
            </a:r>
          </a:p>
          <a:p>
            <a:r>
              <a:rPr lang="en-US" altLang="ko-KR" dirty="0" err="1"/>
              <a:t>v_Tex</a:t>
            </a:r>
            <a:r>
              <a:rPr lang="en-US" altLang="ko-KR" dirty="0"/>
              <a:t> = </a:t>
            </a:r>
            <a:r>
              <a:rPr lang="en-US" altLang="ko-KR" dirty="0" err="1"/>
              <a:t>a_Tex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3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Bloom </a:t>
            </a:r>
            <a:r>
              <a:rPr lang="en-US" altLang="ko-KR" dirty="0" err="1" smtClean="0"/>
              <a:t>shaders</a:t>
            </a:r>
            <a:r>
              <a:rPr lang="en-US" altLang="ko-KR" dirty="0" smtClean="0"/>
              <a:t> (fs)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#version 450</a:t>
            </a:r>
          </a:p>
          <a:p>
            <a:endParaRPr lang="ko-KR" altLang="en-US" dirty="0"/>
          </a:p>
          <a:p>
            <a:r>
              <a:rPr lang="en-US" altLang="ko-KR" dirty="0"/>
              <a:t>layout(location=0) out vec4 </a:t>
            </a:r>
            <a:r>
              <a:rPr lang="en-US" altLang="ko-KR" dirty="0" err="1"/>
              <a:t>FragColor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uniform sampler2D </a:t>
            </a:r>
            <a:r>
              <a:rPr lang="en-US" altLang="ko-KR" dirty="0" err="1"/>
              <a:t>u_Texture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uniform vec2 </a:t>
            </a:r>
            <a:r>
              <a:rPr lang="en-US" altLang="ko-KR" dirty="0" err="1"/>
              <a:t>u_TexOffset</a:t>
            </a:r>
            <a:r>
              <a:rPr lang="en-US" altLang="ko-KR" dirty="0"/>
              <a:t> = vec2(1.0/1024.0, 1.0/1024.0);</a:t>
            </a:r>
          </a:p>
          <a:p>
            <a:r>
              <a:rPr lang="en-US" altLang="ko-KR" dirty="0"/>
              <a:t>uniform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u_BlurSize</a:t>
            </a:r>
            <a:r>
              <a:rPr lang="en-US" altLang="ko-KR" dirty="0"/>
              <a:t> = 50;       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in vec2 </a:t>
            </a:r>
            <a:r>
              <a:rPr lang="en-US" altLang="ko-KR" dirty="0" err="1"/>
              <a:t>v_Tex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float pi = 3.14159265;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float </a:t>
            </a:r>
            <a:r>
              <a:rPr lang="en-US" altLang="ko-KR" dirty="0" err="1"/>
              <a:t>numBlurPixelsPerSide</a:t>
            </a:r>
            <a:r>
              <a:rPr lang="en-US" altLang="ko-KR" dirty="0"/>
              <a:t> = float(</a:t>
            </a:r>
            <a:r>
              <a:rPr lang="en-US" altLang="ko-KR" dirty="0" err="1"/>
              <a:t>u_BlurSize</a:t>
            </a:r>
            <a:r>
              <a:rPr lang="en-US" altLang="ko-KR" dirty="0"/>
              <a:t> / 2.0); </a:t>
            </a:r>
          </a:p>
          <a:p>
            <a:r>
              <a:rPr lang="ko-KR" altLang="en-US" dirty="0"/>
              <a:t>  </a:t>
            </a:r>
          </a:p>
          <a:p>
            <a:r>
              <a:rPr lang="fr-FR" altLang="ko-KR" dirty="0"/>
              <a:t>  vec4 avgValue = vec4(0.0, 0.0, 0.0, 0.0);</a:t>
            </a:r>
          </a:p>
          <a:p>
            <a:endParaRPr lang="ko-KR" altLang="en-US" dirty="0"/>
          </a:p>
          <a:p>
            <a:r>
              <a:rPr lang="en-US" altLang="ko-KR" dirty="0"/>
              <a:t>  float count = 0.0;</a:t>
            </a:r>
          </a:p>
          <a:p>
            <a:endParaRPr lang="ko-KR" altLang="en-US" dirty="0"/>
          </a:p>
          <a:p>
            <a:r>
              <a:rPr lang="en-US" altLang="ko-KR" dirty="0"/>
              <a:t>  vec2 </a:t>
            </a:r>
            <a:r>
              <a:rPr lang="en-US" altLang="ko-KR" dirty="0" err="1"/>
              <a:t>hori</a:t>
            </a:r>
            <a:r>
              <a:rPr lang="en-US" altLang="ko-KR" dirty="0"/>
              <a:t> = vec2(1.0, 0.0);</a:t>
            </a:r>
          </a:p>
          <a:p>
            <a:r>
              <a:rPr lang="en-US" altLang="ko-KR" dirty="0"/>
              <a:t>  vec2 </a:t>
            </a:r>
            <a:r>
              <a:rPr lang="en-US" altLang="ko-KR" dirty="0" err="1"/>
              <a:t>vert</a:t>
            </a:r>
            <a:r>
              <a:rPr lang="en-US" altLang="ko-KR" dirty="0"/>
              <a:t> = vec2(0.0, 1.0);</a:t>
            </a:r>
          </a:p>
          <a:p>
            <a:endParaRPr lang="ko-KR" altLang="en-US" dirty="0"/>
          </a:p>
          <a:p>
            <a:r>
              <a:rPr lang="en-US" altLang="ko-KR" dirty="0"/>
              <a:t>  float </a:t>
            </a:r>
            <a:r>
              <a:rPr lang="en-US" altLang="ko-KR" dirty="0" err="1"/>
              <a:t>maxDis</a:t>
            </a:r>
            <a:r>
              <a:rPr lang="en-US" altLang="ko-KR" dirty="0"/>
              <a:t> = length(</a:t>
            </a:r>
            <a:r>
              <a:rPr lang="en-US" altLang="ko-KR" dirty="0" err="1"/>
              <a:t>numBlurPixelsPerSide</a:t>
            </a:r>
            <a:r>
              <a:rPr lang="en-US" altLang="ko-KR" dirty="0"/>
              <a:t> * </a:t>
            </a:r>
            <a:r>
              <a:rPr lang="en-US" altLang="ko-KR" dirty="0" err="1"/>
              <a:t>hori</a:t>
            </a:r>
            <a:r>
              <a:rPr lang="en-US" altLang="ko-KR" dirty="0"/>
              <a:t> * </a:t>
            </a:r>
            <a:r>
              <a:rPr lang="en-US" altLang="ko-KR" dirty="0" err="1"/>
              <a:t>u_TexOffset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   </a:t>
            </a:r>
          </a:p>
          <a:p>
            <a:r>
              <a:rPr lang="en-US" altLang="ko-KR" dirty="0"/>
              <a:t>  for (float x = -</a:t>
            </a:r>
            <a:r>
              <a:rPr lang="en-US" altLang="ko-KR" dirty="0" err="1"/>
              <a:t>numBlurPixelsPerSide</a:t>
            </a:r>
            <a:r>
              <a:rPr lang="en-US" altLang="ko-KR" dirty="0"/>
              <a:t>; x &lt;= </a:t>
            </a:r>
            <a:r>
              <a:rPr lang="en-US" altLang="ko-KR" dirty="0" err="1"/>
              <a:t>numBlurPixelsPerSide</a:t>
            </a:r>
            <a:r>
              <a:rPr lang="en-US" altLang="ko-KR" dirty="0"/>
              <a:t>; x+=1.0)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{</a:t>
            </a:r>
          </a:p>
          <a:p>
            <a:r>
              <a:rPr lang="es-ES" altLang="ko-KR" dirty="0"/>
              <a:t>    for(float y = -numBlurPixelsPerSide; y &lt;= numBlurPixelsPerSide; y+=1.0)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vec2 </a:t>
            </a:r>
            <a:r>
              <a:rPr lang="en-US" altLang="ko-KR" dirty="0" err="1"/>
              <a:t>newTex</a:t>
            </a:r>
            <a:r>
              <a:rPr lang="en-US" altLang="ko-KR" dirty="0"/>
              <a:t> = </a:t>
            </a:r>
            <a:r>
              <a:rPr lang="en-US" altLang="ko-KR" dirty="0" err="1"/>
              <a:t>v_Tex</a:t>
            </a:r>
            <a:r>
              <a:rPr lang="en-US" altLang="ko-KR" dirty="0"/>
              <a:t> + x * </a:t>
            </a:r>
            <a:r>
              <a:rPr lang="en-US" altLang="ko-KR" dirty="0" err="1"/>
              <a:t>hori</a:t>
            </a:r>
            <a:r>
              <a:rPr lang="en-US" altLang="ko-KR" dirty="0"/>
              <a:t> * </a:t>
            </a:r>
            <a:r>
              <a:rPr lang="en-US" altLang="ko-KR" dirty="0" err="1"/>
              <a:t>u_TexOffset</a:t>
            </a:r>
            <a:r>
              <a:rPr lang="en-US" altLang="ko-KR" dirty="0"/>
              <a:t> + y * </a:t>
            </a:r>
            <a:r>
              <a:rPr lang="en-US" altLang="ko-KR" dirty="0" err="1"/>
              <a:t>vert</a:t>
            </a:r>
            <a:r>
              <a:rPr lang="en-US" altLang="ko-KR" dirty="0"/>
              <a:t> * </a:t>
            </a:r>
            <a:r>
              <a:rPr lang="en-US" altLang="ko-KR" dirty="0" err="1"/>
              <a:t>u_TexOffset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vec2 diff = x * </a:t>
            </a:r>
            <a:r>
              <a:rPr lang="en-US" altLang="ko-KR" dirty="0" err="1"/>
              <a:t>hori</a:t>
            </a:r>
            <a:r>
              <a:rPr lang="en-US" altLang="ko-KR" dirty="0"/>
              <a:t> * </a:t>
            </a:r>
            <a:r>
              <a:rPr lang="en-US" altLang="ko-KR" dirty="0" err="1"/>
              <a:t>u_TexOffset</a:t>
            </a:r>
            <a:r>
              <a:rPr lang="en-US" altLang="ko-KR" dirty="0"/>
              <a:t> + y * </a:t>
            </a:r>
            <a:r>
              <a:rPr lang="en-US" altLang="ko-KR" dirty="0" err="1"/>
              <a:t>vert</a:t>
            </a:r>
            <a:r>
              <a:rPr lang="en-US" altLang="ko-KR" dirty="0"/>
              <a:t> * </a:t>
            </a:r>
            <a:r>
              <a:rPr lang="en-US" altLang="ko-KR" dirty="0" err="1"/>
              <a:t>u_TexOffset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float distance = length(diff);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avgValue</a:t>
            </a:r>
            <a:r>
              <a:rPr lang="en-US" altLang="ko-KR" dirty="0"/>
              <a:t> += clamp(texture2D(</a:t>
            </a:r>
            <a:r>
              <a:rPr lang="en-US" altLang="ko-KR" dirty="0" err="1"/>
              <a:t>u_Texture</a:t>
            </a:r>
            <a:r>
              <a:rPr lang="en-US" altLang="ko-KR" dirty="0"/>
              <a:t>, </a:t>
            </a:r>
            <a:r>
              <a:rPr lang="en-US" altLang="ko-KR" dirty="0" err="1"/>
              <a:t>newTex</a:t>
            </a:r>
            <a:r>
              <a:rPr lang="en-US" altLang="ko-KR" dirty="0"/>
              <a:t>)-vec4(1.0), 0, 100)*(clamp((</a:t>
            </a:r>
            <a:r>
              <a:rPr lang="en-US" altLang="ko-KR" dirty="0" err="1"/>
              <a:t>maxDis</a:t>
            </a:r>
            <a:r>
              <a:rPr lang="en-US" altLang="ko-KR" dirty="0"/>
              <a:t>-distance)/</a:t>
            </a:r>
            <a:r>
              <a:rPr lang="en-US" altLang="ko-KR" dirty="0" err="1"/>
              <a:t>maxDis</a:t>
            </a:r>
            <a:r>
              <a:rPr lang="en-US" altLang="ko-KR" dirty="0"/>
              <a:t>, 0.0, 1.0));  </a:t>
            </a:r>
          </a:p>
          <a:p>
            <a:r>
              <a:rPr lang="en-US" altLang="ko-KR" dirty="0"/>
              <a:t>        count += 1.0;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  count /= 5;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FragColor</a:t>
            </a:r>
            <a:r>
              <a:rPr lang="en-US" altLang="ko-KR" dirty="0"/>
              <a:t> = clamp(</a:t>
            </a:r>
            <a:r>
              <a:rPr lang="en-US" altLang="ko-KR" dirty="0" err="1"/>
              <a:t>avgValue</a:t>
            </a:r>
            <a:r>
              <a:rPr lang="en-US" altLang="ko-KR" dirty="0"/>
              <a:t>/count + texture2D(</a:t>
            </a:r>
            <a:r>
              <a:rPr lang="en-US" altLang="ko-KR" dirty="0" err="1"/>
              <a:t>u_Texture</a:t>
            </a:r>
            <a:r>
              <a:rPr lang="en-US" altLang="ko-KR" dirty="0"/>
              <a:t>, </a:t>
            </a:r>
            <a:r>
              <a:rPr lang="en-US" altLang="ko-KR" dirty="0" err="1"/>
              <a:t>v_Tex</a:t>
            </a:r>
            <a:r>
              <a:rPr lang="en-US" altLang="ko-KR" dirty="0"/>
              <a:t>), 0, 1);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2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Framebuffer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프레임 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50724" y="3068960"/>
            <a:ext cx="8033202" cy="1224136"/>
            <a:chOff x="626724" y="3068960"/>
            <a:chExt cx="8033202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26724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4292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74107" y="3068960"/>
              <a:ext cx="1753365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695327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257750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6595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626274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546522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107027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6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Particle Animation with Bloom</a:t>
            </a:r>
          </a:p>
          <a:p>
            <a:pPr lvl="1"/>
            <a:r>
              <a:rPr lang="en-US" altLang="ko-KR" dirty="0" smtClean="0"/>
              <a:t>HDR Frame </a:t>
            </a:r>
            <a:r>
              <a:rPr lang="en-US" altLang="ko-KR" dirty="0" smtClean="0"/>
              <a:t>Buffer </a:t>
            </a:r>
            <a:r>
              <a:rPr lang="en-US" altLang="ko-KR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0757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Bloom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빛샘효과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강한 빛은 실제로 빛이 발생하고 있는 영역 보다 넓은 영역을 차지함</a:t>
            </a:r>
            <a:endParaRPr lang="en-US" altLang="ko-KR" dirty="0" smtClean="0"/>
          </a:p>
        </p:txBody>
      </p:sp>
      <p:pic>
        <p:nvPicPr>
          <p:cNvPr id="1026" name="Picture 2" descr="https://learnopengl.com/img/advanced-lighting/bloom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58" y="3717032"/>
            <a:ext cx="765341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파티클과</a:t>
            </a:r>
            <a:r>
              <a:rPr lang="ko-KR" altLang="en-US" dirty="0" smtClean="0"/>
              <a:t> 같이 빛을 발생시키는 오브젝트의 경우 </a:t>
            </a:r>
            <a:r>
              <a:rPr lang="en-US" altLang="ko-KR" dirty="0" smtClean="0"/>
              <a:t>Bloom </a:t>
            </a:r>
            <a:r>
              <a:rPr lang="ko-KR" altLang="en-US" dirty="0" smtClean="0"/>
              <a:t>효과가 필수적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2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Bloom </a:t>
            </a:r>
            <a:r>
              <a:rPr lang="ko-KR" altLang="en-US" dirty="0" smtClean="0"/>
              <a:t>효과는 아래와 같은 단계로 이루어 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세기를 </a:t>
            </a:r>
            <a:r>
              <a:rPr lang="en-US" altLang="ko-KR" dirty="0" smtClean="0"/>
              <a:t>HDR Texture</a:t>
            </a:r>
            <a:r>
              <a:rPr lang="ko-KR" altLang="en-US" dirty="0" smtClean="0"/>
              <a:t>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HDR Texture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smtClean="0"/>
              <a:t>Blur </a:t>
            </a:r>
            <a:r>
              <a:rPr lang="ko-KR" altLang="en-US" dirty="0" smtClean="0"/>
              <a:t>시켜 빛이 퍼지는 영역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영상과 합성하여 </a:t>
            </a:r>
            <a:r>
              <a:rPr lang="ko-KR" altLang="en-US" dirty="0" smtClean="0"/>
              <a:t>최종 렌더링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45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Color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세기를 </a:t>
            </a:r>
            <a:r>
              <a:rPr lang="en-US" altLang="ko-KR" dirty="0" smtClean="0"/>
              <a:t>HDR </a:t>
            </a:r>
            <a:r>
              <a:rPr lang="en-US" altLang="ko-KR" dirty="0" smtClean="0"/>
              <a:t>Texture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Rendering</a:t>
            </a:r>
            <a:endParaRPr lang="ko-KR" altLang="en-US" dirty="0"/>
          </a:p>
        </p:txBody>
      </p:sp>
      <p:pic>
        <p:nvPicPr>
          <p:cNvPr id="2050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348880"/>
            <a:ext cx="542935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right regions extracted of a scene for the bloom or glow post-processing effect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68" y="2348880"/>
            <a:ext cx="5400600" cy="422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3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Color</a:t>
            </a:r>
            <a:r>
              <a:rPr lang="ko-KR" altLang="en-US" dirty="0" smtClean="0"/>
              <a:t>의 세기가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큰 부분 </a:t>
            </a:r>
            <a:r>
              <a:rPr lang="en-US" altLang="ko-KR" dirty="0" smtClean="0"/>
              <a:t>Blur </a:t>
            </a:r>
            <a:r>
              <a:rPr lang="ko-KR" altLang="en-US" dirty="0" smtClean="0"/>
              <a:t>시킨 후 원본 이미지와 합성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Bright regions extracted for glow or bloom effect are blurred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653136"/>
            <a:ext cx="2465242" cy="19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3" y="2924944"/>
            <a:ext cx="2714678" cy="21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of a HDR scene where we need to add the bloom or glow effect in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348880"/>
            <a:ext cx="248462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97" y="2802433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5" idx="3"/>
            <a:endCxn id="5122" idx="1"/>
          </p:cNvCxnSpPr>
          <p:nvPr/>
        </p:nvCxnSpPr>
        <p:spPr>
          <a:xfrm>
            <a:off x="3346681" y="3987062"/>
            <a:ext cx="1021127" cy="1633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십자형 8"/>
          <p:cNvSpPr/>
          <p:nvPr/>
        </p:nvSpPr>
        <p:spPr>
          <a:xfrm>
            <a:off x="5408601" y="4258301"/>
            <a:ext cx="512541" cy="476371"/>
          </a:xfrm>
          <a:prstGeom prst="plus">
            <a:avLst>
              <a:gd name="adj" fmla="val 379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7042308" y="3538819"/>
            <a:ext cx="703110" cy="1878959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4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868</Words>
  <Application>Microsoft Office PowerPoint</Application>
  <PresentationFormat>와이드스크린</PresentationFormat>
  <Paragraphs>187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셰이더프로그래밍</vt:lpstr>
      <vt:lpstr>개요지난시간</vt:lpstr>
      <vt:lpstr>개요</vt:lpstr>
      <vt:lpstr>Bloom</vt:lpstr>
      <vt:lpstr>Bloom</vt:lpstr>
      <vt:lpstr>Bloom</vt:lpstr>
      <vt:lpstr>Bloom</vt:lpstr>
      <vt:lpstr>Bloom</vt:lpstr>
      <vt:lpstr>Bloom</vt:lpstr>
      <vt:lpstr>Bloom (구현)</vt:lpstr>
      <vt:lpstr>Bloom (구현)</vt:lpstr>
      <vt:lpstr>실습</vt:lpstr>
      <vt:lpstr>FBO 관련 코드</vt:lpstr>
      <vt:lpstr>Bloom shaders (vs)</vt:lpstr>
      <vt:lpstr>Bloom shaders (fs)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236</cp:revision>
  <dcterms:created xsi:type="dcterms:W3CDTF">2006-10-05T04:04:58Z</dcterms:created>
  <dcterms:modified xsi:type="dcterms:W3CDTF">2019-06-12T08:18:42Z</dcterms:modified>
</cp:coreProperties>
</file>