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5" r:id="rId4"/>
    <p:sldId id="293" r:id="rId5"/>
    <p:sldId id="294" r:id="rId6"/>
    <p:sldId id="296" r:id="rId7"/>
    <p:sldId id="295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2" r:id="rId22"/>
    <p:sldId id="313" r:id="rId23"/>
    <p:sldId id="316" r:id="rId24"/>
    <p:sldId id="317" r:id="rId25"/>
    <p:sldId id="321" r:id="rId26"/>
    <p:sldId id="318" r:id="rId27"/>
    <p:sldId id="319" r:id="rId28"/>
    <p:sldId id="320" r:id="rId29"/>
    <p:sldId id="333" r:id="rId30"/>
    <p:sldId id="323" r:id="rId31"/>
    <p:sldId id="322" r:id="rId32"/>
    <p:sldId id="324" r:id="rId33"/>
    <p:sldId id="325" r:id="rId34"/>
    <p:sldId id="330" r:id="rId35"/>
    <p:sldId id="331" r:id="rId36"/>
    <p:sldId id="332" r:id="rId37"/>
    <p:sldId id="326" r:id="rId38"/>
    <p:sldId id="327" r:id="rId39"/>
    <p:sldId id="328" r:id="rId40"/>
    <p:sldId id="329" r:id="rId41"/>
    <p:sldId id="281" r:id="rId42"/>
    <p:sldId id="282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2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3.wav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셰이더프로그래</a:t>
            </a:r>
            <a:r>
              <a:rPr lang="ko-KR" altLang="en-US" dirty="0" err="1" smtClean="0"/>
              <a:t>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Lecture 3</a:t>
            </a:r>
          </a:p>
          <a:p>
            <a:r>
              <a:rPr lang="ko-KR" altLang="en-US" dirty="0" err="1" smtClean="0"/>
              <a:t>이택</a:t>
            </a:r>
            <a:r>
              <a:rPr lang="ko-KR" altLang="en-US" dirty="0" err="1"/>
              <a:t>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범위 </a:t>
            </a:r>
            <a:r>
              <a:rPr lang="en-US" altLang="ko-KR" dirty="0" smtClean="0"/>
              <a:t>(C </a:t>
            </a:r>
            <a:r>
              <a:rPr lang="ko-KR" altLang="en-US" dirty="0" smtClean="0"/>
              <a:t>와 동일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함수 외부에서 선언된 경우 전역 변수로 인식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 이후 등장하는 </a:t>
            </a:r>
            <a:r>
              <a:rPr lang="en-US" altLang="ko-KR" dirty="0" smtClean="0"/>
              <a:t>{ } </a:t>
            </a:r>
            <a:r>
              <a:rPr lang="ko-KR" altLang="en-US" dirty="0" smtClean="0"/>
              <a:t>내부에서 선언된 경우 내부에서만 제어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{ } </a:t>
            </a:r>
            <a:r>
              <a:rPr lang="ko-KR" altLang="en-US" dirty="0" smtClean="0"/>
              <a:t>외부의 </a:t>
            </a:r>
            <a:r>
              <a:rPr lang="en-US" altLang="ko-KR" dirty="0" smtClean="0"/>
              <a:t>Variables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{ } </a:t>
            </a:r>
            <a:r>
              <a:rPr lang="ko-KR" altLang="en-US" dirty="0" smtClean="0"/>
              <a:t>내부에서 제어 가능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509120"/>
            <a:ext cx="43529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843808" y="4390826"/>
            <a:ext cx="4352925" cy="889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초기화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63280"/>
            <a:ext cx="57626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07122" y="3477765"/>
            <a:ext cx="5791199" cy="1008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5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타입 캐스팅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정보를 잃게 될 가능성이 있을 경우 명확하게 표시를 해 줘야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 : double </a:t>
            </a:r>
            <a:r>
              <a:rPr lang="en-US" altLang="ko-KR" dirty="0" smtClean="0">
                <a:sym typeface="Wingdings" pitchFamily="2" charset="2"/>
              </a:rPr>
              <a:t> float, float 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en-US" altLang="ko-KR" dirty="0" err="1" smtClean="0">
                <a:sym typeface="Wingdings" pitchFamily="2" charset="2"/>
              </a:rPr>
              <a:t>uint</a:t>
            </a:r>
            <a:r>
              <a:rPr lang="en-US" altLang="ko-KR" dirty="0" smtClean="0">
                <a:sym typeface="Wingdings" pitchFamily="2" charset="2"/>
              </a:rPr>
              <a:t> 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82" y="3861048"/>
            <a:ext cx="52482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773905"/>
            <a:ext cx="27336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176" y="42210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그냥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 가능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56176" y="605507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타입 캐스팅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01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집합체 타입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8" y="2420888"/>
            <a:ext cx="84772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3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집합체 타입 선언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5219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73437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97152"/>
            <a:ext cx="38957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71004" y="3573015"/>
            <a:ext cx="7472363" cy="43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5297" y="2261442"/>
            <a:ext cx="5320879" cy="43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집합체 타입 선언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128" y="2193429"/>
            <a:ext cx="4152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822" y="3221533"/>
            <a:ext cx="19240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6448002" y="3522525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3" y="3068960"/>
            <a:ext cx="59150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오른쪽 화살표 13"/>
          <p:cNvSpPr/>
          <p:nvPr/>
        </p:nvSpPr>
        <p:spPr>
          <a:xfrm rot="18845396">
            <a:off x="6448002" y="518557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578" y="4422623"/>
            <a:ext cx="43624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오른쪽 화살표 12"/>
          <p:cNvSpPr/>
          <p:nvPr/>
        </p:nvSpPr>
        <p:spPr>
          <a:xfrm rot="1890669">
            <a:off x="6465188" y="2489977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77256" y="4395489"/>
            <a:ext cx="4359771" cy="1957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2003" y="3049910"/>
            <a:ext cx="5915024" cy="1209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84128" y="2214389"/>
            <a:ext cx="4152899" cy="721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59471" y="4422623"/>
            <a:ext cx="207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Culumn</a:t>
            </a:r>
            <a:r>
              <a:rPr lang="en-US" altLang="ko-KR" dirty="0" smtClean="0"/>
              <a:t> major matrices</a:t>
            </a:r>
          </a:p>
        </p:txBody>
      </p:sp>
    </p:spTree>
    <p:extLst>
      <p:ext uri="{BB962C8B-B14F-4D97-AF65-F5344CB8AC3E}">
        <p14:creationId xmlns:p14="http://schemas.microsoft.com/office/powerpoint/2010/main" val="32594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집합체 캐스팅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52006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44155"/>
            <a:ext cx="4333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26765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13176"/>
            <a:ext cx="73533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99989" y="2348881"/>
            <a:ext cx="520025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99593" y="3746177"/>
            <a:ext cx="2736304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989" y="4980807"/>
            <a:ext cx="735290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6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4149080"/>
            <a:ext cx="38164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집합체 사용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3096"/>
            <a:ext cx="33337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85184"/>
            <a:ext cx="3486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52" y="2276872"/>
            <a:ext cx="76485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52" y="5949280"/>
            <a:ext cx="27717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716016" y="4149080"/>
            <a:ext cx="38164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978" y="4293096"/>
            <a:ext cx="3238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60" y="4722279"/>
            <a:ext cx="2266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3216" y="3402247"/>
            <a:ext cx="3680792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</a:t>
            </a:r>
            <a:r>
              <a:rPr lang="ko-KR" altLang="en-US" dirty="0" smtClean="0"/>
              <a:t>사용 연습문제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35" y="3592837"/>
            <a:ext cx="34004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5436096" y="3847158"/>
            <a:ext cx="360040" cy="31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12160" y="3402247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m?</a:t>
            </a:r>
          </a:p>
          <a:p>
            <a:r>
              <a:rPr lang="en-US" altLang="ko-KR" sz="2400" dirty="0" err="1" smtClean="0">
                <a:solidFill>
                  <a:srgbClr val="FF0000"/>
                </a:solidFill>
              </a:rPr>
              <a:t>zVec</a:t>
            </a:r>
            <a:r>
              <a:rPr lang="en-US" altLang="ko-KR" sz="2400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sz="2400" dirty="0" err="1" smtClean="0">
                <a:solidFill>
                  <a:srgbClr val="FF0000"/>
                </a:solidFill>
              </a:rPr>
              <a:t>yScale</a:t>
            </a:r>
            <a:r>
              <a:rPr lang="en-US" altLang="ko-KR" sz="2400" dirty="0" smtClean="0">
                <a:solidFill>
                  <a:srgbClr val="FF0000"/>
                </a:solidFill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선언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8" y="2564904"/>
            <a:ext cx="82581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03" y="4581128"/>
            <a:ext cx="84772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7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OpenGL Shading Language </a:t>
            </a:r>
          </a:p>
          <a:p>
            <a:r>
              <a:rPr lang="en-US" altLang="ko-KR" dirty="0" smtClean="0"/>
              <a:t>Shader</a:t>
            </a:r>
            <a:r>
              <a:rPr lang="ko-KR" altLang="en-US" dirty="0" smtClean="0"/>
              <a:t> </a:t>
            </a:r>
            <a:r>
              <a:rPr lang="ko-KR" altLang="en-US" dirty="0"/>
              <a:t>입출력 </a:t>
            </a:r>
            <a:endParaRPr lang="en-US" altLang="ko-KR" dirty="0" smtClean="0"/>
          </a:p>
          <a:p>
            <a:r>
              <a:rPr lang="en-US" altLang="ko-KR" dirty="0" smtClean="0"/>
              <a:t>Shader</a:t>
            </a:r>
            <a:r>
              <a:rPr lang="ko-KR" altLang="en-US" dirty="0" smtClean="0"/>
              <a:t> 컴파일</a:t>
            </a:r>
            <a:endParaRPr lang="en-US" altLang="ko-KR" dirty="0" smtClean="0"/>
          </a:p>
          <a:p>
            <a:r>
              <a:rPr lang="en-US" altLang="ko-KR" dirty="0" smtClean="0"/>
              <a:t>Vertex</a:t>
            </a:r>
            <a:r>
              <a:rPr lang="ko-KR" altLang="en-US" dirty="0" smtClean="0"/>
              <a:t> </a:t>
            </a:r>
            <a:r>
              <a:rPr lang="en-US" altLang="ko-KR" dirty="0"/>
              <a:t>Shader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r>
              <a:rPr lang="en-US" altLang="ko-KR" dirty="0"/>
              <a:t>Shader</a:t>
            </a:r>
            <a:r>
              <a:rPr lang="ko-KR" altLang="en-US" dirty="0" smtClean="0"/>
              <a:t> 외부 입력</a:t>
            </a: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외부 입력 추가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500" y="2761655"/>
            <a:ext cx="417646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(float a, </a:t>
            </a:r>
            <a:r>
              <a:rPr lang="en-US" altLang="ko-KR" sz="2000" dirty="0" smtClean="0">
                <a:solidFill>
                  <a:schemeClr val="tx1"/>
                </a:solidFill>
              </a:rPr>
              <a:t>out float </a:t>
            </a:r>
            <a:r>
              <a:rPr lang="en-US" altLang="ko-KR" sz="2000" dirty="0">
                <a:solidFill>
                  <a:schemeClr val="tx1"/>
                </a:solidFill>
              </a:rPr>
              <a:t>b)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 smtClean="0">
                <a:solidFill>
                  <a:schemeClr val="tx1"/>
                </a:solidFill>
              </a:rPr>
              <a:t>a </a:t>
            </a:r>
            <a:r>
              <a:rPr lang="en-US" altLang="ko-KR" sz="2000" dirty="0">
                <a:solidFill>
                  <a:schemeClr val="tx1"/>
                </a:solidFill>
              </a:rPr>
              <a:t>= a+1.0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ko-KR" altLang="en-US" dirty="0" smtClean="0"/>
              <a:t>함수 선언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355976" y="2761655"/>
            <a:ext cx="4642121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addSome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const</a:t>
            </a:r>
            <a:r>
              <a:rPr lang="en-US" altLang="ko-KR" sz="2000" dirty="0" smtClean="0">
                <a:solidFill>
                  <a:schemeClr val="tx1"/>
                </a:solidFill>
              </a:rPr>
              <a:t> in float </a:t>
            </a:r>
            <a:r>
              <a:rPr lang="en-US" altLang="ko-KR" sz="2000" dirty="0">
                <a:solidFill>
                  <a:schemeClr val="tx1"/>
                </a:solidFill>
              </a:rPr>
              <a:t>a, float b)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 smtClean="0">
                <a:solidFill>
                  <a:schemeClr val="tx1"/>
                </a:solidFill>
              </a:rPr>
              <a:t>a </a:t>
            </a:r>
            <a:r>
              <a:rPr lang="en-US" altLang="ko-KR" sz="2000" dirty="0">
                <a:solidFill>
                  <a:schemeClr val="tx1"/>
                </a:solidFill>
              </a:rPr>
              <a:t>= a+1.0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 smtClean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500" y="4797152"/>
            <a:ext cx="4392488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(float a,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inout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float </a:t>
            </a:r>
            <a:r>
              <a:rPr lang="en-US" altLang="ko-KR" sz="2000" dirty="0">
                <a:solidFill>
                  <a:schemeClr val="tx1"/>
                </a:solidFill>
              </a:rPr>
              <a:t>b)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 smtClean="0">
                <a:solidFill>
                  <a:schemeClr val="tx1"/>
                </a:solidFill>
              </a:rPr>
              <a:t>a </a:t>
            </a:r>
            <a:r>
              <a:rPr lang="en-US" altLang="ko-KR" sz="2000" dirty="0">
                <a:solidFill>
                  <a:schemeClr val="tx1"/>
                </a:solidFill>
              </a:rPr>
              <a:t>= a+1.0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US" altLang="ko-KR" sz="2000" dirty="0" smtClean="0">
                <a:solidFill>
                  <a:schemeClr val="tx1"/>
                </a:solidFill>
              </a:rPr>
              <a:t>b = a;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0" y="4814647"/>
            <a:ext cx="4426097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addSome</a:t>
            </a:r>
            <a:r>
              <a:rPr lang="en-US" altLang="ko-KR" sz="2000" dirty="0" smtClean="0">
                <a:solidFill>
                  <a:schemeClr val="tx1"/>
                </a:solidFill>
              </a:rPr>
              <a:t>(in float </a:t>
            </a:r>
            <a:r>
              <a:rPr lang="en-US" altLang="ko-KR" sz="2000" dirty="0">
                <a:solidFill>
                  <a:schemeClr val="tx1"/>
                </a:solidFill>
              </a:rPr>
              <a:t>a, float b)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 smtClean="0">
                <a:solidFill>
                  <a:schemeClr val="tx1"/>
                </a:solidFill>
              </a:rPr>
              <a:t>a </a:t>
            </a:r>
            <a:r>
              <a:rPr lang="en-US" altLang="ko-KR" sz="2000" dirty="0">
                <a:solidFill>
                  <a:schemeClr val="tx1"/>
                </a:solidFill>
              </a:rPr>
              <a:t>= a+1.0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 smtClean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2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Shader </a:t>
            </a:r>
            <a:r>
              <a:rPr lang="ko-KR" altLang="en-US" dirty="0" smtClean="0"/>
              <a:t>입출력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106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/>
              <a:t>Shader</a:t>
            </a:r>
            <a:r>
              <a:rPr lang="ko-KR" altLang="en-US" dirty="0" smtClean="0"/>
              <a:t> 단위로 입력 값과 출력 값이 있으며 고유의 입출력 값과 사용자 정의 입출력 값이 있음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3356992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3246946"/>
            <a:ext cx="2339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사용자가 정의한 </a:t>
            </a:r>
            <a:r>
              <a:rPr lang="en-US" altLang="ko-KR" dirty="0" smtClean="0">
                <a:solidFill>
                  <a:srgbClr val="FF0000"/>
                </a:solidFill>
              </a:rPr>
              <a:t>VS </a:t>
            </a:r>
            <a:r>
              <a:rPr lang="ko-KR" altLang="en-US" dirty="0" smtClean="0">
                <a:solidFill>
                  <a:srgbClr val="FF0000"/>
                </a:solidFill>
              </a:rPr>
              <a:t>출력 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</a:t>
            </a:r>
            <a:r>
              <a:rPr lang="ko-KR" altLang="en-US" dirty="0" smtClean="0"/>
              <a:t>출력 </a:t>
            </a:r>
            <a:r>
              <a:rPr lang="ko-KR" altLang="en-US" dirty="0"/>
              <a:t>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gl_Position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gl_PointSize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3246946"/>
            <a:ext cx="230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사용자가 정의한 입력 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OpenGL </a:t>
            </a:r>
            <a:r>
              <a:rPr lang="ko-KR" altLang="en-US" dirty="0" smtClean="0"/>
              <a:t>고유의 입력 값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gl_VertexID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gl_InstanceID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…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2771800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228184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/>
              <a:t>Shader</a:t>
            </a:r>
            <a:r>
              <a:rPr lang="ko-KR" altLang="en-US" dirty="0" smtClean="0"/>
              <a:t> 단위로 입력 값과 출력 값이 있으며 </a:t>
            </a:r>
            <a:r>
              <a:rPr lang="ko-KR" altLang="en-US" dirty="0"/>
              <a:t>고유의 입출력 값과 사용자 정의 입출력 값이 있음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3356992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3246946"/>
            <a:ext cx="2339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사용자가 정의한 </a:t>
            </a:r>
            <a:r>
              <a:rPr lang="en-US" altLang="ko-KR" dirty="0" smtClean="0">
                <a:solidFill>
                  <a:srgbClr val="FF0000"/>
                </a:solidFill>
              </a:rPr>
              <a:t>FS </a:t>
            </a:r>
            <a:r>
              <a:rPr lang="ko-KR" altLang="en-US" dirty="0" smtClean="0">
                <a:solidFill>
                  <a:srgbClr val="FF0000"/>
                </a:solidFill>
              </a:rPr>
              <a:t>출력 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</a:t>
            </a:r>
            <a:r>
              <a:rPr lang="ko-KR" altLang="en-US" dirty="0" smtClean="0"/>
              <a:t>출력 </a:t>
            </a:r>
            <a:r>
              <a:rPr lang="ko-KR" altLang="en-US" dirty="0"/>
              <a:t>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gl_FragDepth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3246946"/>
            <a:ext cx="2592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사용자가 정의한 </a:t>
            </a:r>
            <a:r>
              <a:rPr lang="en-US" altLang="ko-KR" dirty="0" smtClean="0">
                <a:solidFill>
                  <a:srgbClr val="FF0000"/>
                </a:solidFill>
              </a:rPr>
              <a:t>FS </a:t>
            </a:r>
            <a:r>
              <a:rPr lang="ko-KR" altLang="en-US" dirty="0" smtClean="0">
                <a:solidFill>
                  <a:srgbClr val="FF0000"/>
                </a:solidFill>
              </a:rPr>
              <a:t>입력 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입력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gl_FragCoord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gl_FrontFacing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gl_PointCoord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2771800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228184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오른쪽 화살표 96"/>
          <p:cNvSpPr/>
          <p:nvPr/>
        </p:nvSpPr>
        <p:spPr>
          <a:xfrm>
            <a:off x="4644008" y="2420888"/>
            <a:ext cx="288032" cy="5002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2622" y="2072258"/>
            <a:ext cx="1269178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351116" y="2072258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885635" y="2072258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꺾인 연결선 8"/>
          <p:cNvCxnSpPr>
            <a:stCxn id="4" idx="3"/>
            <a:endCxn id="22" idx="1"/>
          </p:cNvCxnSpPr>
          <p:nvPr/>
        </p:nvCxnSpPr>
        <p:spPr>
          <a:xfrm flipH="1">
            <a:off x="2364481" y="2684326"/>
            <a:ext cx="407319" cy="1576865"/>
          </a:xfrm>
          <a:prstGeom prst="bentConnector5">
            <a:avLst>
              <a:gd name="adj1" fmla="val -56123"/>
              <a:gd name="adj2" fmla="val 56233"/>
              <a:gd name="adj3" fmla="val 15612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255776" y="2072259"/>
            <a:ext cx="1461364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858" y="1800032"/>
            <a:ext cx="11389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 smtClean="0">
                <a:solidFill>
                  <a:srgbClr val="FF0000"/>
                </a:solidFill>
              </a:rPr>
              <a:t>VS </a:t>
            </a:r>
            <a:r>
              <a:rPr lang="ko-KR" altLang="en-US" sz="1600" dirty="0" smtClean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64481" y="3845692"/>
            <a:ext cx="13018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 smtClean="0">
                <a:solidFill>
                  <a:srgbClr val="FF0000"/>
                </a:solidFill>
              </a:rPr>
              <a:t>VS </a:t>
            </a:r>
            <a:r>
              <a:rPr lang="ko-KR" altLang="en-US" sz="1600" dirty="0" smtClean="0">
                <a:solidFill>
                  <a:srgbClr val="FF0000"/>
                </a:solidFill>
              </a:rPr>
              <a:t>출력 </a:t>
            </a:r>
            <a:r>
              <a:rPr lang="ko-KR" altLang="en-US" sz="1600" dirty="0">
                <a:solidFill>
                  <a:srgbClr val="FF0000"/>
                </a:solidFill>
              </a:rPr>
              <a:t>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>
            <a:stCxn id="10" idx="3"/>
            <a:endCxn id="27" idx="3"/>
          </p:cNvCxnSpPr>
          <p:nvPr/>
        </p:nvCxnSpPr>
        <p:spPr>
          <a:xfrm flipH="1">
            <a:off x="8636514" y="2684327"/>
            <a:ext cx="80626" cy="3252786"/>
          </a:xfrm>
          <a:prstGeom prst="bentConnector3">
            <a:avLst>
              <a:gd name="adj1" fmla="val -2835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255776" y="5675503"/>
            <a:ext cx="13807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400" dirty="0" smtClean="0">
                <a:solidFill>
                  <a:srgbClr val="FF0000"/>
                </a:solidFill>
              </a:rPr>
              <a:t>FS </a:t>
            </a:r>
            <a:r>
              <a:rPr lang="ko-KR" altLang="en-US" sz="1400" dirty="0" smtClean="0">
                <a:solidFill>
                  <a:srgbClr val="FF0000"/>
                </a:solidFill>
              </a:rPr>
              <a:t>출력 </a:t>
            </a:r>
            <a:r>
              <a:rPr lang="ko-KR" altLang="en-US" sz="1400" dirty="0">
                <a:solidFill>
                  <a:srgbClr val="FF0000"/>
                </a:solidFill>
              </a:rPr>
              <a:t>값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859" y="2813356"/>
            <a:ext cx="1138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 smtClean="0">
                <a:solidFill>
                  <a:srgbClr val="FF0000"/>
                </a:solidFill>
              </a:rPr>
              <a:t>VS</a:t>
            </a:r>
            <a:r>
              <a:rPr lang="ko-KR" altLang="en-US" sz="1600" dirty="0" smtClean="0">
                <a:solidFill>
                  <a:srgbClr val="FF0000"/>
                </a:solidFill>
              </a:rPr>
              <a:t>입력 </a:t>
            </a:r>
            <a:r>
              <a:rPr lang="ko-KR" altLang="en-US" sz="1600" dirty="0">
                <a:solidFill>
                  <a:srgbClr val="FF0000"/>
                </a:solidFill>
              </a:rPr>
              <a:t>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8" name="꺾인 연결선 7"/>
          <p:cNvCxnSpPr>
            <a:stCxn id="14" idx="3"/>
            <a:endCxn id="4" idx="1"/>
          </p:cNvCxnSpPr>
          <p:nvPr/>
        </p:nvCxnSpPr>
        <p:spPr>
          <a:xfrm>
            <a:off x="1152803" y="2215531"/>
            <a:ext cx="349819" cy="46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2" idx="3"/>
            <a:endCxn id="4" idx="1"/>
          </p:cNvCxnSpPr>
          <p:nvPr/>
        </p:nvCxnSpPr>
        <p:spPr>
          <a:xfrm flipV="1">
            <a:off x="1152803" y="2684326"/>
            <a:ext cx="349819" cy="421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364482" y="4881655"/>
            <a:ext cx="13018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고유의 </a:t>
            </a:r>
            <a:r>
              <a:rPr lang="en-US" altLang="ko-KR" sz="1600" dirty="0" smtClean="0">
                <a:solidFill>
                  <a:srgbClr val="FF0000"/>
                </a:solidFill>
              </a:rPr>
              <a:t>VS </a:t>
            </a:r>
            <a:r>
              <a:rPr lang="ko-KR" altLang="en-US" sz="1600" dirty="0" smtClean="0">
                <a:solidFill>
                  <a:srgbClr val="FF0000"/>
                </a:solidFill>
              </a:rPr>
              <a:t>출력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36" name="꺾인 연결선 35"/>
          <p:cNvCxnSpPr>
            <a:stCxn id="4" idx="3"/>
            <a:endCxn id="33" idx="1"/>
          </p:cNvCxnSpPr>
          <p:nvPr/>
        </p:nvCxnSpPr>
        <p:spPr>
          <a:xfrm flipH="1">
            <a:off x="2364482" y="2684326"/>
            <a:ext cx="407318" cy="2489717"/>
          </a:xfrm>
          <a:prstGeom prst="bentConnector5">
            <a:avLst>
              <a:gd name="adj1" fmla="val -56123"/>
              <a:gd name="adj2" fmla="val 35584"/>
              <a:gd name="adj3" fmla="val 156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2" idx="3"/>
            <a:endCxn id="5" idx="1"/>
          </p:cNvCxnSpPr>
          <p:nvPr/>
        </p:nvCxnSpPr>
        <p:spPr>
          <a:xfrm flipH="1" flipV="1">
            <a:off x="3351116" y="2684326"/>
            <a:ext cx="315178" cy="1576865"/>
          </a:xfrm>
          <a:prstGeom prst="bentConnector5">
            <a:avLst>
              <a:gd name="adj1" fmla="val -72530"/>
              <a:gd name="adj2" fmla="val 43767"/>
              <a:gd name="adj3" fmla="val 172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3" idx="3"/>
            <a:endCxn id="5" idx="1"/>
          </p:cNvCxnSpPr>
          <p:nvPr/>
        </p:nvCxnSpPr>
        <p:spPr>
          <a:xfrm flipH="1" flipV="1">
            <a:off x="3351116" y="2684326"/>
            <a:ext cx="315179" cy="2489717"/>
          </a:xfrm>
          <a:prstGeom prst="bentConnector5">
            <a:avLst>
              <a:gd name="adj1" fmla="val -72530"/>
              <a:gd name="adj2" fmla="val 64416"/>
              <a:gd name="adj3" fmla="val 172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7255776" y="6261949"/>
            <a:ext cx="13807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고유의</a:t>
            </a:r>
            <a:r>
              <a:rPr lang="en-US" altLang="ko-KR" sz="1400" dirty="0" smtClean="0">
                <a:solidFill>
                  <a:srgbClr val="FF0000"/>
                </a:solidFill>
              </a:rPr>
              <a:t> FS </a:t>
            </a:r>
            <a:r>
              <a:rPr lang="ko-KR" altLang="en-US" sz="1400" dirty="0" smtClean="0">
                <a:solidFill>
                  <a:srgbClr val="FF0000"/>
                </a:solidFill>
              </a:rPr>
              <a:t>출력 </a:t>
            </a:r>
            <a:r>
              <a:rPr lang="ko-KR" altLang="en-US" sz="1400" dirty="0">
                <a:solidFill>
                  <a:srgbClr val="FF0000"/>
                </a:solidFill>
              </a:rPr>
              <a:t>값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296481" y="3845691"/>
            <a:ext cx="13018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 smtClean="0">
                <a:solidFill>
                  <a:srgbClr val="FF0000"/>
                </a:solidFill>
              </a:rPr>
              <a:t>FS</a:t>
            </a:r>
            <a:r>
              <a:rPr lang="ko-KR" altLang="en-US" sz="1600" dirty="0" smtClean="0">
                <a:solidFill>
                  <a:srgbClr val="FF0000"/>
                </a:solidFill>
              </a:rPr>
              <a:t> 입력 </a:t>
            </a:r>
            <a:r>
              <a:rPr lang="ko-KR" altLang="en-US" sz="1600" dirty="0">
                <a:solidFill>
                  <a:srgbClr val="FF0000"/>
                </a:solidFill>
              </a:rPr>
              <a:t>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293369" y="4881655"/>
            <a:ext cx="13018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고유의 </a:t>
            </a:r>
            <a:r>
              <a:rPr lang="en-US" altLang="ko-KR" sz="1600" dirty="0" smtClean="0">
                <a:solidFill>
                  <a:srgbClr val="FF0000"/>
                </a:solidFill>
              </a:rPr>
              <a:t>FS </a:t>
            </a:r>
            <a:r>
              <a:rPr lang="ko-KR" altLang="en-US" sz="1600" dirty="0" smtClean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02" name="꺾인 연결선 101"/>
          <p:cNvCxnSpPr>
            <a:stCxn id="10" idx="3"/>
            <a:endCxn id="81" idx="3"/>
          </p:cNvCxnSpPr>
          <p:nvPr/>
        </p:nvCxnSpPr>
        <p:spPr>
          <a:xfrm flipH="1">
            <a:off x="8636514" y="2684327"/>
            <a:ext cx="80626" cy="3839232"/>
          </a:xfrm>
          <a:prstGeom prst="bentConnector3">
            <a:avLst>
              <a:gd name="adj1" fmla="val -2835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6" idx="3"/>
            <a:endCxn id="94" idx="1"/>
          </p:cNvCxnSpPr>
          <p:nvPr/>
        </p:nvCxnSpPr>
        <p:spPr>
          <a:xfrm flipH="1">
            <a:off x="6296481" y="2684326"/>
            <a:ext cx="342519" cy="1576864"/>
          </a:xfrm>
          <a:prstGeom prst="bentConnector5">
            <a:avLst>
              <a:gd name="adj1" fmla="val -66741"/>
              <a:gd name="adj2" fmla="val 56233"/>
              <a:gd name="adj3" fmla="val 16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6" idx="3"/>
            <a:endCxn id="95" idx="1"/>
          </p:cNvCxnSpPr>
          <p:nvPr/>
        </p:nvCxnSpPr>
        <p:spPr>
          <a:xfrm flipH="1">
            <a:off x="6293369" y="2684326"/>
            <a:ext cx="345631" cy="2489717"/>
          </a:xfrm>
          <a:prstGeom prst="bentConnector5">
            <a:avLst>
              <a:gd name="adj1" fmla="val -66140"/>
              <a:gd name="adj2" fmla="val 35583"/>
              <a:gd name="adj3" fmla="val 166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94" idx="3"/>
            <a:endCxn id="10" idx="1"/>
          </p:cNvCxnSpPr>
          <p:nvPr/>
        </p:nvCxnSpPr>
        <p:spPr>
          <a:xfrm flipH="1" flipV="1">
            <a:off x="7255776" y="2684327"/>
            <a:ext cx="342518" cy="1576863"/>
          </a:xfrm>
          <a:prstGeom prst="bentConnector5">
            <a:avLst>
              <a:gd name="adj1" fmla="val -66741"/>
              <a:gd name="adj2" fmla="val 43767"/>
              <a:gd name="adj3" fmla="val 16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95" idx="3"/>
            <a:endCxn id="10" idx="1"/>
          </p:cNvCxnSpPr>
          <p:nvPr/>
        </p:nvCxnSpPr>
        <p:spPr>
          <a:xfrm flipH="1" flipV="1">
            <a:off x="7255776" y="2684327"/>
            <a:ext cx="339406" cy="2489716"/>
          </a:xfrm>
          <a:prstGeom prst="bentConnector5">
            <a:avLst>
              <a:gd name="adj1" fmla="val -67353"/>
              <a:gd name="adj2" fmla="val 64062"/>
              <a:gd name="adj3" fmla="val 167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폭발 2 113"/>
          <p:cNvSpPr/>
          <p:nvPr/>
        </p:nvSpPr>
        <p:spPr>
          <a:xfrm>
            <a:off x="27769" y="3341635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폭발 2 114"/>
          <p:cNvSpPr/>
          <p:nvPr/>
        </p:nvSpPr>
        <p:spPr>
          <a:xfrm>
            <a:off x="2455506" y="5466430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폭발 2 115"/>
          <p:cNvSpPr/>
          <p:nvPr/>
        </p:nvSpPr>
        <p:spPr>
          <a:xfrm>
            <a:off x="5940673" y="5446372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폭발 2 116"/>
          <p:cNvSpPr/>
          <p:nvPr/>
        </p:nvSpPr>
        <p:spPr>
          <a:xfrm>
            <a:off x="7845921" y="4718168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116" grpId="0" animBg="1"/>
      <p:bldP spid="1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Vertex </a:t>
            </a:r>
            <a:r>
              <a:rPr lang="en-US" altLang="ko-KR" dirty="0" err="1" smtClean="0"/>
              <a:t>shader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8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</a:t>
            </a:r>
            <a:r>
              <a:rPr lang="en-US" altLang="ko-KR" dirty="0" smtClean="0"/>
              <a:t>Shader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1411" y="1803529"/>
            <a:ext cx="47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2400" dirty="0" smtClean="0">
                <a:solidFill>
                  <a:srgbClr val="FF0000"/>
                </a:solidFill>
              </a:rPr>
              <a:t>VS </a:t>
            </a:r>
            <a:r>
              <a:rPr lang="ko-KR" altLang="en-US" sz="2400" dirty="0" smtClean="0">
                <a:solidFill>
                  <a:srgbClr val="FF0000"/>
                </a:solidFill>
              </a:rPr>
              <a:t>입력 값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rgbClr val="FF0000"/>
                </a:solidFill>
              </a:rPr>
              <a:t>Attribute </a:t>
            </a:r>
            <a:r>
              <a:rPr lang="ko-KR" altLang="en-US" sz="2400" dirty="0" smtClean="0">
                <a:solidFill>
                  <a:srgbClr val="FF0000"/>
                </a:solidFill>
              </a:rPr>
              <a:t>라 칭함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2648" y="537321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  <a:endParaRPr lang="en-US" altLang="ko-KR" dirty="0" smtClean="0"/>
          </a:p>
          <a:p>
            <a:r>
              <a:rPr lang="en-US" altLang="ko-KR" dirty="0" err="1" smtClean="0"/>
              <a:t>glBindBuffer</a:t>
            </a:r>
            <a:r>
              <a:rPr lang="en-US" altLang="ko-KR" dirty="0" smtClean="0"/>
              <a:t>(GL_ARRAY_BUFFER</a:t>
            </a:r>
            <a:r>
              <a:rPr lang="en-US" altLang="ko-KR" dirty="0"/>
              <a:t>, VBO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47849" y="3461912"/>
            <a:ext cx="1269178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59085" y="3189686"/>
            <a:ext cx="11389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 smtClean="0">
                <a:solidFill>
                  <a:srgbClr val="FF0000"/>
                </a:solidFill>
              </a:rPr>
              <a:t>VS </a:t>
            </a:r>
            <a:r>
              <a:rPr lang="ko-KR" altLang="en-US" sz="1600" dirty="0" smtClean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59086" y="4203010"/>
            <a:ext cx="1138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 smtClean="0">
                <a:solidFill>
                  <a:srgbClr val="FF0000"/>
                </a:solidFill>
              </a:rPr>
              <a:t>VS</a:t>
            </a:r>
            <a:r>
              <a:rPr lang="ko-KR" altLang="en-US" sz="1600" dirty="0" smtClean="0">
                <a:solidFill>
                  <a:srgbClr val="FF0000"/>
                </a:solidFill>
              </a:rPr>
              <a:t>입력 </a:t>
            </a:r>
            <a:r>
              <a:rPr lang="ko-KR" altLang="en-US" sz="1600" dirty="0">
                <a:solidFill>
                  <a:srgbClr val="FF0000"/>
                </a:solidFill>
              </a:rPr>
              <a:t>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1" name="꺾인 연결선 10"/>
          <p:cNvCxnSpPr>
            <a:stCxn id="9" idx="3"/>
            <a:endCxn id="7" idx="1"/>
          </p:cNvCxnSpPr>
          <p:nvPr/>
        </p:nvCxnSpPr>
        <p:spPr>
          <a:xfrm>
            <a:off x="4898030" y="3605185"/>
            <a:ext cx="349819" cy="46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" idx="3"/>
            <a:endCxn id="7" idx="1"/>
          </p:cNvCxnSpPr>
          <p:nvPr/>
        </p:nvCxnSpPr>
        <p:spPr>
          <a:xfrm flipV="1">
            <a:off x="4898030" y="4073980"/>
            <a:ext cx="349819" cy="421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00534" y="3404211"/>
            <a:ext cx="1104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Attribute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88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148" y="3171825"/>
            <a:ext cx="4320852" cy="327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796136" y="285293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</a:t>
            </a:r>
            <a:r>
              <a:rPr lang="ko-KR" altLang="en-US" dirty="0" smtClean="0">
                <a:solidFill>
                  <a:srgbClr val="FF0000"/>
                </a:solidFill>
              </a:rPr>
              <a:t>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ko-KR" dirty="0" smtClean="0"/>
              <a:t>layout (location =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en-US" altLang="ko-KR" dirty="0" smtClean="0"/>
              <a:t>) in </a:t>
            </a:r>
            <a:r>
              <a:rPr lang="en-US" altLang="ko-KR" dirty="0"/>
              <a:t>vec3 Position</a:t>
            </a:r>
            <a:r>
              <a:rPr lang="en-US" altLang="ko-KR" dirty="0" smtClean="0"/>
              <a:t>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6658" y="573325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  <a:endParaRPr lang="en-US" altLang="ko-KR" dirty="0" smtClean="0"/>
          </a:p>
          <a:p>
            <a:r>
              <a:rPr lang="en-US" altLang="ko-KR" dirty="0" err="1" smtClean="0"/>
              <a:t>glBindBuffer</a:t>
            </a:r>
            <a:r>
              <a:rPr lang="en-US" altLang="ko-KR" dirty="0" smtClean="0"/>
              <a:t>(GL_ARRAY_BUFFER</a:t>
            </a:r>
            <a:r>
              <a:rPr lang="en-US" altLang="ko-KR" dirty="0"/>
              <a:t>, VBO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067944" y="3429000"/>
            <a:ext cx="360040" cy="26642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620" y="352772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코드의 </a:t>
            </a:r>
            <a:r>
              <a:rPr lang="en-US" altLang="ko-KR" dirty="0" smtClean="0"/>
              <a:t>layout </a:t>
            </a:r>
            <a:r>
              <a:rPr lang="ko-KR" altLang="en-US" dirty="0" smtClean="0"/>
              <a:t>부분과 연동됨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6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148" y="3171825"/>
            <a:ext cx="4320852" cy="54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796136" y="285293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</a:t>
            </a:r>
            <a:r>
              <a:rPr lang="ko-KR" altLang="en-US" dirty="0" smtClean="0">
                <a:solidFill>
                  <a:srgbClr val="FF0000"/>
                </a:solidFill>
              </a:rPr>
              <a:t>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/>
              <a:t>layout (location =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en-US" altLang="ko-KR" dirty="0" smtClean="0"/>
              <a:t>) in vec3 Position;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layout (location = </a:t>
            </a:r>
            <a:r>
              <a:rPr lang="en-US" altLang="ko-KR" b="1" dirty="0" smtClean="0">
                <a:solidFill>
                  <a:srgbClr val="0070C0"/>
                </a:solidFill>
              </a:rPr>
              <a:t>1</a:t>
            </a:r>
            <a:r>
              <a:rPr lang="en-US" altLang="ko-KR" dirty="0" smtClean="0"/>
              <a:t>) </a:t>
            </a:r>
            <a:r>
              <a:rPr lang="en-US" altLang="ko-KR" dirty="0"/>
              <a:t>in vec3 </a:t>
            </a:r>
            <a:r>
              <a:rPr lang="en-US" altLang="ko-KR" dirty="0" smtClean="0"/>
              <a:t>Color;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435" y="4797703"/>
            <a:ext cx="570079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  <a:endParaRPr lang="en-US" altLang="ko-KR" dirty="0" smtClean="0"/>
          </a:p>
          <a:p>
            <a:r>
              <a:rPr lang="en-US" altLang="ko-KR" dirty="0" err="1" smtClean="0"/>
              <a:t>glBindBuffer</a:t>
            </a:r>
            <a:r>
              <a:rPr lang="en-US" altLang="ko-KR" dirty="0" smtClean="0"/>
              <a:t>(GL_ARRAY_BUFFER</a:t>
            </a:r>
            <a:r>
              <a:rPr lang="en-US" altLang="ko-KR" dirty="0"/>
              <a:t>, VBO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glEnableVertexAttribArray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rgbClr val="0070C0"/>
                </a:solidFill>
              </a:rPr>
              <a:t>1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smtClean="0"/>
              <a:t>VBO1);</a:t>
            </a:r>
            <a:endParaRPr lang="en-US" altLang="ko-KR" dirty="0"/>
          </a:p>
          <a:p>
            <a:r>
              <a:rPr lang="en-US" altLang="ko-KR" dirty="0" err="1" smtClean="0"/>
              <a:t>glVertexAttribPointer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rgbClr val="0070C0"/>
                </a:solidFill>
              </a:rPr>
              <a:t>1</a:t>
            </a:r>
            <a:r>
              <a:rPr lang="en-US" altLang="ko-KR" dirty="0" smtClean="0"/>
              <a:t>, </a:t>
            </a:r>
            <a:r>
              <a:rPr lang="en-US" altLang="ko-KR" dirty="0"/>
              <a:t>3, GL_FLOAT, GL_FALSE, 0, 0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2364" y="1591925"/>
            <a:ext cx="789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사용자가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원하는 입력 값이 두 개라면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35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layout </a:t>
            </a:r>
            <a:r>
              <a:rPr lang="ko-KR" altLang="en-US" dirty="0" smtClean="0"/>
              <a:t>없이도 사용 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GLint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glGetAttribLocation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GLuint</a:t>
            </a:r>
            <a:r>
              <a:rPr lang="en-US" altLang="ko-KR" dirty="0" smtClean="0"/>
              <a:t> program,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char* name);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32856" y="3473872"/>
            <a:ext cx="4320852" cy="54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12268" y="3154983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</a:t>
            </a:r>
            <a:r>
              <a:rPr lang="ko-KR" altLang="en-US" dirty="0" smtClean="0">
                <a:solidFill>
                  <a:srgbClr val="FF0000"/>
                </a:solidFill>
              </a:rPr>
              <a:t>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/>
              <a:t>in vec3 Position;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/>
              <a:t>in </a:t>
            </a:r>
            <a:r>
              <a:rPr lang="en-US" altLang="ko-KR" dirty="0"/>
              <a:t>vec3 </a:t>
            </a:r>
            <a:r>
              <a:rPr lang="en-US" altLang="ko-KR" dirty="0" smtClean="0"/>
              <a:t>Color;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4151371"/>
            <a:ext cx="6966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id0 =  </a:t>
            </a:r>
            <a:r>
              <a:rPr lang="en-US" altLang="ko-KR" dirty="0" err="1" smtClean="0"/>
              <a:t>glGetAttribLocation</a:t>
            </a:r>
            <a:r>
              <a:rPr lang="en-US" altLang="ko-KR" dirty="0" smtClean="0"/>
              <a:t>(program</a:t>
            </a:r>
            <a:r>
              <a:rPr lang="en-US" altLang="ko-KR" dirty="0"/>
              <a:t>, </a:t>
            </a:r>
            <a:r>
              <a:rPr lang="en-US" altLang="ko-KR" dirty="0" smtClean="0"/>
              <a:t>“Position”);</a:t>
            </a:r>
          </a:p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</a:t>
            </a:r>
            <a:r>
              <a:rPr lang="en-US" altLang="ko-KR" dirty="0" smtClean="0"/>
              <a:t>id1 </a:t>
            </a:r>
            <a:r>
              <a:rPr lang="en-US" altLang="ko-KR" dirty="0"/>
              <a:t>=  </a:t>
            </a:r>
            <a:r>
              <a:rPr lang="en-US" altLang="ko-KR" dirty="0" err="1"/>
              <a:t>glGetAttribLocation</a:t>
            </a:r>
            <a:r>
              <a:rPr lang="en-US" altLang="ko-KR" dirty="0"/>
              <a:t>(program, </a:t>
            </a:r>
            <a:r>
              <a:rPr lang="en-US" altLang="ko-KR" dirty="0" smtClean="0"/>
              <a:t>“Color”);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15963" y="4797702"/>
            <a:ext cx="78729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(id0);</a:t>
            </a:r>
            <a:endParaRPr lang="en-US" altLang="ko-KR" dirty="0" smtClean="0"/>
          </a:p>
          <a:p>
            <a:r>
              <a:rPr lang="en-US" altLang="ko-KR" dirty="0" err="1" smtClean="0"/>
              <a:t>glBindBuffer</a:t>
            </a:r>
            <a:r>
              <a:rPr lang="en-US" altLang="ko-KR" dirty="0" smtClean="0"/>
              <a:t>(GL_ARRAY_BUFFER</a:t>
            </a:r>
            <a:r>
              <a:rPr lang="en-US" altLang="ko-KR" dirty="0"/>
              <a:t>, VBO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(id0, 3, GL_FLOAT, GL_FALSE, 0, 0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(id1);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smtClean="0"/>
              <a:t>VBO1);</a:t>
            </a:r>
            <a:endParaRPr lang="en-US" altLang="ko-KR" dirty="0"/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(id1, 3, GL_FLOAT, GL_FALSE, 0, 0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45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외부 입력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2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Shader </a:t>
            </a:r>
            <a:r>
              <a:rPr lang="ko-KR" altLang="en-US" dirty="0"/>
              <a:t>외부 입력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39552" y="1700808"/>
            <a:ext cx="8033202" cy="1224136"/>
            <a:chOff x="671042" y="4581128"/>
            <a:chExt cx="7790243" cy="12241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195736" y="4797153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외부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변수</a:t>
            </a:r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ko-KR" altLang="en-US" dirty="0" smtClean="0"/>
              <a:t>시간에 관계된 변수</a:t>
            </a:r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ko-KR" altLang="en-US" dirty="0" smtClean="0"/>
              <a:t>가중치에 관계된 변수</a:t>
            </a:r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ko-KR" altLang="en-US" dirty="0" smtClean="0"/>
              <a:t>기타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13" idx="0"/>
            <a:endCxn id="4" idx="2"/>
          </p:cNvCxnSpPr>
          <p:nvPr/>
        </p:nvCxnSpPr>
        <p:spPr>
          <a:xfrm rot="16200000" flipV="1">
            <a:off x="1702348" y="2467560"/>
            <a:ext cx="1872209" cy="27869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3" idx="0"/>
            <a:endCxn id="7" idx="2"/>
          </p:cNvCxnSpPr>
          <p:nvPr/>
        </p:nvCxnSpPr>
        <p:spPr>
          <a:xfrm rot="5400000" flipH="1" flipV="1">
            <a:off x="4234487" y="2722398"/>
            <a:ext cx="1872209" cy="22773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0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uniform </a:t>
            </a:r>
            <a:r>
              <a:rPr lang="ko-KR" altLang="en-US" dirty="0" err="1" smtClean="0"/>
              <a:t>선언자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uniform </a:t>
            </a:r>
            <a:r>
              <a:rPr lang="ko-KR" altLang="en-US" dirty="0" smtClean="0"/>
              <a:t>으로 선언된 변수는 외부에서 입력된 값을 가지고 있으며 </a:t>
            </a:r>
            <a:r>
              <a:rPr lang="ko-KR" altLang="en-US" dirty="0" err="1" smtClean="0"/>
              <a:t>쉐이더</a:t>
            </a:r>
            <a:r>
              <a:rPr lang="ko-KR" altLang="en-US" dirty="0" smtClean="0"/>
              <a:t> 내부에선 읽기만 가능하고 쓰기는 불가능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쉐이더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전반에 걸쳐 읽기가 가능함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9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628800"/>
            <a:ext cx="8136904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layout (location = 0) in vec3 Position;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uniform float </a:t>
            </a:r>
            <a:r>
              <a:rPr lang="en-US" altLang="ko-KR" sz="1800" dirty="0" err="1"/>
              <a:t>gScale</a:t>
            </a:r>
            <a:r>
              <a:rPr lang="en-US" altLang="ko-KR" sz="1800" dirty="0" smtClean="0"/>
              <a:t>; //</a:t>
            </a:r>
            <a:r>
              <a:rPr lang="ko-KR" altLang="en-US" sz="1800" dirty="0" smtClean="0"/>
              <a:t>외부에서 값을 넘겨받음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void main()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fr-FR" altLang="ko-KR" sz="1800" dirty="0"/>
              <a:t>    gl_Position = vec4(gScale * Position.x, gScale * Position.y, Position.z, 1.0);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389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GLint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GLuint</a:t>
            </a:r>
            <a:r>
              <a:rPr lang="en-US" altLang="ko-KR" sz="2400" dirty="0"/>
              <a:t> program, 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char* name</a:t>
            </a:r>
            <a:r>
              <a:rPr lang="en-US" altLang="ko-KR" sz="2400" dirty="0" smtClean="0"/>
              <a:t>);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GLint</a:t>
            </a:r>
            <a:r>
              <a:rPr lang="en-US" altLang="ko-KR" sz="2400" dirty="0" smtClean="0"/>
              <a:t> id = </a:t>
            </a:r>
            <a:r>
              <a:rPr lang="en-US" altLang="ko-KR" sz="2400" dirty="0" err="1" smtClean="0"/>
              <a:t>glGetUniformLocation</a:t>
            </a:r>
            <a:r>
              <a:rPr lang="en-US" altLang="ko-KR" sz="2400" dirty="0" smtClean="0"/>
              <a:t>(program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“</a:t>
            </a:r>
            <a:r>
              <a:rPr lang="en-US" altLang="ko-KR" sz="2400" dirty="0" err="1" smtClean="0"/>
              <a:t>gScale</a:t>
            </a:r>
            <a:r>
              <a:rPr lang="en-US" altLang="ko-KR" sz="2400" dirty="0" smtClean="0"/>
              <a:t>”);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708920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layout (location = 0) in vec3 Position;</a:t>
            </a:r>
          </a:p>
          <a:p>
            <a:endParaRPr lang="ko-KR" altLang="en-US" dirty="0"/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gScale</a:t>
            </a:r>
            <a:r>
              <a:rPr lang="en-US" altLang="ko-KR" dirty="0"/>
              <a:t>; //</a:t>
            </a:r>
            <a:r>
              <a:rPr lang="ko-KR" altLang="en-US" dirty="0"/>
              <a:t>외부에서 값을 넘겨받음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fr-FR" altLang="ko-KR" dirty="0"/>
              <a:t>    gl_Position = vec4(gScale * Position.x, gScale * Position.y, Position.z, 1.0);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6737" y="2692524"/>
            <a:ext cx="7967711" cy="232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</a:t>
            </a:r>
            <a:r>
              <a:rPr lang="en-US" altLang="ko-KR" sz="2000" dirty="0"/>
              <a:t>{1234}{</a:t>
            </a:r>
            <a:r>
              <a:rPr lang="en-US" altLang="ko-KR" sz="2000" dirty="0" err="1"/>
              <a:t>fdi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}(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TYPE value);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void </a:t>
            </a:r>
            <a:r>
              <a:rPr lang="en-US" altLang="ko-KR" sz="2000" dirty="0" err="1"/>
              <a:t>glUniform</a:t>
            </a:r>
            <a:r>
              <a:rPr lang="en-US" altLang="ko-KR" sz="2000" dirty="0"/>
              <a:t>{1234}{</a:t>
            </a:r>
            <a:r>
              <a:rPr lang="en-US" altLang="ko-KR" sz="2000" dirty="0" err="1"/>
              <a:t>fdi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}v(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TYPE * values);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void </a:t>
            </a:r>
            <a:r>
              <a:rPr lang="en-US" altLang="ko-KR" sz="2000" dirty="0" err="1"/>
              <a:t>glUniformMatrix</a:t>
            </a:r>
            <a:r>
              <a:rPr lang="en-US" altLang="ko-KR" sz="2000" dirty="0"/>
              <a:t>{234}{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}v(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GLboolean</a:t>
            </a:r>
            <a:r>
              <a:rPr lang="en-US" altLang="ko-KR" sz="2000" dirty="0"/>
              <a:t> transpose,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GLfloat</a:t>
            </a:r>
            <a:r>
              <a:rPr lang="en-US" altLang="ko-KR" sz="2000" dirty="0"/>
              <a:t> * values);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void </a:t>
            </a:r>
            <a:r>
              <a:rPr lang="en-US" altLang="ko-KR" sz="2000" dirty="0" err="1"/>
              <a:t>glUniformMatrix</a:t>
            </a:r>
            <a:r>
              <a:rPr lang="en-US" altLang="ko-KR" sz="2000" dirty="0"/>
              <a:t>{2x3,2x4,3x2,3x4,4x2,4x3}{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}v( 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GLboolean</a:t>
            </a:r>
            <a:r>
              <a:rPr lang="en-US" altLang="ko-KR" sz="2000" dirty="0"/>
              <a:t> transpose,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GLfloat</a:t>
            </a:r>
            <a:r>
              <a:rPr lang="en-US" altLang="ko-KR" sz="2000" dirty="0"/>
              <a:t> * values);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589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err="1" smtClean="0"/>
              <a:t>GLint</a:t>
            </a:r>
            <a:r>
              <a:rPr lang="en-US" altLang="ko-KR" sz="2400" dirty="0" smtClean="0"/>
              <a:t> id = </a:t>
            </a:r>
            <a:r>
              <a:rPr lang="en-US" altLang="ko-KR" sz="2400" dirty="0" err="1" smtClean="0"/>
              <a:t>glGetUniformLocation</a:t>
            </a:r>
            <a:r>
              <a:rPr lang="en-US" altLang="ko-KR" sz="2400" dirty="0" smtClean="0"/>
              <a:t>(program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“</a:t>
            </a:r>
            <a:r>
              <a:rPr lang="en-US" altLang="ko-KR" sz="2400" dirty="0" err="1" smtClean="0"/>
              <a:t>gScale</a:t>
            </a:r>
            <a:r>
              <a:rPr lang="en-US" altLang="ko-KR" sz="2400" dirty="0" smtClean="0"/>
              <a:t>”);</a:t>
            </a:r>
          </a:p>
          <a:p>
            <a:r>
              <a:rPr lang="en-US" altLang="ko-KR" sz="2400" dirty="0" smtClean="0"/>
              <a:t>glUniform1f(</a:t>
            </a:r>
            <a:r>
              <a:rPr lang="en-US" altLang="ko-KR" sz="2400" dirty="0"/>
              <a:t>id</a:t>
            </a:r>
            <a:r>
              <a:rPr lang="en-US" altLang="ko-KR" sz="2400" dirty="0" smtClean="0"/>
              <a:t>, 0.5f);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412776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layout (location = 0) in vec3 Position;</a:t>
            </a:r>
          </a:p>
          <a:p>
            <a:endParaRPr lang="ko-KR" altLang="en-US" dirty="0"/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gScale</a:t>
            </a:r>
            <a:r>
              <a:rPr lang="en-US" altLang="ko-KR" dirty="0"/>
              <a:t>; //</a:t>
            </a:r>
            <a:r>
              <a:rPr lang="ko-KR" altLang="en-US" dirty="0"/>
              <a:t>외부에서 값을 넘겨받음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fr-FR" altLang="ko-KR" dirty="0"/>
              <a:t>    gl_Position = vec4(gScale * Position.x, gScale * Position.y, Position.z, 1.0);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412776"/>
            <a:ext cx="7967711" cy="232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Shader </a:t>
            </a:r>
            <a:r>
              <a:rPr lang="ko-KR" altLang="en-US" dirty="0" smtClean="0"/>
              <a:t>컴파일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1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Shader </a:t>
            </a:r>
            <a:r>
              <a:rPr lang="ko-KR" altLang="en-US" dirty="0" smtClean="0"/>
              <a:t>컴파일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504" y="1502618"/>
            <a:ext cx="8928991" cy="3744416"/>
            <a:chOff x="107504" y="1502618"/>
            <a:chExt cx="8928991" cy="3744416"/>
          </a:xfrm>
        </p:grpSpPr>
        <p:sp>
          <p:nvSpPr>
            <p:cNvPr id="8" name="직사각형 7"/>
            <p:cNvSpPr/>
            <p:nvPr/>
          </p:nvSpPr>
          <p:spPr>
            <a:xfrm>
              <a:off x="107504" y="1502618"/>
              <a:ext cx="8928991" cy="3744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1361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Vertex Shader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123728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878485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52120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80312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Fragment Shader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7504" y="1502618"/>
              <a:ext cx="8928991" cy="53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Shader Program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797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5868144" y="2236338"/>
            <a:ext cx="3218707" cy="1877707"/>
            <a:chOff x="107504" y="1502618"/>
            <a:chExt cx="8928991" cy="3744416"/>
          </a:xfrm>
        </p:grpSpPr>
        <p:sp>
          <p:nvSpPr>
            <p:cNvPr id="26" name="직사각형 25"/>
            <p:cNvSpPr/>
            <p:nvPr/>
          </p:nvSpPr>
          <p:spPr>
            <a:xfrm>
              <a:off x="107504" y="1502618"/>
              <a:ext cx="8928991" cy="3744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1361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Vertex Shader</a:t>
              </a:r>
              <a:endParaRPr lang="ko-KR" altLang="en-US" sz="7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23728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…</a:t>
              </a:r>
              <a:endParaRPr lang="ko-KR" altLang="en-US" sz="7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78485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…</a:t>
              </a:r>
              <a:endParaRPr lang="ko-KR" altLang="en-US" sz="7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652120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…</a:t>
              </a:r>
              <a:endParaRPr lang="ko-KR" altLang="en-US" sz="7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80312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Fragment Shader</a:t>
              </a:r>
              <a:endParaRPr lang="ko-KR" altLang="en-US" sz="7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7504" y="1502618"/>
              <a:ext cx="8928991" cy="53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Shader Program</a:t>
              </a:r>
              <a:endParaRPr lang="ko-KR" altLang="en-US" sz="1000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51520" y="2858927"/>
            <a:ext cx="5544616" cy="373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858927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Shader Object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3228259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ShaderObj</a:t>
            </a:r>
            <a:r>
              <a:rPr lang="en-US" altLang="ko-KR" dirty="0"/>
              <a:t> = </a:t>
            </a:r>
            <a:r>
              <a:rPr lang="en-US" altLang="ko-KR" dirty="0" err="1"/>
              <a:t>glCreateShader</a:t>
            </a:r>
            <a:r>
              <a:rPr lang="en-US" altLang="ko-KR" dirty="0"/>
              <a:t>(</a:t>
            </a:r>
            <a:r>
              <a:rPr lang="en-US" altLang="ko-KR" dirty="0" err="1"/>
              <a:t>ShaderType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00" y="12687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#define </a:t>
            </a:r>
            <a:r>
              <a:rPr lang="en-US" altLang="ko-KR" dirty="0" smtClean="0"/>
              <a:t>GL_FRAGMENT_SHADER</a:t>
            </a:r>
          </a:p>
          <a:p>
            <a:r>
              <a:rPr lang="en-US" altLang="ko-KR" dirty="0" smtClean="0"/>
              <a:t>#define GL_VERTEX_SHADER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39293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Object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Source </a:t>
            </a:r>
            <a:r>
              <a:rPr lang="ko-KR" altLang="en-US" dirty="0" smtClean="0"/>
              <a:t>할당 및 컴파일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9552" y="4298712"/>
            <a:ext cx="5868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glShaderSource</a:t>
            </a:r>
            <a:r>
              <a:rPr lang="en-US" altLang="ko-KR" dirty="0"/>
              <a:t>(</a:t>
            </a:r>
            <a:r>
              <a:rPr lang="en-US" altLang="ko-KR" dirty="0" err="1"/>
              <a:t>ShaderObj</a:t>
            </a:r>
            <a:r>
              <a:rPr lang="en-US" altLang="ko-KR" dirty="0"/>
              <a:t>, 1, p, Lengths);</a:t>
            </a:r>
          </a:p>
          <a:p>
            <a:r>
              <a:rPr lang="en-US" altLang="ko-KR" dirty="0" err="1" smtClean="0"/>
              <a:t>glCompileShader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ShaderObj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39552" y="6084748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glAttachShader</a:t>
            </a:r>
            <a:r>
              <a:rPr lang="en-US" altLang="ko-KR" dirty="0"/>
              <a:t>(</a:t>
            </a:r>
            <a:r>
              <a:rPr lang="en-US" altLang="ko-KR" dirty="0" err="1"/>
              <a:t>ShaderProgram</a:t>
            </a:r>
            <a:r>
              <a:rPr lang="en-US" altLang="ko-KR" dirty="0"/>
              <a:t>, </a:t>
            </a:r>
            <a:r>
              <a:rPr lang="en-US" altLang="ko-KR" dirty="0" err="1"/>
              <a:t>ShaderObj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189952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0. Shader Program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39552" y="2268860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ShaderProgram</a:t>
            </a:r>
            <a:r>
              <a:rPr lang="en-US" altLang="ko-KR" dirty="0"/>
              <a:t> = </a:t>
            </a:r>
            <a:r>
              <a:rPr lang="en-US" altLang="ko-KR" dirty="0" err="1"/>
              <a:t>glCreateProgram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1761" y="571541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/>
              <a:t>Shader Program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Attach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506908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컴파일 완료 확인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00192" y="5238034"/>
            <a:ext cx="2843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Vertex Shader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Fragment Shader Object </a:t>
            </a:r>
            <a:r>
              <a:rPr lang="ko-KR" altLang="en-US" dirty="0" smtClean="0"/>
              <a:t>를 각각 생성 후 </a:t>
            </a:r>
            <a:r>
              <a:rPr lang="en-US" altLang="ko-KR" dirty="0" smtClean="0"/>
              <a:t>Attach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6" idx="3"/>
          </p:cNvCxnSpPr>
          <p:nvPr/>
        </p:nvCxnSpPr>
        <p:spPr>
          <a:xfrm flipV="1">
            <a:off x="5796136" y="3947079"/>
            <a:ext cx="413514" cy="78106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6" idx="3"/>
            <a:endCxn id="31" idx="2"/>
          </p:cNvCxnSpPr>
          <p:nvPr/>
        </p:nvCxnSpPr>
        <p:spPr>
          <a:xfrm flipV="1">
            <a:off x="5796136" y="3947079"/>
            <a:ext cx="2943694" cy="781061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67544" y="3096394"/>
            <a:ext cx="8033202" cy="1224136"/>
            <a:chOff x="671042" y="4581128"/>
            <a:chExt cx="7790243" cy="12241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54707" y="4520927"/>
            <a:ext cx="307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프로그래밍 가능한 </a:t>
            </a:r>
            <a:r>
              <a:rPr lang="en-US" altLang="ko-KR" dirty="0" smtClean="0"/>
              <a:t>Shader!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Attach </a:t>
            </a:r>
            <a:r>
              <a:rPr lang="ko-KR" altLang="en-US" dirty="0" smtClean="0"/>
              <a:t>완료 후 링크 수행</a:t>
            </a:r>
            <a:endParaRPr lang="en-US" altLang="ko-KR" dirty="0" smtClean="0"/>
          </a:p>
          <a:p>
            <a:pPr lvl="1"/>
            <a:r>
              <a:rPr lang="en-US" altLang="ko-KR" dirty="0" err="1"/>
              <a:t>glLinkProgram</a:t>
            </a:r>
            <a:r>
              <a:rPr lang="en-US" altLang="ko-KR" dirty="0"/>
              <a:t>(</a:t>
            </a:r>
            <a:r>
              <a:rPr lang="en-US" altLang="ko-KR" dirty="0" err="1"/>
              <a:t>ShaderProgram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ko-KR" altLang="en-US" dirty="0" smtClean="0"/>
              <a:t>링크 완료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성공적으로 링크가 끝났으면 사용 준비 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사용시 아래 아래 함수를 사전에 불러줘야 해당 </a:t>
            </a:r>
            <a:r>
              <a:rPr lang="en-US" altLang="ko-KR" dirty="0" err="1" smtClean="0"/>
              <a:t>shader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프로그램이 동작함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glUseProgram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GLuint</a:t>
            </a:r>
            <a:r>
              <a:rPr lang="en-US" altLang="ko-KR" dirty="0" smtClean="0"/>
              <a:t> program);</a:t>
            </a:r>
          </a:p>
        </p:txBody>
      </p:sp>
    </p:spTree>
    <p:extLst>
      <p:ext uri="{BB962C8B-B14F-4D97-AF65-F5344CB8AC3E}">
        <p14:creationId xmlns:p14="http://schemas.microsoft.com/office/powerpoint/2010/main" val="31510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Color </a:t>
            </a:r>
            <a:r>
              <a:rPr lang="ko-KR" altLang="en-US" dirty="0" smtClean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Position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변화가 있는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37338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437112"/>
            <a:ext cx="8147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하나의</a:t>
            </a:r>
            <a:r>
              <a:rPr lang="en-US" altLang="ko-KR" sz="2800" dirty="0" smtClean="0"/>
              <a:t> Vertex </a:t>
            </a:r>
            <a:r>
              <a:rPr lang="ko-KR" altLang="en-US" sz="2800" dirty="0" smtClean="0"/>
              <a:t>단위로 처리되는 </a:t>
            </a:r>
            <a:r>
              <a:rPr lang="en-US" altLang="ko-KR" sz="2800" dirty="0" smtClean="0"/>
              <a:t>stage</a:t>
            </a:r>
          </a:p>
          <a:p>
            <a:pPr algn="ctr"/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1755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437112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하나의</a:t>
            </a:r>
            <a:r>
              <a:rPr lang="en-US" altLang="ko-KR" sz="2800" dirty="0" smtClean="0"/>
              <a:t> Fragment </a:t>
            </a:r>
            <a:r>
              <a:rPr lang="ko-KR" altLang="en-US" sz="2800" dirty="0" smtClean="0"/>
              <a:t>단위로 처리되는 </a:t>
            </a:r>
            <a:r>
              <a:rPr lang="en-US" altLang="ko-KR" sz="2800" dirty="0" smtClean="0"/>
              <a:t>stage</a:t>
            </a:r>
          </a:p>
          <a:p>
            <a:pPr algn="ctr"/>
            <a:endParaRPr lang="en-US" altLang="ko-KR" sz="28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88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3164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Tessellation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4437112"/>
            <a:ext cx="592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강의에서는 다루지 않음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48064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Geometry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88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#version </a:t>
            </a:r>
            <a:r>
              <a:rPr lang="en-US" altLang="ko-KR" dirty="0" smtClean="0"/>
              <a:t>450 </a:t>
            </a:r>
            <a:r>
              <a:rPr lang="en-US" altLang="ko-KR" dirty="0" smtClean="0"/>
              <a:t>core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  <a:endParaRPr lang="en-US" altLang="ko-KR" dirty="0" smtClean="0"/>
          </a:p>
          <a:p>
            <a:r>
              <a:rPr lang="en-US" altLang="ko-KR" dirty="0" smtClean="0"/>
              <a:t>main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r>
              <a:rPr lang="en-US" altLang="ko-KR" dirty="0" smtClean="0"/>
              <a:t>{ </a:t>
            </a:r>
          </a:p>
          <a:p>
            <a:r>
              <a:rPr lang="en-US" altLang="ko-KR" dirty="0" smtClean="0"/>
              <a:t>	// </a:t>
            </a:r>
            <a:r>
              <a:rPr lang="en-US" altLang="ko-KR" dirty="0"/>
              <a:t>Your code goes here 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689671" y="2617862"/>
            <a:ext cx="3522290" cy="1959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4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Basic Types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66865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77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1105</Words>
  <Application>Microsoft Office PowerPoint</Application>
  <PresentationFormat>화면 슬라이드 쇼(4:3)</PresentationFormat>
  <Paragraphs>304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맑은 고딕</vt:lpstr>
      <vt:lpstr>Arial</vt:lpstr>
      <vt:lpstr>Wingdings</vt:lpstr>
      <vt:lpstr>Office 테마</vt:lpstr>
      <vt:lpstr>셰이더프로그래밍</vt:lpstr>
      <vt:lpstr>개요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Shader 입출력</vt:lpstr>
      <vt:lpstr>Shader 입출력</vt:lpstr>
      <vt:lpstr>Shader 입출력</vt:lpstr>
      <vt:lpstr>Shader 입출력</vt:lpstr>
      <vt:lpstr>Vertex shader 입력</vt:lpstr>
      <vt:lpstr>Vertex Shader 입력</vt:lpstr>
      <vt:lpstr>Vertex Shader 입력</vt:lpstr>
      <vt:lpstr>Vertex Shader 입력</vt:lpstr>
      <vt:lpstr>Vertex Shader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컴파일</vt:lpstr>
      <vt:lpstr>Shader 컴파일</vt:lpstr>
      <vt:lpstr>Shader 컴파일</vt:lpstr>
      <vt:lpstr>Shader 컴파일</vt:lpstr>
      <vt:lpstr>실습 : 외부 입력 추가 </vt:lpstr>
      <vt:lpstr>실습 : 외부 입력 추가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Lee TaekHee</cp:lastModifiedBy>
  <cp:revision>65</cp:revision>
  <dcterms:created xsi:type="dcterms:W3CDTF">2006-10-05T04:04:58Z</dcterms:created>
  <dcterms:modified xsi:type="dcterms:W3CDTF">2019-03-13T06:12:50Z</dcterms:modified>
</cp:coreProperties>
</file>