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93" r:id="rId5"/>
    <p:sldId id="294" r:id="rId6"/>
    <p:sldId id="296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2" r:id="rId22"/>
    <p:sldId id="313" r:id="rId23"/>
    <p:sldId id="316" r:id="rId24"/>
    <p:sldId id="317" r:id="rId25"/>
    <p:sldId id="321" r:id="rId26"/>
    <p:sldId id="318" r:id="rId27"/>
    <p:sldId id="319" r:id="rId28"/>
    <p:sldId id="320" r:id="rId29"/>
    <p:sldId id="333" r:id="rId30"/>
    <p:sldId id="323" r:id="rId31"/>
    <p:sldId id="322" r:id="rId32"/>
    <p:sldId id="324" r:id="rId33"/>
    <p:sldId id="325" r:id="rId34"/>
    <p:sldId id="330" r:id="rId35"/>
    <p:sldId id="331" r:id="rId36"/>
    <p:sldId id="332" r:id="rId37"/>
    <p:sldId id="326" r:id="rId38"/>
    <p:sldId id="327" r:id="rId39"/>
    <p:sldId id="328" r:id="rId40"/>
    <p:sldId id="329" r:id="rId41"/>
    <p:sldId id="281" r:id="rId42"/>
    <p:sldId id="282" r:id="rId43"/>
    <p:sldId id="334" r:id="rId44"/>
    <p:sldId id="335" r:id="rId45"/>
    <p:sldId id="339" r:id="rId46"/>
    <p:sldId id="343" r:id="rId47"/>
    <p:sldId id="340" r:id="rId48"/>
    <p:sldId id="342" r:id="rId49"/>
    <p:sldId id="344" r:id="rId50"/>
    <p:sldId id="347" r:id="rId51"/>
    <p:sldId id="346" r:id="rId52"/>
    <p:sldId id="351" r:id="rId53"/>
    <p:sldId id="352" r:id="rId54"/>
    <p:sldId id="353" r:id="rId55"/>
    <p:sldId id="354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3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범위 </a:t>
            </a:r>
            <a:r>
              <a:rPr lang="en-US" altLang="ko-KR" dirty="0"/>
              <a:t>(C </a:t>
            </a:r>
            <a:r>
              <a:rPr lang="ko-KR" altLang="en-US" dirty="0"/>
              <a:t>와 동일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함수 외부에서 선언된 경우 전역 변수로 인식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나 </a:t>
            </a:r>
            <a:r>
              <a:rPr lang="en-US" altLang="ko-KR" dirty="0"/>
              <a:t>If </a:t>
            </a:r>
            <a:r>
              <a:rPr lang="ko-KR" altLang="en-US" dirty="0"/>
              <a:t>문 이후 등장하는 </a:t>
            </a:r>
            <a:r>
              <a:rPr lang="en-US" altLang="ko-KR" dirty="0"/>
              <a:t>{ } </a:t>
            </a:r>
            <a:r>
              <a:rPr lang="ko-KR" altLang="en-US" dirty="0"/>
              <a:t>내부에서 선언된 경우 내부에서만 제어 가능</a:t>
            </a:r>
            <a:endParaRPr lang="en-US" altLang="ko-KR" dirty="0"/>
          </a:p>
          <a:p>
            <a:pPr lvl="1"/>
            <a:r>
              <a:rPr lang="en-US" altLang="ko-KR" dirty="0"/>
              <a:t>{ } </a:t>
            </a:r>
            <a:r>
              <a:rPr lang="ko-KR" altLang="en-US" dirty="0"/>
              <a:t>외부의 </a:t>
            </a:r>
            <a:r>
              <a:rPr lang="en-US" altLang="ko-KR" dirty="0"/>
              <a:t>Variables </a:t>
            </a:r>
            <a:r>
              <a:rPr lang="ko-KR" altLang="en-US" dirty="0"/>
              <a:t>는 </a:t>
            </a:r>
            <a:r>
              <a:rPr lang="en-US" altLang="ko-KR" dirty="0"/>
              <a:t>{ } </a:t>
            </a:r>
            <a:r>
              <a:rPr lang="ko-KR" altLang="en-US" dirty="0"/>
              <a:t>내부에서 제어 가능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09120"/>
            <a:ext cx="43529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43808" y="4390826"/>
            <a:ext cx="4352925" cy="889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4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초기화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63280"/>
            <a:ext cx="5762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07122" y="3477765"/>
            <a:ext cx="5791199" cy="100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5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타입 캐스팅</a:t>
            </a:r>
            <a:endParaRPr lang="en-US" altLang="ko-KR" dirty="0"/>
          </a:p>
          <a:p>
            <a:pPr lvl="1"/>
            <a:r>
              <a:rPr lang="ko-KR" altLang="en-US" dirty="0"/>
              <a:t>정보를 잃게 될 가능성이 있을 경우 명확하게 표시를 해 줘야 함</a:t>
            </a:r>
            <a:endParaRPr lang="en-US" altLang="ko-KR" dirty="0"/>
          </a:p>
          <a:p>
            <a:pPr lvl="2"/>
            <a:r>
              <a:rPr lang="en-US" altLang="ko-KR" dirty="0"/>
              <a:t>Ex : double </a:t>
            </a:r>
            <a:r>
              <a:rPr lang="en-US" altLang="ko-KR" dirty="0">
                <a:sym typeface="Wingdings" pitchFamily="2" charset="2"/>
              </a:rPr>
              <a:t> float, float 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uint</a:t>
            </a:r>
            <a:r>
              <a:rPr lang="en-US" altLang="ko-KR" dirty="0">
                <a:sym typeface="Wingdings" pitchFamily="2" charset="2"/>
              </a:rPr>
              <a:t>  </a:t>
            </a:r>
            <a:r>
              <a:rPr lang="en-US" altLang="ko-KR" dirty="0" err="1">
                <a:sym typeface="Wingdings" pitchFamily="2" charset="2"/>
              </a:rPr>
              <a:t>int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82" y="3861048"/>
            <a:ext cx="5248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773905"/>
            <a:ext cx="27336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2210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그냥</a:t>
            </a:r>
            <a:r>
              <a:rPr lang="en-US" altLang="ko-KR" dirty="0"/>
              <a:t> </a:t>
            </a:r>
            <a:r>
              <a:rPr lang="ko-KR" altLang="en-US" dirty="0"/>
              <a:t>변경 가능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6176" y="605507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 캐스팅 필요</a:t>
            </a:r>
          </a:p>
        </p:txBody>
      </p:sp>
    </p:spTree>
    <p:extLst>
      <p:ext uri="{BB962C8B-B14F-4D97-AF65-F5344CB8AC3E}">
        <p14:creationId xmlns:p14="http://schemas.microsoft.com/office/powerpoint/2010/main" val="405701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8" y="2420888"/>
            <a:ext cx="84772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34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1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73437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38957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71004" y="3573015"/>
            <a:ext cx="7472363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5297" y="2261442"/>
            <a:ext cx="5320879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28" y="2193429"/>
            <a:ext cx="4152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22" y="3221533"/>
            <a:ext cx="19240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6448002" y="3522525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3" y="3068960"/>
            <a:ext cx="59150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오른쪽 화살표 13"/>
          <p:cNvSpPr/>
          <p:nvPr/>
        </p:nvSpPr>
        <p:spPr>
          <a:xfrm rot="18845396">
            <a:off x="6448002" y="518557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8" y="4422623"/>
            <a:ext cx="4362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오른쪽 화살표 12"/>
          <p:cNvSpPr/>
          <p:nvPr/>
        </p:nvSpPr>
        <p:spPr>
          <a:xfrm rot="1890669">
            <a:off x="6465188" y="2489977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77256" y="4395489"/>
            <a:ext cx="4359771" cy="1957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2003" y="3049910"/>
            <a:ext cx="5915024" cy="1209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84128" y="2214389"/>
            <a:ext cx="4152899" cy="721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59471" y="4422623"/>
            <a:ext cx="20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Culumn</a:t>
            </a:r>
            <a:r>
              <a:rPr lang="en-US" altLang="ko-KR" dirty="0"/>
              <a:t> major matrices</a:t>
            </a:r>
          </a:p>
        </p:txBody>
      </p:sp>
    </p:spTree>
    <p:extLst>
      <p:ext uri="{BB962C8B-B14F-4D97-AF65-F5344CB8AC3E}">
        <p14:creationId xmlns:p14="http://schemas.microsoft.com/office/powerpoint/2010/main" val="325948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캐스팅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00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44155"/>
            <a:ext cx="4333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2676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73533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9989" y="2348881"/>
            <a:ext cx="520025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9593" y="3746177"/>
            <a:ext cx="2736304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989" y="4980807"/>
            <a:ext cx="735290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3486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2276872"/>
            <a:ext cx="76485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5949280"/>
            <a:ext cx="27717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716016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78" y="4293096"/>
            <a:ext cx="3238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60" y="4722279"/>
            <a:ext cx="2266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7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3216" y="3402247"/>
            <a:ext cx="3680792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 연습문제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35" y="3592837"/>
            <a:ext cx="3400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436096" y="3847158"/>
            <a:ext cx="360040" cy="31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12160" y="3402247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m?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zVec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yScale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9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선언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8" y="2564904"/>
            <a:ext cx="82581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3" y="4581128"/>
            <a:ext cx="847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7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Shading Language </a:t>
            </a:r>
          </a:p>
          <a:p>
            <a:r>
              <a:rPr lang="en-US" altLang="ko-KR" dirty="0"/>
              <a:t>Shader</a:t>
            </a:r>
            <a:r>
              <a:rPr lang="ko-KR" altLang="en-US" dirty="0"/>
              <a:t> 입출력 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컴파일</a:t>
            </a:r>
            <a:endParaRPr lang="en-US" altLang="ko-KR" dirty="0"/>
          </a:p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r>
              <a:rPr lang="ko-KR" altLang="en-US" dirty="0"/>
              <a:t> 입력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외부 입력</a:t>
            </a:r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500" y="2761655"/>
            <a:ext cx="417646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out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ko-KR" altLang="en-US" dirty="0"/>
              <a:t>함수 선언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355976" y="2761655"/>
            <a:ext cx="4642121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const</a:t>
            </a:r>
            <a:r>
              <a:rPr lang="en-US" altLang="ko-KR" sz="2000" dirty="0">
                <a:solidFill>
                  <a:schemeClr val="tx1"/>
                </a:solidFill>
              </a:rPr>
              <a:t> 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4797152"/>
            <a:ext cx="439248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</a:t>
            </a:r>
            <a:r>
              <a:rPr lang="en-US" altLang="ko-KR" sz="2000" dirty="0" err="1">
                <a:solidFill>
                  <a:schemeClr val="tx1"/>
                </a:solidFill>
              </a:rPr>
              <a:t>inout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0" y="4814647"/>
            <a:ext cx="4426097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2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0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gl_Position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gl_PointSize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46946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gl_VertexID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gl_InstanceID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5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gl_FragDepth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3246946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gl_FrontFacing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13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오른쪽 화살표 96"/>
          <p:cNvSpPr/>
          <p:nvPr/>
        </p:nvSpPr>
        <p:spPr>
          <a:xfrm>
            <a:off x="4644008" y="2420888"/>
            <a:ext cx="288032" cy="500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2622" y="2072258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351116" y="207225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85635" y="207225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22" idx="1"/>
          </p:cNvCxnSpPr>
          <p:nvPr/>
        </p:nvCxnSpPr>
        <p:spPr>
          <a:xfrm flipH="1">
            <a:off x="2364481" y="2684326"/>
            <a:ext cx="407319" cy="1576865"/>
          </a:xfrm>
          <a:prstGeom prst="bentConnector5">
            <a:avLst>
              <a:gd name="adj1" fmla="val -56123"/>
              <a:gd name="adj2" fmla="val 56233"/>
              <a:gd name="adj3" fmla="val 1561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255776" y="2072259"/>
            <a:ext cx="1461364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858" y="1800032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64481" y="3845692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  <a:endCxn id="27" idx="3"/>
          </p:cNvCxnSpPr>
          <p:nvPr/>
        </p:nvCxnSpPr>
        <p:spPr>
          <a:xfrm flipH="1">
            <a:off x="8636514" y="2684327"/>
            <a:ext cx="80626" cy="3252786"/>
          </a:xfrm>
          <a:prstGeom prst="bentConnector3">
            <a:avLst>
              <a:gd name="adj1" fmla="val -2835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55776" y="5675503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400" dirty="0">
                <a:solidFill>
                  <a:srgbClr val="FF0000"/>
                </a:solidFill>
              </a:rPr>
              <a:t>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859" y="2813356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8" name="꺾인 연결선 7"/>
          <p:cNvCxnSpPr>
            <a:stCxn id="14" idx="3"/>
            <a:endCxn id="4" idx="1"/>
          </p:cNvCxnSpPr>
          <p:nvPr/>
        </p:nvCxnSpPr>
        <p:spPr>
          <a:xfrm>
            <a:off x="1152803" y="2215531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" idx="3"/>
            <a:endCxn id="4" idx="1"/>
          </p:cNvCxnSpPr>
          <p:nvPr/>
        </p:nvCxnSpPr>
        <p:spPr>
          <a:xfrm flipV="1">
            <a:off x="1152803" y="2684326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64482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36" name="꺾인 연결선 35"/>
          <p:cNvCxnSpPr>
            <a:stCxn id="4" idx="3"/>
            <a:endCxn id="33" idx="1"/>
          </p:cNvCxnSpPr>
          <p:nvPr/>
        </p:nvCxnSpPr>
        <p:spPr>
          <a:xfrm flipH="1">
            <a:off x="2364482" y="2684326"/>
            <a:ext cx="407318" cy="2489717"/>
          </a:xfrm>
          <a:prstGeom prst="bentConnector5">
            <a:avLst>
              <a:gd name="adj1" fmla="val -56123"/>
              <a:gd name="adj2" fmla="val 35584"/>
              <a:gd name="adj3" fmla="val 156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2" idx="3"/>
            <a:endCxn id="5" idx="1"/>
          </p:cNvCxnSpPr>
          <p:nvPr/>
        </p:nvCxnSpPr>
        <p:spPr>
          <a:xfrm flipH="1" flipV="1">
            <a:off x="3351116" y="2684326"/>
            <a:ext cx="315178" cy="1576865"/>
          </a:xfrm>
          <a:prstGeom prst="bentConnector5">
            <a:avLst>
              <a:gd name="adj1" fmla="val -72530"/>
              <a:gd name="adj2" fmla="val 43767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3" idx="3"/>
            <a:endCxn id="5" idx="1"/>
          </p:cNvCxnSpPr>
          <p:nvPr/>
        </p:nvCxnSpPr>
        <p:spPr>
          <a:xfrm flipH="1" flipV="1">
            <a:off x="3351116" y="2684326"/>
            <a:ext cx="315179" cy="2489717"/>
          </a:xfrm>
          <a:prstGeom prst="bentConnector5">
            <a:avLst>
              <a:gd name="adj1" fmla="val -72530"/>
              <a:gd name="adj2" fmla="val 64416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255776" y="6261949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고유의</a:t>
            </a:r>
            <a:r>
              <a:rPr lang="en-US" altLang="ko-KR" sz="1400" dirty="0">
                <a:solidFill>
                  <a:srgbClr val="FF0000"/>
                </a:solidFill>
              </a:rPr>
              <a:t> 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96481" y="3845691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FS</a:t>
            </a:r>
            <a:r>
              <a:rPr lang="ko-KR" altLang="en-US" sz="1600" dirty="0">
                <a:solidFill>
                  <a:srgbClr val="FF0000"/>
                </a:solidFill>
              </a:rPr>
              <a:t> 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93369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FS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02" name="꺾인 연결선 101"/>
          <p:cNvCxnSpPr>
            <a:stCxn id="10" idx="3"/>
            <a:endCxn id="81" idx="3"/>
          </p:cNvCxnSpPr>
          <p:nvPr/>
        </p:nvCxnSpPr>
        <p:spPr>
          <a:xfrm flipH="1">
            <a:off x="8636514" y="2684327"/>
            <a:ext cx="80626" cy="3839232"/>
          </a:xfrm>
          <a:prstGeom prst="bentConnector3">
            <a:avLst>
              <a:gd name="adj1" fmla="val -283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6" idx="3"/>
            <a:endCxn id="94" idx="1"/>
          </p:cNvCxnSpPr>
          <p:nvPr/>
        </p:nvCxnSpPr>
        <p:spPr>
          <a:xfrm flipH="1">
            <a:off x="6296481" y="2684326"/>
            <a:ext cx="342519" cy="1576864"/>
          </a:xfrm>
          <a:prstGeom prst="bentConnector5">
            <a:avLst>
              <a:gd name="adj1" fmla="val -66741"/>
              <a:gd name="adj2" fmla="val 56233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6" idx="3"/>
            <a:endCxn id="95" idx="1"/>
          </p:cNvCxnSpPr>
          <p:nvPr/>
        </p:nvCxnSpPr>
        <p:spPr>
          <a:xfrm flipH="1">
            <a:off x="6293369" y="2684326"/>
            <a:ext cx="345631" cy="2489717"/>
          </a:xfrm>
          <a:prstGeom prst="bentConnector5">
            <a:avLst>
              <a:gd name="adj1" fmla="val -66140"/>
              <a:gd name="adj2" fmla="val 35583"/>
              <a:gd name="adj3" fmla="val 166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94" idx="3"/>
            <a:endCxn id="10" idx="1"/>
          </p:cNvCxnSpPr>
          <p:nvPr/>
        </p:nvCxnSpPr>
        <p:spPr>
          <a:xfrm flipH="1" flipV="1">
            <a:off x="7255776" y="2684327"/>
            <a:ext cx="342518" cy="1576863"/>
          </a:xfrm>
          <a:prstGeom prst="bentConnector5">
            <a:avLst>
              <a:gd name="adj1" fmla="val -66741"/>
              <a:gd name="adj2" fmla="val 43767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95" idx="3"/>
            <a:endCxn id="10" idx="1"/>
          </p:cNvCxnSpPr>
          <p:nvPr/>
        </p:nvCxnSpPr>
        <p:spPr>
          <a:xfrm flipH="1" flipV="1">
            <a:off x="7255776" y="2684327"/>
            <a:ext cx="339406" cy="2489716"/>
          </a:xfrm>
          <a:prstGeom prst="bentConnector5">
            <a:avLst>
              <a:gd name="adj1" fmla="val -67353"/>
              <a:gd name="adj2" fmla="val 64062"/>
              <a:gd name="adj3" fmla="val 167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폭발 2 113"/>
          <p:cNvSpPr/>
          <p:nvPr/>
        </p:nvSpPr>
        <p:spPr>
          <a:xfrm>
            <a:off x="27769" y="3341635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폭발 2 114"/>
          <p:cNvSpPr/>
          <p:nvPr/>
        </p:nvSpPr>
        <p:spPr>
          <a:xfrm>
            <a:off x="2455506" y="5466430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폭발 2 115"/>
          <p:cNvSpPr/>
          <p:nvPr/>
        </p:nvSpPr>
        <p:spPr>
          <a:xfrm>
            <a:off x="5940673" y="5446372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폭발 2 116"/>
          <p:cNvSpPr/>
          <p:nvPr/>
        </p:nvSpPr>
        <p:spPr>
          <a:xfrm>
            <a:off x="7845921" y="4718168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8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1411" y="1803529"/>
            <a:ext cx="47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2400" dirty="0">
                <a:solidFill>
                  <a:srgbClr val="FF0000"/>
                </a:solidFill>
              </a:rPr>
              <a:t>VS </a:t>
            </a:r>
            <a:r>
              <a:rPr lang="ko-KR" altLang="en-US" sz="2400" dirty="0">
                <a:solidFill>
                  <a:srgbClr val="FF0000"/>
                </a:solidFill>
              </a:rPr>
              <a:t>입력 값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</a:rPr>
              <a:t>Attribute </a:t>
            </a:r>
            <a:r>
              <a:rPr lang="ko-KR" altLang="en-US" sz="2400" dirty="0">
                <a:solidFill>
                  <a:srgbClr val="FF0000"/>
                </a:solidFill>
              </a:rPr>
              <a:t>라 칭함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2648" y="53732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47849" y="3461912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59085" y="3189686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59086" y="4203010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1" name="꺾인 연결선 10"/>
          <p:cNvCxnSpPr>
            <a:stCxn id="9" idx="3"/>
            <a:endCxn id="7" idx="1"/>
          </p:cNvCxnSpPr>
          <p:nvPr/>
        </p:nvCxnSpPr>
        <p:spPr>
          <a:xfrm>
            <a:off x="4898030" y="3605185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3"/>
            <a:endCxn id="7" idx="1"/>
          </p:cNvCxnSpPr>
          <p:nvPr/>
        </p:nvCxnSpPr>
        <p:spPr>
          <a:xfrm flipV="1">
            <a:off x="4898030" y="4073980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00534" y="3404211"/>
            <a:ext cx="110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Attribute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880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327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658" y="573325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067944" y="3429000"/>
            <a:ext cx="360040" cy="2664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20" y="35277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en-US" altLang="ko-KR" dirty="0"/>
              <a:t> </a:t>
            </a:r>
            <a:r>
              <a:rPr lang="ko-KR" altLang="en-US" dirty="0"/>
              <a:t>코드의 </a:t>
            </a:r>
            <a:r>
              <a:rPr lang="en-US" altLang="ko-KR" dirty="0"/>
              <a:t>layout </a:t>
            </a:r>
            <a:r>
              <a:rPr lang="ko-KR" altLang="en-US" dirty="0"/>
              <a:t>부분과 연동됨</a:t>
            </a:r>
          </a:p>
        </p:txBody>
      </p:sp>
    </p:spTree>
    <p:extLst>
      <p:ext uri="{BB962C8B-B14F-4D97-AF65-F5344CB8AC3E}">
        <p14:creationId xmlns:p14="http://schemas.microsoft.com/office/powerpoint/2010/main" val="1970616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 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35" y="4797703"/>
            <a:ext cx="57007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364" y="1591925"/>
            <a:ext cx="789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사용자가</a:t>
            </a:r>
            <a:r>
              <a:rPr lang="en-US" altLang="ko-KR" sz="2400" dirty="0"/>
              <a:t> </a:t>
            </a:r>
            <a:r>
              <a:rPr lang="ko-KR" altLang="en-US" sz="2400" dirty="0"/>
              <a:t>원하는 입력 값이 두 개라면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3582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없이도 사용 가능</a:t>
            </a:r>
            <a:endParaRPr lang="en-US" altLang="ko-KR" dirty="0"/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program, </a:t>
            </a:r>
            <a:r>
              <a:rPr lang="en-US" altLang="ko-KR" dirty="0" err="1"/>
              <a:t>const</a:t>
            </a:r>
            <a:r>
              <a:rPr lang="en-US" altLang="ko-KR" dirty="0"/>
              <a:t> char* name);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32856" y="3473872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12268" y="3154983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4151371"/>
            <a:ext cx="6966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id0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“Position”);</a:t>
            </a:r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id1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“Color”);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963" y="4797702"/>
            <a:ext cx="7872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(id0);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(id0,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(id1);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(id1, 3, GL_FLOAT, GL_FALSE, 0, 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45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외부 입력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26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9552" y="1700808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195736" y="4797153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입력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시간에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가중치에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기타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0"/>
            <a:endCxn id="4" idx="2"/>
          </p:cNvCxnSpPr>
          <p:nvPr/>
        </p:nvCxnSpPr>
        <p:spPr>
          <a:xfrm rot="16200000" flipV="1">
            <a:off x="1702348" y="2467560"/>
            <a:ext cx="1872209" cy="27869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3" idx="0"/>
            <a:endCxn id="7" idx="2"/>
          </p:cNvCxnSpPr>
          <p:nvPr/>
        </p:nvCxnSpPr>
        <p:spPr>
          <a:xfrm rot="5400000" flipH="1" flipV="1">
            <a:off x="4234487" y="2722398"/>
            <a:ext cx="1872209" cy="22773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4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uniform </a:t>
            </a:r>
            <a:r>
              <a:rPr lang="ko-KR" altLang="en-US" dirty="0" err="1"/>
              <a:t>선언자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uniform </a:t>
            </a:r>
            <a:r>
              <a:rPr lang="ko-KR" altLang="en-US" dirty="0"/>
              <a:t>으로 선언된 변수는 외부에서 입력된 값을 가지고 있으며 </a:t>
            </a:r>
            <a:r>
              <a:rPr lang="ko-KR" altLang="en-US" dirty="0" err="1"/>
              <a:t>쉐이더</a:t>
            </a:r>
            <a:r>
              <a:rPr lang="ko-KR" altLang="en-US" dirty="0"/>
              <a:t> 내부에선 읽기만 가능하고 쓰기는 불가능 함</a:t>
            </a:r>
            <a:endParaRPr lang="en-US" altLang="ko-KR" dirty="0"/>
          </a:p>
          <a:p>
            <a:pPr lvl="1"/>
            <a:r>
              <a:rPr lang="ko-KR" altLang="en-US" dirty="0" err="1"/>
              <a:t>쉐이더</a:t>
            </a:r>
            <a:r>
              <a:rPr lang="en-US" altLang="ko-KR" dirty="0"/>
              <a:t> </a:t>
            </a:r>
            <a:r>
              <a:rPr lang="ko-KR" altLang="en-US" dirty="0"/>
              <a:t>전반에 걸쳐 읽기가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628800"/>
            <a:ext cx="8136904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layout (location = 0) in vec3 Position;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uniform float </a:t>
            </a:r>
            <a:r>
              <a:rPr lang="en-US" altLang="ko-KR" sz="1800" dirty="0" err="1"/>
              <a:t>gScale</a:t>
            </a:r>
            <a:r>
              <a:rPr lang="en-US" altLang="ko-KR" sz="1800" dirty="0"/>
              <a:t>; //</a:t>
            </a:r>
            <a:r>
              <a:rPr lang="ko-KR" altLang="en-US" sz="1800" dirty="0"/>
              <a:t>외부에서 값을 넘겨받음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void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fr-FR" altLang="ko-KR" sz="1800" dirty="0"/>
              <a:t>    gl_Position = vec4(gScale * Position.x, gScale * Position.y, Position.z, 1.0);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GLint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GLuint</a:t>
            </a:r>
            <a:r>
              <a:rPr lang="en-US" altLang="ko-KR" sz="2400" dirty="0"/>
              <a:t> program,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char* name);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70892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6737" y="2692524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74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TYPE value);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TYPE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{234}{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{2x3,2x4,3x2,3x4,4x2,4x3}{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 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5898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glUniform1f(id, 0.5f);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412776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05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18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7504" y="1502618"/>
            <a:ext cx="8928991" cy="3744416"/>
            <a:chOff x="107504" y="1502618"/>
            <a:chExt cx="8928991" cy="3744416"/>
          </a:xfrm>
        </p:grpSpPr>
        <p:sp>
          <p:nvSpPr>
            <p:cNvPr id="8" name="직사각형 7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Vertex Shader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Fragment Shader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Shader Program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971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868144" y="2236338"/>
            <a:ext cx="3218707" cy="1877707"/>
            <a:chOff x="107504" y="1502618"/>
            <a:chExt cx="8928991" cy="3744416"/>
          </a:xfrm>
        </p:grpSpPr>
        <p:sp>
          <p:nvSpPr>
            <p:cNvPr id="26" name="직사각형 25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Vertex Shader</a:t>
              </a:r>
              <a:endParaRPr lang="ko-KR" altLang="en-US" sz="7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Fragment Shader</a:t>
              </a:r>
              <a:endParaRPr lang="ko-KR" altLang="en-US" sz="7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Shader Program</a:t>
              </a:r>
              <a:endParaRPr lang="ko-KR" altLang="en-US" sz="10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51520" y="2858927"/>
            <a:ext cx="5544616" cy="373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58927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Shader Object </a:t>
            </a:r>
            <a:r>
              <a:rPr lang="ko-KR" altLang="en-US" dirty="0"/>
              <a:t>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552" y="3228259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ShaderObj</a:t>
            </a:r>
            <a:r>
              <a:rPr lang="en-US" altLang="ko-KR" dirty="0"/>
              <a:t> = </a:t>
            </a:r>
            <a:r>
              <a:rPr lang="en-US" altLang="ko-KR" dirty="0" err="1"/>
              <a:t>glCreateShader</a:t>
            </a:r>
            <a:r>
              <a:rPr lang="en-US" altLang="ko-KR" dirty="0"/>
              <a:t>(</a:t>
            </a:r>
            <a:r>
              <a:rPr lang="en-US" altLang="ko-KR" dirty="0" err="1"/>
              <a:t>ShaderType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1268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#define GL_FRAGMENT_SHADER</a:t>
            </a:r>
          </a:p>
          <a:p>
            <a:r>
              <a:rPr lang="en-US" altLang="ko-KR" dirty="0"/>
              <a:t>#define GL_VERTEX_SHADER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9293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Object </a:t>
            </a:r>
            <a:r>
              <a:rPr lang="ko-KR" altLang="en-US" dirty="0"/>
              <a:t>에 </a:t>
            </a:r>
            <a:r>
              <a:rPr lang="en-US" altLang="ko-KR" dirty="0"/>
              <a:t>Source </a:t>
            </a:r>
            <a:r>
              <a:rPr lang="ko-KR" altLang="en-US" dirty="0"/>
              <a:t>할당 및 컴파일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9552" y="4298712"/>
            <a:ext cx="586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glShaderSource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, 1, p, Lengths);</a:t>
            </a:r>
          </a:p>
          <a:p>
            <a:r>
              <a:rPr lang="en-US" altLang="ko-KR" dirty="0" err="1"/>
              <a:t>glCompileShader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608474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glAttachShader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, 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8995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Shader Program </a:t>
            </a:r>
            <a:r>
              <a:rPr lang="ko-KR" altLang="en-US" dirty="0"/>
              <a:t>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9552" y="2268860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ShaderProgram</a:t>
            </a:r>
            <a:r>
              <a:rPr lang="en-US" altLang="ko-KR" dirty="0"/>
              <a:t> = </a:t>
            </a:r>
            <a:r>
              <a:rPr lang="en-US" altLang="ko-KR" dirty="0" err="1"/>
              <a:t>glCreateProgram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1761" y="571541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Shader Program 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506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컴파일 완료 확인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00192" y="5238034"/>
            <a:ext cx="284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및 </a:t>
            </a:r>
            <a:r>
              <a:rPr lang="en-US" altLang="ko-KR" dirty="0"/>
              <a:t>Fragment Shader Object </a:t>
            </a:r>
            <a:r>
              <a:rPr lang="ko-KR" altLang="en-US" dirty="0"/>
              <a:t>를 각각 생성 후 </a:t>
            </a:r>
            <a:r>
              <a:rPr lang="en-US" altLang="ko-KR" dirty="0"/>
              <a:t>Attach </a:t>
            </a:r>
            <a:r>
              <a:rPr lang="ko-KR" altLang="en-US" dirty="0"/>
              <a:t>함</a:t>
            </a:r>
          </a:p>
        </p:txBody>
      </p:sp>
      <p:cxnSp>
        <p:nvCxnSpPr>
          <p:cNvPr id="15" name="직선 화살표 연결선 14"/>
          <p:cNvCxnSpPr>
            <a:stCxn id="16" idx="3"/>
          </p:cNvCxnSpPr>
          <p:nvPr/>
        </p:nvCxnSpPr>
        <p:spPr>
          <a:xfrm flipV="1">
            <a:off x="5796136" y="3947079"/>
            <a:ext cx="413514" cy="7810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6" idx="3"/>
            <a:endCxn id="31" idx="2"/>
          </p:cNvCxnSpPr>
          <p:nvPr/>
        </p:nvCxnSpPr>
        <p:spPr>
          <a:xfrm flipV="1">
            <a:off x="5796136" y="3947079"/>
            <a:ext cx="2943694" cy="781061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3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3096394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54707" y="4520927"/>
            <a:ext cx="307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프로그래밍 가능한 </a:t>
            </a:r>
            <a:r>
              <a:rPr lang="en-US" altLang="ko-KR" dirty="0"/>
              <a:t>Shader!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Attach </a:t>
            </a:r>
            <a:r>
              <a:rPr lang="ko-KR" altLang="en-US" dirty="0"/>
              <a:t>완료 후 링크 수행</a:t>
            </a:r>
            <a:endParaRPr lang="en-US" altLang="ko-KR" dirty="0"/>
          </a:p>
          <a:p>
            <a:pPr lvl="1"/>
            <a:r>
              <a:rPr lang="en-US" altLang="ko-KR" dirty="0" err="1"/>
              <a:t>glLinkProgram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링크 완료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성공적으로 링크가 끝났으면 사용 준비 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사용시 아래 아래 함수를 사전에 불러줘야 해당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프로그램이 동작함</a:t>
            </a:r>
            <a:endParaRPr lang="en-US" altLang="ko-KR" dirty="0"/>
          </a:p>
          <a:p>
            <a:pPr lvl="1"/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program);</a:t>
            </a:r>
          </a:p>
        </p:txBody>
      </p:sp>
    </p:spTree>
    <p:extLst>
      <p:ext uri="{BB962C8B-B14F-4D97-AF65-F5344CB8AC3E}">
        <p14:creationId xmlns:p14="http://schemas.microsoft.com/office/powerpoint/2010/main" val="3151081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Color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변화가 있는 입력</a:t>
            </a:r>
          </a:p>
        </p:txBody>
      </p:sp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사각형 </a:t>
            </a:r>
            <a:r>
              <a:rPr lang="ko-KR" altLang="en-US" dirty="0" err="1"/>
              <a:t>파티클</a:t>
            </a:r>
            <a:r>
              <a:rPr lang="ko-KR" altLang="en-US" dirty="0"/>
              <a:t> 생성</a:t>
            </a:r>
            <a:r>
              <a:rPr lang="en-US" altLang="ko-KR" dirty="0"/>
              <a:t> </a:t>
            </a:r>
            <a:r>
              <a:rPr lang="ko-KR" altLang="en-US" dirty="0"/>
              <a:t>후 화면에 그려보기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랜덤 위치에 그려보기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파티클</a:t>
            </a:r>
            <a:r>
              <a:rPr lang="ko-KR" altLang="en-US" dirty="0"/>
              <a:t> 초기 속도 주기</a:t>
            </a:r>
            <a:endParaRPr lang="en-US" altLang="ko-KR" dirty="0"/>
          </a:p>
          <a:p>
            <a:pPr lvl="1"/>
            <a:r>
              <a:rPr lang="ko-KR" altLang="en-US" dirty="0"/>
              <a:t>가속도는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파티클</a:t>
            </a:r>
            <a:r>
              <a:rPr lang="ko-KR" altLang="en-US" dirty="0"/>
              <a:t> 움직임 사인 곡선 적용 해 보기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연속적으로 증가하는 외부 입력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9140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endParaRPr lang="en-US" altLang="ko-KR" dirty="0"/>
          </a:p>
          <a:p>
            <a:pPr lvl="2"/>
            <a:r>
              <a:rPr lang="en-US" altLang="ko-KR" dirty="0"/>
              <a:t>{(Random Position), …..}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047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endParaRPr lang="en-US" altLang="ko-KR" dirty="0"/>
          </a:p>
          <a:p>
            <a:pPr lvl="2"/>
            <a:r>
              <a:rPr lang="en-US" altLang="ko-KR" dirty="0"/>
              <a:t>{(Random Position), (Random Velocity), …..}</a:t>
            </a:r>
          </a:p>
          <a:p>
            <a:pPr lvl="2"/>
            <a:endParaRPr lang="en-US" altLang="ko-KR" dirty="0"/>
          </a:p>
          <a:p>
            <a:r>
              <a:rPr lang="ko-KR" altLang="en-US" dirty="0" err="1"/>
              <a:t>쉐이더</a:t>
            </a:r>
            <a:endParaRPr lang="en-US" altLang="ko-KR" dirty="0"/>
          </a:p>
          <a:p>
            <a:pPr lvl="1"/>
            <a:r>
              <a:rPr lang="ko-KR" altLang="en-US" dirty="0"/>
              <a:t>속도 계산 추가</a:t>
            </a:r>
          </a:p>
        </p:txBody>
      </p:sp>
    </p:spTree>
    <p:extLst>
      <p:ext uri="{BB962C8B-B14F-4D97-AF65-F5344CB8AC3E}">
        <p14:creationId xmlns:p14="http://schemas.microsoft.com/office/powerpoint/2010/main" val="3016474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endParaRPr lang="en-US" altLang="ko-KR" dirty="0"/>
          </a:p>
          <a:p>
            <a:pPr lvl="2"/>
            <a:r>
              <a:rPr lang="en-US" altLang="ko-KR" dirty="0"/>
              <a:t>{(Random Position), (Random Velocity), …..}</a:t>
            </a:r>
          </a:p>
          <a:p>
            <a:pPr lvl="2"/>
            <a:endParaRPr lang="en-US" altLang="ko-KR" dirty="0"/>
          </a:p>
          <a:p>
            <a:r>
              <a:rPr lang="ko-KR" altLang="en-US" dirty="0" err="1"/>
              <a:t>쉐이더</a:t>
            </a:r>
            <a:endParaRPr lang="en-US" altLang="ko-KR" dirty="0"/>
          </a:p>
          <a:p>
            <a:pPr lvl="1"/>
            <a:r>
              <a:rPr lang="ko-KR" altLang="en-US" dirty="0"/>
              <a:t>가속도 추가</a:t>
            </a:r>
          </a:p>
        </p:txBody>
      </p:sp>
    </p:spTree>
    <p:extLst>
      <p:ext uri="{BB962C8B-B14F-4D97-AF65-F5344CB8AC3E}">
        <p14:creationId xmlns:p14="http://schemas.microsoft.com/office/powerpoint/2010/main" val="2670505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 smtClean="0"/>
              <a:t>시작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{(</a:t>
            </a:r>
            <a:r>
              <a:rPr lang="en-US" altLang="ko-KR" dirty="0"/>
              <a:t>Random Position), (Random Velocity), (Emit Time, Life Time)…..}</a:t>
            </a:r>
          </a:p>
          <a:p>
            <a:pPr lvl="2"/>
            <a:r>
              <a:rPr lang="en-US" altLang="ko-KR" dirty="0"/>
              <a:t>Emit Time</a:t>
            </a:r>
          </a:p>
          <a:p>
            <a:pPr lvl="3"/>
            <a:r>
              <a:rPr lang="ko-KR" altLang="en-US" dirty="0" err="1"/>
              <a:t>파티클이</a:t>
            </a:r>
            <a:r>
              <a:rPr lang="en-US" altLang="ko-KR" dirty="0"/>
              <a:t> </a:t>
            </a:r>
            <a:r>
              <a:rPr lang="ko-KR" altLang="en-US" dirty="0"/>
              <a:t>생성되는 시작 시간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 err="1"/>
              <a:t>파티클</a:t>
            </a:r>
            <a:r>
              <a:rPr lang="ko-KR" altLang="en-US" dirty="0"/>
              <a:t> 배치 후 몇 초 후에 생성될 것인가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 Life Time</a:t>
            </a:r>
          </a:p>
          <a:p>
            <a:pPr lvl="3"/>
            <a:r>
              <a:rPr lang="ko-KR" altLang="en-US" dirty="0" err="1"/>
              <a:t>파티클이</a:t>
            </a:r>
            <a:r>
              <a:rPr lang="en-US" altLang="ko-KR" dirty="0"/>
              <a:t> </a:t>
            </a:r>
            <a:r>
              <a:rPr lang="ko-KR" altLang="en-US" dirty="0"/>
              <a:t>유지되는 시간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 err="1"/>
              <a:t>파티클</a:t>
            </a:r>
            <a:r>
              <a:rPr lang="ko-KR" altLang="en-US" dirty="0"/>
              <a:t> 생성 후 몇 초간 유지될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469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 smtClean="0"/>
              <a:t>시작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{(</a:t>
            </a:r>
            <a:r>
              <a:rPr lang="en-US" altLang="ko-KR" dirty="0"/>
              <a:t>Random Position), (Random Velocity), (Emit Time, Life Time), </a:t>
            </a:r>
            <a:r>
              <a:rPr lang="en-US" altLang="ko-KR" dirty="0" smtClean="0"/>
              <a:t>(ratio</a:t>
            </a:r>
            <a:r>
              <a:rPr lang="en-US" altLang="ko-KR" dirty="0" smtClean="0"/>
              <a:t>, amplitude</a:t>
            </a:r>
            <a:r>
              <a:rPr lang="en-US" altLang="ko-KR" dirty="0" smtClean="0"/>
              <a:t>)…..}</a:t>
            </a:r>
            <a:endParaRPr lang="en-US" altLang="ko-KR" dirty="0"/>
          </a:p>
          <a:p>
            <a:pPr lvl="2"/>
            <a:r>
              <a:rPr lang="en-US" altLang="ko-KR" dirty="0"/>
              <a:t>ratio, amplitude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Sin</a:t>
            </a:r>
            <a:r>
              <a:rPr lang="ko-KR" altLang="en-US" dirty="0" smtClean="0"/>
              <a:t> 함수 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폭 결정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랜덤 값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1224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164210" y="38610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18AB5-57BF-4166-8DA5-0C7981645BC9}"/>
              </a:ext>
            </a:extLst>
          </p:cNvPr>
          <p:cNvSpPr txBox="1"/>
          <p:nvPr/>
        </p:nvSpPr>
        <p:spPr>
          <a:xfrm>
            <a:off x="1295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윈도우 중앙에서 오른쪽으로 </a:t>
            </a:r>
            <a:r>
              <a:rPr lang="ko-KR" altLang="en-US" sz="2800" dirty="0" err="1"/>
              <a:t>파티클</a:t>
            </a:r>
            <a:r>
              <a:rPr lang="ko-KR" altLang="en-US" sz="2800" dirty="0"/>
              <a:t> 발사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5A37D95-11BC-438E-91D5-A57CA8A26B0D}"/>
              </a:ext>
            </a:extLst>
          </p:cNvPr>
          <p:cNvCxnSpPr>
            <a:stCxn id="4" idx="6"/>
          </p:cNvCxnSpPr>
          <p:nvPr/>
        </p:nvCxnSpPr>
        <p:spPr>
          <a:xfrm>
            <a:off x="2524250" y="4041068"/>
            <a:ext cx="5288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437112"/>
            <a:ext cx="8147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Vertex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175580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141530" y="44399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339752" y="3400317"/>
            <a:ext cx="4659923" cy="2190588"/>
          </a:xfrm>
          <a:custGeom>
            <a:avLst/>
            <a:gdLst>
              <a:gd name="connsiteX0" fmla="*/ 0 w 4659923"/>
              <a:gd name="connsiteY0" fmla="*/ 1250584 h 2535488"/>
              <a:gd name="connsiteX1" fmla="*/ 1274884 w 4659923"/>
              <a:gd name="connsiteY1" fmla="*/ 37245 h 2535488"/>
              <a:gd name="connsiteX2" fmla="*/ 3121269 w 4659923"/>
              <a:gd name="connsiteY2" fmla="*/ 2507884 h 2535488"/>
              <a:gd name="connsiteX3" fmla="*/ 4659923 w 4659923"/>
              <a:gd name="connsiteY3" fmla="*/ 1145076 h 2535488"/>
              <a:gd name="connsiteX0" fmla="*/ 0 w 4659923"/>
              <a:gd name="connsiteY0" fmla="*/ 1250584 h 2537858"/>
              <a:gd name="connsiteX1" fmla="*/ 1274884 w 4659923"/>
              <a:gd name="connsiteY1" fmla="*/ 37245 h 2537858"/>
              <a:gd name="connsiteX2" fmla="*/ 3121269 w 4659923"/>
              <a:gd name="connsiteY2" fmla="*/ 2507884 h 2537858"/>
              <a:gd name="connsiteX3" fmla="*/ 4659923 w 4659923"/>
              <a:gd name="connsiteY3" fmla="*/ 1145076 h 2537858"/>
              <a:gd name="connsiteX0" fmla="*/ 0 w 4659923"/>
              <a:gd name="connsiteY0" fmla="*/ 1250584 h 2508310"/>
              <a:gd name="connsiteX1" fmla="*/ 1274884 w 4659923"/>
              <a:gd name="connsiteY1" fmla="*/ 37245 h 2508310"/>
              <a:gd name="connsiteX2" fmla="*/ 3121269 w 4659923"/>
              <a:gd name="connsiteY2" fmla="*/ 2507884 h 2508310"/>
              <a:gd name="connsiteX3" fmla="*/ 4659923 w 4659923"/>
              <a:gd name="connsiteY3" fmla="*/ 1145076 h 2508310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51275 h 2509001"/>
              <a:gd name="connsiteX1" fmla="*/ 1274884 w 4659923"/>
              <a:gd name="connsiteY1" fmla="*/ 37936 h 2509001"/>
              <a:gd name="connsiteX2" fmla="*/ 3121269 w 4659923"/>
              <a:gd name="connsiteY2" fmla="*/ 2508575 h 2509001"/>
              <a:gd name="connsiteX3" fmla="*/ 4659923 w 4659923"/>
              <a:gd name="connsiteY3" fmla="*/ 1145767 h 2509001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3288322 w 4659923"/>
              <a:gd name="connsiteY2" fmla="*/ 2214587 h 2215453"/>
              <a:gd name="connsiteX3" fmla="*/ 4659923 w 4659923"/>
              <a:gd name="connsiteY3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13596 h 2190408"/>
              <a:gd name="connsiteX1" fmla="*/ 1274884 w 4659923"/>
              <a:gd name="connsiteY1" fmla="*/ 257 h 2190408"/>
              <a:gd name="connsiteX2" fmla="*/ 2198076 w 4659923"/>
              <a:gd name="connsiteY2" fmla="*/ 1055335 h 2190408"/>
              <a:gd name="connsiteX3" fmla="*/ 3288322 w 4659923"/>
              <a:gd name="connsiteY3" fmla="*/ 2189542 h 2190408"/>
              <a:gd name="connsiteX4" fmla="*/ 4659923 w 4659923"/>
              <a:gd name="connsiteY4" fmla="*/ 1108088 h 2190408"/>
              <a:gd name="connsiteX0" fmla="*/ 0 w 4659923"/>
              <a:gd name="connsiteY0" fmla="*/ 1213776 h 2190588"/>
              <a:gd name="connsiteX1" fmla="*/ 1274884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9923" h="2190588">
                <a:moveTo>
                  <a:pt x="0" y="1213776"/>
                </a:moveTo>
                <a:cubicBezTo>
                  <a:pt x="16851" y="484746"/>
                  <a:pt x="533511" y="-16935"/>
                  <a:pt x="1107831" y="437"/>
                </a:cubicBezTo>
                <a:cubicBezTo>
                  <a:pt x="1677252" y="17661"/>
                  <a:pt x="2116014" y="585127"/>
                  <a:pt x="2198076" y="1055515"/>
                </a:cubicBezTo>
                <a:cubicBezTo>
                  <a:pt x="2286581" y="1562837"/>
                  <a:pt x="2878014" y="2180930"/>
                  <a:pt x="3288322" y="2189722"/>
                </a:cubicBezTo>
                <a:cubicBezTo>
                  <a:pt x="3870079" y="2207306"/>
                  <a:pt x="4656259" y="1961121"/>
                  <a:pt x="4659923" y="110826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18AB5-57BF-4166-8DA5-0C7981645BC9}"/>
              </a:ext>
            </a:extLst>
          </p:cNvPr>
          <p:cNvSpPr txBox="1"/>
          <p:nvPr/>
        </p:nvSpPr>
        <p:spPr>
          <a:xfrm>
            <a:off x="1295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파티클</a:t>
            </a:r>
            <a:r>
              <a:rPr lang="ko-KR" altLang="en-US" sz="2800" dirty="0"/>
              <a:t> 움직임이 사인 곡선을 따라가도록 함</a:t>
            </a:r>
          </a:p>
        </p:txBody>
      </p:sp>
    </p:spTree>
    <p:extLst>
      <p:ext uri="{BB962C8B-B14F-4D97-AF65-F5344CB8AC3E}">
        <p14:creationId xmlns:p14="http://schemas.microsoft.com/office/powerpoint/2010/main" val="1686485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145805" y="3509256"/>
            <a:ext cx="4858145" cy="2190588"/>
            <a:chOff x="2145805" y="3509256"/>
            <a:chExt cx="4858145" cy="2190588"/>
          </a:xfrm>
        </p:grpSpPr>
        <p:sp>
          <p:nvSpPr>
            <p:cNvPr id="4" name="타원 3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4">
              <a:extLst>
                <a:ext uri="{FF2B5EF4-FFF2-40B4-BE49-F238E27FC236}">
                  <a16:creationId xmlns:a16="http://schemas.microsoft.com/office/drawing/2014/main" id="{34730B20-3375-49D5-BF7B-AAFFA6D93621}"/>
                </a:ext>
              </a:extLst>
            </p:cNvPr>
            <p:cNvSpPr/>
            <p:nvPr/>
          </p:nvSpPr>
          <p:spPr>
            <a:xfrm>
              <a:off x="2339752" y="4332831"/>
              <a:ext cx="3694485" cy="727325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E1C03D8-5E64-4E53-B2D8-67D0C6B3A6AD}"/>
              </a:ext>
            </a:extLst>
          </p:cNvPr>
          <p:cNvSpPr txBox="1"/>
          <p:nvPr/>
        </p:nvSpPr>
        <p:spPr>
          <a:xfrm>
            <a:off x="1295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사인곡선의 주기</a:t>
            </a:r>
            <a:r>
              <a:rPr lang="en-US" altLang="ko-KR" sz="2800" dirty="0"/>
              <a:t>, </a:t>
            </a:r>
            <a:r>
              <a:rPr lang="ko-KR" altLang="en-US" sz="2800" dirty="0"/>
              <a:t>폭을 랜덤하게 부여</a:t>
            </a:r>
          </a:p>
        </p:txBody>
      </p:sp>
    </p:spTree>
    <p:extLst>
      <p:ext uri="{BB962C8B-B14F-4D97-AF65-F5344CB8AC3E}">
        <p14:creationId xmlns:p14="http://schemas.microsoft.com/office/powerpoint/2010/main" val="1962706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Vertex Shader </a:t>
            </a:r>
            <a:r>
              <a:rPr lang="ko-KR" altLang="en-US" dirty="0" smtClean="0"/>
              <a:t>만 수정</a:t>
            </a:r>
            <a:endParaRPr lang="en-US" altLang="ko-KR" dirty="0"/>
          </a:p>
          <a:p>
            <a:pPr lvl="1"/>
            <a:r>
              <a:rPr lang="en-US" altLang="ko-KR" dirty="0" smtClean="0"/>
              <a:t>Emit </a:t>
            </a:r>
            <a:r>
              <a:rPr lang="ko-KR" altLang="en-US" dirty="0" smtClean="0"/>
              <a:t>후 점차적으로 퍼지게 하려면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Rendering </a:t>
            </a:r>
            <a:r>
              <a:rPr lang="ko-KR" altLang="en-US" dirty="0" smtClean="0"/>
              <a:t>코드 및 </a:t>
            </a:r>
            <a:r>
              <a:rPr lang="en-US" altLang="ko-KR" dirty="0" smtClean="0"/>
              <a:t>Vertex Shader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속도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방향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사인 곡선을 그리며 날아가게 하려면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 rot="18775964">
            <a:off x="3941849" y="5818832"/>
            <a:ext cx="1750611" cy="614660"/>
            <a:chOff x="2145805" y="3509256"/>
            <a:chExt cx="4858145" cy="2190588"/>
          </a:xfrm>
        </p:grpSpPr>
        <p:sp>
          <p:nvSpPr>
            <p:cNvPr id="5" name="타원 4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839592" y="2996952"/>
            <a:ext cx="5464815" cy="1259258"/>
            <a:chOff x="2145805" y="4326447"/>
            <a:chExt cx="5464815" cy="1259258"/>
          </a:xfrm>
        </p:grpSpPr>
        <p:sp>
          <p:nvSpPr>
            <p:cNvPr id="9" name="타원 8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344028" y="4326447"/>
              <a:ext cx="5266592" cy="125925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478553 h 1455365"/>
                <a:gd name="connsiteX1" fmla="*/ 1160585 w 4659923"/>
                <a:gd name="connsiteY1" fmla="*/ 82899 h 1455365"/>
                <a:gd name="connsiteX2" fmla="*/ 2198076 w 4659923"/>
                <a:gd name="connsiteY2" fmla="*/ 320292 h 1455365"/>
                <a:gd name="connsiteX3" fmla="*/ 3288322 w 4659923"/>
                <a:gd name="connsiteY3" fmla="*/ 1454499 h 1455365"/>
                <a:gd name="connsiteX4" fmla="*/ 4659923 w 4659923"/>
                <a:gd name="connsiteY4" fmla="*/ 373045 h 1455365"/>
                <a:gd name="connsiteX0" fmla="*/ 0 w 4659923"/>
                <a:gd name="connsiteY0" fmla="*/ 398068 h 1374880"/>
                <a:gd name="connsiteX1" fmla="*/ 1160585 w 4659923"/>
                <a:gd name="connsiteY1" fmla="*/ 2414 h 1374880"/>
                <a:gd name="connsiteX2" fmla="*/ 2198076 w 4659923"/>
                <a:gd name="connsiteY2" fmla="*/ 239807 h 1374880"/>
                <a:gd name="connsiteX3" fmla="*/ 3288322 w 4659923"/>
                <a:gd name="connsiteY3" fmla="*/ 1374014 h 1374880"/>
                <a:gd name="connsiteX4" fmla="*/ 4659923 w 4659923"/>
                <a:gd name="connsiteY4" fmla="*/ 292560 h 1374880"/>
                <a:gd name="connsiteX0" fmla="*/ 0 w 4659923"/>
                <a:gd name="connsiteY0" fmla="*/ 396586 h 1373398"/>
                <a:gd name="connsiteX1" fmla="*/ 1160585 w 4659923"/>
                <a:gd name="connsiteY1" fmla="*/ 932 h 1373398"/>
                <a:gd name="connsiteX2" fmla="*/ 2198076 w 4659923"/>
                <a:gd name="connsiteY2" fmla="*/ 238325 h 1373398"/>
                <a:gd name="connsiteX3" fmla="*/ 3288322 w 4659923"/>
                <a:gd name="connsiteY3" fmla="*/ 1372532 h 1373398"/>
                <a:gd name="connsiteX4" fmla="*/ 4659923 w 4659923"/>
                <a:gd name="connsiteY4" fmla="*/ 291078 h 1373398"/>
                <a:gd name="connsiteX0" fmla="*/ 0 w 4659923"/>
                <a:gd name="connsiteY0" fmla="*/ 396586 h 1373398"/>
                <a:gd name="connsiteX1" fmla="*/ 1160585 w 4659923"/>
                <a:gd name="connsiteY1" fmla="*/ 932 h 1373398"/>
                <a:gd name="connsiteX2" fmla="*/ 2198076 w 4659923"/>
                <a:gd name="connsiteY2" fmla="*/ 238325 h 1373398"/>
                <a:gd name="connsiteX3" fmla="*/ 3288322 w 4659923"/>
                <a:gd name="connsiteY3" fmla="*/ 1372532 h 1373398"/>
                <a:gd name="connsiteX4" fmla="*/ 4659923 w 4659923"/>
                <a:gd name="connsiteY4" fmla="*/ 291078 h 1373398"/>
                <a:gd name="connsiteX0" fmla="*/ 0 w 4659923"/>
                <a:gd name="connsiteY0" fmla="*/ 396586 h 997795"/>
                <a:gd name="connsiteX1" fmla="*/ 1160585 w 4659923"/>
                <a:gd name="connsiteY1" fmla="*/ 932 h 997795"/>
                <a:gd name="connsiteX2" fmla="*/ 2198076 w 4659923"/>
                <a:gd name="connsiteY2" fmla="*/ 238325 h 997795"/>
                <a:gd name="connsiteX3" fmla="*/ 3499337 w 4659923"/>
                <a:gd name="connsiteY3" fmla="*/ 976878 h 997795"/>
                <a:gd name="connsiteX4" fmla="*/ 4659923 w 4659923"/>
                <a:gd name="connsiteY4" fmla="*/ 291078 h 997795"/>
                <a:gd name="connsiteX0" fmla="*/ 0 w 5266592"/>
                <a:gd name="connsiteY0" fmla="*/ 396586 h 983597"/>
                <a:gd name="connsiteX1" fmla="*/ 1160585 w 5266592"/>
                <a:gd name="connsiteY1" fmla="*/ 932 h 983597"/>
                <a:gd name="connsiteX2" fmla="*/ 2198076 w 5266592"/>
                <a:gd name="connsiteY2" fmla="*/ 238325 h 983597"/>
                <a:gd name="connsiteX3" fmla="*/ 3499337 w 5266592"/>
                <a:gd name="connsiteY3" fmla="*/ 976878 h 983597"/>
                <a:gd name="connsiteX4" fmla="*/ 5266592 w 5266592"/>
                <a:gd name="connsiteY4" fmla="*/ 185571 h 983597"/>
                <a:gd name="connsiteX0" fmla="*/ 0 w 5266592"/>
                <a:gd name="connsiteY0" fmla="*/ 396586 h 986590"/>
                <a:gd name="connsiteX1" fmla="*/ 1160585 w 5266592"/>
                <a:gd name="connsiteY1" fmla="*/ 932 h 986590"/>
                <a:gd name="connsiteX2" fmla="*/ 2198076 w 5266592"/>
                <a:gd name="connsiteY2" fmla="*/ 238325 h 986590"/>
                <a:gd name="connsiteX3" fmla="*/ 3499337 w 5266592"/>
                <a:gd name="connsiteY3" fmla="*/ 976878 h 986590"/>
                <a:gd name="connsiteX4" fmla="*/ 5266592 w 5266592"/>
                <a:gd name="connsiteY4" fmla="*/ 185571 h 986590"/>
                <a:gd name="connsiteX0" fmla="*/ 0 w 5266592"/>
                <a:gd name="connsiteY0" fmla="*/ 396586 h 1259258"/>
                <a:gd name="connsiteX1" fmla="*/ 1160585 w 5266592"/>
                <a:gd name="connsiteY1" fmla="*/ 932 h 1259258"/>
                <a:gd name="connsiteX2" fmla="*/ 2198076 w 5266592"/>
                <a:gd name="connsiteY2" fmla="*/ 238325 h 1259258"/>
                <a:gd name="connsiteX3" fmla="*/ 3675183 w 5266592"/>
                <a:gd name="connsiteY3" fmla="*/ 1258232 h 1259258"/>
                <a:gd name="connsiteX4" fmla="*/ 5266592 w 5266592"/>
                <a:gd name="connsiteY4" fmla="*/ 185571 h 125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6592" h="1259258">
                  <a:moveTo>
                    <a:pt x="0" y="396586"/>
                  </a:moveTo>
                  <a:cubicBezTo>
                    <a:pt x="227867" y="212679"/>
                    <a:pt x="586265" y="-16440"/>
                    <a:pt x="1160585" y="932"/>
                  </a:cubicBezTo>
                  <a:cubicBezTo>
                    <a:pt x="1730006" y="18156"/>
                    <a:pt x="1778976" y="28775"/>
                    <a:pt x="2198076" y="238325"/>
                  </a:cubicBezTo>
                  <a:cubicBezTo>
                    <a:pt x="2617176" y="447875"/>
                    <a:pt x="3264875" y="1249440"/>
                    <a:pt x="3675183" y="1258232"/>
                  </a:cubicBezTo>
                  <a:cubicBezTo>
                    <a:pt x="4256940" y="1275816"/>
                    <a:pt x="4665051" y="1073593"/>
                    <a:pt x="5266592" y="185571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1028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 smtClean="0"/>
              <a:t>시작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고유 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{(</a:t>
            </a:r>
            <a:r>
              <a:rPr lang="en-US" altLang="ko-KR" dirty="0"/>
              <a:t>Random Position), (Random Velocity), (Emit Time, Life Time), </a:t>
            </a:r>
            <a:r>
              <a:rPr lang="en-US" altLang="ko-KR" dirty="0" smtClean="0"/>
              <a:t>(ratio</a:t>
            </a:r>
            <a:r>
              <a:rPr lang="en-US" altLang="ko-KR" dirty="0" smtClean="0"/>
              <a:t>, amplitude</a:t>
            </a:r>
            <a:r>
              <a:rPr lang="en-US" altLang="ko-KR" dirty="0" smtClean="0"/>
              <a:t>), (</a:t>
            </a:r>
            <a:r>
              <a:rPr lang="en-US" altLang="ko-KR" dirty="0" smtClean="0"/>
              <a:t>value)</a:t>
            </a:r>
            <a:r>
              <a:rPr lang="en-US" altLang="ko-KR" dirty="0" smtClean="0"/>
              <a:t>…..}</a:t>
            </a:r>
            <a:endParaRPr lang="en-US" altLang="ko-KR" dirty="0"/>
          </a:p>
          <a:p>
            <a:pPr lvl="2"/>
            <a:r>
              <a:rPr lang="en-US" altLang="ko-KR" dirty="0"/>
              <a:t>Value </a:t>
            </a:r>
          </a:p>
          <a:p>
            <a:pPr lvl="3"/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용도로 사용 가능한 값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 smtClean="0"/>
              <a:t>시작 위치</a:t>
            </a:r>
            <a:endParaRPr lang="en-US" altLang="ko-KR" dirty="0" smtClean="0"/>
          </a:p>
          <a:p>
            <a:pPr lvl="4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8917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483768" y="2060848"/>
            <a:ext cx="3960440" cy="40324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18775964">
            <a:off x="2357672" y="2171663"/>
            <a:ext cx="1750611" cy="614660"/>
            <a:chOff x="2145805" y="3509256"/>
            <a:chExt cx="4858145" cy="2190588"/>
          </a:xfrm>
        </p:grpSpPr>
        <p:sp>
          <p:nvSpPr>
            <p:cNvPr id="6" name="타원 5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9498165">
            <a:off x="904281" y="4340099"/>
            <a:ext cx="1750611" cy="614660"/>
            <a:chOff x="2145805" y="3509256"/>
            <a:chExt cx="4858145" cy="2190588"/>
          </a:xfrm>
        </p:grpSpPr>
        <p:sp>
          <p:nvSpPr>
            <p:cNvPr id="9" name="타원 8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rot="4041969">
            <a:off x="2385340" y="5737045"/>
            <a:ext cx="1750611" cy="614660"/>
            <a:chOff x="2145805" y="3509256"/>
            <a:chExt cx="4858145" cy="2190588"/>
          </a:xfrm>
        </p:grpSpPr>
        <p:sp>
          <p:nvSpPr>
            <p:cNvPr id="12" name="타원 11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 rot="1048147">
            <a:off x="5487984" y="5668673"/>
            <a:ext cx="1750611" cy="614660"/>
            <a:chOff x="2145805" y="3509256"/>
            <a:chExt cx="4858145" cy="2190588"/>
          </a:xfrm>
        </p:grpSpPr>
        <p:sp>
          <p:nvSpPr>
            <p:cNvPr id="15" name="타원 14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116735" y="1849686"/>
            <a:ext cx="1750611" cy="614660"/>
            <a:chOff x="2145805" y="3509256"/>
            <a:chExt cx="4858145" cy="2190588"/>
          </a:xfrm>
        </p:grpSpPr>
        <p:sp>
          <p:nvSpPr>
            <p:cNvPr id="18" name="타원 17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8775964">
            <a:off x="6102088" y="3312248"/>
            <a:ext cx="1750611" cy="614660"/>
            <a:chOff x="2145805" y="3509256"/>
            <a:chExt cx="4858145" cy="2190588"/>
          </a:xfrm>
        </p:grpSpPr>
        <p:sp>
          <p:nvSpPr>
            <p:cNvPr id="21" name="타원 20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842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중력 가속도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mtClean="0"/>
              <a:t>외부 입력 가속도 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62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437112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Fragment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Tessellation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4437112"/>
            <a:ext cx="592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강의에서는 다루지 않음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148064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#version 450 core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</a:p>
          <a:p>
            <a:r>
              <a:rPr lang="en-US" altLang="ko-KR" dirty="0"/>
              <a:t>main() </a:t>
            </a:r>
          </a:p>
          <a:p>
            <a:r>
              <a:rPr lang="en-US" altLang="ko-KR" dirty="0"/>
              <a:t>{ </a:t>
            </a:r>
          </a:p>
          <a:p>
            <a:r>
              <a:rPr lang="en-US" altLang="ko-KR" dirty="0"/>
              <a:t>	// Your code goes here 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9671" y="2617862"/>
            <a:ext cx="3522290" cy="1959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4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Types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6865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7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</TotalTime>
  <Words>1460</Words>
  <Application>Microsoft Office PowerPoint</Application>
  <PresentationFormat>화면 슬라이드 쇼(4:3)</PresentationFormat>
  <Paragraphs>374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맑은 고딕</vt:lpstr>
      <vt:lpstr>Arial</vt:lpstr>
      <vt:lpstr>Wingdings</vt:lpstr>
      <vt:lpstr>Office 테마</vt:lpstr>
      <vt:lpstr>셰이더프로그래밍</vt:lpstr>
      <vt:lpstr>개요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Shader 입출력</vt:lpstr>
      <vt:lpstr>Shader 입출력</vt:lpstr>
      <vt:lpstr>Shader 입출력</vt:lpstr>
      <vt:lpstr>Shader 입출력</vt:lpstr>
      <vt:lpstr>Vertex shader 입력</vt:lpstr>
      <vt:lpstr>Vertex Shader 입력</vt:lpstr>
      <vt:lpstr>Vertex Shader 입력</vt:lpstr>
      <vt:lpstr>Vertex Shader 입력</vt:lpstr>
      <vt:lpstr>Vertex Shader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컴파일</vt:lpstr>
      <vt:lpstr>Shader 컴파일</vt:lpstr>
      <vt:lpstr>Shader 컴파일</vt:lpstr>
      <vt:lpstr>Shader 컴파일</vt:lpstr>
      <vt:lpstr>실습 : 외부 입력 추가 </vt:lpstr>
      <vt:lpstr>실습 : 외부 입력 추가</vt:lpstr>
      <vt:lpstr>실습 : 외부 입력 추가</vt:lpstr>
      <vt:lpstr>실습 : 간단한 파티클 애니메이션1</vt:lpstr>
      <vt:lpstr>실습 : 간단한 파티클 애니메이션2</vt:lpstr>
      <vt:lpstr>실습 : 간단한 파티클 애니메이션3</vt:lpstr>
      <vt:lpstr>실습 : 간단한 파티클 애니메이션4</vt:lpstr>
      <vt:lpstr>실습 : 간단한 파티클 애니메이션5</vt:lpstr>
      <vt:lpstr>실습 : 간단한 파티클 애니메이션5</vt:lpstr>
      <vt:lpstr>실습 : 간단한 파티클 애니메이션5</vt:lpstr>
      <vt:lpstr>실습 : 간단한 파티클 애니메이션5</vt:lpstr>
      <vt:lpstr>실습 : 간단한 파티클 애니메이션5</vt:lpstr>
      <vt:lpstr>실습 : 간단한 파티클 애니메이션6</vt:lpstr>
      <vt:lpstr>실습 : 간단한 파티클 애니메이션6</vt:lpstr>
      <vt:lpstr>실습 : 간단한 파티클 애니메이션6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</cp:lastModifiedBy>
  <cp:revision>79</cp:revision>
  <dcterms:created xsi:type="dcterms:W3CDTF">2006-10-05T04:04:58Z</dcterms:created>
  <dcterms:modified xsi:type="dcterms:W3CDTF">2019-04-03T08:03:39Z</dcterms:modified>
</cp:coreProperties>
</file>