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740900" cy="7315200"/>
  <p:notesSz cx="97409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>
      <p:cViewPr varScale="1">
        <p:scale>
          <a:sx n="112" d="100"/>
          <a:sy n="112" d="100"/>
        </p:scale>
        <p:origin x="14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8869" y="2692527"/>
            <a:ext cx="758316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1135" y="4096512"/>
            <a:ext cx="681863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3292D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3292D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3292D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045" y="1682496"/>
            <a:ext cx="4237291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16563" y="1682496"/>
            <a:ext cx="4237291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3292D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752" y="1959838"/>
            <a:ext cx="6801484" cy="30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3292D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752" y="2226191"/>
            <a:ext cx="6801484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3292D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1906" y="6803136"/>
            <a:ext cx="311708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045" y="6803136"/>
            <a:ext cx="2240407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13448" y="6803136"/>
            <a:ext cx="2240407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expo.io/lear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expo.io/lear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code.visualstudio.com/downloa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class.codejong.kr/t/topic/9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ctjs.org/docs/components-and-prop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facebook/react-native/issues/15858#issuecomment-432052143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flexboxfroggy.com/#ko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hyperlink" Target="https://medium.freecodecamp.org/even-more-about-how-flexbox-works-explained-in-big-colorful-animated-gifs-a5a74812b05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hyperlink" Target="https://jsdev.kr/t/text/2491" TargetMode="External"/><Relationship Id="rId6" Type="http://schemas.openxmlformats.org/officeDocument/2006/relationships/hyperlink" Target="https://facebook.github.io/react-native/docs/text" TargetMode="External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s://facebook.github.io/react-native/docs/text-style-props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react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40900" cy="7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88" y="2996466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8869" y="3042373"/>
            <a:ext cx="2468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하이퍼레저와</a:t>
            </a:r>
            <a:r>
              <a:rPr sz="1900" spc="-6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연동하는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038" y="3655705"/>
            <a:ext cx="496062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리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액트 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네</a:t>
            </a:r>
            <a:r>
              <a:rPr sz="315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이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티브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앱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개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발</a:t>
            </a:r>
            <a:r>
              <a:rPr sz="3150" spc="-5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강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의</a:t>
            </a:r>
            <a:endParaRPr sz="31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395971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4">
                <a:moveTo>
                  <a:pt x="0" y="0"/>
                </a:moveTo>
                <a:lnTo>
                  <a:pt x="0" y="1227124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8" y="2593475"/>
            <a:ext cx="4822212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리액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트 </a:t>
            </a: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네이</a:t>
            </a:r>
            <a:r>
              <a:rPr sz="250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티브</a:t>
            </a: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란</a:t>
            </a:r>
            <a:r>
              <a:rPr sz="2550" spc="-2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무엇인</a:t>
            </a:r>
            <a:r>
              <a:rPr sz="25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</a:t>
            </a:r>
            <a:r>
              <a:rPr sz="3350" spc="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229762"/>
            <a:ext cx="3423920" cy="1351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40"/>
              </a:spcBef>
            </a:pPr>
            <a:r>
              <a:rPr sz="2600" spc="-254" dirty="0">
                <a:solidFill>
                  <a:srgbClr val="6A737C"/>
                </a:solidFill>
                <a:latin typeface="Arial"/>
                <a:cs typeface="Arial"/>
              </a:rPr>
              <a:t>i</a:t>
            </a:r>
            <a:r>
              <a:rPr sz="2600" spc="-254" dirty="0">
                <a:solidFill>
                  <a:srgbClr val="6A737C"/>
                </a:solidFill>
                <a:latin typeface="Comic Sans MS"/>
                <a:cs typeface="Comic Sans MS"/>
              </a:rPr>
              <a:t>OS</a:t>
            </a:r>
            <a:r>
              <a:rPr sz="1900" spc="-254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와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안드로이드에서</a:t>
            </a:r>
            <a:r>
              <a:rPr sz="1900" spc="-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동작하는  </a:t>
            </a:r>
            <a:r>
              <a:rPr sz="1950" spc="105" dirty="0">
                <a:latin typeface="Noto Sans CJK JP Regular"/>
                <a:cs typeface="Noto Sans CJK JP Regular"/>
              </a:rPr>
              <a:t>네이티</a:t>
            </a:r>
            <a:r>
              <a:rPr sz="1850" spc="105" dirty="0">
                <a:latin typeface="Noto Sans CJK JP Regular"/>
                <a:cs typeface="Noto Sans CJK JP Regular"/>
              </a:rPr>
              <a:t>브 </a:t>
            </a:r>
            <a:r>
              <a:rPr sz="1950" spc="80" dirty="0">
                <a:latin typeface="Noto Sans CJK JP Regular"/>
                <a:cs typeface="Noto Sans CJK JP Regular"/>
              </a:rPr>
              <a:t>앱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을 만드는  </a:t>
            </a:r>
            <a:r>
              <a:rPr sz="1950" spc="80" dirty="0">
                <a:latin typeface="Noto Sans CJK JP Regular"/>
                <a:cs typeface="Noto Sans CJK JP Regular"/>
              </a:rPr>
              <a:t>자바스크립트</a:t>
            </a:r>
            <a:r>
              <a:rPr sz="195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프레임워크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86677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583253"/>
            <a:ext cx="340741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440" dirty="0">
                <a:latin typeface="Comic Sans MS"/>
                <a:cs typeface="Comic Sans MS"/>
              </a:rPr>
              <a:t>RN </a:t>
            </a:r>
            <a:r>
              <a:rPr sz="2150" spc="85" dirty="0">
                <a:latin typeface="Noto Sans CJK JP Regular"/>
                <a:cs typeface="Noto Sans CJK JP Regular"/>
              </a:rPr>
              <a:t>장점 </a:t>
            </a:r>
            <a:r>
              <a:rPr sz="2850" spc="-470" dirty="0">
                <a:latin typeface="Liberation Sans"/>
                <a:cs typeface="Liberation Sans"/>
              </a:rPr>
              <a:t>1 </a:t>
            </a:r>
            <a:r>
              <a:rPr sz="2850" spc="-150" dirty="0">
                <a:latin typeface="Liberation Sans"/>
                <a:cs typeface="Liberation Sans"/>
              </a:rPr>
              <a:t>: </a:t>
            </a:r>
            <a:r>
              <a:rPr sz="2150" spc="85" dirty="0">
                <a:latin typeface="Noto Sans CJK JP Regular"/>
                <a:cs typeface="Noto Sans CJK JP Regular"/>
              </a:rPr>
              <a:t>진짜 </a:t>
            </a:r>
            <a:r>
              <a:rPr sz="2100" spc="120" dirty="0">
                <a:latin typeface="Noto Sans CJK JP Regular"/>
                <a:cs typeface="Noto Sans CJK JP Regular"/>
              </a:rPr>
              <a:t>네</a:t>
            </a:r>
            <a:r>
              <a:rPr sz="2150" spc="120" dirty="0">
                <a:latin typeface="Noto Sans CJK JP Regular"/>
                <a:cs typeface="Noto Sans CJK JP Regular"/>
              </a:rPr>
              <a:t>이</a:t>
            </a:r>
            <a:r>
              <a:rPr sz="2100" spc="120" dirty="0">
                <a:latin typeface="Noto Sans CJK JP Regular"/>
                <a:cs typeface="Noto Sans CJK JP Regular"/>
              </a:rPr>
              <a:t>티브</a:t>
            </a:r>
            <a:r>
              <a:rPr sz="2100" spc="-185" dirty="0">
                <a:latin typeface="Noto Sans CJK JP Regular"/>
                <a:cs typeface="Noto Sans CJK JP Regular"/>
              </a:rPr>
              <a:t> </a:t>
            </a:r>
            <a:r>
              <a:rPr sz="2850" spc="-690" dirty="0">
                <a:latin typeface="Comic Sans MS"/>
                <a:cs typeface="Comic Sans MS"/>
              </a:rPr>
              <a:t>UI</a:t>
            </a:r>
            <a:endParaRPr sz="28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238" y="3224727"/>
            <a:ext cx="488950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45"/>
              </a:spcBef>
            </a:pPr>
            <a:r>
              <a:rPr sz="1950" spc="80" dirty="0">
                <a:latin typeface="Noto Sans CJK JP Regular"/>
                <a:cs typeface="Noto Sans CJK JP Regular"/>
              </a:rPr>
              <a:t>진짜</a:t>
            </a:r>
            <a:endParaRPr sz="19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869" y="3148906"/>
            <a:ext cx="543115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2490" algn="l"/>
              </a:tabLst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흉내낸 네이티브</a:t>
            </a:r>
            <a:r>
              <a:rPr sz="1900" spc="-1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405" dirty="0">
                <a:solidFill>
                  <a:srgbClr val="6A737C"/>
                </a:solidFill>
                <a:latin typeface="Comic Sans MS"/>
                <a:cs typeface="Comic Sans MS"/>
              </a:rPr>
              <a:t>UI</a:t>
            </a:r>
            <a:r>
              <a:rPr sz="1900" spc="-40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가                    </a:t>
            </a:r>
            <a:r>
              <a:rPr sz="1900" spc="-39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아닌	</a:t>
            </a:r>
            <a:r>
              <a:rPr sz="2600" spc="-215" dirty="0">
                <a:solidFill>
                  <a:srgbClr val="6A737C"/>
                </a:solidFill>
                <a:latin typeface="Liberation Sans"/>
                <a:cs typeface="Liberation Sans"/>
              </a:rPr>
              <a:t>(</a:t>
            </a:r>
            <a:r>
              <a:rPr sz="1900" spc="-2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웹뷰</a:t>
            </a:r>
            <a:r>
              <a:rPr sz="2600" spc="-215" dirty="0">
                <a:solidFill>
                  <a:srgbClr val="6A737C"/>
                </a:solidFill>
                <a:latin typeface="Liberation Sans"/>
                <a:cs typeface="Liberation Sans"/>
              </a:rPr>
              <a:t>/</a:t>
            </a:r>
            <a:r>
              <a:rPr sz="2600" spc="-215" dirty="0">
                <a:solidFill>
                  <a:srgbClr val="6A737C"/>
                </a:solidFill>
                <a:latin typeface="Comic Sans MS"/>
                <a:cs typeface="Comic Sans MS"/>
              </a:rPr>
              <a:t>HTML</a:t>
            </a:r>
            <a:r>
              <a:rPr sz="2600" spc="-390" dirty="0">
                <a:solidFill>
                  <a:srgbClr val="6A737C"/>
                </a:solidFill>
                <a:latin typeface="Comic Sans MS"/>
                <a:cs typeface="Comic Sans MS"/>
              </a:rPr>
              <a:t> </a:t>
            </a:r>
            <a:r>
              <a:rPr sz="1900" spc="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아님</a:t>
            </a:r>
            <a:r>
              <a:rPr sz="2600" spc="30" dirty="0">
                <a:solidFill>
                  <a:srgbClr val="6A737C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10" y="392865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413801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5768" y="3620377"/>
            <a:ext cx="4380865" cy="9956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대상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플랫폼의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표준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렌더링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525" dirty="0">
                <a:solidFill>
                  <a:srgbClr val="23292D"/>
                </a:solidFill>
                <a:latin typeface="Comic Sans MS"/>
                <a:cs typeface="Comic Sans MS"/>
              </a:rPr>
              <a:t>API</a:t>
            </a:r>
            <a:endParaRPr sz="2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리액트는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메인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670" dirty="0">
                <a:solidFill>
                  <a:srgbClr val="23292D"/>
                </a:solidFill>
                <a:latin typeface="Comic Sans MS"/>
                <a:cs typeface="Comic Sans MS"/>
              </a:rPr>
              <a:t>UI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스레드와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분리되어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실행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948845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345421"/>
            <a:ext cx="341757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440" dirty="0">
                <a:latin typeface="Comic Sans MS"/>
                <a:cs typeface="Comic Sans MS"/>
              </a:rPr>
              <a:t>RN</a:t>
            </a:r>
            <a:r>
              <a:rPr sz="2850" spc="-385" dirty="0">
                <a:latin typeface="Comic Sans MS"/>
                <a:cs typeface="Comic Sans MS"/>
              </a:rPr>
              <a:t> </a:t>
            </a:r>
            <a:r>
              <a:rPr sz="2150" spc="85" dirty="0">
                <a:latin typeface="Noto Sans CJK JP Regular"/>
                <a:cs typeface="Noto Sans CJK JP Regular"/>
              </a:rPr>
              <a:t>장점</a:t>
            </a:r>
            <a:r>
              <a:rPr sz="2150" spc="-15" dirty="0">
                <a:latin typeface="Noto Sans CJK JP Regular"/>
                <a:cs typeface="Noto Sans CJK JP Regular"/>
              </a:rPr>
              <a:t> </a:t>
            </a:r>
            <a:r>
              <a:rPr sz="2850" spc="-180" dirty="0">
                <a:latin typeface="Liberation Sans"/>
                <a:cs typeface="Liberation Sans"/>
              </a:rPr>
              <a:t>2</a:t>
            </a:r>
            <a:r>
              <a:rPr sz="2850" spc="-325" dirty="0">
                <a:latin typeface="Liberation Sans"/>
                <a:cs typeface="Liberation Sans"/>
              </a:rPr>
              <a:t> </a:t>
            </a:r>
            <a:r>
              <a:rPr sz="2850" spc="-150" dirty="0">
                <a:latin typeface="Liberation Sans"/>
                <a:cs typeface="Liberation Sans"/>
              </a:rPr>
              <a:t>:</a:t>
            </a:r>
            <a:r>
              <a:rPr sz="2850" spc="-325" dirty="0">
                <a:latin typeface="Liberation Sans"/>
                <a:cs typeface="Liberation Sans"/>
              </a:rPr>
              <a:t> </a:t>
            </a:r>
            <a:r>
              <a:rPr sz="2100" spc="114" dirty="0">
                <a:latin typeface="Noto Sans CJK JP Regular"/>
                <a:cs typeface="Noto Sans CJK JP Regular"/>
              </a:rPr>
              <a:t>뛰</a:t>
            </a:r>
            <a:r>
              <a:rPr sz="2150" spc="114" dirty="0">
                <a:latin typeface="Noto Sans CJK JP Regular"/>
                <a:cs typeface="Noto Sans CJK JP Regular"/>
              </a:rPr>
              <a:t>어</a:t>
            </a:r>
            <a:r>
              <a:rPr sz="2100" spc="114" dirty="0">
                <a:latin typeface="Noto Sans CJK JP Regular"/>
                <a:cs typeface="Noto Sans CJK JP Regular"/>
              </a:rPr>
              <a:t>난</a:t>
            </a:r>
            <a:r>
              <a:rPr sz="2100" spc="-5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개발</a:t>
            </a:r>
            <a:r>
              <a:rPr sz="2100" dirty="0">
                <a:latin typeface="Noto Sans CJK JP Regular"/>
                <a:cs typeface="Noto Sans CJK JP Regular"/>
              </a:rPr>
              <a:t> </a:t>
            </a:r>
            <a:r>
              <a:rPr sz="2100" spc="110" dirty="0">
                <a:latin typeface="Noto Sans CJK JP Regular"/>
                <a:cs typeface="Noto Sans CJK JP Regular"/>
              </a:rPr>
              <a:t>경</a:t>
            </a:r>
            <a:r>
              <a:rPr sz="2150" spc="110" dirty="0">
                <a:latin typeface="Noto Sans CJK JP Regular"/>
                <a:cs typeface="Noto Sans CJK JP Regular"/>
              </a:rPr>
              <a:t>험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69082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17597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65160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869" y="2994478"/>
            <a:ext cx="5167630" cy="18599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투자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시간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대비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결과물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완성도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변경사항 빠른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확인</a:t>
            </a:r>
            <a:endParaRPr sz="1900">
              <a:latin typeface="Noto Sans CJK JP Regular"/>
              <a:cs typeface="Noto Sans CJK JP Regular"/>
            </a:endParaRPr>
          </a:p>
          <a:p>
            <a:pPr marL="219075" marR="5080">
              <a:lnSpc>
                <a:spcPct val="120000"/>
              </a:lnSpc>
              <a:spcBef>
                <a:spcPts val="215"/>
              </a:spcBef>
            </a:pPr>
            <a:r>
              <a:rPr sz="2600" spc="-75" dirty="0">
                <a:solidFill>
                  <a:srgbClr val="23292D"/>
                </a:solidFill>
                <a:latin typeface="Comic Sans MS"/>
                <a:cs typeface="Comic Sans MS"/>
              </a:rPr>
              <a:t>JS</a:t>
            </a:r>
            <a:r>
              <a:rPr sz="1900" spc="-7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개발자에게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익숙한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개발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방법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및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디버깅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방법  </a:t>
            </a:r>
            <a:r>
              <a:rPr sz="2600" spc="-204" dirty="0">
                <a:solidFill>
                  <a:srgbClr val="23292D"/>
                </a:solidFill>
                <a:latin typeface="Arial"/>
                <a:cs typeface="Arial"/>
              </a:rPr>
              <a:t>code</a:t>
            </a:r>
            <a:r>
              <a:rPr sz="2600" spc="-204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04" dirty="0">
                <a:solidFill>
                  <a:srgbClr val="23292D"/>
                </a:solidFill>
                <a:latin typeface="Arial"/>
                <a:cs typeface="Arial"/>
              </a:rPr>
              <a:t>push</a:t>
            </a:r>
            <a:r>
              <a:rPr sz="1900" spc="-20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이용한 빠른 소스</a:t>
            </a:r>
            <a:r>
              <a:rPr sz="1900" spc="-229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업데이트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8664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583220"/>
            <a:ext cx="532828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440" dirty="0">
                <a:latin typeface="Comic Sans MS"/>
                <a:cs typeface="Comic Sans MS"/>
              </a:rPr>
              <a:t>RN</a:t>
            </a:r>
            <a:r>
              <a:rPr sz="2850" spc="-385" dirty="0">
                <a:latin typeface="Comic Sans MS"/>
                <a:cs typeface="Comic Sans MS"/>
              </a:rPr>
              <a:t> </a:t>
            </a:r>
            <a:r>
              <a:rPr sz="2150" spc="85" dirty="0">
                <a:latin typeface="Noto Sans CJK JP Regular"/>
                <a:cs typeface="Noto Sans CJK JP Regular"/>
              </a:rPr>
              <a:t>장점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850" spc="-114" dirty="0">
                <a:latin typeface="Liberation Sans"/>
                <a:cs typeface="Liberation Sans"/>
              </a:rPr>
              <a:t>3</a:t>
            </a:r>
            <a:r>
              <a:rPr sz="2850" spc="-320" dirty="0">
                <a:latin typeface="Liberation Sans"/>
                <a:cs typeface="Liberation Sans"/>
              </a:rPr>
              <a:t> </a:t>
            </a:r>
            <a:r>
              <a:rPr sz="2850" spc="-150" dirty="0">
                <a:latin typeface="Liberation Sans"/>
                <a:cs typeface="Liberation Sans"/>
              </a:rPr>
              <a:t>:</a:t>
            </a:r>
            <a:r>
              <a:rPr sz="2850" spc="-320" dirty="0">
                <a:latin typeface="Liberation Sans"/>
                <a:cs typeface="Liberation Sans"/>
              </a:rPr>
              <a:t> </a:t>
            </a:r>
            <a:r>
              <a:rPr sz="2850" spc="-315" dirty="0">
                <a:latin typeface="Comic Sans MS"/>
                <a:cs typeface="Comic Sans MS"/>
              </a:rPr>
              <a:t>L</a:t>
            </a:r>
            <a:r>
              <a:rPr sz="2850" spc="-315" dirty="0">
                <a:latin typeface="Trebuchet MS"/>
                <a:cs typeface="Trebuchet MS"/>
              </a:rPr>
              <a:t>ea</a:t>
            </a:r>
            <a:r>
              <a:rPr sz="2850" spc="-315" dirty="0">
                <a:latin typeface="Comic Sans MS"/>
                <a:cs typeface="Comic Sans MS"/>
              </a:rPr>
              <a:t>r</a:t>
            </a:r>
            <a:r>
              <a:rPr sz="2850" spc="-315" dirty="0">
                <a:latin typeface="Trebuchet MS"/>
                <a:cs typeface="Trebuchet MS"/>
              </a:rPr>
              <a:t>n</a:t>
            </a:r>
            <a:r>
              <a:rPr sz="2850" spc="-395" dirty="0">
                <a:latin typeface="Trebuchet MS"/>
                <a:cs typeface="Trebuchet MS"/>
              </a:rPr>
              <a:t> </a:t>
            </a:r>
            <a:r>
              <a:rPr sz="2850" spc="-260" dirty="0">
                <a:latin typeface="Comic Sans MS"/>
                <a:cs typeface="Comic Sans MS"/>
              </a:rPr>
              <a:t>O</a:t>
            </a:r>
            <a:r>
              <a:rPr sz="2850" spc="-260" dirty="0">
                <a:latin typeface="Trebuchet MS"/>
                <a:cs typeface="Trebuchet MS"/>
              </a:rPr>
              <a:t>nce</a:t>
            </a:r>
            <a:r>
              <a:rPr sz="2850" spc="-260" dirty="0">
                <a:latin typeface="Liberation Sans"/>
                <a:cs typeface="Liberation Sans"/>
              </a:rPr>
              <a:t>,</a:t>
            </a:r>
            <a:r>
              <a:rPr sz="2850" spc="-320" dirty="0">
                <a:latin typeface="Liberation Sans"/>
                <a:cs typeface="Liberation Sans"/>
              </a:rPr>
              <a:t> </a:t>
            </a:r>
            <a:r>
              <a:rPr sz="2850" spc="-295" dirty="0">
                <a:latin typeface="Comic Sans MS"/>
                <a:cs typeface="Comic Sans MS"/>
              </a:rPr>
              <a:t>Us</a:t>
            </a:r>
            <a:r>
              <a:rPr sz="2850" spc="-295" dirty="0">
                <a:latin typeface="Trebuchet MS"/>
                <a:cs typeface="Trebuchet MS"/>
              </a:rPr>
              <a:t>e</a:t>
            </a:r>
            <a:r>
              <a:rPr sz="2850" spc="-390" dirty="0">
                <a:latin typeface="Trebuchet MS"/>
                <a:cs typeface="Trebuchet MS"/>
              </a:rPr>
              <a:t> </a:t>
            </a:r>
            <a:r>
              <a:rPr sz="2850" spc="-305" dirty="0">
                <a:latin typeface="Comic Sans MS"/>
                <a:cs typeface="Comic Sans MS"/>
              </a:rPr>
              <a:t>Ev</a:t>
            </a:r>
            <a:r>
              <a:rPr sz="2850" spc="-305" dirty="0">
                <a:latin typeface="Trebuchet MS"/>
                <a:cs typeface="Trebuchet MS"/>
              </a:rPr>
              <a:t>e</a:t>
            </a:r>
            <a:r>
              <a:rPr sz="2850" spc="-305" dirty="0">
                <a:latin typeface="Comic Sans MS"/>
                <a:cs typeface="Comic Sans MS"/>
              </a:rPr>
              <a:t>ryw</a:t>
            </a:r>
            <a:r>
              <a:rPr sz="2850" spc="-305" dirty="0">
                <a:latin typeface="Trebuchet MS"/>
                <a:cs typeface="Trebuchet MS"/>
              </a:rPr>
              <a:t>he</a:t>
            </a:r>
            <a:r>
              <a:rPr sz="2850" spc="-305" dirty="0">
                <a:latin typeface="Comic Sans MS"/>
                <a:cs typeface="Comic Sans MS"/>
              </a:rPr>
              <a:t>r</a:t>
            </a:r>
            <a:r>
              <a:rPr sz="2850" spc="-305" dirty="0">
                <a:latin typeface="Trebuchet MS"/>
                <a:cs typeface="Trebuchet MS"/>
              </a:rPr>
              <a:t>e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92862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41376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8869" y="3095935"/>
            <a:ext cx="7308850" cy="15201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한쪽에서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알게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된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지식과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경험을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다른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곳에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적용할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수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있다</a:t>
            </a:r>
            <a:endParaRPr sz="1900">
              <a:latin typeface="Noto Sans CJK JP Regular"/>
              <a:cs typeface="Noto Sans CJK JP Regular"/>
            </a:endParaRPr>
          </a:p>
          <a:p>
            <a:pPr marL="219075">
              <a:lnSpc>
                <a:spcPct val="100000"/>
              </a:lnSpc>
              <a:spcBef>
                <a:spcPts val="1440"/>
              </a:spcBef>
            </a:pPr>
            <a:r>
              <a:rPr sz="2600" spc="-290" dirty="0">
                <a:solidFill>
                  <a:srgbClr val="23292D"/>
                </a:solidFill>
                <a:latin typeface="Comic Sans MS"/>
                <a:cs typeface="Comic Sans MS"/>
              </a:rPr>
              <a:t>J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ava</a:t>
            </a:r>
            <a:r>
              <a:rPr sz="2600" spc="-290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crtip</a:t>
            </a:r>
            <a:r>
              <a:rPr sz="2600" spc="-290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리액트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-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웹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-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서버까지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..</a:t>
            </a:r>
            <a:endParaRPr sz="2600">
              <a:latin typeface="Liberation Sans"/>
              <a:cs typeface="Liberation Sans"/>
            </a:endParaRPr>
          </a:p>
          <a:p>
            <a:pPr marL="219075">
              <a:lnSpc>
                <a:spcPct val="100000"/>
              </a:lnSpc>
              <a:spcBef>
                <a:spcPts val="7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페이스북 애드매니저는 안드로이드 버전의 코드</a:t>
            </a:r>
            <a:r>
              <a:rPr sz="1900" spc="-20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80" dirty="0">
                <a:solidFill>
                  <a:srgbClr val="23292D"/>
                </a:solidFill>
                <a:latin typeface="Liberation Sans"/>
                <a:cs typeface="Liberation Sans"/>
              </a:rPr>
              <a:t>87</a:t>
            </a:r>
            <a:r>
              <a:rPr sz="2600" spc="-180" dirty="0">
                <a:solidFill>
                  <a:srgbClr val="23292D"/>
                </a:solidFill>
                <a:latin typeface="Comic Sans MS"/>
                <a:cs typeface="Comic Sans MS"/>
              </a:rPr>
              <a:t>%</a:t>
            </a:r>
            <a:r>
              <a:rPr sz="1900" spc="-1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</a:t>
            </a: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sz="2600" spc="-254" dirty="0">
                <a:solidFill>
                  <a:srgbClr val="23292D"/>
                </a:solidFill>
                <a:latin typeface="Comic Sans MS"/>
                <a:cs typeface="Comic Sans MS"/>
              </a:rPr>
              <a:t>OS</a:t>
            </a:r>
            <a:r>
              <a:rPr sz="1900" spc="-25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와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공유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94881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345388"/>
            <a:ext cx="127889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265" dirty="0">
                <a:latin typeface="Comic Sans MS"/>
                <a:cs typeface="Comic Sans MS"/>
              </a:rPr>
              <a:t>RN</a:t>
            </a:r>
            <a:r>
              <a:rPr sz="2150" spc="-265" dirty="0">
                <a:latin typeface="Noto Sans CJK JP Regular"/>
                <a:cs typeface="Noto Sans CJK JP Regular"/>
              </a:rPr>
              <a:t>의</a:t>
            </a:r>
            <a:r>
              <a:rPr sz="2150" spc="-80" dirty="0">
                <a:latin typeface="Noto Sans CJK JP Regular"/>
                <a:cs typeface="Noto Sans CJK JP Regular"/>
              </a:rPr>
              <a:t> </a:t>
            </a:r>
            <a:r>
              <a:rPr sz="2100" spc="110" dirty="0">
                <a:latin typeface="Noto Sans CJK JP Regular"/>
                <a:cs typeface="Noto Sans CJK JP Regular"/>
              </a:rPr>
              <a:t>단</a:t>
            </a:r>
            <a:r>
              <a:rPr sz="2150" spc="110" dirty="0">
                <a:latin typeface="Noto Sans CJK JP Regular"/>
                <a:cs typeface="Noto Sans CJK JP Regular"/>
              </a:rPr>
              <a:t>점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69079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17593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65156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869" y="2994444"/>
            <a:ext cx="5582920" cy="184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장점 때문에 생긴</a:t>
            </a:r>
            <a:r>
              <a:rPr sz="1900" spc="-22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단점</a:t>
            </a:r>
            <a:endParaRPr sz="1900">
              <a:latin typeface="Noto Sans CJK JP Regular"/>
              <a:cs typeface="Noto Sans CJK JP Regular"/>
            </a:endParaRPr>
          </a:p>
          <a:p>
            <a:pPr marL="219075" marR="5080">
              <a:lnSpc>
                <a:spcPct val="139700"/>
              </a:lnSpc>
              <a:spcBef>
                <a:spcPts val="12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브리지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기술이다보니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한가지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레이어가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더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들어간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것  새로운 </a:t>
            </a:r>
            <a:r>
              <a:rPr sz="2600" spc="-290" dirty="0">
                <a:solidFill>
                  <a:srgbClr val="23292D"/>
                </a:solidFill>
                <a:latin typeface="Comic Sans MS"/>
                <a:cs typeface="Comic Sans MS"/>
              </a:rPr>
              <a:t>OS</a:t>
            </a:r>
            <a:r>
              <a:rPr sz="1900" spc="-29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의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기능이 바로 지원되지 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않는다</a:t>
            </a:r>
            <a:r>
              <a:rPr sz="2600" dirty="0">
                <a:solidFill>
                  <a:srgbClr val="23292D"/>
                </a:solidFill>
                <a:latin typeface="Liberation Sans"/>
                <a:cs typeface="Liberation Sans"/>
              </a:rPr>
              <a:t>?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네이티브를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몰라도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되는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것이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아니다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671155"/>
            <a:ext cx="430212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30" dirty="0">
                <a:latin typeface="Noto Sans CJK JP Regular"/>
                <a:cs typeface="Noto Sans CJK JP Regular"/>
              </a:rPr>
              <a:t>누가 </a:t>
            </a:r>
            <a:r>
              <a:rPr sz="2100" spc="114" dirty="0">
                <a:latin typeface="Noto Sans CJK JP Regular"/>
                <a:cs typeface="Noto Sans CJK JP Regular"/>
              </a:rPr>
              <a:t>리</a:t>
            </a:r>
            <a:r>
              <a:rPr sz="2150" spc="114" dirty="0">
                <a:latin typeface="Noto Sans CJK JP Regular"/>
                <a:cs typeface="Noto Sans CJK JP Regular"/>
              </a:rPr>
              <a:t>액</a:t>
            </a:r>
            <a:r>
              <a:rPr sz="2100" spc="114" dirty="0">
                <a:latin typeface="Noto Sans CJK JP Regular"/>
                <a:cs typeface="Noto Sans CJK JP Regular"/>
              </a:rPr>
              <a:t>트 </a:t>
            </a:r>
            <a:r>
              <a:rPr sz="2100" spc="125" dirty="0">
                <a:latin typeface="Noto Sans CJK JP Regular"/>
                <a:cs typeface="Noto Sans CJK JP Regular"/>
              </a:rPr>
              <a:t>네</a:t>
            </a:r>
            <a:r>
              <a:rPr sz="2150" spc="125" dirty="0">
                <a:latin typeface="Noto Sans CJK JP Regular"/>
                <a:cs typeface="Noto Sans CJK JP Regular"/>
              </a:rPr>
              <a:t>이</a:t>
            </a:r>
            <a:r>
              <a:rPr sz="2100" spc="125" dirty="0">
                <a:latin typeface="Noto Sans CJK JP Regular"/>
                <a:cs typeface="Noto Sans CJK JP Regular"/>
              </a:rPr>
              <a:t>티브를</a:t>
            </a:r>
            <a:r>
              <a:rPr sz="2100" spc="-280" dirty="0">
                <a:latin typeface="Noto Sans CJK JP Regular"/>
                <a:cs typeface="Noto Sans CJK JP Regular"/>
              </a:rPr>
              <a:t> </a:t>
            </a:r>
            <a:r>
              <a:rPr sz="2100" spc="35" dirty="0">
                <a:latin typeface="Noto Sans CJK JP Regular"/>
                <a:cs typeface="Noto Sans CJK JP Regular"/>
              </a:rPr>
              <a:t>사</a:t>
            </a:r>
            <a:r>
              <a:rPr sz="2150" spc="35" dirty="0">
                <a:latin typeface="Noto Sans CJK JP Regular"/>
                <a:cs typeface="Noto Sans CJK JP Regular"/>
              </a:rPr>
              <a:t>용</a:t>
            </a:r>
            <a:r>
              <a:rPr sz="2100" spc="35" dirty="0">
                <a:latin typeface="Noto Sans CJK JP Regular"/>
                <a:cs typeface="Noto Sans CJK JP Regular"/>
              </a:rPr>
              <a:t>하나</a:t>
            </a:r>
            <a:r>
              <a:rPr sz="2150" spc="35" dirty="0">
                <a:latin typeface="Noto Sans CJK JP Regular"/>
                <a:cs typeface="Noto Sans CJK JP Regular"/>
              </a:rPr>
              <a:t>요</a:t>
            </a:r>
            <a:r>
              <a:rPr sz="2850" spc="35" dirty="0">
                <a:latin typeface="Liberation Sans"/>
                <a:cs typeface="Liberation Sans"/>
              </a:rPr>
              <a:t>?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1495" y="1274686"/>
            <a:ext cx="8247418" cy="518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0098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295281"/>
            <a:ext cx="240474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진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행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방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식</a:t>
            </a:r>
            <a:r>
              <a:rPr sz="3100" spc="-8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안내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84296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31859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80373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869" y="2897336"/>
            <a:ext cx="6186805" cy="210883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목표제시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70" dirty="0">
                <a:solidFill>
                  <a:srgbClr val="6A737C"/>
                </a:solidFill>
                <a:latin typeface="Liberation Sans"/>
                <a:cs typeface="Liberation Sans"/>
              </a:rPr>
              <a:t>‑&gt;</a:t>
            </a:r>
            <a:r>
              <a:rPr sz="2600" spc="-280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관련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지식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70" dirty="0">
                <a:solidFill>
                  <a:srgbClr val="6A737C"/>
                </a:solidFill>
                <a:latin typeface="Liberation Sans"/>
                <a:cs typeface="Liberation Sans"/>
              </a:rPr>
              <a:t>‑&gt;</a:t>
            </a:r>
            <a:r>
              <a:rPr sz="2600" spc="-280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실습</a:t>
            </a:r>
            <a:endParaRPr sz="1900">
              <a:latin typeface="Noto Sans CJK JP Regular"/>
              <a:cs typeface="Noto Sans CJK JP Regular"/>
            </a:endParaRPr>
          </a:p>
          <a:p>
            <a:pPr marL="219075" marR="5080">
              <a:lnSpc>
                <a:spcPct val="121200"/>
              </a:lnSpc>
              <a:spcBef>
                <a:spcPts val="6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자동차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경매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앱에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필요한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컴포넌트를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하나씩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만들어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간다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.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컴포넌트를 만들어 가면서 필요한 관련 지식을 </a:t>
            </a:r>
            <a:r>
              <a:rPr sz="1900" spc="5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배운다</a:t>
            </a:r>
            <a:r>
              <a:rPr sz="2600" spc="55" dirty="0">
                <a:solidFill>
                  <a:srgbClr val="23292D"/>
                </a:solidFill>
                <a:latin typeface="Liberation Sans"/>
                <a:cs typeface="Liberation Sans"/>
              </a:rPr>
              <a:t>.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참여자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모두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직접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코딩하면서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하나의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완성된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5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만든다</a:t>
            </a:r>
            <a:r>
              <a:rPr sz="2600" spc="55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01090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256991"/>
            <a:ext cx="3905885" cy="555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 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실습 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진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행</a:t>
            </a:r>
            <a:r>
              <a:rPr sz="3100" spc="-229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방법</a:t>
            </a:r>
            <a:endParaRPr sz="315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84307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31870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4784" y="4176013"/>
            <a:ext cx="476250" cy="323850"/>
          </a:xfrm>
          <a:custGeom>
            <a:avLst/>
            <a:gdLst/>
            <a:ahLst/>
            <a:cxnLst/>
            <a:rect l="l" t="t" r="r" b="b"/>
            <a:pathLst>
              <a:path w="476250" h="323850">
                <a:moveTo>
                  <a:pt x="0" y="0"/>
                </a:moveTo>
                <a:lnTo>
                  <a:pt x="475629" y="0"/>
                </a:lnTo>
                <a:lnTo>
                  <a:pt x="475629" y="323428"/>
                </a:lnTo>
                <a:lnTo>
                  <a:pt x="0" y="3234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80384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869" y="3010382"/>
            <a:ext cx="6777355" cy="199580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짝을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이뤄서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서로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궁금한거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묻고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답하면서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실습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진행</a:t>
            </a:r>
            <a:endParaRPr sz="1900">
              <a:latin typeface="Noto Sans CJK JP Regular"/>
              <a:cs typeface="Noto Sans CJK JP Regular"/>
            </a:endParaRPr>
          </a:p>
          <a:p>
            <a:pPr marL="219075">
              <a:lnSpc>
                <a:spcPct val="100000"/>
              </a:lnSpc>
              <a:spcBef>
                <a:spcPts val="144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해봐야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궁금한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점이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더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5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생긴다</a:t>
            </a:r>
            <a:r>
              <a:rPr sz="2600" spc="55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219075">
              <a:lnSpc>
                <a:spcPct val="100000"/>
              </a:lnSpc>
              <a:spcBef>
                <a:spcPts val="13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개발자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성장과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밀접한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25" dirty="0">
                <a:latin typeface="Noto Sans CJK JP Regular"/>
                <a:cs typeface="Noto Sans CJK JP Regular"/>
              </a:rPr>
              <a:t>질문</a:t>
            </a:r>
            <a:r>
              <a:rPr sz="1900" spc="1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응답</a:t>
            </a:r>
            <a:r>
              <a:rPr sz="1900" spc="1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연습</a:t>
            </a:r>
            <a:endParaRPr sz="1900">
              <a:latin typeface="Noto Sans CJK JP Regular"/>
              <a:cs typeface="Noto Sans CJK JP Regular"/>
            </a:endParaRPr>
          </a:p>
          <a:p>
            <a:pPr marL="219075">
              <a:lnSpc>
                <a:spcPct val="100000"/>
              </a:lnSpc>
              <a:spcBef>
                <a:spcPts val="84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스스로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해결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시도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그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다음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도움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요청해야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이해도가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더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7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높아진다</a:t>
            </a:r>
            <a:r>
              <a:rPr sz="2600" spc="7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453039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4">
                <a:moveTo>
                  <a:pt x="0" y="0"/>
                </a:moveTo>
                <a:lnTo>
                  <a:pt x="0" y="1227124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523164"/>
            <a:ext cx="737108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목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표</a:t>
            </a:r>
            <a:r>
              <a:rPr sz="3100" spc="-1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4150" spc="-175" dirty="0">
                <a:solidFill>
                  <a:srgbClr val="214466"/>
                </a:solidFill>
                <a:latin typeface="Comic Sans MS"/>
                <a:cs typeface="Comic Sans MS"/>
              </a:rPr>
              <a:t>1.</a:t>
            </a:r>
            <a:r>
              <a:rPr sz="4150" spc="-55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리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액트</a:t>
            </a:r>
            <a:r>
              <a:rPr sz="3100" spc="-1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네</a:t>
            </a:r>
            <a:r>
              <a:rPr sz="315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이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티브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개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발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환경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을</a:t>
            </a:r>
            <a:r>
              <a:rPr sz="315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만든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다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415268"/>
            <a:ext cx="5565775" cy="123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355" dirty="0">
                <a:solidFill>
                  <a:srgbClr val="6A737C"/>
                </a:solidFill>
                <a:latin typeface="Liberation Sans"/>
                <a:cs typeface="Liberation Sans"/>
              </a:rPr>
              <a:t>1‑1. </a:t>
            </a:r>
            <a:r>
              <a:rPr sz="2600" spc="-315" dirty="0">
                <a:solidFill>
                  <a:srgbClr val="6A737C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6A737C"/>
                </a:solidFill>
                <a:latin typeface="Arial"/>
                <a:cs typeface="Arial"/>
              </a:rPr>
              <a:t>xpo</a:t>
            </a:r>
            <a:r>
              <a:rPr sz="2600" spc="-210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설치</a:t>
            </a:r>
            <a:r>
              <a:rPr sz="2600" spc="15" dirty="0">
                <a:solidFill>
                  <a:srgbClr val="6A737C"/>
                </a:solidFill>
                <a:latin typeface="Liberation Sans"/>
                <a:cs typeface="Liberation Sans"/>
              </a:rPr>
              <a:t>/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설정</a:t>
            </a:r>
            <a:r>
              <a:rPr sz="2600" spc="15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ct val="103200"/>
              </a:lnSpc>
            </a:pPr>
            <a:r>
              <a:rPr sz="2600" spc="-30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300" dirty="0">
                <a:solidFill>
                  <a:srgbClr val="6A737C"/>
                </a:solidFill>
                <a:latin typeface="Liberation Sans"/>
                <a:cs typeface="Liberation Sans"/>
              </a:rPr>
              <a:t>1‑2.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리액트 네이티브를 위한 </a:t>
            </a:r>
            <a:r>
              <a:rPr sz="2600" spc="-420" dirty="0">
                <a:solidFill>
                  <a:srgbClr val="6A737C"/>
                </a:solidFill>
                <a:latin typeface="Comic Sans MS"/>
                <a:cs typeface="Comic Sans MS"/>
              </a:rPr>
              <a:t>VS </a:t>
            </a:r>
            <a:r>
              <a:rPr sz="2600" spc="-240" dirty="0">
                <a:solidFill>
                  <a:srgbClr val="6A737C"/>
                </a:solidFill>
                <a:latin typeface="Comic Sans MS"/>
                <a:cs typeface="Comic Sans MS"/>
              </a:rPr>
              <a:t>C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ode</a:t>
            </a:r>
            <a:r>
              <a:rPr sz="2600" spc="-565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설치</a:t>
            </a:r>
            <a:r>
              <a:rPr sz="2600" spc="15" dirty="0">
                <a:solidFill>
                  <a:srgbClr val="6A737C"/>
                </a:solidFill>
                <a:latin typeface="Liberation Sans"/>
                <a:cs typeface="Liberation Sans"/>
              </a:rPr>
              <a:t>/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설정</a:t>
            </a:r>
            <a:r>
              <a:rPr sz="2600" spc="15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9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90" dirty="0">
                <a:solidFill>
                  <a:srgbClr val="6A737C"/>
                </a:solidFill>
                <a:latin typeface="Liberation Sans"/>
                <a:cs typeface="Liberation Sans"/>
              </a:rPr>
              <a:t>1‑3.</a:t>
            </a:r>
            <a:r>
              <a:rPr sz="2600" spc="-28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이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환경에서는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어떻게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개발하게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되나요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38" y="2931934"/>
            <a:ext cx="790384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잠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깐</a:t>
            </a:r>
            <a:r>
              <a:rPr sz="4150" spc="-5" dirty="0">
                <a:solidFill>
                  <a:srgbClr val="214466"/>
                </a:solidFill>
                <a:latin typeface="Comic Sans MS"/>
                <a:cs typeface="Comic Sans MS"/>
              </a:rPr>
              <a:t>)</a:t>
            </a:r>
            <a:r>
              <a:rPr sz="4150" spc="-555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개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발</a:t>
            </a:r>
            <a:r>
              <a:rPr sz="315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환경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을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만들면</a:t>
            </a:r>
            <a:r>
              <a:rPr sz="315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뭘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할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수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있</a:t>
            </a:r>
            <a:r>
              <a:rPr sz="3100" spc="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는건가</a:t>
            </a:r>
            <a:r>
              <a:rPr sz="3150" spc="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요</a:t>
            </a:r>
            <a:r>
              <a:rPr sz="4150" spc="50" dirty="0">
                <a:solidFill>
                  <a:srgbClr val="214466"/>
                </a:solidFill>
                <a:latin typeface="Comic Sans MS"/>
                <a:cs typeface="Comic Sans MS"/>
              </a:rPr>
              <a:t>?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404254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5768" y="3824039"/>
            <a:ext cx="38728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2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225" dirty="0">
                <a:solidFill>
                  <a:srgbClr val="23292D"/>
                </a:solidFill>
                <a:latin typeface="Arial"/>
                <a:cs typeface="Arial"/>
              </a:rPr>
              <a:t>xpo</a:t>
            </a:r>
            <a:r>
              <a:rPr sz="1900" spc="-2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이용한 개발 구경하기</a:t>
            </a:r>
            <a:r>
              <a:rPr sz="1900" spc="-25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1900" spc="-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시연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5" y="1674228"/>
            <a:ext cx="8247418" cy="385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87601"/>
            <a:ext cx="617791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400" dirty="0">
                <a:latin typeface="Comic Sans MS"/>
                <a:cs typeface="Comic Sans MS"/>
              </a:rPr>
              <a:t>Q</a:t>
            </a:r>
            <a:r>
              <a:rPr sz="3350" spc="-400" dirty="0">
                <a:latin typeface="Liberation Sans"/>
                <a:cs typeface="Liberation Sans"/>
              </a:rPr>
              <a:t>1‑1. </a:t>
            </a:r>
            <a:r>
              <a:rPr sz="3350" spc="-225" dirty="0">
                <a:latin typeface="Comic Sans MS"/>
                <a:cs typeface="Comic Sans MS"/>
              </a:rPr>
              <a:t>E</a:t>
            </a:r>
            <a:r>
              <a:rPr sz="3350" spc="-225" dirty="0">
                <a:latin typeface="Trebuchet MS"/>
                <a:cs typeface="Trebuchet MS"/>
              </a:rPr>
              <a:t>xpo</a:t>
            </a:r>
            <a:r>
              <a:rPr sz="2550" spc="-225" dirty="0">
                <a:latin typeface="Noto Sans CJK JP Regular"/>
                <a:cs typeface="Noto Sans CJK JP Regular"/>
              </a:rPr>
              <a:t>란 </a:t>
            </a:r>
            <a:r>
              <a:rPr sz="2550" spc="105" dirty="0">
                <a:latin typeface="Noto Sans CJK JP Regular"/>
                <a:cs typeface="Noto Sans CJK JP Regular"/>
              </a:rPr>
              <a:t>무엇이</a:t>
            </a:r>
            <a:r>
              <a:rPr sz="2500" spc="105" dirty="0">
                <a:latin typeface="Noto Sans CJK JP Regular"/>
                <a:cs typeface="Noto Sans CJK JP Regular"/>
              </a:rPr>
              <a:t>고 </a:t>
            </a:r>
            <a:r>
              <a:rPr sz="2550" spc="110" dirty="0">
                <a:latin typeface="Noto Sans CJK JP Regular"/>
                <a:cs typeface="Noto Sans CJK JP Regular"/>
              </a:rPr>
              <a:t>어떻</a:t>
            </a:r>
            <a:r>
              <a:rPr sz="2500" spc="110" dirty="0">
                <a:latin typeface="Noto Sans CJK JP Regular"/>
                <a:cs typeface="Noto Sans CJK JP Regular"/>
              </a:rPr>
              <a:t>게</a:t>
            </a:r>
            <a:r>
              <a:rPr sz="2500" spc="-215" dirty="0">
                <a:latin typeface="Noto Sans CJK JP Regular"/>
                <a:cs typeface="Noto Sans CJK JP Regular"/>
              </a:rPr>
              <a:t> </a:t>
            </a:r>
            <a:r>
              <a:rPr sz="2500" spc="25" dirty="0">
                <a:latin typeface="Noto Sans CJK JP Regular"/>
                <a:cs typeface="Noto Sans CJK JP Regular"/>
              </a:rPr>
              <a:t>설</a:t>
            </a:r>
            <a:r>
              <a:rPr sz="2550" spc="25" dirty="0">
                <a:latin typeface="Noto Sans CJK JP Regular"/>
                <a:cs typeface="Noto Sans CJK JP Regular"/>
              </a:rPr>
              <a:t>정</a:t>
            </a:r>
            <a:r>
              <a:rPr sz="2500" spc="25" dirty="0">
                <a:latin typeface="Noto Sans CJK JP Regular"/>
                <a:cs typeface="Noto Sans CJK JP Regular"/>
              </a:rPr>
              <a:t>하</a:t>
            </a:r>
            <a:r>
              <a:rPr sz="2550" spc="25" dirty="0">
                <a:latin typeface="Noto Sans CJK JP Regular"/>
                <a:cs typeface="Noto Sans CJK JP Regular"/>
              </a:rPr>
              <a:t>나요</a:t>
            </a:r>
            <a:r>
              <a:rPr sz="3350" spc="25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937877"/>
            <a:ext cx="0" cy="818515"/>
          </a:xfrm>
          <a:custGeom>
            <a:avLst/>
            <a:gdLst/>
            <a:ahLst/>
            <a:cxnLst/>
            <a:rect l="l" t="t" r="r" b="b"/>
            <a:pathLst>
              <a:path h="818514">
                <a:moveTo>
                  <a:pt x="0" y="0"/>
                </a:moveTo>
                <a:lnTo>
                  <a:pt x="0" y="818082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788" y="490816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5016" y="1664048"/>
            <a:ext cx="1024382" cy="1176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038" y="3334454"/>
            <a:ext cx="111506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430" dirty="0">
                <a:latin typeface="Comic Sans MS"/>
                <a:cs typeface="Comic Sans MS"/>
              </a:rPr>
              <a:t>E</a:t>
            </a:r>
            <a:r>
              <a:rPr sz="2850" spc="-475" dirty="0">
                <a:latin typeface="Comic Sans MS"/>
                <a:cs typeface="Comic Sans MS"/>
              </a:rPr>
              <a:t>x</a:t>
            </a:r>
            <a:r>
              <a:rPr sz="2850" spc="-145" dirty="0">
                <a:latin typeface="Comic Sans MS"/>
                <a:cs typeface="Comic Sans MS"/>
              </a:rPr>
              <a:t>p</a:t>
            </a:r>
            <a:r>
              <a:rPr sz="2850" spc="-170" dirty="0">
                <a:latin typeface="Comic Sans MS"/>
                <a:cs typeface="Comic Sans MS"/>
              </a:rPr>
              <a:t>o</a:t>
            </a:r>
            <a:r>
              <a:rPr sz="2100" spc="130" dirty="0">
                <a:latin typeface="Noto Sans CJK JP Regular"/>
                <a:cs typeface="Noto Sans CJK JP Regular"/>
              </a:rPr>
              <a:t>란</a:t>
            </a:r>
            <a:r>
              <a:rPr sz="2850" spc="-350" dirty="0">
                <a:latin typeface="Liberation Sans"/>
                <a:cs typeface="Liberation Sans"/>
              </a:rPr>
              <a:t>?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5442" y="4384969"/>
            <a:ext cx="4965700" cy="323850"/>
          </a:xfrm>
          <a:custGeom>
            <a:avLst/>
            <a:gdLst/>
            <a:ahLst/>
            <a:cxnLst/>
            <a:rect l="l" t="t" r="r" b="b"/>
            <a:pathLst>
              <a:path w="4965700" h="323850">
                <a:moveTo>
                  <a:pt x="0" y="0"/>
                </a:moveTo>
                <a:lnTo>
                  <a:pt x="4965573" y="0"/>
                </a:lnTo>
                <a:lnTo>
                  <a:pt x="4965573" y="323428"/>
                </a:lnTo>
                <a:lnTo>
                  <a:pt x="0" y="3234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5650144"/>
            <a:ext cx="85613" cy="8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869" y="3900106"/>
            <a:ext cx="7618730" cy="1952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54990">
              <a:lnSpc>
                <a:spcPts val="3220"/>
              </a:lnSpc>
              <a:spcBef>
                <a:spcPts val="114"/>
              </a:spcBef>
            </a:pPr>
            <a:r>
              <a:rPr sz="2600" spc="-315" dirty="0">
                <a:solidFill>
                  <a:srgbClr val="6A737C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6A737C"/>
                </a:solidFill>
                <a:latin typeface="Arial"/>
                <a:cs typeface="Arial"/>
              </a:rPr>
              <a:t>xpo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is </a:t>
            </a:r>
            <a:r>
              <a:rPr sz="2600" spc="-360" dirty="0">
                <a:solidFill>
                  <a:srgbClr val="6A737C"/>
                </a:solidFill>
                <a:latin typeface="Arial"/>
                <a:cs typeface="Arial"/>
              </a:rPr>
              <a:t>a </a:t>
            </a:r>
            <a:r>
              <a:rPr sz="2600" spc="-235" dirty="0">
                <a:latin typeface="Arial"/>
                <a:cs typeface="Arial"/>
              </a:rPr>
              <a:t>set </a:t>
            </a:r>
            <a:r>
              <a:rPr sz="2600" spc="-180" dirty="0">
                <a:latin typeface="Arial"/>
                <a:cs typeface="Arial"/>
              </a:rPr>
              <a:t>of </a:t>
            </a:r>
            <a:r>
              <a:rPr sz="2600" spc="-210" dirty="0">
                <a:latin typeface="Arial"/>
                <a:cs typeface="Arial"/>
              </a:rPr>
              <a:t>tools</a:t>
            </a:r>
            <a:r>
              <a:rPr sz="2600" spc="-210" dirty="0">
                <a:latin typeface="Liberation Sans"/>
                <a:cs typeface="Liberation Sans"/>
              </a:rPr>
              <a:t>, </a:t>
            </a:r>
            <a:r>
              <a:rPr sz="2600" spc="-225" dirty="0">
                <a:latin typeface="Arial"/>
                <a:cs typeface="Arial"/>
              </a:rPr>
              <a:t>libraries </a:t>
            </a:r>
            <a:r>
              <a:rPr sz="2600" spc="-305" dirty="0">
                <a:latin typeface="Arial"/>
                <a:cs typeface="Arial"/>
              </a:rPr>
              <a:t>and </a:t>
            </a:r>
            <a:r>
              <a:rPr sz="2600" spc="-254" dirty="0">
                <a:latin typeface="Arial"/>
                <a:cs typeface="Arial"/>
              </a:rPr>
              <a:t>services </a:t>
            </a:r>
            <a:r>
              <a:rPr sz="2600" spc="-245" dirty="0">
                <a:solidFill>
                  <a:srgbClr val="6A737C"/>
                </a:solidFill>
                <a:latin typeface="Arial"/>
                <a:cs typeface="Arial"/>
              </a:rPr>
              <a:t>which </a:t>
            </a:r>
            <a:r>
              <a:rPr sz="2600" spc="-180" dirty="0">
                <a:solidFill>
                  <a:srgbClr val="6A737C"/>
                </a:solidFill>
                <a:latin typeface="Arial"/>
                <a:cs typeface="Arial"/>
              </a:rPr>
              <a:t>let</a:t>
            </a:r>
            <a:r>
              <a:rPr sz="2600" spc="-535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80" dirty="0">
                <a:solidFill>
                  <a:srgbClr val="6A737C"/>
                </a:solidFill>
                <a:latin typeface="Arial"/>
                <a:cs typeface="Arial"/>
              </a:rPr>
              <a:t>you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build  </a:t>
            </a:r>
            <a:r>
              <a:rPr sz="2600" spc="-245" dirty="0">
                <a:solidFill>
                  <a:srgbClr val="6A737C"/>
                </a:solidFill>
                <a:latin typeface="Arial"/>
                <a:cs typeface="Arial"/>
              </a:rPr>
              <a:t>native </a:t>
            </a:r>
            <a:r>
              <a:rPr sz="2600" spc="-380" dirty="0">
                <a:latin typeface="Arial"/>
                <a:cs typeface="Arial"/>
              </a:rPr>
              <a:t>i</a:t>
            </a:r>
            <a:r>
              <a:rPr sz="2600" spc="-380" dirty="0">
                <a:latin typeface="Comic Sans MS"/>
                <a:cs typeface="Comic Sans MS"/>
              </a:rPr>
              <a:t>OS </a:t>
            </a:r>
            <a:r>
              <a:rPr sz="2600" spc="-305" dirty="0">
                <a:latin typeface="Arial"/>
                <a:cs typeface="Arial"/>
              </a:rPr>
              <a:t>and </a:t>
            </a:r>
            <a:r>
              <a:rPr sz="2600" spc="-280" dirty="0">
                <a:latin typeface="Comic Sans MS"/>
                <a:cs typeface="Comic Sans MS"/>
              </a:rPr>
              <a:t>A</a:t>
            </a:r>
            <a:r>
              <a:rPr sz="2600" spc="-280" dirty="0">
                <a:latin typeface="Arial"/>
                <a:cs typeface="Arial"/>
              </a:rPr>
              <a:t>ndroid </a:t>
            </a:r>
            <a:r>
              <a:rPr sz="2600" spc="-290" dirty="0">
                <a:latin typeface="Arial"/>
                <a:cs typeface="Arial"/>
              </a:rPr>
              <a:t>apps </a:t>
            </a:r>
            <a:r>
              <a:rPr sz="2600" spc="-245" dirty="0">
                <a:latin typeface="Arial"/>
                <a:cs typeface="Arial"/>
              </a:rPr>
              <a:t>by </a:t>
            </a:r>
            <a:r>
              <a:rPr sz="2600" spc="-204" dirty="0">
                <a:latin typeface="Arial"/>
                <a:cs typeface="Arial"/>
              </a:rPr>
              <a:t>writing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290" dirty="0">
                <a:latin typeface="Comic Sans MS"/>
                <a:cs typeface="Comic Sans MS"/>
              </a:rPr>
              <a:t>J</a:t>
            </a:r>
            <a:r>
              <a:rPr sz="2600" spc="-290" dirty="0">
                <a:latin typeface="Arial"/>
                <a:cs typeface="Arial"/>
              </a:rPr>
              <a:t>ava</a:t>
            </a:r>
            <a:r>
              <a:rPr sz="2600" spc="-290" dirty="0">
                <a:latin typeface="Comic Sans MS"/>
                <a:cs typeface="Comic Sans MS"/>
              </a:rPr>
              <a:t>S</a:t>
            </a:r>
            <a:r>
              <a:rPr sz="2600" spc="-290" dirty="0">
                <a:latin typeface="Arial"/>
                <a:cs typeface="Arial"/>
              </a:rPr>
              <a:t>cript</a:t>
            </a:r>
            <a:r>
              <a:rPr sz="2600" spc="-290" dirty="0">
                <a:solidFill>
                  <a:srgbClr val="6A737C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219075" marR="5080" indent="-207010">
              <a:lnSpc>
                <a:spcPts val="4420"/>
              </a:lnSpc>
              <a:spcBef>
                <a:spcPts val="240"/>
              </a:spcBef>
            </a:pPr>
            <a:r>
              <a:rPr sz="2600" spc="-265" dirty="0">
                <a:solidFill>
                  <a:srgbClr val="6A737C"/>
                </a:solidFill>
                <a:latin typeface="Comic Sans MS"/>
                <a:cs typeface="Comic Sans MS"/>
              </a:rPr>
              <a:t>J</a:t>
            </a:r>
            <a:r>
              <a:rPr sz="2600" spc="-265" dirty="0">
                <a:solidFill>
                  <a:srgbClr val="6A737C"/>
                </a:solidFill>
                <a:latin typeface="Arial"/>
                <a:cs typeface="Arial"/>
              </a:rPr>
              <a:t>ava</a:t>
            </a:r>
            <a:r>
              <a:rPr sz="2600" spc="-265" dirty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265" dirty="0">
                <a:solidFill>
                  <a:srgbClr val="6A737C"/>
                </a:solidFill>
                <a:latin typeface="Arial"/>
                <a:cs typeface="Arial"/>
              </a:rPr>
              <a:t>cript</a:t>
            </a:r>
            <a:r>
              <a:rPr sz="1900" spc="-26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와</a:t>
            </a:r>
            <a:r>
              <a:rPr sz="1900" spc="-15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00" dirty="0">
                <a:solidFill>
                  <a:srgbClr val="6A737C"/>
                </a:solidFill>
                <a:latin typeface="Comic Sans MS"/>
                <a:cs typeface="Comic Sans MS"/>
              </a:rPr>
              <a:t>R</a:t>
            </a:r>
            <a:r>
              <a:rPr sz="2600" spc="-200" dirty="0">
                <a:solidFill>
                  <a:srgbClr val="6A737C"/>
                </a:solidFill>
                <a:latin typeface="Arial"/>
                <a:cs typeface="Arial"/>
              </a:rPr>
              <a:t>eact</a:t>
            </a:r>
            <a:r>
              <a:rPr sz="1900" spc="-2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를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사용하여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앱을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제작하는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무료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및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오픈소스</a:t>
            </a:r>
            <a:r>
              <a:rPr sz="1900" spc="2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플랫폼  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https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://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expo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.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io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/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learn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2659043"/>
            <a:ext cx="271462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05" dirty="0">
                <a:latin typeface="Comic Sans MS"/>
                <a:cs typeface="Comic Sans MS"/>
              </a:rPr>
              <a:t>Expo </a:t>
            </a:r>
            <a:r>
              <a:rPr sz="2150" spc="85" dirty="0">
                <a:latin typeface="Noto Sans CJK JP Regular"/>
                <a:cs typeface="Noto Sans CJK JP Regular"/>
              </a:rPr>
              <a:t>이외의 </a:t>
            </a:r>
            <a:r>
              <a:rPr sz="2100" spc="130" dirty="0">
                <a:latin typeface="Noto Sans CJK JP Regular"/>
                <a:cs typeface="Noto Sans CJK JP Regular"/>
              </a:rPr>
              <a:t>개발</a:t>
            </a:r>
            <a:r>
              <a:rPr sz="2100" spc="-215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방법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44320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225" y="3300517"/>
            <a:ext cx="2426335" cy="371475"/>
          </a:xfrm>
          <a:custGeom>
            <a:avLst/>
            <a:gdLst/>
            <a:ahLst/>
            <a:cxnLst/>
            <a:rect l="l" t="t" r="r" b="b"/>
            <a:pathLst>
              <a:path w="2426335" h="371475">
                <a:moveTo>
                  <a:pt x="2397173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397173" y="0"/>
                </a:lnTo>
                <a:lnTo>
                  <a:pt x="2409658" y="1783"/>
                </a:lnTo>
                <a:lnTo>
                  <a:pt x="2418576" y="7134"/>
                </a:lnTo>
                <a:lnTo>
                  <a:pt x="2423927" y="16052"/>
                </a:lnTo>
                <a:lnTo>
                  <a:pt x="2425710" y="28537"/>
                </a:lnTo>
                <a:lnTo>
                  <a:pt x="2425710" y="342453"/>
                </a:lnTo>
                <a:lnTo>
                  <a:pt x="2423927" y="354938"/>
                </a:lnTo>
                <a:lnTo>
                  <a:pt x="2418576" y="363856"/>
                </a:lnTo>
                <a:lnTo>
                  <a:pt x="2409658" y="369207"/>
                </a:lnTo>
                <a:lnTo>
                  <a:pt x="2397173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392834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0934" y="3785659"/>
            <a:ext cx="2435225" cy="371475"/>
          </a:xfrm>
          <a:custGeom>
            <a:avLst/>
            <a:gdLst/>
            <a:ahLst/>
            <a:cxnLst/>
            <a:rect l="l" t="t" r="r" b="b"/>
            <a:pathLst>
              <a:path w="2435225" h="371475">
                <a:moveTo>
                  <a:pt x="2406685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406685" y="0"/>
                </a:lnTo>
                <a:lnTo>
                  <a:pt x="2419171" y="1783"/>
                </a:lnTo>
                <a:lnTo>
                  <a:pt x="2428089" y="7134"/>
                </a:lnTo>
                <a:lnTo>
                  <a:pt x="2433439" y="16052"/>
                </a:lnTo>
                <a:lnTo>
                  <a:pt x="2435223" y="28537"/>
                </a:lnTo>
                <a:lnTo>
                  <a:pt x="2435223" y="342453"/>
                </a:lnTo>
                <a:lnTo>
                  <a:pt x="2433439" y="354938"/>
                </a:lnTo>
                <a:lnTo>
                  <a:pt x="2428089" y="363856"/>
                </a:lnTo>
                <a:lnTo>
                  <a:pt x="2419171" y="369207"/>
                </a:lnTo>
                <a:lnTo>
                  <a:pt x="2406685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5768" y="3308100"/>
            <a:ext cx="75672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3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react-native cli</a:t>
            </a:r>
            <a:r>
              <a:rPr sz="1850" spc="-68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이용하여 제작</a:t>
            </a:r>
            <a:endParaRPr sz="19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10600"/>
              </a:lnSpc>
              <a:spcBef>
                <a:spcPts val="1300"/>
              </a:spcBef>
              <a:tabLst>
                <a:tab pos="366458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네이티브 코드를</a:t>
            </a:r>
            <a:r>
              <a:rPr sz="1900" spc="-1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수정해야</a:t>
            </a:r>
            <a:r>
              <a:rPr sz="1900" spc="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한다면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react-native cli</a:t>
            </a:r>
            <a:r>
              <a:rPr sz="1850" spc="-72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로 프로젝트 생  성하거나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10" dirty="0">
                <a:solidFill>
                  <a:srgbClr val="23292D"/>
                </a:solidFill>
                <a:latin typeface="Arial"/>
                <a:cs typeface="Arial"/>
              </a:rPr>
              <a:t>expo</a:t>
            </a:r>
            <a:r>
              <a:rPr sz="1900" spc="-2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로</a:t>
            </a:r>
            <a:r>
              <a:rPr sz="1900" spc="-2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생성한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프로젝트를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20" dirty="0">
                <a:solidFill>
                  <a:srgbClr val="23292D"/>
                </a:solidFill>
                <a:latin typeface="Arial"/>
                <a:cs typeface="Arial"/>
              </a:rPr>
              <a:t>eject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해야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함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1907532"/>
            <a:ext cx="186690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05" dirty="0">
                <a:latin typeface="Comic Sans MS"/>
                <a:cs typeface="Comic Sans MS"/>
              </a:rPr>
              <a:t>Expo </a:t>
            </a:r>
            <a:r>
              <a:rPr sz="2100" spc="130" dirty="0">
                <a:latin typeface="Noto Sans CJK JP Regular"/>
                <a:cs typeface="Noto Sans CJK JP Regular"/>
              </a:rPr>
              <a:t>설치</a:t>
            </a:r>
            <a:r>
              <a:rPr sz="2100" spc="-135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단계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269169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410" y="317683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365246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12809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60372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508886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5768" y="2383413"/>
            <a:ext cx="5296535" cy="290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1355">
              <a:lnSpc>
                <a:spcPct val="122400"/>
              </a:lnSpc>
              <a:spcBef>
                <a:spcPts val="100"/>
              </a:spcBef>
            </a:pPr>
            <a:r>
              <a:rPr sz="2600" spc="-155" dirty="0">
                <a:solidFill>
                  <a:srgbClr val="23292D"/>
                </a:solidFill>
                <a:latin typeface="Arial"/>
                <a:cs typeface="Arial"/>
              </a:rPr>
              <a:t>git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57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https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://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git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‑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scm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com 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</a:rPr>
              <a:t> </a:t>
            </a:r>
            <a:r>
              <a:rPr sz="2600" spc="-290" dirty="0">
                <a:solidFill>
                  <a:srgbClr val="23292D"/>
                </a:solidFill>
                <a:latin typeface="Comic Sans MS"/>
                <a:cs typeface="Comic Sans MS"/>
              </a:rPr>
              <a:t>N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ode</a:t>
            </a:r>
            <a:r>
              <a:rPr sz="2600" spc="-29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js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</a:t>
            </a:r>
            <a:endParaRPr sz="1900">
              <a:latin typeface="Noto Sans CJK JP Regular"/>
              <a:cs typeface="Noto Sans CJK JP Regular"/>
            </a:endParaRPr>
          </a:p>
          <a:p>
            <a:pPr marL="12700" marR="2617470">
              <a:lnSpc>
                <a:spcPct val="120000"/>
              </a:lnSpc>
            </a:pPr>
            <a:r>
              <a:rPr sz="2600" spc="-31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23292D"/>
                </a:solidFill>
                <a:latin typeface="Arial"/>
                <a:cs typeface="Arial"/>
              </a:rPr>
              <a:t>xpo </a:t>
            </a:r>
            <a:r>
              <a:rPr sz="2600" spc="-434" dirty="0">
                <a:solidFill>
                  <a:srgbClr val="23292D"/>
                </a:solidFill>
                <a:latin typeface="Comic Sans MS"/>
                <a:cs typeface="Comic Sans MS"/>
              </a:rPr>
              <a:t>CLI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  스마트폰에 </a:t>
            </a:r>
            <a:r>
              <a:rPr sz="2600" spc="-31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23292D"/>
                </a:solidFill>
                <a:latin typeface="Arial"/>
                <a:cs typeface="Arial"/>
              </a:rPr>
              <a:t>xpo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</a:t>
            </a:r>
            <a:r>
              <a:rPr sz="1900" spc="-15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</a:t>
            </a:r>
            <a:endParaRPr sz="1900">
              <a:latin typeface="Noto Sans CJK JP Regular"/>
              <a:cs typeface="Noto Sans CJK JP Regular"/>
            </a:endParaRPr>
          </a:p>
          <a:p>
            <a:pPr marL="12700" marR="5080">
              <a:lnSpc>
                <a:spcPts val="3820"/>
              </a:lnSpc>
              <a:spcBef>
                <a:spcPts val="170"/>
              </a:spcBef>
            </a:pPr>
            <a:r>
              <a:rPr sz="2600" spc="-22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225" dirty="0">
                <a:solidFill>
                  <a:srgbClr val="23292D"/>
                </a:solidFill>
                <a:latin typeface="Arial"/>
                <a:cs typeface="Arial"/>
              </a:rPr>
              <a:t>xpo</a:t>
            </a:r>
            <a:r>
              <a:rPr sz="1900" spc="-2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</a:t>
            </a:r>
            <a:r>
              <a:rPr sz="1900" spc="-2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이용하여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프로젝트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생성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및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내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폰에서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실행  참고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40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https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://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expo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.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io</a:t>
            </a:r>
            <a:r>
              <a:rPr sz="2600" spc="-204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/</a:t>
            </a:r>
            <a:r>
              <a:rPr sz="2600" spc="-20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learn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2630472"/>
            <a:ext cx="186690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05" dirty="0">
                <a:latin typeface="Comic Sans MS"/>
                <a:cs typeface="Comic Sans MS"/>
              </a:rPr>
              <a:t>Expo </a:t>
            </a:r>
            <a:r>
              <a:rPr sz="2100" spc="110" dirty="0">
                <a:latin typeface="Noto Sans CJK JP Regular"/>
                <a:cs typeface="Noto Sans CJK JP Regular"/>
              </a:rPr>
              <a:t>계</a:t>
            </a:r>
            <a:r>
              <a:rPr sz="2150" spc="110" dirty="0">
                <a:latin typeface="Noto Sans CJK JP Regular"/>
                <a:cs typeface="Noto Sans CJK JP Regular"/>
              </a:rPr>
              <a:t>정</a:t>
            </a:r>
            <a:r>
              <a:rPr sz="2150" spc="-155" dirty="0">
                <a:latin typeface="Noto Sans CJK JP Regular"/>
                <a:cs typeface="Noto Sans CJK JP Regular"/>
              </a:rPr>
              <a:t> </a:t>
            </a:r>
            <a:r>
              <a:rPr sz="2100" spc="110" dirty="0">
                <a:latin typeface="Noto Sans CJK JP Regular"/>
                <a:cs typeface="Noto Sans CJK JP Regular"/>
              </a:rPr>
              <a:t>설</a:t>
            </a:r>
            <a:r>
              <a:rPr sz="2150" spc="110" dirty="0">
                <a:latin typeface="Noto Sans CJK JP Regular"/>
                <a:cs typeface="Noto Sans CJK JP Regular"/>
              </a:rPr>
              <a:t>정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41463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410" y="389026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36589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5768" y="3115866"/>
            <a:ext cx="2364105" cy="1452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31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23292D"/>
                </a:solidFill>
                <a:latin typeface="Arial"/>
                <a:cs typeface="Arial"/>
              </a:rPr>
              <a:t>xpo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가입</a:t>
            </a:r>
            <a:endParaRPr sz="1900">
              <a:latin typeface="Noto Sans CJK JP Regular"/>
              <a:cs typeface="Noto Sans CJK JP Regular"/>
            </a:endParaRPr>
          </a:p>
          <a:p>
            <a:pPr marL="12700" marR="5080">
              <a:lnSpc>
                <a:spcPct val="120000"/>
              </a:lnSpc>
            </a:pPr>
            <a:r>
              <a:rPr sz="2600" spc="-31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23292D"/>
                </a:solidFill>
                <a:latin typeface="Arial"/>
                <a:cs typeface="Arial"/>
              </a:rPr>
              <a:t>xpo </a:t>
            </a:r>
            <a:r>
              <a:rPr sz="2600" spc="-434" dirty="0">
                <a:solidFill>
                  <a:srgbClr val="23292D"/>
                </a:solidFill>
                <a:latin typeface="Comic Sans MS"/>
                <a:cs typeface="Comic Sans MS"/>
              </a:rPr>
              <a:t>CLI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에서</a:t>
            </a:r>
            <a:r>
              <a:rPr sz="1900" spc="6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로그인  </a:t>
            </a:r>
            <a:r>
              <a:rPr sz="2600" spc="-31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315" dirty="0">
                <a:solidFill>
                  <a:srgbClr val="23292D"/>
                </a:solidFill>
                <a:latin typeface="Arial"/>
                <a:cs typeface="Arial"/>
              </a:rPr>
              <a:t>xpo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앱에서</a:t>
            </a:r>
            <a:r>
              <a:rPr sz="1900" spc="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로그인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609716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495" y="799058"/>
            <a:ext cx="8247418" cy="425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4038" y="5294674"/>
            <a:ext cx="7325359" cy="1185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330" dirty="0">
                <a:solidFill>
                  <a:srgbClr val="23292D"/>
                </a:solidFill>
                <a:latin typeface="Comic Sans MS"/>
                <a:cs typeface="Comic Sans MS"/>
              </a:rPr>
              <a:t>Q</a:t>
            </a:r>
            <a:r>
              <a:rPr sz="3350" spc="-330" dirty="0">
                <a:solidFill>
                  <a:srgbClr val="23292D"/>
                </a:solidFill>
                <a:latin typeface="Liberation Sans"/>
                <a:cs typeface="Liberation Sans"/>
              </a:rPr>
              <a:t>1‑2. 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리액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트 </a:t>
            </a: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네이</a:t>
            </a:r>
            <a:r>
              <a:rPr sz="250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티브</a:t>
            </a: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위</a:t>
            </a:r>
            <a:r>
              <a:rPr sz="250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한 </a:t>
            </a:r>
            <a:r>
              <a:rPr sz="3350" spc="-450" dirty="0">
                <a:solidFill>
                  <a:srgbClr val="23292D"/>
                </a:solidFill>
                <a:latin typeface="Comic Sans MS"/>
                <a:cs typeface="Comic Sans MS"/>
              </a:rPr>
              <a:t>VS </a:t>
            </a:r>
            <a:r>
              <a:rPr sz="3350" spc="-225" dirty="0">
                <a:solidFill>
                  <a:srgbClr val="23292D"/>
                </a:solidFill>
                <a:latin typeface="Comic Sans MS"/>
                <a:cs typeface="Comic Sans MS"/>
              </a:rPr>
              <a:t>C</a:t>
            </a:r>
            <a:r>
              <a:rPr sz="3350" spc="-225" dirty="0">
                <a:solidFill>
                  <a:srgbClr val="23292D"/>
                </a:solidFill>
                <a:latin typeface="Trebuchet MS"/>
                <a:cs typeface="Trebuchet MS"/>
              </a:rPr>
              <a:t>o</a:t>
            </a:r>
            <a:r>
              <a:rPr sz="3350" spc="-225" dirty="0">
                <a:solidFill>
                  <a:srgbClr val="23292D"/>
                </a:solidFill>
                <a:latin typeface="Comic Sans MS"/>
                <a:cs typeface="Comic Sans MS"/>
              </a:rPr>
              <a:t>de</a:t>
            </a:r>
            <a:r>
              <a:rPr sz="3350" spc="-835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25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</a:t>
            </a:r>
            <a:r>
              <a:rPr sz="3350" spc="30" dirty="0">
                <a:solidFill>
                  <a:srgbClr val="23292D"/>
                </a:solidFill>
                <a:latin typeface="Liberation Sans"/>
                <a:cs typeface="Liberation Sans"/>
              </a:rPr>
              <a:t>/</a:t>
            </a:r>
            <a:r>
              <a:rPr sz="25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</a:t>
            </a:r>
            <a:r>
              <a:rPr sz="255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</a:t>
            </a:r>
            <a:r>
              <a:rPr sz="3350" spc="30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  <a:p>
            <a:pPr marL="357505">
              <a:lnSpc>
                <a:spcPct val="100000"/>
              </a:lnSpc>
              <a:spcBef>
                <a:spcPts val="1975"/>
              </a:spcBef>
            </a:pPr>
            <a:r>
              <a:rPr sz="2600" spc="-420" dirty="0">
                <a:solidFill>
                  <a:srgbClr val="6A737C"/>
                </a:solidFill>
                <a:latin typeface="Comic Sans MS"/>
                <a:cs typeface="Comic Sans MS"/>
              </a:rPr>
              <a:t>VS </a:t>
            </a:r>
            <a:r>
              <a:rPr sz="2600" spc="-240" dirty="0">
                <a:solidFill>
                  <a:srgbClr val="6A737C"/>
                </a:solidFill>
                <a:latin typeface="Comic Sans MS"/>
                <a:cs typeface="Comic Sans MS"/>
              </a:rPr>
              <a:t>C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ode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설치 및</a:t>
            </a:r>
            <a:r>
              <a:rPr sz="1900" spc="-6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설정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339678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4">
                <a:moveTo>
                  <a:pt x="0" y="0"/>
                </a:moveTo>
                <a:lnTo>
                  <a:pt x="0" y="1227124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1736255"/>
            <a:ext cx="256159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240" dirty="0">
                <a:latin typeface="Comic Sans MS"/>
                <a:cs typeface="Comic Sans MS"/>
              </a:rPr>
              <a:t>V</a:t>
            </a:r>
            <a:r>
              <a:rPr sz="2850" spc="-240" dirty="0">
                <a:latin typeface="Trebuchet MS"/>
                <a:cs typeface="Trebuchet MS"/>
              </a:rPr>
              <a:t>i</a:t>
            </a:r>
            <a:r>
              <a:rPr sz="2850" spc="-240" dirty="0">
                <a:latin typeface="Comic Sans MS"/>
                <a:cs typeface="Comic Sans MS"/>
              </a:rPr>
              <a:t>su</a:t>
            </a:r>
            <a:r>
              <a:rPr sz="2850" spc="-240" dirty="0">
                <a:latin typeface="Trebuchet MS"/>
                <a:cs typeface="Trebuchet MS"/>
              </a:rPr>
              <a:t>al </a:t>
            </a:r>
            <a:r>
              <a:rPr sz="2850" spc="-305" dirty="0">
                <a:latin typeface="Comic Sans MS"/>
                <a:cs typeface="Comic Sans MS"/>
              </a:rPr>
              <a:t>Stu</a:t>
            </a:r>
            <a:r>
              <a:rPr sz="2850" spc="-305" dirty="0">
                <a:latin typeface="Trebuchet MS"/>
                <a:cs typeface="Trebuchet MS"/>
              </a:rPr>
              <a:t>di</a:t>
            </a:r>
            <a:r>
              <a:rPr sz="2850" spc="-305" dirty="0">
                <a:latin typeface="Comic Sans MS"/>
                <a:cs typeface="Comic Sans MS"/>
              </a:rPr>
              <a:t>o</a:t>
            </a:r>
            <a:r>
              <a:rPr sz="2850" spc="-585" dirty="0">
                <a:latin typeface="Comic Sans MS"/>
                <a:cs typeface="Comic Sans MS"/>
              </a:rPr>
              <a:t> </a:t>
            </a:r>
            <a:r>
              <a:rPr sz="2850" spc="-170" dirty="0">
                <a:latin typeface="Comic Sans MS"/>
                <a:cs typeface="Comic Sans MS"/>
              </a:rPr>
              <a:t>Co</a:t>
            </a:r>
            <a:r>
              <a:rPr sz="2850" spc="-170" dirty="0">
                <a:latin typeface="Trebuchet MS"/>
                <a:cs typeface="Trebuchet MS"/>
              </a:rPr>
              <a:t>de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89974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37537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85100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384" y="5255295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869" y="2301908"/>
            <a:ext cx="7289165" cy="3160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114"/>
              </a:spcBef>
            </a:pPr>
            <a:r>
              <a:rPr sz="2600" spc="-260" dirty="0">
                <a:solidFill>
                  <a:srgbClr val="6A737C"/>
                </a:solidFill>
                <a:latin typeface="Comic Sans MS"/>
                <a:cs typeface="Comic Sans MS"/>
              </a:rPr>
              <a:t>V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isual </a:t>
            </a:r>
            <a:r>
              <a:rPr sz="2600" spc="-260" dirty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tudio </a:t>
            </a:r>
            <a:r>
              <a:rPr sz="2600" spc="-240" dirty="0">
                <a:solidFill>
                  <a:srgbClr val="6A737C"/>
                </a:solidFill>
                <a:latin typeface="Comic Sans MS"/>
                <a:cs typeface="Comic Sans MS"/>
              </a:rPr>
              <a:t>C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ode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is </a:t>
            </a:r>
            <a:r>
              <a:rPr sz="2600" spc="-360" dirty="0">
                <a:solidFill>
                  <a:srgbClr val="6A737C"/>
                </a:solidFill>
                <a:latin typeface="Arial"/>
                <a:cs typeface="Arial"/>
              </a:rPr>
              <a:t>a </a:t>
            </a:r>
            <a:r>
              <a:rPr sz="2600" spc="-204" dirty="0">
                <a:solidFill>
                  <a:srgbClr val="6A737C"/>
                </a:solidFill>
                <a:latin typeface="Arial"/>
                <a:cs typeface="Arial"/>
              </a:rPr>
              <a:t>lightweight but 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powerful </a:t>
            </a:r>
            <a:r>
              <a:rPr sz="2600" spc="-275" dirty="0">
                <a:solidFill>
                  <a:srgbClr val="6A737C"/>
                </a:solidFill>
                <a:latin typeface="Arial"/>
                <a:cs typeface="Arial"/>
              </a:rPr>
              <a:t>source code 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editor </a:t>
            </a:r>
            <a:r>
              <a:rPr sz="2600" spc="-245" dirty="0">
                <a:solidFill>
                  <a:srgbClr val="6A737C"/>
                </a:solidFill>
                <a:latin typeface="Arial"/>
                <a:cs typeface="Arial"/>
              </a:rPr>
              <a:t>which </a:t>
            </a:r>
            <a:r>
              <a:rPr sz="2600" spc="-275" dirty="0">
                <a:solidFill>
                  <a:srgbClr val="6A737C"/>
                </a:solidFill>
                <a:latin typeface="Arial"/>
                <a:cs typeface="Arial"/>
              </a:rPr>
              <a:t>runs 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on 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your </a:t>
            </a:r>
            <a:r>
              <a:rPr sz="2600" spc="-250" dirty="0">
                <a:solidFill>
                  <a:srgbClr val="6A737C"/>
                </a:solidFill>
                <a:latin typeface="Arial"/>
                <a:cs typeface="Arial"/>
              </a:rPr>
              <a:t>desktop </a:t>
            </a:r>
            <a:r>
              <a:rPr sz="2600" spc="-305" dirty="0">
                <a:solidFill>
                  <a:srgbClr val="6A737C"/>
                </a:solidFill>
                <a:latin typeface="Arial"/>
                <a:cs typeface="Arial"/>
              </a:rPr>
              <a:t>and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is 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available </a:t>
            </a:r>
            <a:r>
              <a:rPr sz="2600" spc="-185" dirty="0">
                <a:solidFill>
                  <a:srgbClr val="6A737C"/>
                </a:solidFill>
                <a:latin typeface="Arial"/>
                <a:cs typeface="Arial"/>
              </a:rPr>
              <a:t>for</a:t>
            </a:r>
            <a:r>
              <a:rPr sz="2600" spc="-409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310" dirty="0">
                <a:solidFill>
                  <a:srgbClr val="6A737C"/>
                </a:solidFill>
                <a:latin typeface="Comic Sans MS"/>
                <a:cs typeface="Comic Sans MS"/>
              </a:rPr>
              <a:t>W</a:t>
            </a:r>
            <a:r>
              <a:rPr sz="2600" spc="-310" dirty="0">
                <a:solidFill>
                  <a:srgbClr val="6A737C"/>
                </a:solidFill>
                <a:latin typeface="Arial"/>
                <a:cs typeface="Arial"/>
              </a:rPr>
              <a:t>indows</a:t>
            </a:r>
            <a:r>
              <a:rPr sz="2600" spc="-310" dirty="0">
                <a:solidFill>
                  <a:srgbClr val="6A737C"/>
                </a:solidFill>
                <a:latin typeface="Liberation Sans"/>
                <a:cs typeface="Liberation Sans"/>
              </a:rPr>
              <a:t>,  </a:t>
            </a:r>
            <a:r>
              <a:rPr sz="2600" spc="-400" dirty="0">
                <a:solidFill>
                  <a:srgbClr val="6A737C"/>
                </a:solidFill>
                <a:latin typeface="Arial"/>
                <a:cs typeface="Arial"/>
              </a:rPr>
              <a:t>mac</a:t>
            </a:r>
            <a:r>
              <a:rPr sz="2600" spc="-400" dirty="0">
                <a:solidFill>
                  <a:srgbClr val="6A737C"/>
                </a:solidFill>
                <a:latin typeface="Comic Sans MS"/>
                <a:cs typeface="Comic Sans MS"/>
              </a:rPr>
              <a:t>OS </a:t>
            </a:r>
            <a:r>
              <a:rPr sz="2600" spc="-305" dirty="0">
                <a:solidFill>
                  <a:srgbClr val="6A737C"/>
                </a:solidFill>
                <a:latin typeface="Arial"/>
                <a:cs typeface="Arial"/>
              </a:rPr>
              <a:t>and</a:t>
            </a:r>
            <a:r>
              <a:rPr sz="2600" spc="-220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50" dirty="0">
                <a:solidFill>
                  <a:srgbClr val="6A737C"/>
                </a:solidFill>
                <a:latin typeface="Comic Sans MS"/>
                <a:cs typeface="Comic Sans MS"/>
              </a:rPr>
              <a:t>L</a:t>
            </a:r>
            <a:r>
              <a:rPr sz="2600" spc="-250" dirty="0">
                <a:solidFill>
                  <a:srgbClr val="6A737C"/>
                </a:solidFill>
                <a:latin typeface="Arial"/>
                <a:cs typeface="Arial"/>
              </a:rPr>
              <a:t>inux</a:t>
            </a:r>
            <a:r>
              <a:rPr sz="2600" spc="-250" dirty="0">
                <a:solidFill>
                  <a:srgbClr val="6A737C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219075" marR="4714875">
              <a:lnSpc>
                <a:spcPct val="120000"/>
              </a:lnSpc>
              <a:spcBef>
                <a:spcPts val="555"/>
              </a:spcBef>
            </a:pPr>
            <a:r>
              <a:rPr sz="2600" spc="-195" dirty="0">
                <a:solidFill>
                  <a:srgbClr val="23292D"/>
                </a:solidFill>
                <a:latin typeface="Comic Sans MS"/>
                <a:cs typeface="Comic Sans MS"/>
              </a:rPr>
              <a:t>M</a:t>
            </a:r>
            <a:r>
              <a:rPr sz="2600" spc="-195" dirty="0">
                <a:solidFill>
                  <a:srgbClr val="23292D"/>
                </a:solidFill>
                <a:latin typeface="Arial"/>
                <a:cs typeface="Arial"/>
              </a:rPr>
              <a:t>icrosoft</a:t>
            </a:r>
            <a:r>
              <a:rPr sz="1900" spc="-1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의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오픈소스  </a:t>
            </a:r>
            <a:r>
              <a:rPr sz="2600" spc="-300" dirty="0">
                <a:solidFill>
                  <a:srgbClr val="23292D"/>
                </a:solidFill>
                <a:latin typeface="Comic Sans MS"/>
                <a:cs typeface="Comic Sans MS"/>
              </a:rPr>
              <a:t>J</a:t>
            </a:r>
            <a:r>
              <a:rPr sz="2600" spc="-300" dirty="0">
                <a:solidFill>
                  <a:srgbClr val="23292D"/>
                </a:solidFill>
                <a:latin typeface="Arial"/>
                <a:cs typeface="Arial"/>
              </a:rPr>
              <a:t>ava</a:t>
            </a:r>
            <a:r>
              <a:rPr sz="2600" spc="-300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300" dirty="0">
                <a:solidFill>
                  <a:srgbClr val="23292D"/>
                </a:solidFill>
                <a:latin typeface="Arial"/>
                <a:cs typeface="Arial"/>
              </a:rPr>
              <a:t>cript</a:t>
            </a:r>
            <a:endParaRPr sz="260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  <a:spcBef>
                <a:spcPts val="6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다양한 확장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-1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기능</a:t>
            </a:r>
            <a:r>
              <a:rPr sz="2600" spc="-195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195" dirty="0">
                <a:solidFill>
                  <a:srgbClr val="23292D"/>
                </a:solidFill>
                <a:latin typeface="Comic Sans MS"/>
                <a:cs typeface="Comic Sans MS"/>
              </a:rPr>
              <a:t>E</a:t>
            </a:r>
            <a:r>
              <a:rPr sz="2600" spc="-195" dirty="0">
                <a:solidFill>
                  <a:srgbClr val="23292D"/>
                </a:solidFill>
                <a:latin typeface="Arial"/>
                <a:cs typeface="Arial"/>
              </a:rPr>
              <a:t>xtension</a:t>
            </a:r>
            <a:r>
              <a:rPr sz="2600" spc="-195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  <a:p>
            <a:pPr marL="770890">
              <a:lnSpc>
                <a:spcPct val="100000"/>
              </a:lnSpc>
              <a:spcBef>
                <a:spcPts val="100"/>
              </a:spcBef>
            </a:pPr>
            <a:r>
              <a:rPr sz="2600" spc="-295" dirty="0">
                <a:solidFill>
                  <a:srgbClr val="23292D"/>
                </a:solidFill>
                <a:latin typeface="Comic Sans MS"/>
                <a:cs typeface="Comic Sans MS"/>
              </a:rPr>
              <a:t>MS</a:t>
            </a:r>
            <a:r>
              <a:rPr sz="1900" spc="-2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직접 만드는 </a:t>
            </a: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react </a:t>
            </a:r>
            <a:r>
              <a:rPr sz="2600" spc="-190" dirty="0">
                <a:solidFill>
                  <a:srgbClr val="23292D"/>
                </a:solidFill>
                <a:latin typeface="Arial"/>
                <a:cs typeface="Arial"/>
              </a:rPr>
              <a:t>native</a:t>
            </a:r>
            <a:r>
              <a:rPr sz="1900" spc="-19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위한 확장</a:t>
            </a:r>
            <a:r>
              <a:rPr sz="1900" spc="-13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기능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38" y="3106586"/>
            <a:ext cx="13385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4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설치</a:t>
            </a:r>
            <a:r>
              <a:rPr sz="2500" spc="-7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방법</a:t>
            </a:r>
            <a:endParaRPr sz="255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98534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5768" y="3766830"/>
            <a:ext cx="46882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8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h</a:t>
            </a:r>
            <a:r>
              <a:rPr sz="2600" spc="-17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ttps</a:t>
            </a:r>
            <a:r>
              <a:rPr sz="2600" spc="-7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://</a:t>
            </a:r>
            <a:r>
              <a:rPr sz="2600" spc="-21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c</a:t>
            </a:r>
            <a:r>
              <a:rPr sz="2600" spc="-2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</a:t>
            </a:r>
            <a:r>
              <a:rPr sz="2600" spc="-2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de</a:t>
            </a:r>
            <a:r>
              <a:rPr sz="2600" spc="-17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254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v</a:t>
            </a:r>
            <a:r>
              <a:rPr sz="2600" spc="-13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i</a:t>
            </a:r>
            <a:r>
              <a:rPr sz="2600" spc="-30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su</a:t>
            </a:r>
            <a:r>
              <a:rPr sz="2600" spc="-24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al</a:t>
            </a:r>
            <a:r>
              <a:rPr sz="2600" spc="-22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stu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di</a:t>
            </a:r>
            <a:r>
              <a:rPr sz="2600" spc="-2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</a:t>
            </a:r>
            <a:r>
              <a:rPr sz="2600" spc="-17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21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c</a:t>
            </a:r>
            <a:r>
              <a:rPr sz="2600" spc="-2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</a:t>
            </a:r>
            <a:r>
              <a:rPr sz="2600" spc="-42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m</a:t>
            </a:r>
            <a:r>
              <a:rPr sz="2600" spc="-2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/</a:t>
            </a:r>
            <a:r>
              <a:rPr sz="2600" spc="-24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d</a:t>
            </a:r>
            <a:r>
              <a:rPr sz="2600" spc="-31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ow</a:t>
            </a:r>
            <a:r>
              <a:rPr sz="2600" spc="-22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nl</a:t>
            </a:r>
            <a:r>
              <a:rPr sz="2600" spc="-2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</a:t>
            </a:r>
            <a:r>
              <a:rPr sz="2600" spc="-30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ad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2288645"/>
            <a:ext cx="8115934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0" dirty="0">
                <a:latin typeface="Noto Sans CJK JP Regular"/>
                <a:cs typeface="Noto Sans CJK JP Regular"/>
              </a:rPr>
              <a:t>리액</a:t>
            </a:r>
            <a:r>
              <a:rPr sz="2500" spc="110" dirty="0">
                <a:latin typeface="Noto Sans CJK JP Regular"/>
                <a:cs typeface="Noto Sans CJK JP Regular"/>
              </a:rPr>
              <a:t>트</a:t>
            </a:r>
            <a:r>
              <a:rPr sz="2500" dirty="0">
                <a:latin typeface="Noto Sans CJK JP Regular"/>
                <a:cs typeface="Noto Sans CJK JP Regular"/>
              </a:rPr>
              <a:t> </a:t>
            </a:r>
            <a:r>
              <a:rPr sz="2550" spc="114" dirty="0">
                <a:latin typeface="Noto Sans CJK JP Regular"/>
                <a:cs typeface="Noto Sans CJK JP Regular"/>
              </a:rPr>
              <a:t>네이</a:t>
            </a:r>
            <a:r>
              <a:rPr sz="2500" spc="114" dirty="0">
                <a:latin typeface="Noto Sans CJK JP Regular"/>
                <a:cs typeface="Noto Sans CJK JP Regular"/>
              </a:rPr>
              <a:t>티브</a:t>
            </a:r>
            <a:r>
              <a:rPr sz="2500" dirty="0">
                <a:latin typeface="Noto Sans CJK JP Regular"/>
                <a:cs typeface="Noto Sans CJK JP Regular"/>
              </a:rPr>
              <a:t> </a:t>
            </a:r>
            <a:r>
              <a:rPr sz="2500" spc="110" dirty="0">
                <a:latin typeface="Noto Sans CJK JP Regular"/>
                <a:cs typeface="Noto Sans CJK JP Regular"/>
              </a:rPr>
              <a:t>개</a:t>
            </a:r>
            <a:r>
              <a:rPr sz="2550" spc="110" dirty="0">
                <a:latin typeface="Noto Sans CJK JP Regular"/>
                <a:cs typeface="Noto Sans CJK JP Regular"/>
              </a:rPr>
              <a:t>발을</a:t>
            </a:r>
            <a:r>
              <a:rPr sz="2550" spc="-15" dirty="0"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latin typeface="Noto Sans CJK JP Regular"/>
                <a:cs typeface="Noto Sans CJK JP Regular"/>
              </a:rPr>
              <a:t>도와주는</a:t>
            </a:r>
            <a:r>
              <a:rPr sz="2550" spc="-10" dirty="0">
                <a:latin typeface="Noto Sans CJK JP Regular"/>
                <a:cs typeface="Noto Sans CJK JP Regular"/>
              </a:rPr>
              <a:t> </a:t>
            </a:r>
            <a:r>
              <a:rPr sz="3350" spc="-450" dirty="0">
                <a:latin typeface="Comic Sans MS"/>
                <a:cs typeface="Comic Sans MS"/>
              </a:rPr>
              <a:t>VS</a:t>
            </a:r>
            <a:r>
              <a:rPr sz="3350" spc="-445" dirty="0">
                <a:latin typeface="Comic Sans MS"/>
                <a:cs typeface="Comic Sans MS"/>
              </a:rPr>
              <a:t> </a:t>
            </a:r>
            <a:r>
              <a:rPr sz="3350" spc="-225" dirty="0">
                <a:latin typeface="Comic Sans MS"/>
                <a:cs typeface="Comic Sans MS"/>
              </a:rPr>
              <a:t>C</a:t>
            </a:r>
            <a:r>
              <a:rPr sz="3350" spc="-225" dirty="0">
                <a:latin typeface="Trebuchet MS"/>
                <a:cs typeface="Trebuchet MS"/>
              </a:rPr>
              <a:t>o</a:t>
            </a:r>
            <a:r>
              <a:rPr sz="3350" spc="-225" dirty="0">
                <a:latin typeface="Comic Sans MS"/>
                <a:cs typeface="Comic Sans MS"/>
              </a:rPr>
              <a:t>de</a:t>
            </a:r>
            <a:r>
              <a:rPr sz="3350" spc="-445" dirty="0">
                <a:latin typeface="Comic Sans MS"/>
                <a:cs typeface="Comic Sans MS"/>
              </a:rPr>
              <a:t> </a:t>
            </a:r>
            <a:r>
              <a:rPr sz="2500" spc="114" dirty="0">
                <a:latin typeface="Noto Sans CJK JP Regular"/>
                <a:cs typeface="Noto Sans CJK JP Regular"/>
              </a:rPr>
              <a:t>확</a:t>
            </a:r>
            <a:r>
              <a:rPr sz="2550" spc="114" dirty="0">
                <a:latin typeface="Noto Sans CJK JP Regular"/>
                <a:cs typeface="Noto Sans CJK JP Regular"/>
              </a:rPr>
              <a:t>장</a:t>
            </a:r>
            <a:r>
              <a:rPr sz="2550" spc="-10" dirty="0">
                <a:latin typeface="Noto Sans CJK JP Regular"/>
                <a:cs typeface="Noto Sans CJK JP Regular"/>
              </a:rPr>
              <a:t> </a:t>
            </a:r>
            <a:r>
              <a:rPr sz="2550" spc="114" dirty="0">
                <a:latin typeface="Noto Sans CJK JP Regular"/>
                <a:cs typeface="Noto Sans CJK JP Regular"/>
              </a:rPr>
              <a:t>도</a:t>
            </a:r>
            <a:r>
              <a:rPr sz="2500" spc="114" dirty="0">
                <a:latin typeface="Noto Sans CJK JP Regular"/>
                <a:cs typeface="Noto Sans CJK JP Regular"/>
              </a:rPr>
              <a:t>구</a:t>
            </a:r>
            <a:r>
              <a:rPr sz="2500" dirty="0">
                <a:latin typeface="Noto Sans CJK JP Regular"/>
                <a:cs typeface="Noto Sans CJK JP Regular"/>
              </a:rPr>
              <a:t> </a:t>
            </a:r>
            <a:r>
              <a:rPr sz="2500" spc="140" dirty="0">
                <a:latin typeface="Noto Sans CJK JP Regular"/>
                <a:cs typeface="Noto Sans CJK JP Regular"/>
              </a:rPr>
              <a:t>설치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26236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410" y="374750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22313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69876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5768" y="2954084"/>
            <a:ext cx="481330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35275">
              <a:lnSpc>
                <a:spcPct val="122400"/>
              </a:lnSpc>
              <a:spcBef>
                <a:spcPts val="100"/>
              </a:spcBef>
            </a:pP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react 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native</a:t>
            </a:r>
            <a:r>
              <a:rPr sz="2600" spc="-37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20" dirty="0">
                <a:solidFill>
                  <a:srgbClr val="23292D"/>
                </a:solidFill>
                <a:latin typeface="Arial"/>
                <a:cs typeface="Arial"/>
              </a:rPr>
              <a:t>tools  </a:t>
            </a:r>
            <a:r>
              <a:rPr sz="2600" spc="-215" dirty="0">
                <a:solidFill>
                  <a:srgbClr val="23292D"/>
                </a:solidFill>
                <a:latin typeface="Arial"/>
                <a:cs typeface="Arial"/>
              </a:rPr>
              <a:t>eslint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200" dirty="0">
                <a:solidFill>
                  <a:srgbClr val="23292D"/>
                </a:solidFill>
                <a:latin typeface="Arial"/>
                <a:cs typeface="Arial"/>
              </a:rPr>
              <a:t>prettier </a:t>
            </a:r>
            <a:r>
              <a:rPr sz="2600" spc="65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37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code </a:t>
            </a:r>
            <a:r>
              <a:rPr sz="2600" spc="-225" dirty="0">
                <a:solidFill>
                  <a:srgbClr val="23292D"/>
                </a:solidFill>
                <a:latin typeface="Arial"/>
                <a:cs typeface="Arial"/>
              </a:rPr>
              <a:t>formatter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참고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32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https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://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class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codejong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kr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/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t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/</a:t>
            </a:r>
            <a:r>
              <a:rPr sz="2600" spc="-190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topic</a:t>
            </a:r>
            <a:r>
              <a:rPr sz="2600" spc="-190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/90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981" y="2724888"/>
            <a:ext cx="7686675" cy="1113155"/>
          </a:xfrm>
          <a:custGeom>
            <a:avLst/>
            <a:gdLst/>
            <a:ahLst/>
            <a:cxnLst/>
            <a:rect l="l" t="t" r="r" b="b"/>
            <a:pathLst>
              <a:path w="7686675" h="1113154">
                <a:moveTo>
                  <a:pt x="7662392" y="1112973"/>
                </a:moveTo>
                <a:lnTo>
                  <a:pt x="23781" y="1112973"/>
                </a:lnTo>
                <a:lnTo>
                  <a:pt x="13375" y="1111531"/>
                </a:lnTo>
                <a:lnTo>
                  <a:pt x="5944" y="1107146"/>
                </a:lnTo>
                <a:lnTo>
                  <a:pt x="1485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5" y="13243"/>
                </a:lnTo>
                <a:lnTo>
                  <a:pt x="5944" y="5826"/>
                </a:lnTo>
                <a:lnTo>
                  <a:pt x="13375" y="1441"/>
                </a:lnTo>
                <a:lnTo>
                  <a:pt x="23781" y="0"/>
                </a:lnTo>
                <a:lnTo>
                  <a:pt x="7662392" y="0"/>
                </a:lnTo>
                <a:lnTo>
                  <a:pt x="7672798" y="1441"/>
                </a:lnTo>
                <a:lnTo>
                  <a:pt x="7680230" y="5826"/>
                </a:lnTo>
                <a:lnTo>
                  <a:pt x="7684688" y="13243"/>
                </a:lnTo>
                <a:lnTo>
                  <a:pt x="7686174" y="23781"/>
                </a:lnTo>
                <a:lnTo>
                  <a:pt x="7686174" y="1089191"/>
                </a:lnTo>
                <a:lnTo>
                  <a:pt x="7684688" y="1099729"/>
                </a:lnTo>
                <a:lnTo>
                  <a:pt x="7680230" y="1107146"/>
                </a:lnTo>
                <a:lnTo>
                  <a:pt x="7672798" y="1111531"/>
                </a:lnTo>
                <a:lnTo>
                  <a:pt x="7662392" y="111297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981" y="2724896"/>
            <a:ext cx="7686675" cy="1113155"/>
          </a:xfrm>
          <a:custGeom>
            <a:avLst/>
            <a:gdLst/>
            <a:ahLst/>
            <a:cxnLst/>
            <a:rect l="l" t="t" r="r" b="b"/>
            <a:pathLst>
              <a:path w="7686675" h="1113154">
                <a:moveTo>
                  <a:pt x="0" y="1089191"/>
                </a:moveTo>
                <a:lnTo>
                  <a:pt x="0" y="23781"/>
                </a:lnTo>
                <a:lnTo>
                  <a:pt x="1485" y="13243"/>
                </a:lnTo>
                <a:lnTo>
                  <a:pt x="5944" y="5826"/>
                </a:lnTo>
                <a:lnTo>
                  <a:pt x="13375" y="1441"/>
                </a:lnTo>
                <a:lnTo>
                  <a:pt x="23781" y="0"/>
                </a:lnTo>
                <a:lnTo>
                  <a:pt x="7662393" y="0"/>
                </a:lnTo>
                <a:lnTo>
                  <a:pt x="7672798" y="1441"/>
                </a:lnTo>
                <a:lnTo>
                  <a:pt x="7680230" y="5826"/>
                </a:lnTo>
                <a:lnTo>
                  <a:pt x="7684688" y="13243"/>
                </a:lnTo>
                <a:lnTo>
                  <a:pt x="7686174" y="23781"/>
                </a:lnTo>
                <a:lnTo>
                  <a:pt x="7686174" y="1089191"/>
                </a:lnTo>
                <a:lnTo>
                  <a:pt x="7684688" y="1099729"/>
                </a:lnTo>
                <a:lnTo>
                  <a:pt x="7680230" y="1107146"/>
                </a:lnTo>
                <a:lnTo>
                  <a:pt x="7672798" y="1111531"/>
                </a:lnTo>
                <a:lnTo>
                  <a:pt x="7662393" y="1112973"/>
                </a:lnTo>
                <a:lnTo>
                  <a:pt x="23781" y="1112973"/>
                </a:lnTo>
                <a:lnTo>
                  <a:pt x="13375" y="1111531"/>
                </a:lnTo>
                <a:lnTo>
                  <a:pt x="5944" y="1107146"/>
                </a:lnTo>
                <a:lnTo>
                  <a:pt x="1485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1555466"/>
            <a:ext cx="530098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275" dirty="0">
                <a:latin typeface="Comic Sans MS"/>
                <a:cs typeface="Comic Sans MS"/>
              </a:rPr>
              <a:t>Q</a:t>
            </a:r>
            <a:r>
              <a:rPr sz="2850" spc="-275" dirty="0">
                <a:latin typeface="Liberation Sans"/>
                <a:cs typeface="Liberation Sans"/>
              </a:rPr>
              <a:t>1‑3. </a:t>
            </a:r>
            <a:r>
              <a:rPr sz="2850" spc="-225" dirty="0">
                <a:latin typeface="Comic Sans MS"/>
                <a:cs typeface="Comic Sans MS"/>
              </a:rPr>
              <a:t>Expo</a:t>
            </a:r>
            <a:r>
              <a:rPr sz="2150" spc="-225" dirty="0">
                <a:latin typeface="Noto Sans CJK JP Regular"/>
                <a:cs typeface="Noto Sans CJK JP Regular"/>
              </a:rPr>
              <a:t>와 </a:t>
            </a:r>
            <a:r>
              <a:rPr sz="2850" spc="-390" dirty="0">
                <a:latin typeface="Comic Sans MS"/>
                <a:cs typeface="Comic Sans MS"/>
              </a:rPr>
              <a:t>VS </a:t>
            </a:r>
            <a:r>
              <a:rPr sz="2850" spc="-110" dirty="0">
                <a:latin typeface="Comic Sans MS"/>
                <a:cs typeface="Comic Sans MS"/>
              </a:rPr>
              <a:t>Co</a:t>
            </a:r>
            <a:r>
              <a:rPr sz="2850" spc="-110" dirty="0">
                <a:latin typeface="Trebuchet MS"/>
                <a:cs typeface="Trebuchet MS"/>
              </a:rPr>
              <a:t>de</a:t>
            </a:r>
            <a:r>
              <a:rPr sz="2100" spc="-110" dirty="0">
                <a:latin typeface="Noto Sans CJK JP Regular"/>
                <a:cs typeface="Noto Sans CJK JP Regular"/>
              </a:rPr>
              <a:t>를 </a:t>
            </a:r>
            <a:r>
              <a:rPr sz="2150" spc="100" dirty="0">
                <a:latin typeface="Noto Sans CJK JP Regular"/>
                <a:cs typeface="Noto Sans CJK JP Regular"/>
              </a:rPr>
              <a:t>이용</a:t>
            </a:r>
            <a:r>
              <a:rPr sz="2100" spc="100" dirty="0">
                <a:latin typeface="Noto Sans CJK JP Regular"/>
                <a:cs typeface="Noto Sans CJK JP Regular"/>
              </a:rPr>
              <a:t>한 </a:t>
            </a:r>
            <a:r>
              <a:rPr sz="2100" spc="130" dirty="0">
                <a:latin typeface="Noto Sans CJK JP Regular"/>
                <a:cs typeface="Noto Sans CJK JP Regular"/>
              </a:rPr>
              <a:t>개발</a:t>
            </a:r>
            <a:r>
              <a:rPr sz="2100" spc="-75" dirty="0">
                <a:latin typeface="Noto Sans CJK JP Regular"/>
                <a:cs typeface="Noto Sans CJK JP Regular"/>
              </a:rPr>
              <a:t> </a:t>
            </a:r>
            <a:r>
              <a:rPr sz="2100" spc="110" dirty="0">
                <a:latin typeface="Noto Sans CJK JP Regular"/>
                <a:cs typeface="Noto Sans CJK JP Regular"/>
              </a:rPr>
              <a:t>과</a:t>
            </a:r>
            <a:r>
              <a:rPr sz="2150" spc="110" dirty="0">
                <a:latin typeface="Noto Sans CJK JP Regular"/>
                <a:cs typeface="Noto Sans CJK JP Regular"/>
              </a:rPr>
              <a:t>정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5808" y="4594112"/>
            <a:ext cx="1017905" cy="361950"/>
          </a:xfrm>
          <a:custGeom>
            <a:avLst/>
            <a:gdLst/>
            <a:ahLst/>
            <a:cxnLst/>
            <a:rect l="l" t="t" r="r" b="b"/>
            <a:pathLst>
              <a:path w="1017904" h="361950">
                <a:moveTo>
                  <a:pt x="989309" y="361478"/>
                </a:moveTo>
                <a:lnTo>
                  <a:pt x="28537" y="361478"/>
                </a:lnTo>
                <a:lnTo>
                  <a:pt x="16052" y="359694"/>
                </a:lnTo>
                <a:lnTo>
                  <a:pt x="7134" y="354344"/>
                </a:lnTo>
                <a:lnTo>
                  <a:pt x="1783" y="345425"/>
                </a:lnTo>
                <a:lnTo>
                  <a:pt x="0" y="33294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989309" y="0"/>
                </a:lnTo>
                <a:lnTo>
                  <a:pt x="1001794" y="1783"/>
                </a:lnTo>
                <a:lnTo>
                  <a:pt x="1010712" y="7134"/>
                </a:lnTo>
                <a:lnTo>
                  <a:pt x="1016063" y="16052"/>
                </a:lnTo>
                <a:lnTo>
                  <a:pt x="1017847" y="28537"/>
                </a:lnTo>
                <a:lnTo>
                  <a:pt x="1017847" y="332940"/>
                </a:lnTo>
                <a:lnTo>
                  <a:pt x="1016063" y="345425"/>
                </a:lnTo>
                <a:lnTo>
                  <a:pt x="1010712" y="354344"/>
                </a:lnTo>
                <a:lnTo>
                  <a:pt x="1001794" y="359694"/>
                </a:lnTo>
                <a:lnTo>
                  <a:pt x="989309" y="36147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634" y="2121119"/>
            <a:ext cx="5167630" cy="337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95"/>
              </a:spcBef>
              <a:buSzPct val="136842"/>
              <a:buFont typeface="Liberation Sans"/>
              <a:buAutoNum type="arabicPeriod"/>
              <a:tabLst>
                <a:tab pos="30289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프로젝트 생성 및</a:t>
            </a:r>
            <a:r>
              <a:rPr sz="1900" spc="-2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실행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292D"/>
              </a:buClr>
              <a:buFont typeface="Liberation Sans"/>
              <a:buAutoNum type="arabicPeriod"/>
            </a:pPr>
            <a:endParaRPr sz="2350">
              <a:latin typeface="Times New Roman"/>
              <a:cs typeface="Times New Roman"/>
            </a:endParaRPr>
          </a:p>
          <a:p>
            <a:pPr marL="605155" marR="1165225">
              <a:lnSpc>
                <a:spcPts val="210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expo init</a:t>
            </a:r>
            <a:r>
              <a:rPr sz="1850" spc="-4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my-new-project  cd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my-new-project</a:t>
            </a:r>
            <a:endParaRPr sz="1850">
              <a:latin typeface="DejaVu Sans Mono"/>
              <a:cs typeface="DejaVu Sans Mono"/>
            </a:endParaRPr>
          </a:p>
          <a:p>
            <a:pPr marL="605155">
              <a:lnSpc>
                <a:spcPts val="204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expo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start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02260" indent="-252095">
              <a:lnSpc>
                <a:spcPct val="100000"/>
              </a:lnSpc>
              <a:buSzPct val="136842"/>
              <a:buFont typeface="Liberation Sans"/>
              <a:buAutoNum type="arabicPeriod"/>
              <a:tabLst>
                <a:tab pos="30289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시뮬레이터나 디바이스에서 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expo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</a:t>
            </a:r>
            <a:r>
              <a:rPr sz="1900" spc="-28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실행하기</a:t>
            </a:r>
            <a:endParaRPr sz="1900">
              <a:latin typeface="Noto Sans CJK JP Regular"/>
              <a:cs typeface="Noto Sans CJK JP Regular"/>
            </a:endParaRPr>
          </a:p>
          <a:p>
            <a:pPr marL="302260" indent="-280670">
              <a:lnSpc>
                <a:spcPct val="100000"/>
              </a:lnSpc>
              <a:spcBef>
                <a:spcPts val="1300"/>
              </a:spcBef>
              <a:buFont typeface="Liberation Sans"/>
              <a:buAutoNum type="arabicPeriod"/>
              <a:tabLst>
                <a:tab pos="302895" algn="l"/>
                <a:tab pos="3855720" algn="l"/>
              </a:tabLst>
            </a:pPr>
            <a:r>
              <a:rPr sz="2600" spc="-240" dirty="0">
                <a:solidFill>
                  <a:srgbClr val="23292D"/>
                </a:solidFill>
                <a:latin typeface="Comic Sans MS"/>
                <a:cs typeface="Comic Sans MS"/>
              </a:rPr>
              <a:t>VSC</a:t>
            </a:r>
            <a:r>
              <a:rPr sz="2600" spc="-240" dirty="0">
                <a:solidFill>
                  <a:srgbClr val="23292D"/>
                </a:solidFill>
                <a:latin typeface="Arial"/>
                <a:cs typeface="Arial"/>
              </a:rPr>
              <a:t>ode</a:t>
            </a:r>
            <a:r>
              <a:rPr sz="1900" spc="-24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를 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해당 폴더에서</a:t>
            </a:r>
            <a:r>
              <a:rPr sz="1900" spc="-1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열기</a:t>
            </a:r>
            <a:r>
              <a:rPr sz="1900" spc="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code</a:t>
            </a:r>
            <a:r>
              <a:rPr sz="1850" spc="-2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</a:t>
            </a:r>
            <a:endParaRPr sz="1850">
              <a:latin typeface="DejaVu Sans Mono"/>
              <a:cs typeface="DejaVu Sans Mono"/>
            </a:endParaRPr>
          </a:p>
          <a:p>
            <a:pPr marL="302260" indent="-289560">
              <a:lnSpc>
                <a:spcPct val="100000"/>
              </a:lnSpc>
              <a:spcBef>
                <a:spcPts val="1300"/>
              </a:spcBef>
              <a:buSzPct val="136842"/>
              <a:buFont typeface="Liberation Sans"/>
              <a:buAutoNum type="arabicPeriod"/>
              <a:tabLst>
                <a:tab pos="30289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코드 변경하고 변경사항</a:t>
            </a:r>
            <a:r>
              <a:rPr sz="1900" spc="-2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확인하기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17579"/>
            <a:ext cx="7565412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290" dirty="0">
                <a:solidFill>
                  <a:srgbClr val="214466"/>
                </a:solidFill>
                <a:latin typeface="Comic Sans MS"/>
                <a:cs typeface="Comic Sans MS"/>
              </a:rPr>
              <a:t>W</a:t>
            </a:r>
            <a:r>
              <a:rPr sz="4150" spc="-290" dirty="0">
                <a:solidFill>
                  <a:srgbClr val="214466"/>
                </a:solidFill>
                <a:latin typeface="Trebuchet MS"/>
                <a:cs typeface="Trebuchet MS"/>
              </a:rPr>
              <a:t>eb</a:t>
            </a:r>
            <a:r>
              <a:rPr sz="3150" spc="-29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이</a:t>
            </a:r>
            <a:r>
              <a:rPr sz="3100" spc="-29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나 </a:t>
            </a:r>
            <a:r>
              <a:rPr sz="4150" spc="-295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r>
              <a:rPr sz="4150" spc="-295" dirty="0">
                <a:solidFill>
                  <a:srgbClr val="214466"/>
                </a:solidFill>
                <a:latin typeface="Comic Sans MS"/>
                <a:cs typeface="Comic Sans MS"/>
              </a:rPr>
              <a:t>pp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개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발 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경험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이</a:t>
            </a:r>
            <a:r>
              <a:rPr sz="3150" spc="-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있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나</a:t>
            </a:r>
            <a:r>
              <a:rPr sz="315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요</a:t>
            </a:r>
            <a:r>
              <a:rPr sz="4150" spc="-5" dirty="0">
                <a:solidFill>
                  <a:srgbClr val="214466"/>
                </a:solidFill>
                <a:latin typeface="Comic Sans MS"/>
                <a:cs typeface="Comic Sans MS"/>
              </a:rPr>
              <a:t>?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4768" y="1678486"/>
            <a:ext cx="5774690" cy="0"/>
          </a:xfrm>
          <a:custGeom>
            <a:avLst/>
            <a:gdLst/>
            <a:ahLst/>
            <a:cxnLst/>
            <a:rect l="l" t="t" r="r" b="b"/>
            <a:pathLst>
              <a:path w="5774690">
                <a:moveTo>
                  <a:pt x="0" y="0"/>
                </a:moveTo>
                <a:lnTo>
                  <a:pt x="5774143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4768" y="6158917"/>
            <a:ext cx="5774690" cy="0"/>
          </a:xfrm>
          <a:custGeom>
            <a:avLst/>
            <a:gdLst/>
            <a:ahLst/>
            <a:cxnLst/>
            <a:rect l="l" t="t" r="r" b="b"/>
            <a:pathLst>
              <a:path w="5774690">
                <a:moveTo>
                  <a:pt x="0" y="0"/>
                </a:moveTo>
                <a:lnTo>
                  <a:pt x="5774143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9524" y="1673729"/>
            <a:ext cx="0" cy="4490085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943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4155" y="1673729"/>
            <a:ext cx="0" cy="4490085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943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494" y="1678486"/>
            <a:ext cx="2482850" cy="0"/>
          </a:xfrm>
          <a:custGeom>
            <a:avLst/>
            <a:gdLst/>
            <a:ahLst/>
            <a:cxnLst/>
            <a:rect l="l" t="t" r="r" b="b"/>
            <a:pathLst>
              <a:path w="2482850">
                <a:moveTo>
                  <a:pt x="0" y="0"/>
                </a:moveTo>
                <a:lnTo>
                  <a:pt x="2482786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494" y="6158917"/>
            <a:ext cx="2482850" cy="0"/>
          </a:xfrm>
          <a:custGeom>
            <a:avLst/>
            <a:gdLst/>
            <a:ahLst/>
            <a:cxnLst/>
            <a:rect l="l" t="t" r="r" b="b"/>
            <a:pathLst>
              <a:path w="2482850">
                <a:moveTo>
                  <a:pt x="0" y="0"/>
                </a:moveTo>
                <a:lnTo>
                  <a:pt x="2482786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251" y="1673729"/>
            <a:ext cx="0" cy="4490085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943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9524" y="1673729"/>
            <a:ext cx="0" cy="4490085"/>
          </a:xfrm>
          <a:custGeom>
            <a:avLst/>
            <a:gdLst/>
            <a:ahLst/>
            <a:cxnLst/>
            <a:rect l="l" t="t" r="r" b="b"/>
            <a:pathLst>
              <a:path h="4490085">
                <a:moveTo>
                  <a:pt x="0" y="0"/>
                </a:moveTo>
                <a:lnTo>
                  <a:pt x="0" y="4489943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4038" y="1070307"/>
            <a:ext cx="563118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45" dirty="0">
                <a:latin typeface="Noto Sans CJK JP Regular"/>
                <a:cs typeface="Noto Sans CJK JP Regular"/>
              </a:rPr>
              <a:t>잠</a:t>
            </a:r>
            <a:r>
              <a:rPr sz="2100" spc="45" dirty="0">
                <a:latin typeface="Noto Sans CJK JP Regular"/>
                <a:cs typeface="Noto Sans CJK JP Regular"/>
              </a:rPr>
              <a:t>깐</a:t>
            </a:r>
            <a:r>
              <a:rPr sz="2850" spc="45" dirty="0">
                <a:latin typeface="Liberation Sans"/>
                <a:cs typeface="Liberation Sans"/>
              </a:rPr>
              <a:t>)</a:t>
            </a:r>
            <a:r>
              <a:rPr sz="2850" spc="-325" dirty="0">
                <a:latin typeface="Liberation Sans"/>
                <a:cs typeface="Liberation Sans"/>
              </a:rPr>
              <a:t> </a:t>
            </a:r>
            <a:r>
              <a:rPr sz="2850" spc="-305" dirty="0">
                <a:latin typeface="Comic Sans MS"/>
                <a:cs typeface="Comic Sans MS"/>
              </a:rPr>
              <a:t>Expo</a:t>
            </a:r>
            <a:r>
              <a:rPr sz="2850" spc="-380" dirty="0">
                <a:latin typeface="Comic Sans MS"/>
                <a:cs typeface="Comic Sans MS"/>
              </a:rPr>
              <a:t> </a:t>
            </a:r>
            <a:r>
              <a:rPr sz="2100" spc="114" dirty="0">
                <a:latin typeface="Noto Sans CJK JP Regular"/>
                <a:cs typeface="Noto Sans CJK JP Regular"/>
              </a:rPr>
              <a:t>개발</a:t>
            </a:r>
            <a:r>
              <a:rPr sz="2150" spc="114" dirty="0">
                <a:latin typeface="Noto Sans CJK JP Regular"/>
                <a:cs typeface="Noto Sans CJK JP Regular"/>
              </a:rPr>
              <a:t>자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00" spc="114" dirty="0">
                <a:latin typeface="Noto Sans CJK JP Regular"/>
                <a:cs typeface="Noto Sans CJK JP Regular"/>
              </a:rPr>
              <a:t>메뉴</a:t>
            </a:r>
            <a:r>
              <a:rPr sz="2150" spc="114" dirty="0">
                <a:latin typeface="Noto Sans CJK JP Regular"/>
                <a:cs typeface="Noto Sans CJK JP Regular"/>
              </a:rPr>
              <a:t>에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대해</a:t>
            </a:r>
            <a:r>
              <a:rPr sz="2100" dirty="0">
                <a:latin typeface="Noto Sans CJK JP Regular"/>
                <a:cs typeface="Noto Sans CJK JP Regular"/>
              </a:rPr>
              <a:t> </a:t>
            </a:r>
            <a:r>
              <a:rPr sz="2150" spc="100" dirty="0">
                <a:latin typeface="Noto Sans CJK JP Regular"/>
                <a:cs typeface="Noto Sans CJK JP Regular"/>
              </a:rPr>
              <a:t>자</a:t>
            </a:r>
            <a:r>
              <a:rPr sz="2100" spc="100" dirty="0">
                <a:latin typeface="Noto Sans CJK JP Regular"/>
                <a:cs typeface="Noto Sans CJK JP Regular"/>
              </a:rPr>
              <a:t>세</a:t>
            </a:r>
            <a:r>
              <a:rPr sz="2150" spc="100" dirty="0">
                <a:latin typeface="Noto Sans CJK JP Regular"/>
                <a:cs typeface="Noto Sans CJK JP Regular"/>
              </a:rPr>
              <a:t>히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50" spc="110" dirty="0">
                <a:latin typeface="Noto Sans CJK JP Regular"/>
                <a:cs typeface="Noto Sans CJK JP Regular"/>
              </a:rPr>
              <a:t>알아</a:t>
            </a:r>
            <a:r>
              <a:rPr sz="2100" spc="110" dirty="0">
                <a:latin typeface="Noto Sans CJK JP Regular"/>
                <a:cs typeface="Noto Sans CJK JP Regular"/>
              </a:rPr>
              <a:t>보기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9860" y="1977840"/>
            <a:ext cx="2095363" cy="3782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7341" y="1772298"/>
            <a:ext cx="5440823" cy="4189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87417"/>
            <a:ext cx="478536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45" dirty="0">
                <a:latin typeface="Noto Sans CJK JP Regular"/>
                <a:cs typeface="Noto Sans CJK JP Regular"/>
              </a:rPr>
              <a:t>잠</a:t>
            </a:r>
            <a:r>
              <a:rPr sz="2500" spc="45" dirty="0">
                <a:latin typeface="Noto Sans CJK JP Regular"/>
                <a:cs typeface="Noto Sans CJK JP Regular"/>
              </a:rPr>
              <a:t>깐</a:t>
            </a:r>
            <a:r>
              <a:rPr sz="3350" spc="45" dirty="0">
                <a:latin typeface="Liberation Sans"/>
                <a:cs typeface="Liberation Sans"/>
              </a:rPr>
              <a:t>)</a:t>
            </a:r>
            <a:r>
              <a:rPr sz="3350" spc="-765" dirty="0">
                <a:latin typeface="Liberation Sans"/>
                <a:cs typeface="Liberation Sans"/>
              </a:rPr>
              <a:t> </a:t>
            </a:r>
            <a:r>
              <a:rPr sz="2550" spc="95" dirty="0">
                <a:latin typeface="Noto Sans CJK JP Regular"/>
                <a:cs typeface="Noto Sans CJK JP Regular"/>
              </a:rPr>
              <a:t>에러의 원인을 </a:t>
            </a:r>
            <a:r>
              <a:rPr sz="2500" spc="114" dirty="0">
                <a:latin typeface="Noto Sans CJK JP Regular"/>
                <a:cs typeface="Noto Sans CJK JP Regular"/>
              </a:rPr>
              <a:t>확</a:t>
            </a:r>
            <a:r>
              <a:rPr sz="2550" spc="114" dirty="0">
                <a:latin typeface="Noto Sans CJK JP Regular"/>
                <a:cs typeface="Noto Sans CJK JP Regular"/>
              </a:rPr>
              <a:t>인</a:t>
            </a:r>
            <a:r>
              <a:rPr sz="2500" spc="114" dirty="0">
                <a:latin typeface="Noto Sans CJK JP Regular"/>
                <a:cs typeface="Noto Sans CJK JP Regular"/>
              </a:rPr>
              <a:t>하</a:t>
            </a:r>
            <a:r>
              <a:rPr sz="2550" spc="114" dirty="0">
                <a:latin typeface="Noto Sans CJK JP Regular"/>
                <a:cs typeface="Noto Sans CJK JP Regular"/>
              </a:rPr>
              <a:t>는 </a:t>
            </a:r>
            <a:r>
              <a:rPr sz="2550" spc="95" dirty="0">
                <a:latin typeface="Noto Sans CJK JP Regular"/>
                <a:cs typeface="Noto Sans CJK JP Regular"/>
              </a:rPr>
              <a:t>방법</a:t>
            </a:r>
            <a:endParaRPr sz="25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87401"/>
            <a:ext cx="478536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45" dirty="0">
                <a:latin typeface="Noto Sans CJK JP Regular"/>
                <a:cs typeface="Noto Sans CJK JP Regular"/>
              </a:rPr>
              <a:t>잠</a:t>
            </a:r>
            <a:r>
              <a:rPr sz="2500" spc="45" dirty="0">
                <a:latin typeface="Noto Sans CJK JP Regular"/>
                <a:cs typeface="Noto Sans CJK JP Regular"/>
              </a:rPr>
              <a:t>깐</a:t>
            </a:r>
            <a:r>
              <a:rPr sz="3350" spc="45" dirty="0">
                <a:latin typeface="Liberation Sans"/>
                <a:cs typeface="Liberation Sans"/>
              </a:rPr>
              <a:t>)</a:t>
            </a:r>
            <a:r>
              <a:rPr sz="3350" spc="-380" dirty="0">
                <a:latin typeface="Liberation Sans"/>
                <a:cs typeface="Liberation Sans"/>
              </a:rPr>
              <a:t> </a:t>
            </a:r>
            <a:r>
              <a:rPr sz="2500" spc="140" dirty="0">
                <a:latin typeface="Noto Sans CJK JP Regular"/>
                <a:cs typeface="Noto Sans CJK JP Regular"/>
              </a:rPr>
              <a:t>기본</a:t>
            </a:r>
            <a:r>
              <a:rPr sz="2500" spc="-10" dirty="0">
                <a:latin typeface="Noto Sans CJK JP Regular"/>
                <a:cs typeface="Noto Sans CJK JP Regular"/>
              </a:rPr>
              <a:t> </a:t>
            </a:r>
            <a:r>
              <a:rPr sz="2500" spc="114" dirty="0">
                <a:latin typeface="Noto Sans CJK JP Regular"/>
                <a:cs typeface="Noto Sans CJK JP Regular"/>
              </a:rPr>
              <a:t>프</a:t>
            </a:r>
            <a:r>
              <a:rPr sz="2550" spc="114" dirty="0">
                <a:latin typeface="Noto Sans CJK JP Regular"/>
                <a:cs typeface="Noto Sans CJK JP Regular"/>
              </a:rPr>
              <a:t>로젝</a:t>
            </a:r>
            <a:r>
              <a:rPr sz="2500" spc="114" dirty="0">
                <a:latin typeface="Noto Sans CJK JP Regular"/>
                <a:cs typeface="Noto Sans CJK JP Regular"/>
              </a:rPr>
              <a:t>트</a:t>
            </a:r>
            <a:r>
              <a:rPr sz="2500" spc="-5" dirty="0">
                <a:latin typeface="Noto Sans CJK JP Regular"/>
                <a:cs typeface="Noto Sans CJK JP Regular"/>
              </a:rPr>
              <a:t> </a:t>
            </a:r>
            <a:r>
              <a:rPr sz="2500" spc="114" dirty="0">
                <a:latin typeface="Noto Sans CJK JP Regular"/>
                <a:cs typeface="Noto Sans CJK JP Regular"/>
              </a:rPr>
              <a:t>파</a:t>
            </a:r>
            <a:r>
              <a:rPr sz="2550" spc="114" dirty="0">
                <a:latin typeface="Noto Sans CJK JP Regular"/>
                <a:cs typeface="Noto Sans CJK JP Regular"/>
              </a:rPr>
              <a:t>일</a:t>
            </a:r>
            <a:r>
              <a:rPr sz="2550" spc="-20" dirty="0">
                <a:latin typeface="Noto Sans CJK JP Regular"/>
                <a:cs typeface="Noto Sans CJK JP Regular"/>
              </a:rPr>
              <a:t> </a:t>
            </a:r>
            <a:r>
              <a:rPr sz="2550" spc="114" dirty="0">
                <a:latin typeface="Noto Sans CJK JP Regular"/>
                <a:cs typeface="Noto Sans CJK JP Regular"/>
              </a:rPr>
              <a:t>둘러</a:t>
            </a:r>
            <a:r>
              <a:rPr sz="2500" spc="114" dirty="0">
                <a:latin typeface="Noto Sans CJK JP Regular"/>
                <a:cs typeface="Noto Sans CJK JP Regular"/>
              </a:rPr>
              <a:t>보기</a:t>
            </a:r>
            <a:endParaRPr sz="25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2632" y="39423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2632" y="6919873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7388" y="38947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6340" y="38947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1494" y="394235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650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9455" y="6919873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88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94" y="6919873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76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251" y="38947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7388" y="38947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2632" y="61302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2632" y="7138663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7388" y="60826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6340" y="60826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9455" y="61302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88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94" y="61302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176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494" y="7138663"/>
            <a:ext cx="3890645" cy="0"/>
          </a:xfrm>
          <a:custGeom>
            <a:avLst/>
            <a:gdLst/>
            <a:ahLst/>
            <a:cxnLst/>
            <a:rect l="l" t="t" r="r" b="b"/>
            <a:pathLst>
              <a:path w="3890645">
                <a:moveTo>
                  <a:pt x="0" y="0"/>
                </a:moveTo>
                <a:lnTo>
                  <a:pt x="3890650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251" y="60826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7388" y="608269"/>
            <a:ext cx="0" cy="6535420"/>
          </a:xfrm>
          <a:custGeom>
            <a:avLst/>
            <a:gdLst/>
            <a:ahLst/>
            <a:cxnLst/>
            <a:rect l="l" t="t" r="r" b="b"/>
            <a:pathLst>
              <a:path h="6535420">
                <a:moveTo>
                  <a:pt x="0" y="0"/>
                </a:moveTo>
                <a:lnTo>
                  <a:pt x="0" y="653515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989" y="517521"/>
            <a:ext cx="3417339" cy="61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63915" y="2979264"/>
            <a:ext cx="125666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목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표</a:t>
            </a:r>
            <a:r>
              <a:rPr sz="3100" spc="-8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4150" spc="-295" dirty="0">
                <a:solidFill>
                  <a:srgbClr val="214466"/>
                </a:solidFill>
                <a:latin typeface="Comic Sans MS"/>
                <a:cs typeface="Comic Sans MS"/>
              </a:rPr>
              <a:t>2.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9836" y="3521482"/>
            <a:ext cx="3884929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로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그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인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화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면 </a:t>
            </a:r>
            <a:r>
              <a:rPr sz="4150" spc="-450" dirty="0">
                <a:solidFill>
                  <a:srgbClr val="214466"/>
                </a:solidFill>
                <a:latin typeface="Comic Sans MS"/>
                <a:cs typeface="Comic Sans MS"/>
              </a:rPr>
              <a:t>U</a:t>
            </a:r>
            <a:r>
              <a:rPr sz="4150" spc="-450" dirty="0">
                <a:solidFill>
                  <a:srgbClr val="214466"/>
                </a:solidFill>
                <a:latin typeface="Arial"/>
                <a:cs typeface="Arial"/>
              </a:rPr>
              <a:t>I</a:t>
            </a:r>
            <a:r>
              <a:rPr sz="4150" spc="-80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150" spc="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만든</a:t>
            </a:r>
            <a:r>
              <a:rPr sz="3100" spc="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다</a:t>
            </a:r>
            <a:r>
              <a:rPr sz="4150" spc="65" dirty="0">
                <a:solidFill>
                  <a:srgbClr val="214466"/>
                </a:solidFill>
                <a:latin typeface="Comic Sans MS"/>
                <a:cs typeface="Comic Sans MS"/>
              </a:rPr>
              <a:t>.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4671" y="674857"/>
            <a:ext cx="3614786" cy="629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63915" y="3198054"/>
            <a:ext cx="125666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목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표</a:t>
            </a:r>
            <a:r>
              <a:rPr sz="3100" spc="-8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4150" spc="-295" dirty="0">
                <a:solidFill>
                  <a:srgbClr val="214466"/>
                </a:solidFill>
                <a:latin typeface="Comic Sans MS"/>
                <a:cs typeface="Comic Sans MS"/>
              </a:rPr>
              <a:t>2.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9836" y="3740272"/>
            <a:ext cx="3884929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로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그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인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화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면 </a:t>
            </a:r>
            <a:r>
              <a:rPr sz="4150" spc="-450" dirty="0">
                <a:solidFill>
                  <a:srgbClr val="214466"/>
                </a:solidFill>
                <a:latin typeface="Comic Sans MS"/>
                <a:cs typeface="Comic Sans MS"/>
              </a:rPr>
              <a:t>U</a:t>
            </a:r>
            <a:r>
              <a:rPr sz="4150" spc="-450" dirty="0">
                <a:solidFill>
                  <a:srgbClr val="214466"/>
                </a:solidFill>
                <a:latin typeface="Arial"/>
                <a:cs typeface="Arial"/>
              </a:rPr>
              <a:t>I</a:t>
            </a:r>
            <a:r>
              <a:rPr sz="4150" spc="-80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3150" spc="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만든</a:t>
            </a:r>
            <a:r>
              <a:rPr sz="3100" spc="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다</a:t>
            </a:r>
            <a:r>
              <a:rPr sz="4150" spc="65" dirty="0">
                <a:solidFill>
                  <a:srgbClr val="214466"/>
                </a:solidFill>
                <a:latin typeface="Comic Sans MS"/>
                <a:cs typeface="Comic Sans MS"/>
              </a:rPr>
              <a:t>.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86164"/>
            <a:ext cx="0" cy="1636395"/>
          </a:xfrm>
          <a:custGeom>
            <a:avLst/>
            <a:gdLst/>
            <a:ahLst/>
            <a:cxnLst/>
            <a:rect l="l" t="t" r="r" b="b"/>
            <a:pathLst>
              <a:path h="1636395">
                <a:moveTo>
                  <a:pt x="0" y="0"/>
                </a:moveTo>
                <a:lnTo>
                  <a:pt x="0" y="1636165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393183"/>
            <a:ext cx="4445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4" dirty="0">
                <a:latin typeface="Noto Sans CJK JP Regular"/>
                <a:cs typeface="Noto Sans CJK JP Regular"/>
              </a:rPr>
              <a:t>목</a:t>
            </a:r>
            <a:r>
              <a:rPr sz="2500" spc="114" dirty="0">
                <a:latin typeface="Noto Sans CJK JP Regular"/>
                <a:cs typeface="Noto Sans CJK JP Regular"/>
              </a:rPr>
              <a:t>표</a:t>
            </a:r>
            <a:r>
              <a:rPr sz="2500" spc="-5" dirty="0">
                <a:latin typeface="Noto Sans CJK JP Regular"/>
                <a:cs typeface="Noto Sans CJK JP Regular"/>
              </a:rPr>
              <a:t> </a:t>
            </a:r>
            <a:r>
              <a:rPr sz="3350" spc="-200" dirty="0">
                <a:latin typeface="Liberation Sans"/>
                <a:cs typeface="Liberation Sans"/>
              </a:rPr>
              <a:t>2</a:t>
            </a:r>
            <a:r>
              <a:rPr sz="3350" spc="-380" dirty="0">
                <a:latin typeface="Liberation Sans"/>
                <a:cs typeface="Liberation Sans"/>
              </a:rPr>
              <a:t> </a:t>
            </a:r>
            <a:r>
              <a:rPr sz="3350" spc="-245" dirty="0">
                <a:latin typeface="Comic Sans MS"/>
                <a:cs typeface="Comic Sans MS"/>
              </a:rPr>
              <a:t>Pa</a:t>
            </a:r>
            <a:r>
              <a:rPr sz="3350" spc="-245" dirty="0">
                <a:latin typeface="Trebuchet MS"/>
                <a:cs typeface="Trebuchet MS"/>
              </a:rPr>
              <a:t>rt</a:t>
            </a:r>
            <a:r>
              <a:rPr sz="3350" spc="-450" dirty="0">
                <a:latin typeface="Trebuchet MS"/>
                <a:cs typeface="Trebuchet MS"/>
              </a:rPr>
              <a:t> </a:t>
            </a:r>
            <a:r>
              <a:rPr sz="3350" spc="-545" dirty="0">
                <a:latin typeface="Liberation Sans"/>
                <a:cs typeface="Liberation Sans"/>
              </a:rPr>
              <a:t>1</a:t>
            </a:r>
            <a:r>
              <a:rPr sz="3350" spc="-380" dirty="0">
                <a:latin typeface="Liberation Sans"/>
                <a:cs typeface="Liberation Sans"/>
              </a:rPr>
              <a:t> </a:t>
            </a:r>
            <a:r>
              <a:rPr sz="3350" spc="-175" dirty="0">
                <a:latin typeface="Liberation Sans"/>
                <a:cs typeface="Liberation Sans"/>
              </a:rPr>
              <a:t>:</a:t>
            </a:r>
            <a:r>
              <a:rPr sz="3350" spc="-380" dirty="0">
                <a:latin typeface="Liberation Sans"/>
                <a:cs typeface="Liberation Sans"/>
              </a:rPr>
              <a:t> </a:t>
            </a:r>
            <a:r>
              <a:rPr sz="2550" spc="110" dirty="0">
                <a:latin typeface="Noto Sans CJK JP Regular"/>
                <a:cs typeface="Noto Sans CJK JP Regular"/>
              </a:rPr>
              <a:t>스</a:t>
            </a:r>
            <a:r>
              <a:rPr sz="2500" spc="110" dirty="0">
                <a:latin typeface="Noto Sans CJK JP Regular"/>
                <a:cs typeface="Noto Sans CJK JP Regular"/>
              </a:rPr>
              <a:t>타</a:t>
            </a:r>
            <a:r>
              <a:rPr sz="2550" spc="110" dirty="0">
                <a:latin typeface="Noto Sans CJK JP Regular"/>
                <a:cs typeface="Noto Sans CJK JP Regular"/>
              </a:rPr>
              <a:t>일</a:t>
            </a:r>
            <a:r>
              <a:rPr sz="2550" spc="-15" dirty="0"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latin typeface="Noto Sans CJK JP Regular"/>
                <a:cs typeface="Noto Sans CJK JP Regular"/>
              </a:rPr>
              <a:t>지정</a:t>
            </a:r>
            <a:r>
              <a:rPr sz="2550" spc="-20" dirty="0">
                <a:latin typeface="Noto Sans CJK JP Regular"/>
                <a:cs typeface="Noto Sans CJK JP Regular"/>
              </a:rPr>
              <a:t> </a:t>
            </a:r>
            <a:r>
              <a:rPr sz="2500" spc="140" dirty="0">
                <a:latin typeface="Noto Sans CJK JP Regular"/>
                <a:cs typeface="Noto Sans CJK JP Regular"/>
              </a:rPr>
              <a:t>기초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148395"/>
            <a:ext cx="4709160" cy="164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114"/>
              </a:spcBef>
            </a:pPr>
            <a:r>
              <a:rPr sz="2600" spc="-30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300" dirty="0">
                <a:solidFill>
                  <a:srgbClr val="6A737C"/>
                </a:solidFill>
                <a:latin typeface="Liberation Sans"/>
                <a:cs typeface="Liberation Sans"/>
              </a:rPr>
              <a:t>2‑1.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화면을 표현하는 </a:t>
            </a:r>
            <a:r>
              <a:rPr sz="1900" spc="-4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단위</a:t>
            </a:r>
            <a:r>
              <a:rPr sz="2600" spc="-45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r>
              <a:rPr sz="2600" spc="-54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2600" spc="-10" dirty="0">
                <a:solidFill>
                  <a:srgbClr val="6A737C"/>
                </a:solidFill>
                <a:latin typeface="Liberation Sans"/>
                <a:cs typeface="Liberation Sans"/>
              </a:rPr>
              <a:t>(</a:t>
            </a:r>
            <a:r>
              <a:rPr sz="1900" spc="-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컴포넌트란</a:t>
            </a:r>
            <a:r>
              <a:rPr sz="2600" spc="-10" dirty="0">
                <a:solidFill>
                  <a:srgbClr val="6A737C"/>
                </a:solidFill>
                <a:latin typeface="Liberation Sans"/>
                <a:cs typeface="Liberation Sans"/>
              </a:rPr>
              <a:t>?)  </a:t>
            </a:r>
            <a:r>
              <a:rPr sz="2600" spc="-25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50" dirty="0">
                <a:solidFill>
                  <a:srgbClr val="6A737C"/>
                </a:solidFill>
                <a:latin typeface="Liberation Sans"/>
                <a:cs typeface="Liberation Sans"/>
              </a:rPr>
              <a:t>2‑2.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스타일 지정</a:t>
            </a:r>
            <a:r>
              <a:rPr sz="1900" spc="-14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  <a:p>
            <a:pPr marL="12700" marR="199390">
              <a:lnSpc>
                <a:spcPts val="3220"/>
              </a:lnSpc>
              <a:spcBef>
                <a:spcPts val="5"/>
              </a:spcBef>
            </a:pPr>
            <a:r>
              <a:rPr sz="2600" spc="-23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35" dirty="0">
                <a:solidFill>
                  <a:srgbClr val="6A737C"/>
                </a:solidFill>
                <a:latin typeface="Liberation Sans"/>
                <a:cs typeface="Liberation Sans"/>
              </a:rPr>
              <a:t>2‑3.</a:t>
            </a:r>
            <a:r>
              <a:rPr sz="2600" spc="-29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2600" spc="-260" dirty="0">
                <a:solidFill>
                  <a:srgbClr val="6A737C"/>
                </a:solidFill>
                <a:latin typeface="Comic Sans MS"/>
                <a:cs typeface="Comic Sans MS"/>
              </a:rPr>
              <a:t>L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ayout</a:t>
            </a:r>
            <a:r>
              <a:rPr sz="2600" spc="-290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6A737C"/>
                </a:solidFill>
                <a:latin typeface="Liberation Sans"/>
                <a:cs typeface="Liberation Sans"/>
              </a:rPr>
              <a:t>:</a:t>
            </a:r>
            <a:r>
              <a:rPr sz="2600" spc="-290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위치</a:t>
            </a:r>
            <a:r>
              <a:rPr sz="1900" spc="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및</a:t>
            </a:r>
            <a:r>
              <a:rPr sz="1900" spc="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크기</a:t>
            </a:r>
            <a:r>
              <a:rPr sz="1900" spc="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지정</a:t>
            </a:r>
            <a:r>
              <a:rPr sz="1900" spc="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29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29" dirty="0">
                <a:solidFill>
                  <a:srgbClr val="6A737C"/>
                </a:solidFill>
                <a:latin typeface="Liberation Sans"/>
                <a:cs typeface="Liberation Sans"/>
              </a:rPr>
              <a:t>2‑4.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스타일</a:t>
            </a:r>
            <a:r>
              <a:rPr sz="1900" spc="-4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2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관리방법</a:t>
            </a:r>
            <a:r>
              <a:rPr sz="2600" spc="25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777106"/>
            <a:ext cx="0" cy="2454275"/>
          </a:xfrm>
          <a:custGeom>
            <a:avLst/>
            <a:gdLst/>
            <a:ahLst/>
            <a:cxnLst/>
            <a:rect l="l" t="t" r="r" b="b"/>
            <a:pathLst>
              <a:path h="2454275">
                <a:moveTo>
                  <a:pt x="0" y="0"/>
                </a:moveTo>
                <a:lnTo>
                  <a:pt x="0" y="2454248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1984125"/>
            <a:ext cx="718693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4" dirty="0">
                <a:latin typeface="Noto Sans CJK JP Regular"/>
                <a:cs typeface="Noto Sans CJK JP Regular"/>
              </a:rPr>
              <a:t>목</a:t>
            </a:r>
            <a:r>
              <a:rPr sz="2500" spc="114" dirty="0">
                <a:latin typeface="Noto Sans CJK JP Regular"/>
                <a:cs typeface="Noto Sans CJK JP Regular"/>
              </a:rPr>
              <a:t>표</a:t>
            </a:r>
            <a:r>
              <a:rPr sz="2500" dirty="0">
                <a:latin typeface="Noto Sans CJK JP Regular"/>
                <a:cs typeface="Noto Sans CJK JP Regular"/>
              </a:rPr>
              <a:t> </a:t>
            </a:r>
            <a:r>
              <a:rPr sz="3350" spc="-200" dirty="0">
                <a:latin typeface="Liberation Sans"/>
                <a:cs typeface="Liberation Sans"/>
              </a:rPr>
              <a:t>2</a:t>
            </a:r>
            <a:r>
              <a:rPr sz="3350" spc="-375" dirty="0">
                <a:latin typeface="Liberation Sans"/>
                <a:cs typeface="Liberation Sans"/>
              </a:rPr>
              <a:t> </a:t>
            </a:r>
            <a:r>
              <a:rPr sz="3350" spc="-245" dirty="0">
                <a:latin typeface="Comic Sans MS"/>
                <a:cs typeface="Comic Sans MS"/>
              </a:rPr>
              <a:t>Pa</a:t>
            </a:r>
            <a:r>
              <a:rPr sz="3350" spc="-245" dirty="0">
                <a:latin typeface="Trebuchet MS"/>
                <a:cs typeface="Trebuchet MS"/>
              </a:rPr>
              <a:t>rt</a:t>
            </a:r>
            <a:r>
              <a:rPr sz="3350" spc="-450" dirty="0">
                <a:latin typeface="Trebuchet MS"/>
                <a:cs typeface="Trebuchet MS"/>
              </a:rPr>
              <a:t> </a:t>
            </a:r>
            <a:r>
              <a:rPr sz="3350" spc="-200" dirty="0">
                <a:latin typeface="Liberation Sans"/>
                <a:cs typeface="Liberation Sans"/>
              </a:rPr>
              <a:t>2</a:t>
            </a:r>
            <a:r>
              <a:rPr sz="3350" spc="-375" dirty="0">
                <a:latin typeface="Liberation Sans"/>
                <a:cs typeface="Liberation Sans"/>
              </a:rPr>
              <a:t> </a:t>
            </a:r>
            <a:r>
              <a:rPr sz="3350" spc="-175" dirty="0">
                <a:latin typeface="Liberation Sans"/>
                <a:cs typeface="Liberation Sans"/>
              </a:rPr>
              <a:t>:</a:t>
            </a:r>
            <a:r>
              <a:rPr sz="3350" spc="-375" dirty="0">
                <a:latin typeface="Liberation Sans"/>
                <a:cs typeface="Liberation Sans"/>
              </a:rPr>
              <a:t> </a:t>
            </a:r>
            <a:r>
              <a:rPr sz="2500" spc="114" dirty="0">
                <a:latin typeface="Noto Sans CJK JP Regular"/>
                <a:cs typeface="Noto Sans CJK JP Regular"/>
              </a:rPr>
              <a:t>필</a:t>
            </a:r>
            <a:r>
              <a:rPr sz="2550" spc="114" dirty="0">
                <a:latin typeface="Noto Sans CJK JP Regular"/>
                <a:cs typeface="Noto Sans CJK JP Regular"/>
              </a:rPr>
              <a:t>수</a:t>
            </a:r>
            <a:r>
              <a:rPr sz="2550" spc="-15" dirty="0">
                <a:latin typeface="Noto Sans CJK JP Regular"/>
                <a:cs typeface="Noto Sans CJK JP Regular"/>
              </a:rPr>
              <a:t> </a:t>
            </a:r>
            <a:r>
              <a:rPr sz="2500" spc="130" dirty="0">
                <a:latin typeface="Noto Sans CJK JP Regular"/>
                <a:cs typeface="Noto Sans CJK JP Regular"/>
              </a:rPr>
              <a:t>컴포</a:t>
            </a:r>
            <a:r>
              <a:rPr sz="2550" spc="130" dirty="0">
                <a:latin typeface="Noto Sans CJK JP Regular"/>
                <a:cs typeface="Noto Sans CJK JP Regular"/>
              </a:rPr>
              <a:t>넌</a:t>
            </a:r>
            <a:r>
              <a:rPr sz="2500" spc="130" dirty="0">
                <a:latin typeface="Noto Sans CJK JP Regular"/>
                <a:cs typeface="Noto Sans CJK JP Regular"/>
              </a:rPr>
              <a:t>트</a:t>
            </a:r>
            <a:r>
              <a:rPr sz="2500" spc="5" dirty="0"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latin typeface="Noto Sans CJK JP Regular"/>
                <a:cs typeface="Noto Sans CJK JP Regular"/>
              </a:rPr>
              <a:t>및</a:t>
            </a:r>
            <a:r>
              <a:rPr sz="2550" spc="-15" dirty="0">
                <a:latin typeface="Noto Sans CJK JP Regular"/>
                <a:cs typeface="Noto Sans CJK JP Regular"/>
              </a:rPr>
              <a:t> </a:t>
            </a:r>
            <a:r>
              <a:rPr sz="2500" spc="130" dirty="0">
                <a:latin typeface="Noto Sans CJK JP Regular"/>
                <a:cs typeface="Noto Sans CJK JP Regular"/>
              </a:rPr>
              <a:t>컴포</a:t>
            </a:r>
            <a:r>
              <a:rPr sz="2550" spc="130" dirty="0">
                <a:latin typeface="Noto Sans CJK JP Regular"/>
                <a:cs typeface="Noto Sans CJK JP Regular"/>
              </a:rPr>
              <a:t>넌</a:t>
            </a:r>
            <a:r>
              <a:rPr sz="2500" spc="130" dirty="0">
                <a:latin typeface="Noto Sans CJK JP Regular"/>
                <a:cs typeface="Noto Sans CJK JP Regular"/>
              </a:rPr>
              <a:t>트</a:t>
            </a:r>
            <a:r>
              <a:rPr sz="2500" dirty="0"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latin typeface="Noto Sans CJK JP Regular"/>
                <a:cs typeface="Noto Sans CJK JP Regular"/>
              </a:rPr>
              <a:t>제작</a:t>
            </a:r>
            <a:r>
              <a:rPr sz="2550" spc="-15" dirty="0">
                <a:latin typeface="Noto Sans CJK JP Regular"/>
                <a:cs typeface="Noto Sans CJK JP Regular"/>
              </a:rPr>
              <a:t> </a:t>
            </a:r>
            <a:r>
              <a:rPr sz="2500" spc="140" dirty="0">
                <a:latin typeface="Noto Sans CJK JP Regular"/>
                <a:cs typeface="Noto Sans CJK JP Regular"/>
              </a:rPr>
              <a:t>기초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2739337"/>
            <a:ext cx="4677410" cy="2466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016000">
              <a:lnSpc>
                <a:spcPts val="3220"/>
              </a:lnSpc>
              <a:spcBef>
                <a:spcPts val="114"/>
              </a:spcBef>
            </a:pPr>
            <a:r>
              <a:rPr sz="2600" spc="-24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40" dirty="0">
                <a:solidFill>
                  <a:srgbClr val="6A737C"/>
                </a:solidFill>
                <a:latin typeface="Liberation Sans"/>
                <a:cs typeface="Liberation Sans"/>
              </a:rPr>
              <a:t>2‑5.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글자를 표현하는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3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35" dirty="0">
                <a:solidFill>
                  <a:srgbClr val="6A737C"/>
                </a:solidFill>
                <a:latin typeface="Liberation Sans"/>
                <a:cs typeface="Liberation Sans"/>
              </a:rPr>
              <a:t>2‑6.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이미지를 표현하는</a:t>
            </a:r>
            <a:r>
              <a:rPr sz="1900" spc="-2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54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54" dirty="0">
                <a:solidFill>
                  <a:srgbClr val="6A737C"/>
                </a:solidFill>
                <a:latin typeface="Liberation Sans"/>
                <a:cs typeface="Liberation Sans"/>
              </a:rPr>
              <a:t>2‑7.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아이콘을 표시하는</a:t>
            </a:r>
            <a:r>
              <a:rPr sz="1900" spc="-2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3220"/>
              </a:lnSpc>
              <a:spcBef>
                <a:spcPts val="5"/>
              </a:spcBef>
            </a:pPr>
            <a:r>
              <a:rPr sz="2600" spc="-23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35" dirty="0">
                <a:solidFill>
                  <a:srgbClr val="6A737C"/>
                </a:solidFill>
                <a:latin typeface="Liberation Sans"/>
                <a:cs typeface="Liberation Sans"/>
              </a:rPr>
              <a:t>2‑8.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사용자에게 키보드 입력은 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어떻게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3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35" dirty="0">
                <a:solidFill>
                  <a:srgbClr val="6A737C"/>
                </a:solidFill>
                <a:latin typeface="Liberation Sans"/>
                <a:cs typeface="Liberation Sans"/>
              </a:rPr>
              <a:t>2‑9.</a:t>
            </a:r>
            <a:r>
              <a:rPr sz="2600" spc="-300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재사용을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위한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컴포넌트제작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방법은</a:t>
            </a:r>
            <a:r>
              <a:rPr sz="2600" dirty="0">
                <a:solidFill>
                  <a:srgbClr val="6A737C"/>
                </a:solidFill>
                <a:latin typeface="Liberation Sans"/>
                <a:cs typeface="Liberation Sans"/>
              </a:rPr>
              <a:t>?  </a:t>
            </a:r>
            <a:r>
              <a:rPr sz="2600" spc="-275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275" dirty="0">
                <a:solidFill>
                  <a:srgbClr val="6A737C"/>
                </a:solidFill>
                <a:latin typeface="Liberation Sans"/>
                <a:cs typeface="Liberation Sans"/>
              </a:rPr>
              <a:t>2‑10.</a:t>
            </a:r>
            <a:r>
              <a:rPr sz="2600" spc="-28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버튼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처럼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터치를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다루는</a:t>
            </a:r>
            <a:r>
              <a:rPr sz="1900" spc="1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-4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방법</a:t>
            </a:r>
            <a:r>
              <a:rPr sz="2600" spc="-45" dirty="0">
                <a:solidFill>
                  <a:srgbClr val="6A737C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804449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8" y="3001956"/>
            <a:ext cx="618426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330" dirty="0">
                <a:solidFill>
                  <a:srgbClr val="23292D"/>
                </a:solidFill>
                <a:latin typeface="Comic Sans MS"/>
                <a:cs typeface="Comic Sans MS"/>
              </a:rPr>
              <a:t>Q</a:t>
            </a:r>
            <a:r>
              <a:rPr sz="3350" spc="-330" dirty="0">
                <a:solidFill>
                  <a:srgbClr val="23292D"/>
                </a:solidFill>
                <a:latin typeface="Liberation Sans"/>
                <a:cs typeface="Liberation Sans"/>
              </a:rPr>
              <a:t>2‑1. 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화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면을 </a:t>
            </a:r>
            <a:r>
              <a:rPr sz="25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표현하</a:t>
            </a:r>
            <a:r>
              <a:rPr sz="255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는 </a:t>
            </a:r>
            <a:r>
              <a:rPr sz="2550" spc="-7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단위</a:t>
            </a:r>
            <a:r>
              <a:rPr sz="3350" spc="-70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r>
              <a:rPr sz="3350" spc="-71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335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5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</a:t>
            </a:r>
            <a:r>
              <a:rPr sz="255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넌</a:t>
            </a:r>
            <a:r>
              <a:rPr sz="25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트</a:t>
            </a:r>
            <a:r>
              <a:rPr sz="255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란</a:t>
            </a:r>
            <a:r>
              <a:rPr sz="3350" dirty="0">
                <a:solidFill>
                  <a:srgbClr val="23292D"/>
                </a:solidFill>
                <a:latin typeface="Liberation Sans"/>
                <a:cs typeface="Liberation Sans"/>
              </a:rPr>
              <a:t>?)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850084"/>
            <a:ext cx="1752600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리액트</a:t>
            </a:r>
            <a:r>
              <a:rPr sz="1900" spc="-6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컴포넌트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391262"/>
            <a:ext cx="300164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150" dirty="0">
                <a:latin typeface="Noto Sans CJK JP Regular"/>
                <a:cs typeface="Noto Sans CJK JP Regular"/>
              </a:rPr>
              <a:t>잠</a:t>
            </a:r>
            <a:r>
              <a:rPr sz="2100" spc="-150" dirty="0">
                <a:latin typeface="Noto Sans CJK JP Regular"/>
                <a:cs typeface="Noto Sans CJK JP Regular"/>
              </a:rPr>
              <a:t>깐</a:t>
            </a:r>
            <a:r>
              <a:rPr sz="2850" spc="-150" dirty="0">
                <a:latin typeface="Comic Sans MS"/>
                <a:cs typeface="Comic Sans MS"/>
              </a:rPr>
              <a:t>Q</a:t>
            </a:r>
            <a:r>
              <a:rPr sz="2850" spc="-150" dirty="0">
                <a:latin typeface="Liberation Sans"/>
                <a:cs typeface="Liberation Sans"/>
              </a:rPr>
              <a:t>) </a:t>
            </a:r>
            <a:r>
              <a:rPr sz="2100" spc="114" dirty="0">
                <a:latin typeface="Noto Sans CJK JP Regular"/>
                <a:cs typeface="Noto Sans CJK JP Regular"/>
              </a:rPr>
              <a:t>함</a:t>
            </a:r>
            <a:r>
              <a:rPr sz="2150" spc="114" dirty="0">
                <a:latin typeface="Noto Sans CJK JP Regular"/>
                <a:cs typeface="Noto Sans CJK JP Regular"/>
              </a:rPr>
              <a:t>수</a:t>
            </a:r>
            <a:r>
              <a:rPr sz="2100" spc="114" dirty="0">
                <a:latin typeface="Noto Sans CJK JP Regular"/>
                <a:cs typeface="Noto Sans CJK JP Regular"/>
              </a:rPr>
              <a:t>란</a:t>
            </a:r>
            <a:r>
              <a:rPr sz="2100" spc="-204" dirty="0">
                <a:latin typeface="Noto Sans CJK JP Regular"/>
                <a:cs typeface="Noto Sans CJK JP Regular"/>
              </a:rPr>
              <a:t> </a:t>
            </a:r>
            <a:r>
              <a:rPr sz="2100" spc="15" dirty="0">
                <a:latin typeface="Noto Sans CJK JP Regular"/>
                <a:cs typeface="Noto Sans CJK JP Regular"/>
              </a:rPr>
              <a:t>무</a:t>
            </a:r>
            <a:r>
              <a:rPr sz="2150" spc="15" dirty="0">
                <a:latin typeface="Noto Sans CJK JP Regular"/>
                <a:cs typeface="Noto Sans CJK JP Regular"/>
              </a:rPr>
              <a:t>엇인</a:t>
            </a:r>
            <a:r>
              <a:rPr sz="2100" spc="15" dirty="0">
                <a:latin typeface="Noto Sans CJK JP Regular"/>
                <a:cs typeface="Noto Sans CJK JP Regular"/>
              </a:rPr>
              <a:t>가</a:t>
            </a:r>
            <a:r>
              <a:rPr sz="2850" spc="15" dirty="0">
                <a:latin typeface="Liberation Sans"/>
                <a:cs typeface="Liberation Sans"/>
              </a:rPr>
              <a:t>?</a:t>
            </a:r>
            <a:endParaRPr sz="28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981" y="3114753"/>
            <a:ext cx="7686675" cy="1113155"/>
          </a:xfrm>
          <a:custGeom>
            <a:avLst/>
            <a:gdLst/>
            <a:ahLst/>
            <a:cxnLst/>
            <a:rect l="l" t="t" r="r" b="b"/>
            <a:pathLst>
              <a:path w="7686675" h="1113154">
                <a:moveTo>
                  <a:pt x="7662392" y="1112973"/>
                </a:moveTo>
                <a:lnTo>
                  <a:pt x="23781" y="1112973"/>
                </a:lnTo>
                <a:lnTo>
                  <a:pt x="13375" y="1111531"/>
                </a:lnTo>
                <a:lnTo>
                  <a:pt x="5944" y="1107146"/>
                </a:lnTo>
                <a:lnTo>
                  <a:pt x="1485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5" y="13243"/>
                </a:lnTo>
                <a:lnTo>
                  <a:pt x="5944" y="5826"/>
                </a:lnTo>
                <a:lnTo>
                  <a:pt x="13375" y="1441"/>
                </a:lnTo>
                <a:lnTo>
                  <a:pt x="23781" y="0"/>
                </a:lnTo>
                <a:lnTo>
                  <a:pt x="7662392" y="0"/>
                </a:lnTo>
                <a:lnTo>
                  <a:pt x="7672798" y="1441"/>
                </a:lnTo>
                <a:lnTo>
                  <a:pt x="7680230" y="5826"/>
                </a:lnTo>
                <a:lnTo>
                  <a:pt x="7684688" y="13243"/>
                </a:lnTo>
                <a:lnTo>
                  <a:pt x="7686174" y="23781"/>
                </a:lnTo>
                <a:lnTo>
                  <a:pt x="7686174" y="1089191"/>
                </a:lnTo>
                <a:lnTo>
                  <a:pt x="7684688" y="1099729"/>
                </a:lnTo>
                <a:lnTo>
                  <a:pt x="7680230" y="1107146"/>
                </a:lnTo>
                <a:lnTo>
                  <a:pt x="7672798" y="1111531"/>
                </a:lnTo>
                <a:lnTo>
                  <a:pt x="7662392" y="1112973"/>
                </a:lnTo>
                <a:close/>
              </a:path>
              <a:path w="7686675" h="1113154">
                <a:moveTo>
                  <a:pt x="13375" y="1441"/>
                </a:moveTo>
                <a:close/>
              </a:path>
              <a:path w="7686675" h="1113154">
                <a:moveTo>
                  <a:pt x="5944" y="5826"/>
                </a:moveTo>
                <a:close/>
              </a:path>
              <a:path w="7686675" h="1113154">
                <a:moveTo>
                  <a:pt x="1485" y="13243"/>
                </a:move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981" y="3114764"/>
            <a:ext cx="7686675" cy="1113155"/>
          </a:xfrm>
          <a:custGeom>
            <a:avLst/>
            <a:gdLst/>
            <a:ahLst/>
            <a:cxnLst/>
            <a:rect l="l" t="t" r="r" b="b"/>
            <a:pathLst>
              <a:path w="7686675" h="1113154">
                <a:moveTo>
                  <a:pt x="0" y="1089191"/>
                </a:moveTo>
                <a:lnTo>
                  <a:pt x="0" y="23781"/>
                </a:lnTo>
                <a:lnTo>
                  <a:pt x="1485" y="13243"/>
                </a:lnTo>
                <a:lnTo>
                  <a:pt x="5944" y="5826"/>
                </a:lnTo>
                <a:lnTo>
                  <a:pt x="13375" y="1441"/>
                </a:lnTo>
                <a:lnTo>
                  <a:pt x="23781" y="0"/>
                </a:lnTo>
                <a:lnTo>
                  <a:pt x="7662393" y="0"/>
                </a:lnTo>
                <a:lnTo>
                  <a:pt x="7672798" y="1441"/>
                </a:lnTo>
                <a:lnTo>
                  <a:pt x="7680230" y="5826"/>
                </a:lnTo>
                <a:lnTo>
                  <a:pt x="7684688" y="13243"/>
                </a:lnTo>
                <a:lnTo>
                  <a:pt x="7686174" y="23781"/>
                </a:lnTo>
                <a:lnTo>
                  <a:pt x="7686174" y="1089191"/>
                </a:lnTo>
                <a:lnTo>
                  <a:pt x="7684688" y="1099729"/>
                </a:lnTo>
                <a:lnTo>
                  <a:pt x="7680230" y="1107146"/>
                </a:lnTo>
                <a:lnTo>
                  <a:pt x="7672798" y="1111531"/>
                </a:lnTo>
                <a:lnTo>
                  <a:pt x="7662393" y="1112973"/>
                </a:lnTo>
                <a:lnTo>
                  <a:pt x="23781" y="1112973"/>
                </a:lnTo>
                <a:lnTo>
                  <a:pt x="13375" y="1111531"/>
                </a:lnTo>
                <a:lnTo>
                  <a:pt x="5944" y="1107146"/>
                </a:lnTo>
                <a:lnTo>
                  <a:pt x="1485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1384089"/>
            <a:ext cx="195580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90" dirty="0">
                <a:latin typeface="Noto Sans CJK JP Regular"/>
                <a:cs typeface="Noto Sans CJK JP Regular"/>
              </a:rPr>
              <a:t>잠</a:t>
            </a:r>
            <a:r>
              <a:rPr sz="2100" spc="-90" dirty="0">
                <a:latin typeface="Noto Sans CJK JP Regular"/>
                <a:cs typeface="Noto Sans CJK JP Regular"/>
              </a:rPr>
              <a:t>깐</a:t>
            </a:r>
            <a:r>
              <a:rPr sz="2850" spc="-90" dirty="0">
                <a:latin typeface="Comic Sans MS"/>
                <a:cs typeface="Comic Sans MS"/>
              </a:rPr>
              <a:t>A</a:t>
            </a:r>
            <a:r>
              <a:rPr sz="2850" spc="-90" dirty="0">
                <a:latin typeface="Liberation Sans"/>
                <a:cs typeface="Liberation Sans"/>
              </a:rPr>
              <a:t>)</a:t>
            </a:r>
            <a:r>
              <a:rPr sz="2850" spc="-390" dirty="0">
                <a:latin typeface="Liberation Sans"/>
                <a:cs typeface="Liberation Sans"/>
              </a:rPr>
              <a:t> </a:t>
            </a:r>
            <a:r>
              <a:rPr sz="2100" spc="-15" dirty="0">
                <a:latin typeface="Noto Sans CJK JP Regular"/>
                <a:cs typeface="Noto Sans CJK JP Regular"/>
              </a:rPr>
              <a:t>함</a:t>
            </a:r>
            <a:r>
              <a:rPr sz="2150" spc="-15" dirty="0">
                <a:latin typeface="Noto Sans CJK JP Regular"/>
                <a:cs typeface="Noto Sans CJK JP Regular"/>
              </a:rPr>
              <a:t>수</a:t>
            </a:r>
            <a:r>
              <a:rPr sz="2100" spc="-15" dirty="0">
                <a:latin typeface="Noto Sans CJK JP Regular"/>
                <a:cs typeface="Noto Sans CJK JP Regular"/>
              </a:rPr>
              <a:t>는</a:t>
            </a:r>
            <a:r>
              <a:rPr sz="2850" spc="-15" dirty="0">
                <a:latin typeface="Liberation Sans"/>
                <a:cs typeface="Liberation Sans"/>
              </a:rPr>
              <a:t>...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216825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272949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56542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384" y="5121921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2384" y="5607063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5768" y="1783869"/>
            <a:ext cx="3629660" cy="403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600"/>
              </a:lnSpc>
              <a:spcBef>
                <a:spcPts val="1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입력 </a:t>
            </a:r>
            <a:r>
              <a:rPr sz="2600" spc="-210" dirty="0">
                <a:solidFill>
                  <a:srgbClr val="23292D"/>
                </a:solidFill>
                <a:latin typeface="Liberation Sans"/>
                <a:cs typeface="Liberation Sans"/>
              </a:rPr>
              <a:t>=&gt; </a:t>
            </a:r>
            <a:r>
              <a:rPr sz="2600" spc="-235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do </a:t>
            </a: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something</a:t>
            </a:r>
            <a:r>
              <a:rPr sz="2600" spc="-254" dirty="0">
                <a:solidFill>
                  <a:srgbClr val="23292D"/>
                </a:solidFill>
                <a:latin typeface="Liberation Sans"/>
                <a:cs typeface="Liberation Sans"/>
              </a:rPr>
              <a:t>) </a:t>
            </a:r>
            <a:r>
              <a:rPr sz="2600" spc="-210" dirty="0">
                <a:solidFill>
                  <a:srgbClr val="23292D"/>
                </a:solidFill>
                <a:latin typeface="Liberation Sans"/>
                <a:cs typeface="Liberation Sans"/>
              </a:rPr>
              <a:t>=&gt;</a:t>
            </a:r>
            <a:r>
              <a:rPr sz="2600" spc="-59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출력  입력은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인자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출력은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값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73990">
              <a:lnSpc>
                <a:spcPts val="2160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function </a:t>
            </a:r>
            <a:r>
              <a:rPr sz="1850" b="1" spc="-5" dirty="0">
                <a:solidFill>
                  <a:srgbClr val="990000"/>
                </a:solidFill>
                <a:latin typeface="DejaVu Sans Mono"/>
                <a:cs typeface="DejaVu Sans Mono"/>
              </a:rPr>
              <a:t>add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(a,</a:t>
            </a:r>
            <a:r>
              <a:rPr sz="1850" spc="-2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b){</a:t>
            </a:r>
            <a:endParaRPr sz="1850">
              <a:latin typeface="DejaVu Sans Mono"/>
              <a:cs typeface="DejaVu Sans Mono"/>
            </a:endParaRPr>
          </a:p>
          <a:p>
            <a:pPr marL="456565">
              <a:lnSpc>
                <a:spcPts val="2095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return</a:t>
            </a:r>
            <a:r>
              <a:rPr sz="1850" b="1" spc="-15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a+b;</a:t>
            </a:r>
            <a:endParaRPr sz="1850">
              <a:latin typeface="DejaVu Sans Mono"/>
              <a:cs typeface="DejaVu Sans Mono"/>
            </a:endParaRPr>
          </a:p>
          <a:p>
            <a:pPr marL="17399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563880" marR="1463675" indent="-551815">
              <a:lnSpc>
                <a:spcPct val="163100"/>
              </a:lnSpc>
              <a:spcBef>
                <a:spcPts val="161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나중에 알아 볼 내용  </a:t>
            </a:r>
            <a:r>
              <a:rPr sz="2600" spc="-235" dirty="0">
                <a:solidFill>
                  <a:srgbClr val="23292D"/>
                </a:solidFill>
                <a:latin typeface="Comic Sans MS"/>
                <a:cs typeface="Comic Sans MS"/>
              </a:rPr>
              <a:t>P</a:t>
            </a: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ure</a:t>
            </a:r>
            <a:r>
              <a:rPr sz="2600" spc="-33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60" dirty="0">
                <a:solidFill>
                  <a:srgbClr val="23292D"/>
                </a:solidFill>
                <a:latin typeface="Comic Sans MS"/>
                <a:cs typeface="Comic Sans MS"/>
              </a:rPr>
              <a:t>F</a:t>
            </a:r>
            <a:r>
              <a:rPr sz="2600" spc="-260" dirty="0">
                <a:solidFill>
                  <a:srgbClr val="23292D"/>
                </a:solidFill>
                <a:latin typeface="Arial"/>
                <a:cs typeface="Arial"/>
              </a:rPr>
              <a:t>unction</a:t>
            </a:r>
            <a:endParaRPr sz="26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700"/>
              </a:spcBef>
            </a:pPr>
            <a:r>
              <a:rPr sz="2600" spc="-290" dirty="0">
                <a:solidFill>
                  <a:srgbClr val="23292D"/>
                </a:solidFill>
                <a:latin typeface="Comic Sans MS"/>
                <a:cs typeface="Comic Sans MS"/>
              </a:rPr>
              <a:t>H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igh </a:t>
            </a:r>
            <a:r>
              <a:rPr sz="2600" spc="-295" dirty="0">
                <a:solidFill>
                  <a:srgbClr val="23292D"/>
                </a:solidFill>
                <a:latin typeface="Comic Sans MS"/>
                <a:cs typeface="Comic Sans MS"/>
              </a:rPr>
              <a:t>O</a:t>
            </a:r>
            <a:r>
              <a:rPr sz="2600" spc="-295" dirty="0">
                <a:solidFill>
                  <a:srgbClr val="23292D"/>
                </a:solidFill>
                <a:latin typeface="Arial"/>
                <a:cs typeface="Arial"/>
              </a:rPr>
              <a:t>rder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60" dirty="0">
                <a:solidFill>
                  <a:srgbClr val="23292D"/>
                </a:solidFill>
                <a:latin typeface="Comic Sans MS"/>
                <a:cs typeface="Comic Sans MS"/>
              </a:rPr>
              <a:t>F</a:t>
            </a:r>
            <a:r>
              <a:rPr sz="2600" spc="-260" dirty="0">
                <a:solidFill>
                  <a:srgbClr val="23292D"/>
                </a:solidFill>
                <a:latin typeface="Arial"/>
                <a:cs typeface="Arial"/>
              </a:rPr>
              <a:t>unction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1611747"/>
            <a:ext cx="8238490" cy="4043045"/>
          </a:xfrm>
          <a:custGeom>
            <a:avLst/>
            <a:gdLst/>
            <a:ahLst/>
            <a:cxnLst/>
            <a:rect l="l" t="t" r="r" b="b"/>
            <a:pathLst>
              <a:path w="8238490" h="4043045">
                <a:moveTo>
                  <a:pt x="8214123" y="4042851"/>
                </a:moveTo>
                <a:lnTo>
                  <a:pt x="23781" y="4042851"/>
                </a:lnTo>
                <a:lnTo>
                  <a:pt x="13376" y="4041409"/>
                </a:lnTo>
                <a:lnTo>
                  <a:pt x="5945" y="4037025"/>
                </a:lnTo>
                <a:lnTo>
                  <a:pt x="1486" y="4029608"/>
                </a:lnTo>
                <a:lnTo>
                  <a:pt x="0" y="4019070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4019070"/>
                </a:lnTo>
                <a:lnTo>
                  <a:pt x="8236418" y="4029608"/>
                </a:lnTo>
                <a:lnTo>
                  <a:pt x="8231960" y="4037025"/>
                </a:lnTo>
                <a:lnTo>
                  <a:pt x="8224528" y="4041409"/>
                </a:lnTo>
                <a:lnTo>
                  <a:pt x="8214123" y="4042851"/>
                </a:lnTo>
                <a:close/>
              </a:path>
              <a:path w="8238490" h="4043045">
                <a:moveTo>
                  <a:pt x="13376" y="1441"/>
                </a:moveTo>
                <a:close/>
              </a:path>
              <a:path w="8238490" h="4043045">
                <a:moveTo>
                  <a:pt x="5945" y="5826"/>
                </a:moveTo>
                <a:close/>
              </a:path>
              <a:path w="8238490" h="4043045">
                <a:moveTo>
                  <a:pt x="1486" y="13243"/>
                </a:move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1611758"/>
            <a:ext cx="8238490" cy="4043045"/>
          </a:xfrm>
          <a:custGeom>
            <a:avLst/>
            <a:gdLst/>
            <a:ahLst/>
            <a:cxnLst/>
            <a:rect l="l" t="t" r="r" b="b"/>
            <a:pathLst>
              <a:path w="8238490" h="4043045">
                <a:moveTo>
                  <a:pt x="0" y="4019070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4019070"/>
                </a:lnTo>
                <a:lnTo>
                  <a:pt x="8236419" y="4029608"/>
                </a:lnTo>
                <a:lnTo>
                  <a:pt x="8231960" y="4037025"/>
                </a:lnTo>
                <a:lnTo>
                  <a:pt x="8224529" y="4041409"/>
                </a:lnTo>
                <a:lnTo>
                  <a:pt x="8214123" y="4042851"/>
                </a:lnTo>
                <a:lnTo>
                  <a:pt x="23781" y="4042851"/>
                </a:lnTo>
                <a:lnTo>
                  <a:pt x="13376" y="4041409"/>
                </a:lnTo>
                <a:lnTo>
                  <a:pt x="5945" y="4037025"/>
                </a:lnTo>
                <a:lnTo>
                  <a:pt x="1486" y="4029608"/>
                </a:lnTo>
                <a:lnTo>
                  <a:pt x="0" y="4019070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1092278"/>
            <a:ext cx="25095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125" dirty="0">
                <a:latin typeface="Noto Sans CJK JP Regular"/>
                <a:cs typeface="Noto Sans CJK JP Regular"/>
              </a:rPr>
              <a:t>컴포넌트</a:t>
            </a:r>
            <a:r>
              <a:rPr sz="2150" spc="125" dirty="0">
                <a:latin typeface="Noto Sans CJK JP Regular"/>
                <a:cs typeface="Noto Sans CJK JP Regular"/>
              </a:rPr>
              <a:t>의 </a:t>
            </a:r>
            <a:r>
              <a:rPr sz="2100" spc="130" dirty="0">
                <a:latin typeface="Noto Sans CJK JP Regular"/>
                <a:cs typeface="Noto Sans CJK JP Regular"/>
              </a:rPr>
              <a:t>기본</a:t>
            </a:r>
            <a:r>
              <a:rPr sz="2100" spc="-204" dirty="0">
                <a:latin typeface="Noto Sans CJK JP Regular"/>
                <a:cs typeface="Noto Sans CJK JP Regular"/>
              </a:rPr>
              <a:t> </a:t>
            </a:r>
            <a:r>
              <a:rPr sz="2100" spc="110" dirty="0">
                <a:latin typeface="Noto Sans CJK JP Regular"/>
                <a:cs typeface="Noto Sans CJK JP Regular"/>
              </a:rPr>
              <a:t>모</a:t>
            </a:r>
            <a:r>
              <a:rPr sz="2150" spc="110" dirty="0">
                <a:latin typeface="Noto Sans CJK JP Regular"/>
                <a:cs typeface="Noto Sans CJK JP Regular"/>
              </a:rPr>
              <a:t>양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599229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752" y="1730800"/>
            <a:ext cx="6236335" cy="44640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4640" marR="5080" indent="-282575">
              <a:lnSpc>
                <a:spcPts val="2100"/>
              </a:lnSpc>
              <a:spcBef>
                <a:spcPts val="265"/>
              </a:spcBef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class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 </a:t>
            </a: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extends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Component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  render()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1985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return</a:t>
            </a:r>
            <a:r>
              <a:rPr sz="1850" b="1" spc="-9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(</a:t>
            </a:r>
            <a:endParaRPr sz="1850">
              <a:latin typeface="DejaVu Sans Mono"/>
              <a:cs typeface="DejaVu Sans Mono"/>
            </a:endParaRPr>
          </a:p>
          <a:p>
            <a:pPr marL="85915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&lt;div&gt;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2095"/>
              </a:lnSpc>
            </a:pP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</a:t>
            </a:r>
            <a:r>
              <a:rPr sz="1850" b="1" spc="-10" dirty="0">
                <a:solidFill>
                  <a:srgbClr val="445487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this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.props.name}</a:t>
            </a:r>
            <a:endParaRPr sz="1850">
              <a:latin typeface="DejaVu Sans Mono"/>
              <a:cs typeface="DejaVu Sans Mono"/>
            </a:endParaRPr>
          </a:p>
          <a:p>
            <a:pPr marL="85915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&lt;/div&gt;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);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ReactDOM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.render(</a:t>
            </a:r>
            <a:endParaRPr sz="1850">
              <a:latin typeface="DejaVu Sans Mono"/>
              <a:cs typeface="DejaVu Sans Mono"/>
            </a:endParaRPr>
          </a:p>
          <a:p>
            <a:pPr marL="294640" marR="155702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&lt;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name=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"Taylor"</a:t>
            </a:r>
            <a:r>
              <a:rPr sz="1850" spc="-35" dirty="0">
                <a:solidFill>
                  <a:srgbClr val="DD1144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/&gt;,  mountNode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04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);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컴포넌트에서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무엇이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입력이고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무엇이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출력일까</a:t>
            </a:r>
            <a:r>
              <a:rPr sz="2600" spc="2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17562"/>
            <a:ext cx="94361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365" dirty="0">
                <a:solidFill>
                  <a:srgbClr val="214466"/>
                </a:solidFill>
                <a:latin typeface="Trebuchet MS"/>
                <a:cs typeface="Trebuchet MS"/>
              </a:rPr>
              <a:t>f</a:t>
            </a:r>
            <a:r>
              <a:rPr sz="4150" spc="-800" dirty="0">
                <a:solidFill>
                  <a:srgbClr val="214466"/>
                </a:solidFill>
                <a:latin typeface="Comic Sans MS"/>
                <a:cs typeface="Comic Sans MS"/>
              </a:rPr>
              <a:t>r</a:t>
            </a:r>
            <a:r>
              <a:rPr sz="4150" spc="-245" dirty="0">
                <a:solidFill>
                  <a:srgbClr val="214466"/>
                </a:solidFill>
                <a:latin typeface="Comic Sans MS"/>
                <a:cs typeface="Comic Sans MS"/>
              </a:rPr>
              <a:t>o</a:t>
            </a:r>
            <a:r>
              <a:rPr sz="4150" spc="-525" dirty="0">
                <a:solidFill>
                  <a:srgbClr val="214466"/>
                </a:solidFill>
                <a:latin typeface="Trebuchet MS"/>
                <a:cs typeface="Trebuchet MS"/>
              </a:rPr>
              <a:t>m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0316" y="3329356"/>
            <a:ext cx="926465" cy="5232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4120"/>
              </a:lnSpc>
            </a:pPr>
            <a:r>
              <a:rPr sz="4150" spc="-705" dirty="0">
                <a:latin typeface="Comic Sans MS"/>
                <a:cs typeface="Comic Sans MS"/>
              </a:rPr>
              <a:t>Z</a:t>
            </a:r>
            <a:r>
              <a:rPr sz="4150" spc="-390" dirty="0">
                <a:latin typeface="Trebuchet MS"/>
                <a:cs typeface="Trebuchet MS"/>
              </a:rPr>
              <a:t>e</a:t>
            </a:r>
            <a:r>
              <a:rPr sz="4150" spc="-800" dirty="0">
                <a:latin typeface="Comic Sans MS"/>
                <a:cs typeface="Comic Sans MS"/>
              </a:rPr>
              <a:t>r</a:t>
            </a:r>
            <a:r>
              <a:rPr sz="4150" spc="-245" dirty="0">
                <a:latin typeface="Comic Sans MS"/>
                <a:cs typeface="Comic Sans MS"/>
              </a:rPr>
              <a:t>o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0672" y="3217562"/>
            <a:ext cx="42037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790" dirty="0">
                <a:solidFill>
                  <a:srgbClr val="214466"/>
                </a:solidFill>
                <a:latin typeface="Comic Sans MS"/>
                <a:cs typeface="Comic Sans MS"/>
              </a:rPr>
              <a:t>t</a:t>
            </a:r>
            <a:r>
              <a:rPr sz="4150" spc="-245" dirty="0">
                <a:solidFill>
                  <a:srgbClr val="214466"/>
                </a:solidFill>
                <a:latin typeface="Comic Sans MS"/>
                <a:cs typeface="Comic Sans MS"/>
              </a:rPr>
              <a:t>o</a:t>
            </a:r>
            <a:endParaRPr sz="41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4281" y="3329356"/>
            <a:ext cx="808990" cy="5232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4120"/>
              </a:lnSpc>
            </a:pPr>
            <a:r>
              <a:rPr sz="4150" spc="-450" dirty="0">
                <a:latin typeface="Arial"/>
                <a:cs typeface="Arial"/>
              </a:rPr>
              <a:t>A</a:t>
            </a:r>
            <a:r>
              <a:rPr sz="4150" spc="-215" dirty="0">
                <a:latin typeface="Comic Sans MS"/>
                <a:cs typeface="Comic Sans MS"/>
              </a:rPr>
              <a:t>pp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100450"/>
            <a:ext cx="0" cy="1636395"/>
          </a:xfrm>
          <a:custGeom>
            <a:avLst/>
            <a:gdLst/>
            <a:ahLst/>
            <a:cxnLst/>
            <a:rect l="l" t="t" r="r" b="b"/>
            <a:pathLst>
              <a:path h="1636395">
                <a:moveTo>
                  <a:pt x="0" y="0"/>
                </a:moveTo>
                <a:lnTo>
                  <a:pt x="0" y="1636165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497029"/>
            <a:ext cx="586232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Noto Sans CJK JP Regular"/>
                <a:cs typeface="Noto Sans CJK JP Regular"/>
              </a:rPr>
              <a:t>개념</a:t>
            </a:r>
            <a:r>
              <a:rPr sz="2150" spc="114" dirty="0">
                <a:latin typeface="Noto Sans CJK JP Regular"/>
                <a:cs typeface="Noto Sans CJK JP Regular"/>
              </a:rPr>
              <a:t>적으</a:t>
            </a:r>
            <a:r>
              <a:rPr sz="2100" spc="114" dirty="0">
                <a:latin typeface="Noto Sans CJK JP Regular"/>
                <a:cs typeface="Noto Sans CJK JP Regular"/>
              </a:rPr>
              <a:t>로</a:t>
            </a:r>
            <a:r>
              <a:rPr sz="2100" spc="-5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컴포넌트는</a:t>
            </a:r>
            <a:r>
              <a:rPr sz="2100" dirty="0">
                <a:latin typeface="Noto Sans CJK JP Regular"/>
                <a:cs typeface="Noto Sans CJK JP Regular"/>
              </a:rPr>
              <a:t> </a:t>
            </a:r>
            <a:r>
              <a:rPr sz="2150" spc="114" dirty="0">
                <a:latin typeface="Noto Sans CJK JP Regular"/>
                <a:cs typeface="Noto Sans CJK JP Regular"/>
              </a:rPr>
              <a:t>자</a:t>
            </a:r>
            <a:r>
              <a:rPr sz="2100" spc="114" dirty="0">
                <a:latin typeface="Noto Sans CJK JP Regular"/>
                <a:cs typeface="Noto Sans CJK JP Regular"/>
              </a:rPr>
              <a:t>바</a:t>
            </a:r>
            <a:r>
              <a:rPr sz="2150" spc="114" dirty="0">
                <a:latin typeface="Noto Sans CJK JP Regular"/>
                <a:cs typeface="Noto Sans CJK JP Regular"/>
              </a:rPr>
              <a:t>스</a:t>
            </a:r>
            <a:r>
              <a:rPr sz="2100" spc="114" dirty="0">
                <a:latin typeface="Noto Sans CJK JP Regular"/>
                <a:cs typeface="Noto Sans CJK JP Regular"/>
              </a:rPr>
              <a:t>크립트</a:t>
            </a:r>
            <a:r>
              <a:rPr sz="2100" spc="-5" dirty="0">
                <a:latin typeface="Noto Sans CJK JP Regular"/>
                <a:cs typeface="Noto Sans CJK JP Regular"/>
              </a:rPr>
              <a:t> </a:t>
            </a:r>
            <a:r>
              <a:rPr sz="2100" spc="100" dirty="0">
                <a:latin typeface="Noto Sans CJK JP Regular"/>
                <a:cs typeface="Noto Sans CJK JP Regular"/>
              </a:rPr>
              <a:t>함</a:t>
            </a:r>
            <a:r>
              <a:rPr sz="2150" spc="100" dirty="0">
                <a:latin typeface="Noto Sans CJK JP Regular"/>
                <a:cs typeface="Noto Sans CJK JP Regular"/>
              </a:rPr>
              <a:t>수와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00" spc="40" dirty="0">
                <a:latin typeface="Noto Sans CJK JP Regular"/>
                <a:cs typeface="Noto Sans CJK JP Regular"/>
              </a:rPr>
              <a:t>같다</a:t>
            </a:r>
            <a:r>
              <a:rPr sz="2850" spc="40" dirty="0">
                <a:latin typeface="Liberation Sans"/>
                <a:cs typeface="Liberation Sans"/>
              </a:rPr>
              <a:t>.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062682"/>
            <a:ext cx="7557770" cy="164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114"/>
              </a:spcBef>
            </a:pPr>
            <a:r>
              <a:rPr sz="2600" spc="-225" dirty="0">
                <a:solidFill>
                  <a:srgbClr val="6A737C"/>
                </a:solidFill>
                <a:latin typeface="Comic Sans MS"/>
                <a:cs typeface="Comic Sans MS"/>
              </a:rPr>
              <a:t>C</a:t>
            </a:r>
            <a:r>
              <a:rPr sz="2600" spc="-225" dirty="0">
                <a:solidFill>
                  <a:srgbClr val="6A737C"/>
                </a:solidFill>
                <a:latin typeface="Arial"/>
                <a:cs typeface="Arial"/>
              </a:rPr>
              <a:t>onceptually</a:t>
            </a:r>
            <a:r>
              <a:rPr sz="2600" spc="-225" dirty="0">
                <a:solidFill>
                  <a:srgbClr val="6A737C"/>
                </a:solidFill>
                <a:latin typeface="Liberation Sans"/>
                <a:cs typeface="Liberation Sans"/>
              </a:rPr>
              <a:t>, </a:t>
            </a:r>
            <a:r>
              <a:rPr sz="2600" spc="-280" dirty="0">
                <a:solidFill>
                  <a:srgbClr val="6A737C"/>
                </a:solidFill>
                <a:latin typeface="Arial"/>
                <a:cs typeface="Arial"/>
              </a:rPr>
              <a:t>components 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are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like </a:t>
            </a:r>
            <a:r>
              <a:rPr sz="2600" spc="-300" dirty="0">
                <a:solidFill>
                  <a:srgbClr val="6A737C"/>
                </a:solidFill>
                <a:latin typeface="Comic Sans MS"/>
                <a:cs typeface="Comic Sans MS"/>
              </a:rPr>
              <a:t>J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ava</a:t>
            </a:r>
            <a:r>
              <a:rPr sz="2600" spc="-300" dirty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cript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functions</a:t>
            </a:r>
            <a:r>
              <a:rPr sz="2600" spc="-215" dirty="0">
                <a:solidFill>
                  <a:srgbClr val="6A737C"/>
                </a:solidFill>
                <a:latin typeface="Liberation Sans"/>
                <a:cs typeface="Liberation Sans"/>
              </a:rPr>
              <a:t>. </a:t>
            </a:r>
            <a:r>
              <a:rPr sz="2600" spc="-340" dirty="0">
                <a:solidFill>
                  <a:srgbClr val="6A737C"/>
                </a:solidFill>
                <a:latin typeface="Comic Sans MS"/>
                <a:cs typeface="Comic Sans MS"/>
              </a:rPr>
              <a:t>T</a:t>
            </a:r>
            <a:r>
              <a:rPr sz="2600" spc="-340" dirty="0">
                <a:solidFill>
                  <a:srgbClr val="6A737C"/>
                </a:solidFill>
                <a:latin typeface="Arial"/>
                <a:cs typeface="Arial"/>
              </a:rPr>
              <a:t>hey  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accept </a:t>
            </a:r>
            <a:r>
              <a:rPr sz="2600" spc="-225" dirty="0">
                <a:solidFill>
                  <a:srgbClr val="6A737C"/>
                </a:solidFill>
                <a:latin typeface="Arial"/>
                <a:cs typeface="Arial"/>
              </a:rPr>
              <a:t>arbitrary inputs </a:t>
            </a:r>
            <a:r>
              <a:rPr sz="2600" spc="-229" dirty="0">
                <a:solidFill>
                  <a:srgbClr val="6A737C"/>
                </a:solidFill>
                <a:latin typeface="Liberation Sans"/>
                <a:cs typeface="Liberation Sans"/>
              </a:rPr>
              <a:t>(</a:t>
            </a:r>
            <a:r>
              <a:rPr sz="2600" spc="-229" dirty="0">
                <a:solidFill>
                  <a:srgbClr val="6A737C"/>
                </a:solidFill>
                <a:latin typeface="Arial"/>
                <a:cs typeface="Arial"/>
              </a:rPr>
              <a:t>called </a:t>
            </a:r>
            <a:r>
              <a:rPr sz="2600" spc="-155" dirty="0">
                <a:solidFill>
                  <a:srgbClr val="6A737C"/>
                </a:solidFill>
                <a:latin typeface="Liberation Sans"/>
                <a:cs typeface="Liberation Sans"/>
              </a:rPr>
              <a:t>“</a:t>
            </a:r>
            <a:r>
              <a:rPr sz="2600" spc="-155" dirty="0">
                <a:solidFill>
                  <a:srgbClr val="6A737C"/>
                </a:solidFill>
                <a:latin typeface="Arial"/>
                <a:cs typeface="Arial"/>
              </a:rPr>
              <a:t>props</a:t>
            </a:r>
            <a:r>
              <a:rPr sz="2600" spc="-155" dirty="0">
                <a:solidFill>
                  <a:srgbClr val="6A737C"/>
                </a:solidFill>
                <a:latin typeface="Liberation Sans"/>
                <a:cs typeface="Liberation Sans"/>
              </a:rPr>
              <a:t>”) </a:t>
            </a:r>
            <a:r>
              <a:rPr sz="2600" spc="-305" dirty="0">
                <a:solidFill>
                  <a:srgbClr val="6A737C"/>
                </a:solidFill>
                <a:latin typeface="Arial"/>
                <a:cs typeface="Arial"/>
              </a:rPr>
              <a:t>and </a:t>
            </a:r>
            <a:r>
              <a:rPr sz="2600" spc="-235" dirty="0">
                <a:solidFill>
                  <a:srgbClr val="6A737C"/>
                </a:solidFill>
                <a:latin typeface="Arial"/>
                <a:cs typeface="Arial"/>
              </a:rPr>
              <a:t>return </a:t>
            </a:r>
            <a:r>
              <a:rPr sz="2600" spc="-265" dirty="0">
                <a:solidFill>
                  <a:srgbClr val="6A737C"/>
                </a:solidFill>
                <a:latin typeface="Comic Sans MS"/>
                <a:cs typeface="Comic Sans MS"/>
              </a:rPr>
              <a:t>R</a:t>
            </a:r>
            <a:r>
              <a:rPr sz="2600" spc="-265" dirty="0">
                <a:solidFill>
                  <a:srgbClr val="6A737C"/>
                </a:solidFill>
                <a:latin typeface="Arial"/>
                <a:cs typeface="Arial"/>
              </a:rPr>
              <a:t>eact</a:t>
            </a:r>
            <a:r>
              <a:rPr sz="2600" spc="-555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80" dirty="0">
                <a:solidFill>
                  <a:srgbClr val="6A737C"/>
                </a:solidFill>
                <a:latin typeface="Arial"/>
                <a:cs typeface="Arial"/>
              </a:rPr>
              <a:t>elements  </a:t>
            </a:r>
            <a:r>
              <a:rPr sz="2600" spc="-235" dirty="0">
                <a:solidFill>
                  <a:srgbClr val="6A737C"/>
                </a:solidFill>
                <a:latin typeface="Arial"/>
                <a:cs typeface="Arial"/>
              </a:rPr>
              <a:t>describing 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what should </a:t>
            </a:r>
            <a:r>
              <a:rPr sz="2600" spc="-295" dirty="0">
                <a:solidFill>
                  <a:srgbClr val="6A737C"/>
                </a:solidFill>
                <a:latin typeface="Arial"/>
                <a:cs typeface="Arial"/>
              </a:rPr>
              <a:t>appear 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on </a:t>
            </a:r>
            <a:r>
              <a:rPr sz="2600" spc="-229" dirty="0">
                <a:solidFill>
                  <a:srgbClr val="6A737C"/>
                </a:solidFill>
                <a:latin typeface="Arial"/>
                <a:cs typeface="Arial"/>
              </a:rPr>
              <a:t>the</a:t>
            </a:r>
            <a:r>
              <a:rPr sz="2600" spc="-330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65" dirty="0">
                <a:solidFill>
                  <a:srgbClr val="6A737C"/>
                </a:solidFill>
                <a:latin typeface="Arial"/>
                <a:cs typeface="Arial"/>
              </a:rPr>
              <a:t>screen</a:t>
            </a:r>
            <a:r>
              <a:rPr sz="2600" spc="-265" dirty="0">
                <a:solidFill>
                  <a:srgbClr val="6A737C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ts val="3100"/>
              </a:lnSpc>
            </a:pPr>
            <a:r>
              <a:rPr sz="1900" spc="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2"/>
              </a:rPr>
              <a:t>출처</a:t>
            </a:r>
            <a:r>
              <a:rPr sz="2600" spc="30" dirty="0">
                <a:solidFill>
                  <a:srgbClr val="0366D5"/>
                </a:solidFill>
                <a:latin typeface="Liberation Sans"/>
                <a:cs typeface="Liberation Sans"/>
                <a:hlinkClick r:id="rId2"/>
              </a:rPr>
              <a:t>:</a:t>
            </a:r>
            <a:r>
              <a:rPr sz="2600" spc="-330" dirty="0">
                <a:solidFill>
                  <a:srgbClr val="0366D5"/>
                </a:solidFill>
                <a:latin typeface="Liberation Sans"/>
                <a:cs typeface="Liberation Sans"/>
                <a:hlinkClick r:id="rId2"/>
              </a:rPr>
              <a:t> </a:t>
            </a:r>
            <a:r>
              <a:rPr sz="2600" spc="-235" dirty="0">
                <a:solidFill>
                  <a:srgbClr val="0366D5"/>
                </a:solidFill>
                <a:latin typeface="Arial"/>
                <a:cs typeface="Arial"/>
                <a:hlinkClick r:id="rId2"/>
              </a:rPr>
              <a:t>react </a:t>
            </a:r>
            <a:r>
              <a:rPr sz="2600" spc="-250" dirty="0">
                <a:solidFill>
                  <a:srgbClr val="0366D5"/>
                </a:solidFill>
                <a:latin typeface="Arial"/>
                <a:cs typeface="Arial"/>
                <a:hlinkClick r:id="rId2"/>
              </a:rPr>
              <a:t>doc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1697955"/>
            <a:ext cx="639826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440" dirty="0">
                <a:latin typeface="Comic Sans MS"/>
                <a:cs typeface="Comic Sans MS"/>
              </a:rPr>
              <a:t>HTML </a:t>
            </a:r>
            <a:r>
              <a:rPr sz="2150" spc="114" dirty="0">
                <a:latin typeface="Noto Sans CJK JP Regular"/>
                <a:cs typeface="Noto Sans CJK JP Regular"/>
              </a:rPr>
              <a:t>엘</a:t>
            </a:r>
            <a:r>
              <a:rPr sz="2100" spc="114" dirty="0">
                <a:latin typeface="Noto Sans CJK JP Regular"/>
                <a:cs typeface="Noto Sans CJK JP Regular"/>
              </a:rPr>
              <a:t>리먼트</a:t>
            </a:r>
            <a:r>
              <a:rPr sz="2150" spc="114" dirty="0">
                <a:latin typeface="Noto Sans CJK JP Regular"/>
                <a:cs typeface="Noto Sans CJK JP Regular"/>
              </a:rPr>
              <a:t>와 </a:t>
            </a:r>
            <a:r>
              <a:rPr sz="2100" spc="114" dirty="0">
                <a:latin typeface="Noto Sans CJK JP Regular"/>
                <a:cs typeface="Noto Sans CJK JP Regular"/>
              </a:rPr>
              <a:t>리</a:t>
            </a:r>
            <a:r>
              <a:rPr sz="2150" spc="114" dirty="0">
                <a:latin typeface="Noto Sans CJK JP Regular"/>
                <a:cs typeface="Noto Sans CJK JP Regular"/>
              </a:rPr>
              <a:t>액</a:t>
            </a:r>
            <a:r>
              <a:rPr sz="2100" spc="114" dirty="0">
                <a:latin typeface="Noto Sans CJK JP Regular"/>
                <a:cs typeface="Noto Sans CJK JP Regular"/>
              </a:rPr>
              <a:t>트 </a:t>
            </a:r>
            <a:r>
              <a:rPr sz="2100" spc="120" dirty="0">
                <a:latin typeface="Noto Sans CJK JP Regular"/>
                <a:cs typeface="Noto Sans CJK JP Regular"/>
              </a:rPr>
              <a:t>네</a:t>
            </a:r>
            <a:r>
              <a:rPr sz="2150" spc="120" dirty="0">
                <a:latin typeface="Noto Sans CJK JP Regular"/>
                <a:cs typeface="Noto Sans CJK JP Regular"/>
              </a:rPr>
              <a:t>이</a:t>
            </a:r>
            <a:r>
              <a:rPr sz="2100" spc="120" dirty="0">
                <a:latin typeface="Noto Sans CJK JP Regular"/>
                <a:cs typeface="Noto Sans CJK JP Regular"/>
              </a:rPr>
              <a:t>티브 </a:t>
            </a:r>
            <a:r>
              <a:rPr sz="2100" spc="125" dirty="0">
                <a:latin typeface="Noto Sans CJK JP Regular"/>
                <a:cs typeface="Noto Sans CJK JP Regular"/>
              </a:rPr>
              <a:t>컴포넌트</a:t>
            </a:r>
            <a:r>
              <a:rPr sz="2150" spc="125" dirty="0">
                <a:latin typeface="Noto Sans CJK JP Regular"/>
                <a:cs typeface="Noto Sans CJK JP Regular"/>
              </a:rPr>
              <a:t>의</a:t>
            </a:r>
            <a:r>
              <a:rPr sz="2150" spc="-335" dirty="0">
                <a:latin typeface="Noto Sans CJK JP Regular"/>
                <a:cs typeface="Noto Sans CJK JP Regular"/>
              </a:rPr>
              <a:t> </a:t>
            </a:r>
            <a:r>
              <a:rPr sz="2150" spc="114" dirty="0">
                <a:latin typeface="Noto Sans CJK JP Regular"/>
                <a:cs typeface="Noto Sans CJK JP Regular"/>
              </a:rPr>
              <a:t>유</a:t>
            </a:r>
            <a:r>
              <a:rPr sz="2100" spc="114" dirty="0">
                <a:latin typeface="Noto Sans CJK JP Regular"/>
                <a:cs typeface="Noto Sans CJK JP Regular"/>
              </a:rPr>
              <a:t>사성</a:t>
            </a:r>
            <a:endParaRPr sz="2100">
              <a:latin typeface="Noto Sans CJK JP Regular"/>
              <a:cs typeface="Noto Sans CJK JP Regular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1494" y="2301376"/>
          <a:ext cx="3467735" cy="267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805"/>
                <a:gridCol w="2473324"/>
              </a:tblGrid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50" spc="80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리액트</a:t>
                      </a:r>
                      <a:endParaRPr sz="195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50" spc="80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리액트</a:t>
                      </a:r>
                      <a:r>
                        <a:rPr sz="1950" spc="-15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950" spc="105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네이티</a:t>
                      </a:r>
                      <a:r>
                        <a:rPr sz="1850" spc="105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브</a:t>
                      </a:r>
                      <a:endParaRPr sz="185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2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div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280" dirty="0">
                          <a:solidFill>
                            <a:srgbClr val="23292D"/>
                          </a:solidFill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2600" spc="-2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iew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3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span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300" dirty="0">
                          <a:solidFill>
                            <a:srgbClr val="23292D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sz="2600" spc="-3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ext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1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600" spc="-150" dirty="0">
                          <a:solidFill>
                            <a:srgbClr val="23292D"/>
                          </a:solidFill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2600" spc="-295" dirty="0">
                          <a:solidFill>
                            <a:srgbClr val="23292D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2600" spc="-22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ul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220" dirty="0">
                          <a:solidFill>
                            <a:srgbClr val="23292D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r>
                        <a:rPr sz="2600" spc="-22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lat</a:t>
                      </a:r>
                      <a:r>
                        <a:rPr sz="2600" spc="-220" dirty="0">
                          <a:solidFill>
                            <a:srgbClr val="23292D"/>
                          </a:solidFill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600" spc="-22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2600" spc="-220" dirty="0">
                          <a:solidFill>
                            <a:srgbClr val="23292D"/>
                          </a:solidFill>
                          <a:latin typeface="Liberation Sans"/>
                          <a:cs typeface="Liberation Sans"/>
                        </a:rPr>
                        <a:t>, </a:t>
                      </a:r>
                      <a:r>
                        <a:rPr sz="1900" spc="130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자식</a:t>
                      </a:r>
                      <a:r>
                        <a:rPr sz="1900" spc="-75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 </a:t>
                      </a:r>
                      <a:r>
                        <a:rPr sz="1900" spc="130" dirty="0">
                          <a:solidFill>
                            <a:srgbClr val="23292D"/>
                          </a:solidFill>
                          <a:latin typeface="Noto Sans CJK JP Regular"/>
                          <a:cs typeface="Noto Sans CJK JP Regular"/>
                        </a:rPr>
                        <a:t>아이템</a:t>
                      </a:r>
                      <a:endParaRPr sz="1900">
                        <a:latin typeface="Noto Sans CJK JP Regular"/>
                        <a:cs typeface="Noto Sans CJK JP Regular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2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img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600" spc="-459" dirty="0">
                          <a:solidFill>
                            <a:srgbClr val="23292D"/>
                          </a:solidFill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2600" spc="-459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mage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65410" y="530735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5768" y="5172251"/>
            <a:ext cx="3888104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대체할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수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없지만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비슷한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용도로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쓰임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831664"/>
            <a:ext cx="8238490" cy="6174105"/>
          </a:xfrm>
          <a:custGeom>
            <a:avLst/>
            <a:gdLst/>
            <a:ahLst/>
            <a:cxnLst/>
            <a:rect l="l" t="t" r="r" b="b"/>
            <a:pathLst>
              <a:path w="8238490" h="6174105">
                <a:moveTo>
                  <a:pt x="8214123" y="6173672"/>
                </a:moveTo>
                <a:lnTo>
                  <a:pt x="23781" y="6173672"/>
                </a:lnTo>
                <a:lnTo>
                  <a:pt x="13376" y="6172230"/>
                </a:lnTo>
                <a:lnTo>
                  <a:pt x="5945" y="6167845"/>
                </a:lnTo>
                <a:lnTo>
                  <a:pt x="1486" y="6160428"/>
                </a:lnTo>
                <a:lnTo>
                  <a:pt x="0" y="6149890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6149890"/>
                </a:lnTo>
                <a:lnTo>
                  <a:pt x="8236418" y="6160428"/>
                </a:lnTo>
                <a:lnTo>
                  <a:pt x="8231960" y="6167845"/>
                </a:lnTo>
                <a:lnTo>
                  <a:pt x="8224528" y="6172230"/>
                </a:lnTo>
                <a:lnTo>
                  <a:pt x="8214123" y="6173672"/>
                </a:lnTo>
                <a:close/>
              </a:path>
              <a:path w="8238490" h="6174105">
                <a:moveTo>
                  <a:pt x="13376" y="1441"/>
                </a:moveTo>
                <a:close/>
              </a:path>
              <a:path w="8238490" h="6174105">
                <a:moveTo>
                  <a:pt x="5945" y="5826"/>
                </a:moveTo>
                <a:close/>
              </a:path>
              <a:path w="8238490" h="6174105">
                <a:moveTo>
                  <a:pt x="1486" y="13243"/>
                </a:move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831676"/>
            <a:ext cx="8238490" cy="6174105"/>
          </a:xfrm>
          <a:custGeom>
            <a:avLst/>
            <a:gdLst/>
            <a:ahLst/>
            <a:cxnLst/>
            <a:rect l="l" t="t" r="r" b="b"/>
            <a:pathLst>
              <a:path w="8238490" h="6174105">
                <a:moveTo>
                  <a:pt x="0" y="6149890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6149890"/>
                </a:lnTo>
                <a:lnTo>
                  <a:pt x="8236419" y="6160429"/>
                </a:lnTo>
                <a:lnTo>
                  <a:pt x="8231960" y="6167845"/>
                </a:lnTo>
                <a:lnTo>
                  <a:pt x="8224529" y="6172230"/>
                </a:lnTo>
                <a:lnTo>
                  <a:pt x="8214123" y="6173672"/>
                </a:lnTo>
                <a:lnTo>
                  <a:pt x="23781" y="6173672"/>
                </a:lnTo>
                <a:lnTo>
                  <a:pt x="13376" y="6172230"/>
                </a:lnTo>
                <a:lnTo>
                  <a:pt x="5945" y="6167845"/>
                </a:lnTo>
                <a:lnTo>
                  <a:pt x="1486" y="6160429"/>
                </a:lnTo>
                <a:lnTo>
                  <a:pt x="0" y="6149890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312196"/>
            <a:ext cx="283273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114" dirty="0">
                <a:latin typeface="Noto Sans CJK JP Regular"/>
                <a:cs typeface="Noto Sans CJK JP Regular"/>
              </a:rPr>
              <a:t>로그</a:t>
            </a:r>
            <a:r>
              <a:rPr sz="2150" spc="114" dirty="0">
                <a:latin typeface="Noto Sans CJK JP Regular"/>
                <a:cs typeface="Noto Sans CJK JP Regular"/>
              </a:rPr>
              <a:t>인 </a:t>
            </a:r>
            <a:r>
              <a:rPr sz="2150" spc="100" dirty="0">
                <a:latin typeface="Noto Sans CJK JP Regular"/>
                <a:cs typeface="Noto Sans CJK JP Regular"/>
              </a:rPr>
              <a:t>화</a:t>
            </a:r>
            <a:r>
              <a:rPr sz="2100" spc="100" dirty="0">
                <a:latin typeface="Noto Sans CJK JP Regular"/>
                <a:cs typeface="Noto Sans CJK JP Regular"/>
              </a:rPr>
              <a:t>면</a:t>
            </a:r>
            <a:r>
              <a:rPr sz="2150" spc="100" dirty="0">
                <a:latin typeface="Noto Sans CJK JP Regular"/>
                <a:cs typeface="Noto Sans CJK JP Regular"/>
              </a:rPr>
              <a:t>의 </a:t>
            </a:r>
            <a:r>
              <a:rPr sz="2100" spc="130" dirty="0">
                <a:latin typeface="Noto Sans CJK JP Regular"/>
                <a:cs typeface="Noto Sans CJK JP Regular"/>
              </a:rPr>
              <a:t>코드</a:t>
            </a:r>
            <a:r>
              <a:rPr sz="2100" spc="-280" dirty="0">
                <a:latin typeface="Noto Sans CJK JP Regular"/>
                <a:cs typeface="Noto Sans CJK JP Regular"/>
              </a:rPr>
              <a:t> </a:t>
            </a:r>
            <a:r>
              <a:rPr sz="2150" spc="110" dirty="0">
                <a:latin typeface="Noto Sans CJK JP Regular"/>
                <a:cs typeface="Noto Sans CJK JP Regular"/>
              </a:rPr>
              <a:t>일</a:t>
            </a:r>
            <a:r>
              <a:rPr sz="2100" spc="110" dirty="0">
                <a:latin typeface="Noto Sans CJK JP Regular"/>
                <a:cs typeface="Noto Sans CJK JP Regular"/>
              </a:rPr>
              <a:t>부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752" y="950717"/>
            <a:ext cx="4683760" cy="5900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5"/>
              </a:spcBef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&lt;View</a:t>
            </a:r>
            <a:r>
              <a:rPr sz="1850" spc="-20" dirty="0">
                <a:solidFill>
                  <a:srgbClr val="000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{styles.container}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&gt;</a:t>
            </a:r>
            <a:endParaRPr sz="1850">
              <a:latin typeface="DejaVu Sans Mono"/>
              <a:cs typeface="DejaVu Sans Mono"/>
            </a:endParaRPr>
          </a:p>
          <a:p>
            <a:pPr marL="577215" marR="5080" indent="-282575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</a:t>
            </a:r>
            <a:r>
              <a:rPr sz="1850" spc="-45" dirty="0">
                <a:solidFill>
                  <a:srgbClr val="000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{styles.titleText}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&gt; 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CAR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AUCTION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198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&lt;IconTextInput</a:t>
            </a:r>
            <a:endParaRPr sz="1850">
              <a:latin typeface="DejaVu Sans Mono"/>
              <a:cs typeface="DejaVu Sans Mono"/>
            </a:endParaRPr>
          </a:p>
          <a:p>
            <a:pPr marL="577215" marR="569595">
              <a:lnSpc>
                <a:spcPts val="2100"/>
              </a:lnSpc>
              <a:spcBef>
                <a:spcPts val="105"/>
              </a:spcBef>
            </a:pP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marginTop: 10</a:t>
            </a:r>
            <a:r>
              <a:rPr sz="1850" spc="-55" dirty="0">
                <a:solidFill>
                  <a:srgbClr val="008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}} 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iconName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ios-person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'}  </a:t>
            </a:r>
            <a:r>
              <a:rPr sz="1850" spc="10" dirty="0">
                <a:solidFill>
                  <a:srgbClr val="008080"/>
                </a:solidFill>
                <a:latin typeface="DejaVu Sans Mono"/>
                <a:cs typeface="DejaVu Sans Mono"/>
              </a:rPr>
              <a:t>placeholder</a:t>
            </a:r>
            <a:r>
              <a:rPr sz="1850" spc="10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10" dirty="0">
                <a:solidFill>
                  <a:srgbClr val="DD1144"/>
                </a:solidFill>
                <a:latin typeface="DejaVu Sans Mono"/>
                <a:cs typeface="DejaVu Sans Mono"/>
              </a:rPr>
              <a:t>{</a:t>
            </a:r>
            <a:r>
              <a:rPr sz="1850" spc="10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600" spc="10" dirty="0">
                <a:solidFill>
                  <a:srgbClr val="000080"/>
                </a:solidFill>
                <a:latin typeface="Noto Sans CJK JP Regular"/>
                <a:cs typeface="Noto Sans CJK JP Regular"/>
              </a:rPr>
              <a:t>이름</a:t>
            </a:r>
            <a:r>
              <a:rPr sz="1850" spc="10" dirty="0">
                <a:solidFill>
                  <a:srgbClr val="000080"/>
                </a:solidFill>
                <a:latin typeface="DejaVu Sans Mono"/>
                <a:cs typeface="DejaVu Sans Mono"/>
              </a:rPr>
              <a:t>'}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198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/&gt;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&lt;IconTextInput</a:t>
            </a:r>
            <a:endParaRPr sz="1850">
              <a:latin typeface="DejaVu Sans Mono"/>
              <a:cs typeface="DejaVu Sans Mono"/>
            </a:endParaRPr>
          </a:p>
          <a:p>
            <a:pPr marL="577215" marR="569595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marginTop: 10</a:t>
            </a:r>
            <a:r>
              <a:rPr sz="1850" spc="-55" dirty="0">
                <a:solidFill>
                  <a:srgbClr val="008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}} 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iconName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ios-mail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'}  </a:t>
            </a:r>
            <a:r>
              <a:rPr sz="1850" spc="15" dirty="0">
                <a:solidFill>
                  <a:srgbClr val="008080"/>
                </a:solidFill>
                <a:latin typeface="DejaVu Sans Mono"/>
                <a:cs typeface="DejaVu Sans Mono"/>
              </a:rPr>
              <a:t>placeholder</a:t>
            </a:r>
            <a:r>
              <a:rPr sz="1850" spc="1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15" dirty="0">
                <a:solidFill>
                  <a:srgbClr val="DD1144"/>
                </a:solidFill>
                <a:latin typeface="DejaVu Sans Mono"/>
                <a:cs typeface="DejaVu Sans Mono"/>
              </a:rPr>
              <a:t>{</a:t>
            </a:r>
            <a:r>
              <a:rPr sz="1850" spc="1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600" spc="15" dirty="0">
                <a:solidFill>
                  <a:srgbClr val="000080"/>
                </a:solidFill>
                <a:latin typeface="Noto Sans CJK JP Regular"/>
                <a:cs typeface="Noto Sans CJK JP Regular"/>
              </a:rPr>
              <a:t>이메일</a:t>
            </a:r>
            <a:r>
              <a:rPr sz="1850" spc="15" dirty="0">
                <a:solidFill>
                  <a:srgbClr val="000080"/>
                </a:solidFill>
                <a:latin typeface="DejaVu Sans Mono"/>
                <a:cs typeface="DejaVu Sans Mono"/>
              </a:rPr>
              <a:t>'}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198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/&gt;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&lt;RoundButton</a:t>
            </a:r>
            <a:endParaRPr sz="1850">
              <a:latin typeface="DejaVu Sans Mono"/>
              <a:cs typeface="DejaVu Sans Mono"/>
            </a:endParaRPr>
          </a:p>
          <a:p>
            <a:pPr marL="577215" marR="569595">
              <a:lnSpc>
                <a:spcPts val="2100"/>
              </a:lnSpc>
              <a:spcBef>
                <a:spcPts val="110"/>
              </a:spcBef>
              <a:tabLst>
                <a:tab pos="2658745" algn="l"/>
              </a:tabLst>
            </a:pP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marginTop: 10</a:t>
            </a:r>
            <a:r>
              <a:rPr sz="1850" spc="-55" dirty="0">
                <a:solidFill>
                  <a:srgbClr val="008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}}  </a:t>
            </a:r>
            <a:r>
              <a:rPr sz="1850" spc="35" dirty="0">
                <a:solidFill>
                  <a:srgbClr val="008080"/>
                </a:solidFill>
                <a:latin typeface="DejaVu Sans Mono"/>
                <a:cs typeface="DejaVu Sans Mono"/>
              </a:rPr>
              <a:t>title</a:t>
            </a:r>
            <a:r>
              <a:rPr sz="1850" spc="3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35" dirty="0">
                <a:solidFill>
                  <a:srgbClr val="DD1144"/>
                </a:solidFill>
                <a:latin typeface="DejaVu Sans Mono"/>
                <a:cs typeface="DejaVu Sans Mono"/>
              </a:rPr>
              <a:t>{</a:t>
            </a:r>
            <a:r>
              <a:rPr sz="1850" spc="3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600" spc="35" dirty="0">
                <a:solidFill>
                  <a:srgbClr val="000080"/>
                </a:solidFill>
                <a:latin typeface="Noto Sans CJK JP Regular"/>
                <a:cs typeface="Noto Sans CJK JP Regular"/>
              </a:rPr>
              <a:t>회원가입	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/ </a:t>
            </a:r>
            <a:r>
              <a:rPr sz="1600" spc="70" dirty="0">
                <a:solidFill>
                  <a:srgbClr val="000080"/>
                </a:solidFill>
                <a:latin typeface="Noto Sans CJK JP Regular"/>
                <a:cs typeface="Noto Sans CJK JP Regular"/>
              </a:rPr>
              <a:t>로그인</a:t>
            </a:r>
            <a:r>
              <a:rPr sz="1850" spc="70" dirty="0">
                <a:solidFill>
                  <a:srgbClr val="000080"/>
                </a:solidFill>
                <a:latin typeface="DejaVu Sans Mono"/>
                <a:cs typeface="DejaVu Sans Mono"/>
              </a:rPr>
              <a:t>'} 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onPress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{()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=&gt;</a:t>
            </a:r>
            <a:r>
              <a:rPr sz="1850" spc="-20" dirty="0">
                <a:solidFill>
                  <a:srgbClr val="000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859155">
              <a:lnSpc>
                <a:spcPts val="198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//do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signin/signup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}}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/&gt;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&lt;/View&gt;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22406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620642"/>
            <a:ext cx="191833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150" dirty="0">
                <a:latin typeface="Noto Sans CJK JP Regular"/>
                <a:cs typeface="Noto Sans CJK JP Regular"/>
              </a:rPr>
              <a:t>잠</a:t>
            </a:r>
            <a:r>
              <a:rPr sz="2100" spc="-150" dirty="0">
                <a:latin typeface="Noto Sans CJK JP Regular"/>
                <a:cs typeface="Noto Sans CJK JP Regular"/>
              </a:rPr>
              <a:t>깐</a:t>
            </a:r>
            <a:r>
              <a:rPr sz="2850" spc="-150" dirty="0">
                <a:latin typeface="Comic Sans MS"/>
                <a:cs typeface="Comic Sans MS"/>
              </a:rPr>
              <a:t>Q</a:t>
            </a:r>
            <a:r>
              <a:rPr sz="2850" spc="-150" dirty="0">
                <a:latin typeface="Liberation Sans"/>
                <a:cs typeface="Liberation Sans"/>
              </a:rPr>
              <a:t>)</a:t>
            </a:r>
            <a:r>
              <a:rPr sz="2850" spc="-385" dirty="0">
                <a:latin typeface="Liberation Sans"/>
                <a:cs typeface="Liberation Sans"/>
              </a:rPr>
              <a:t> </a:t>
            </a:r>
            <a:r>
              <a:rPr sz="2850" spc="-360" dirty="0">
                <a:latin typeface="Comic Sans MS"/>
                <a:cs typeface="Comic Sans MS"/>
              </a:rPr>
              <a:t>JSX</a:t>
            </a:r>
            <a:r>
              <a:rPr sz="2100" spc="-360" dirty="0">
                <a:latin typeface="Noto Sans CJK JP Regular"/>
                <a:cs typeface="Noto Sans CJK JP Regular"/>
              </a:rPr>
              <a:t>란</a:t>
            </a:r>
            <a:r>
              <a:rPr sz="2850" spc="-360" dirty="0">
                <a:latin typeface="Liberation Sans"/>
                <a:cs typeface="Liberation Sans"/>
              </a:rPr>
              <a:t>?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38" y="3020423"/>
            <a:ext cx="4611370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4805">
              <a:lnSpc>
                <a:spcPct val="141600"/>
              </a:lnSpc>
              <a:spcBef>
                <a:spcPts val="100"/>
              </a:spcBef>
            </a:pPr>
            <a:r>
              <a:rPr sz="1900" spc="5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마크업</a:t>
            </a:r>
            <a:r>
              <a:rPr sz="2600" spc="55" dirty="0">
                <a:solidFill>
                  <a:srgbClr val="6A737C"/>
                </a:solidFill>
                <a:latin typeface="Liberation Sans"/>
                <a:cs typeface="Liberation Sans"/>
              </a:rPr>
              <a:t>,</a:t>
            </a:r>
            <a:r>
              <a:rPr sz="2600" spc="-300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로직</a:t>
            </a:r>
            <a:r>
              <a:rPr sz="2600" spc="30" dirty="0">
                <a:solidFill>
                  <a:srgbClr val="6A737C"/>
                </a:solidFill>
                <a:latin typeface="Liberation Sans"/>
                <a:cs typeface="Liberation Sans"/>
              </a:rPr>
              <a:t>,</a:t>
            </a:r>
            <a:r>
              <a:rPr sz="2600" spc="-29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스타일까지</a:t>
            </a:r>
            <a:r>
              <a:rPr sz="1900" spc="-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한</a:t>
            </a:r>
            <a:r>
              <a:rPr sz="190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파일에</a:t>
            </a:r>
            <a:r>
              <a:rPr sz="1900" spc="-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작성  </a:t>
            </a:r>
            <a:r>
              <a:rPr sz="2600" spc="-385" dirty="0">
                <a:solidFill>
                  <a:srgbClr val="23292D"/>
                </a:solidFill>
                <a:latin typeface="Comic Sans MS"/>
                <a:cs typeface="Comic Sans MS"/>
              </a:rPr>
              <a:t>JSX</a:t>
            </a:r>
            <a:r>
              <a:rPr sz="1900" spc="-38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는</a:t>
            </a:r>
            <a:r>
              <a:rPr sz="1900" spc="-34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기술에 따라 코드를</a:t>
            </a:r>
            <a:r>
              <a:rPr sz="1900" spc="-26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분리하기보다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494" y="4232399"/>
            <a:ext cx="2073910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950" spc="80" dirty="0">
                <a:latin typeface="Noto Sans CJK JP Regular"/>
                <a:cs typeface="Noto Sans CJK JP Regular"/>
              </a:rPr>
              <a:t>하는 일에 따른</a:t>
            </a:r>
            <a:r>
              <a:rPr sz="1950" spc="-245" dirty="0">
                <a:latin typeface="Noto Sans CJK JP Regular"/>
                <a:cs typeface="Noto Sans CJK JP Regular"/>
              </a:rPr>
              <a:t> </a:t>
            </a:r>
            <a:r>
              <a:rPr sz="1850" spc="130" dirty="0">
                <a:latin typeface="Noto Sans CJK JP Regular"/>
                <a:cs typeface="Noto Sans CJK JP Regular"/>
              </a:rPr>
              <a:t>분</a:t>
            </a:r>
            <a:r>
              <a:rPr sz="1950" spc="130" dirty="0">
                <a:latin typeface="Noto Sans CJK JP Regular"/>
                <a:cs typeface="Noto Sans CJK JP Regular"/>
              </a:rPr>
              <a:t>리</a:t>
            </a:r>
            <a:endParaRPr sz="195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249" y="4156580"/>
            <a:ext cx="34239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하는</a:t>
            </a:r>
            <a:r>
              <a:rPr sz="1900" spc="-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것을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더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중요하게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7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생각했다</a:t>
            </a:r>
            <a:r>
              <a:rPr sz="2600" spc="7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118815"/>
            <a:ext cx="368300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150" dirty="0">
                <a:latin typeface="Noto Sans CJK JP Regular"/>
                <a:cs typeface="Noto Sans CJK JP Regular"/>
              </a:rPr>
              <a:t>잠</a:t>
            </a:r>
            <a:r>
              <a:rPr sz="2100" spc="-150" dirty="0">
                <a:latin typeface="Noto Sans CJK JP Regular"/>
                <a:cs typeface="Noto Sans CJK JP Regular"/>
              </a:rPr>
              <a:t>깐</a:t>
            </a:r>
            <a:r>
              <a:rPr sz="2850" spc="-150" dirty="0">
                <a:latin typeface="Comic Sans MS"/>
                <a:cs typeface="Comic Sans MS"/>
              </a:rPr>
              <a:t>Q</a:t>
            </a:r>
            <a:r>
              <a:rPr sz="2850" spc="-150" dirty="0">
                <a:latin typeface="Liberation Sans"/>
                <a:cs typeface="Liberation Sans"/>
              </a:rPr>
              <a:t>)</a:t>
            </a:r>
            <a:r>
              <a:rPr sz="2850" spc="-325" dirty="0">
                <a:latin typeface="Liberation Sans"/>
                <a:cs typeface="Liberation Sans"/>
              </a:rPr>
              <a:t> </a:t>
            </a:r>
            <a:r>
              <a:rPr sz="2850" spc="-365" dirty="0">
                <a:latin typeface="Comic Sans MS"/>
                <a:cs typeface="Comic Sans MS"/>
              </a:rPr>
              <a:t>JSX</a:t>
            </a:r>
            <a:r>
              <a:rPr sz="2100" spc="-365" dirty="0">
                <a:latin typeface="Noto Sans CJK JP Regular"/>
                <a:cs typeface="Noto Sans CJK JP Regular"/>
              </a:rPr>
              <a:t>를</a:t>
            </a:r>
            <a:r>
              <a:rPr sz="2100" spc="-320" dirty="0">
                <a:latin typeface="Noto Sans CJK JP Regular"/>
                <a:cs typeface="Noto Sans CJK JP Regular"/>
              </a:rPr>
              <a:t> </a:t>
            </a:r>
            <a:r>
              <a:rPr sz="2150" spc="85" dirty="0">
                <a:latin typeface="Noto Sans CJK JP Regular"/>
                <a:cs typeface="Noto Sans CJK JP Regular"/>
              </a:rPr>
              <a:t>쓸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때</a:t>
            </a:r>
            <a:r>
              <a:rPr sz="2100" spc="-5" dirty="0">
                <a:latin typeface="Noto Sans CJK JP Regular"/>
                <a:cs typeface="Noto Sans CJK JP Regular"/>
              </a:rPr>
              <a:t> </a:t>
            </a:r>
            <a:r>
              <a:rPr sz="2850" spc="-185" dirty="0">
                <a:latin typeface="Comic Sans MS"/>
                <a:cs typeface="Comic Sans MS"/>
              </a:rPr>
              <a:t>vs</a:t>
            </a:r>
            <a:r>
              <a:rPr sz="2850" spc="-385" dirty="0">
                <a:latin typeface="Comic Sans MS"/>
                <a:cs typeface="Comic Sans MS"/>
              </a:rPr>
              <a:t> </a:t>
            </a:r>
            <a:r>
              <a:rPr sz="2150" spc="85" dirty="0">
                <a:latin typeface="Noto Sans CJK JP Regular"/>
                <a:cs typeface="Noto Sans CJK JP Regular"/>
              </a:rPr>
              <a:t>안쓸</a:t>
            </a:r>
            <a:r>
              <a:rPr sz="2150" spc="-10" dirty="0">
                <a:latin typeface="Noto Sans CJK JP Regular"/>
                <a:cs typeface="Noto Sans CJK JP Regular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때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6251" y="726992"/>
            <a:ext cx="8238490" cy="3510279"/>
          </a:xfrm>
          <a:custGeom>
            <a:avLst/>
            <a:gdLst/>
            <a:ahLst/>
            <a:cxnLst/>
            <a:rect l="l" t="t" r="r" b="b"/>
            <a:pathLst>
              <a:path w="8238490" h="3510279">
                <a:moveTo>
                  <a:pt x="8214123" y="3510146"/>
                </a:moveTo>
                <a:lnTo>
                  <a:pt x="23781" y="3510146"/>
                </a:lnTo>
                <a:lnTo>
                  <a:pt x="13376" y="3508704"/>
                </a:lnTo>
                <a:lnTo>
                  <a:pt x="5945" y="3504319"/>
                </a:lnTo>
                <a:lnTo>
                  <a:pt x="1486" y="3496903"/>
                </a:lnTo>
                <a:lnTo>
                  <a:pt x="0" y="3486364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3486364"/>
                </a:lnTo>
                <a:lnTo>
                  <a:pt x="8236418" y="3496903"/>
                </a:lnTo>
                <a:lnTo>
                  <a:pt x="8231960" y="3504319"/>
                </a:lnTo>
                <a:lnTo>
                  <a:pt x="8224528" y="3508704"/>
                </a:lnTo>
                <a:lnTo>
                  <a:pt x="8214123" y="3510146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251" y="727004"/>
            <a:ext cx="8238490" cy="3510279"/>
          </a:xfrm>
          <a:custGeom>
            <a:avLst/>
            <a:gdLst/>
            <a:ahLst/>
            <a:cxnLst/>
            <a:rect l="l" t="t" r="r" b="b"/>
            <a:pathLst>
              <a:path w="8238490" h="3510279">
                <a:moveTo>
                  <a:pt x="0" y="3486365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3486365"/>
                </a:lnTo>
                <a:lnTo>
                  <a:pt x="8236419" y="3496903"/>
                </a:lnTo>
                <a:lnTo>
                  <a:pt x="8231960" y="3504320"/>
                </a:lnTo>
                <a:lnTo>
                  <a:pt x="8224529" y="3508704"/>
                </a:lnTo>
                <a:lnTo>
                  <a:pt x="8214123" y="3510146"/>
                </a:lnTo>
                <a:lnTo>
                  <a:pt x="23781" y="3510146"/>
                </a:lnTo>
                <a:lnTo>
                  <a:pt x="13376" y="3508704"/>
                </a:lnTo>
                <a:lnTo>
                  <a:pt x="5945" y="3504320"/>
                </a:lnTo>
                <a:lnTo>
                  <a:pt x="1486" y="3496903"/>
                </a:lnTo>
                <a:lnTo>
                  <a:pt x="0" y="3486365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251" y="4398852"/>
            <a:ext cx="8238490" cy="2711450"/>
          </a:xfrm>
          <a:custGeom>
            <a:avLst/>
            <a:gdLst/>
            <a:ahLst/>
            <a:cxnLst/>
            <a:rect l="l" t="t" r="r" b="b"/>
            <a:pathLst>
              <a:path w="8238490" h="2711450">
                <a:moveTo>
                  <a:pt x="8214123" y="2711088"/>
                </a:moveTo>
                <a:lnTo>
                  <a:pt x="23781" y="2711088"/>
                </a:lnTo>
                <a:lnTo>
                  <a:pt x="13376" y="2709646"/>
                </a:lnTo>
                <a:lnTo>
                  <a:pt x="5945" y="2705262"/>
                </a:lnTo>
                <a:lnTo>
                  <a:pt x="1486" y="2697845"/>
                </a:lnTo>
                <a:lnTo>
                  <a:pt x="0" y="2687307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2687307"/>
                </a:lnTo>
                <a:lnTo>
                  <a:pt x="8236418" y="2697845"/>
                </a:lnTo>
                <a:lnTo>
                  <a:pt x="8231960" y="2705262"/>
                </a:lnTo>
                <a:lnTo>
                  <a:pt x="8224528" y="2709646"/>
                </a:lnTo>
                <a:lnTo>
                  <a:pt x="8214123" y="2711088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251" y="4398865"/>
            <a:ext cx="8238490" cy="2711450"/>
          </a:xfrm>
          <a:custGeom>
            <a:avLst/>
            <a:gdLst/>
            <a:ahLst/>
            <a:cxnLst/>
            <a:rect l="l" t="t" r="r" b="b"/>
            <a:pathLst>
              <a:path w="8238490" h="2711450">
                <a:moveTo>
                  <a:pt x="0" y="2687307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2687307"/>
                </a:lnTo>
                <a:lnTo>
                  <a:pt x="8236419" y="2697845"/>
                </a:lnTo>
                <a:lnTo>
                  <a:pt x="8231960" y="2705262"/>
                </a:lnTo>
                <a:lnTo>
                  <a:pt x="8224529" y="2709647"/>
                </a:lnTo>
                <a:lnTo>
                  <a:pt x="8214123" y="2711088"/>
                </a:lnTo>
                <a:lnTo>
                  <a:pt x="23781" y="2711088"/>
                </a:lnTo>
                <a:lnTo>
                  <a:pt x="13376" y="2709647"/>
                </a:lnTo>
                <a:lnTo>
                  <a:pt x="5945" y="2705262"/>
                </a:lnTo>
                <a:lnTo>
                  <a:pt x="1486" y="2697845"/>
                </a:lnTo>
                <a:lnTo>
                  <a:pt x="0" y="2687307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5752" y="846045"/>
            <a:ext cx="8072755" cy="61099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7215" marR="1840864" indent="-565150">
              <a:lnSpc>
                <a:spcPts val="2100"/>
              </a:lnSpc>
              <a:spcBef>
                <a:spcPts val="265"/>
              </a:spcBef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class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 </a:t>
            </a: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extends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Component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  render()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1985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return</a:t>
            </a:r>
            <a:r>
              <a:rPr sz="1850" b="1" spc="-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.createElement(</a:t>
            </a:r>
            <a:endParaRPr sz="1850">
              <a:latin typeface="DejaVu Sans Mono"/>
              <a:cs typeface="DejaVu Sans Mono"/>
            </a:endParaRPr>
          </a:p>
          <a:p>
            <a:pPr marL="1706245" marR="5086985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"div"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 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null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 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"Hello</a:t>
            </a:r>
            <a:r>
              <a:rPr sz="1850" spc="-90" dirty="0">
                <a:solidFill>
                  <a:srgbClr val="DD1144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</a:t>
            </a:r>
            <a:endParaRPr sz="1850">
              <a:latin typeface="DejaVu Sans Mono"/>
              <a:cs typeface="DejaVu Sans Mono"/>
            </a:endParaRPr>
          </a:p>
          <a:p>
            <a:pPr marL="1706245">
              <a:lnSpc>
                <a:spcPts val="1980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this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.props.name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);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ReactDOM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.render(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.createElement(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 {</a:t>
            </a:r>
            <a:r>
              <a:rPr sz="1850" spc="2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name: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77215" marR="2687955" indent="-565150">
              <a:lnSpc>
                <a:spcPts val="2100"/>
              </a:lnSpc>
              <a:spcBef>
                <a:spcPts val="1375"/>
              </a:spcBef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class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 </a:t>
            </a: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extends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Component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  render()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1985"/>
              </a:lnSpc>
              <a:tabLst>
                <a:tab pos="1565275" algn="l"/>
                <a:tab pos="2694305" algn="l"/>
                <a:tab pos="3117850" algn="l"/>
                <a:tab pos="4247515" algn="l"/>
                <a:tab pos="6365240" algn="l"/>
                <a:tab pos="6788784" algn="l"/>
                <a:tab pos="7776845" algn="l"/>
              </a:tabLst>
            </a:pPr>
            <a:r>
              <a:rPr sz="1850" i="1" spc="140" dirty="0">
                <a:solidFill>
                  <a:srgbClr val="999987"/>
                </a:solidFill>
                <a:latin typeface="Trebuchet MS"/>
                <a:cs typeface="Trebuchet MS"/>
              </a:rPr>
              <a:t>//	</a:t>
            </a:r>
            <a:r>
              <a:rPr sz="1850" i="1" spc="595" dirty="0">
                <a:solidFill>
                  <a:srgbClr val="999987"/>
                </a:solidFill>
                <a:latin typeface="Trebuchet MS"/>
                <a:cs typeface="Trebuchet MS"/>
              </a:rPr>
              <a:t>I</a:t>
            </a:r>
            <a:r>
              <a:rPr sz="1850" i="1" spc="100" dirty="0">
                <a:solidFill>
                  <a:srgbClr val="999987"/>
                </a:solidFill>
                <a:latin typeface="Trebuchet MS"/>
                <a:cs typeface="Trebuchet MS"/>
              </a:rPr>
              <a:t>n</a:t>
            </a:r>
            <a:r>
              <a:rPr sz="1850" i="1" spc="360" dirty="0">
                <a:solidFill>
                  <a:srgbClr val="999987"/>
                </a:solidFill>
                <a:latin typeface="Trebuchet MS"/>
                <a:cs typeface="Trebuchet MS"/>
              </a:rPr>
              <a:t>s</a:t>
            </a:r>
            <a:r>
              <a:rPr sz="1850" i="1" spc="330" dirty="0">
                <a:solidFill>
                  <a:srgbClr val="999987"/>
                </a:solidFill>
                <a:latin typeface="Trebuchet MS"/>
                <a:cs typeface="Trebuchet MS"/>
              </a:rPr>
              <a:t>t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135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850" i="1" spc="80" dirty="0">
                <a:solidFill>
                  <a:srgbClr val="999987"/>
                </a:solidFill>
                <a:latin typeface="Trebuchet MS"/>
                <a:cs typeface="Trebuchet MS"/>
              </a:rPr>
              <a:t>d	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o</a:t>
            </a:r>
            <a:r>
              <a:rPr sz="1850" i="1" spc="365" dirty="0">
                <a:solidFill>
                  <a:srgbClr val="999987"/>
                </a:solidFill>
                <a:latin typeface="Trebuchet MS"/>
                <a:cs typeface="Trebuchet MS"/>
              </a:rPr>
              <a:t>f	</a:t>
            </a:r>
            <a:r>
              <a:rPr sz="1850" i="1" spc="260" dirty="0">
                <a:solidFill>
                  <a:srgbClr val="999987"/>
                </a:solidFill>
                <a:latin typeface="Trebuchet MS"/>
                <a:cs typeface="Trebuchet MS"/>
              </a:rPr>
              <a:t>c</a:t>
            </a:r>
            <a:r>
              <a:rPr sz="1850" i="1" spc="135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850" i="1" spc="515" dirty="0">
                <a:solidFill>
                  <a:srgbClr val="999987"/>
                </a:solidFill>
                <a:latin typeface="Trebuchet MS"/>
                <a:cs typeface="Trebuchet MS"/>
              </a:rPr>
              <a:t>ll</a:t>
            </a:r>
            <a:r>
              <a:rPr sz="1850" i="1" spc="540" dirty="0">
                <a:solidFill>
                  <a:srgbClr val="999987"/>
                </a:solidFill>
                <a:latin typeface="Trebuchet MS"/>
                <a:cs typeface="Trebuchet MS"/>
              </a:rPr>
              <a:t>i</a:t>
            </a:r>
            <a:r>
              <a:rPr sz="1850" i="1" spc="100" dirty="0">
                <a:solidFill>
                  <a:srgbClr val="999987"/>
                </a:solidFill>
                <a:latin typeface="Trebuchet MS"/>
                <a:cs typeface="Trebuchet MS"/>
              </a:rPr>
              <a:t>n</a:t>
            </a:r>
            <a:r>
              <a:rPr sz="1850" i="1" spc="180" dirty="0">
                <a:solidFill>
                  <a:srgbClr val="999987"/>
                </a:solidFill>
                <a:latin typeface="Trebuchet MS"/>
                <a:cs typeface="Trebuchet MS"/>
              </a:rPr>
              <a:t>g	</a:t>
            </a:r>
            <a:r>
              <a:rPr sz="1850" i="1" spc="260" dirty="0">
                <a:solidFill>
                  <a:srgbClr val="999987"/>
                </a:solidFill>
                <a:latin typeface="Trebuchet MS"/>
                <a:cs typeface="Trebuchet MS"/>
              </a:rPr>
              <a:t>c</a:t>
            </a:r>
            <a:r>
              <a:rPr sz="1850" i="1" spc="340" dirty="0">
                <a:solidFill>
                  <a:srgbClr val="999987"/>
                </a:solidFill>
                <a:latin typeface="Trebuchet MS"/>
                <a:cs typeface="Trebuchet MS"/>
              </a:rPr>
              <a:t>r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135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r>
              <a:rPr sz="1850" i="1" spc="330" dirty="0">
                <a:solidFill>
                  <a:srgbClr val="999987"/>
                </a:solidFill>
                <a:latin typeface="Trebuchet MS"/>
                <a:cs typeface="Trebuchet MS"/>
              </a:rPr>
              <a:t>t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120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515" dirty="0">
                <a:solidFill>
                  <a:srgbClr val="999987"/>
                </a:solidFill>
                <a:latin typeface="Trebuchet MS"/>
                <a:cs typeface="Trebuchet MS"/>
              </a:rPr>
              <a:t>l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-425" dirty="0">
                <a:solidFill>
                  <a:srgbClr val="999987"/>
                </a:solidFill>
                <a:latin typeface="Trebuchet MS"/>
                <a:cs typeface="Trebuchet MS"/>
              </a:rPr>
              <a:t>m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100" dirty="0">
                <a:solidFill>
                  <a:srgbClr val="999987"/>
                </a:solidFill>
                <a:latin typeface="Trebuchet MS"/>
                <a:cs typeface="Trebuchet MS"/>
              </a:rPr>
              <a:t>n</a:t>
            </a:r>
            <a:r>
              <a:rPr sz="1850" i="1" spc="330" dirty="0">
                <a:solidFill>
                  <a:srgbClr val="999987"/>
                </a:solidFill>
                <a:latin typeface="Trebuchet MS"/>
                <a:cs typeface="Trebuchet MS"/>
              </a:rPr>
              <a:t>t</a:t>
            </a:r>
            <a:r>
              <a:rPr sz="1850" i="1" spc="430" dirty="0">
                <a:solidFill>
                  <a:srgbClr val="999987"/>
                </a:solidFill>
                <a:latin typeface="Trebuchet MS"/>
                <a:cs typeface="Trebuchet MS"/>
              </a:rPr>
              <a:t>,	</a:t>
            </a:r>
            <a:r>
              <a:rPr sz="1850" i="1" spc="-270" dirty="0">
                <a:solidFill>
                  <a:srgbClr val="999987"/>
                </a:solidFill>
                <a:latin typeface="Trebuchet MS"/>
                <a:cs typeface="Trebuchet MS"/>
              </a:rPr>
              <a:t>w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	</a:t>
            </a:r>
            <a:r>
              <a:rPr sz="1850" i="1" spc="340" dirty="0">
                <a:solidFill>
                  <a:srgbClr val="999987"/>
                </a:solidFill>
                <a:latin typeface="Trebuchet MS"/>
                <a:cs typeface="Trebuchet MS"/>
              </a:rPr>
              <a:t>r</a:t>
            </a:r>
            <a:r>
              <a:rPr sz="1850" i="1" spc="114" dirty="0">
                <a:solidFill>
                  <a:srgbClr val="999987"/>
                </a:solidFill>
                <a:latin typeface="Trebuchet MS"/>
                <a:cs typeface="Trebuchet MS"/>
              </a:rPr>
              <a:t>e</a:t>
            </a:r>
            <a:r>
              <a:rPr sz="1850" i="1" spc="330" dirty="0">
                <a:solidFill>
                  <a:srgbClr val="999987"/>
                </a:solidFill>
                <a:latin typeface="Trebuchet MS"/>
                <a:cs typeface="Trebuchet MS"/>
              </a:rPr>
              <a:t>t</a:t>
            </a:r>
            <a:r>
              <a:rPr sz="1850" i="1" spc="80" dirty="0">
                <a:solidFill>
                  <a:srgbClr val="999987"/>
                </a:solidFill>
                <a:latin typeface="Trebuchet MS"/>
                <a:cs typeface="Trebuchet MS"/>
              </a:rPr>
              <a:t>u</a:t>
            </a:r>
            <a:r>
              <a:rPr sz="1850" i="1" spc="340" dirty="0">
                <a:solidFill>
                  <a:srgbClr val="999987"/>
                </a:solidFill>
                <a:latin typeface="Trebuchet MS"/>
                <a:cs typeface="Trebuchet MS"/>
              </a:rPr>
              <a:t>r</a:t>
            </a:r>
            <a:r>
              <a:rPr sz="1850" i="1" spc="100" dirty="0">
                <a:solidFill>
                  <a:srgbClr val="999987"/>
                </a:solidFill>
                <a:latin typeface="Trebuchet MS"/>
                <a:cs typeface="Trebuchet MS"/>
              </a:rPr>
              <a:t>n	</a:t>
            </a:r>
            <a:r>
              <a:rPr sz="1850" i="1" spc="-425" dirty="0">
                <a:solidFill>
                  <a:srgbClr val="999987"/>
                </a:solidFill>
                <a:latin typeface="Trebuchet MS"/>
                <a:cs typeface="Trebuchet MS"/>
              </a:rPr>
              <a:t>m</a:t>
            </a:r>
            <a:r>
              <a:rPr sz="1850" i="1" spc="135" dirty="0">
                <a:solidFill>
                  <a:srgbClr val="999987"/>
                </a:solidFill>
                <a:latin typeface="Trebuchet MS"/>
                <a:cs typeface="Trebuchet MS"/>
              </a:rPr>
              <a:t>a</a:t>
            </a:r>
            <a:endParaRPr sz="1850">
              <a:latin typeface="Trebuchet MS"/>
              <a:cs typeface="Trebuchet MS"/>
            </a:endParaRPr>
          </a:p>
          <a:p>
            <a:pPr marL="1141730">
              <a:lnSpc>
                <a:spcPts val="2095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return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&lt;div&gt;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</a:t>
            </a:r>
            <a:r>
              <a:rPr sz="1850" b="1" spc="-10" dirty="0">
                <a:solidFill>
                  <a:srgbClr val="445487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this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.props.name}&lt;/div&gt;;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  <a:tabLst>
                <a:tab pos="435609" algn="l"/>
                <a:tab pos="779780" algn="l"/>
                <a:tab pos="1326515" algn="l"/>
                <a:tab pos="3505835" algn="l"/>
                <a:tab pos="4255770" algn="l"/>
                <a:tab pos="5005070" algn="l"/>
                <a:tab pos="5755005" algn="l"/>
              </a:tabLst>
            </a:pPr>
            <a:r>
              <a:rPr sz="1850" i="1" spc="140" dirty="0">
                <a:solidFill>
                  <a:srgbClr val="999987"/>
                </a:solidFill>
                <a:latin typeface="Trebuchet MS"/>
                <a:cs typeface="Trebuchet MS"/>
              </a:rPr>
              <a:t>//	</a:t>
            </a:r>
            <a:r>
              <a:rPr sz="1650" i="1" spc="75" dirty="0">
                <a:solidFill>
                  <a:srgbClr val="999987"/>
                </a:solidFill>
                <a:latin typeface="Noto Sans CJK JP Regular"/>
                <a:cs typeface="Noto Sans CJK JP Regular"/>
              </a:rPr>
              <a:t>더	이상	</a:t>
            </a:r>
            <a:r>
              <a:rPr sz="1850" i="1" spc="160" dirty="0">
                <a:solidFill>
                  <a:srgbClr val="999987"/>
                </a:solidFill>
                <a:latin typeface="Trebuchet MS"/>
                <a:cs typeface="Trebuchet MS"/>
              </a:rPr>
              <a:t>createElement</a:t>
            </a:r>
            <a:r>
              <a:rPr sz="1650" i="1" spc="160" dirty="0">
                <a:solidFill>
                  <a:srgbClr val="999987"/>
                </a:solidFill>
                <a:latin typeface="Noto Sans CJK JP Regular"/>
                <a:cs typeface="Noto Sans CJK JP Regular"/>
              </a:rPr>
              <a:t>를	</a:t>
            </a:r>
            <a:r>
              <a:rPr sz="1650" i="1" spc="75" dirty="0">
                <a:solidFill>
                  <a:srgbClr val="999987"/>
                </a:solidFill>
                <a:latin typeface="Noto Sans CJK JP Regular"/>
                <a:cs typeface="Noto Sans CJK JP Regular"/>
              </a:rPr>
              <a:t>여기서	호출할	필요가	없다</a:t>
            </a:r>
            <a:endParaRPr sz="1650">
              <a:latin typeface="Noto Sans CJK JP Regular"/>
              <a:cs typeface="Noto Sans CJK JP Regular"/>
            </a:endParaRPr>
          </a:p>
          <a:p>
            <a:pPr marL="12700">
              <a:lnSpc>
                <a:spcPts val="2160"/>
              </a:lnSpc>
            </a:pP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ReactDOM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.render(&lt;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HelloMessage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name=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"Bonnie"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/&gt;,</a:t>
            </a:r>
            <a:r>
              <a:rPr sz="1850" spc="2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mountNode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008" y="4080898"/>
            <a:ext cx="8228393" cy="15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008" y="6953715"/>
            <a:ext cx="8228393" cy="15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319156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69813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526176"/>
            <a:ext cx="385127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260" dirty="0">
                <a:latin typeface="Comic Sans MS"/>
                <a:cs typeface="Comic Sans MS"/>
              </a:rPr>
              <a:t>Q</a:t>
            </a:r>
            <a:r>
              <a:rPr sz="3350" spc="-260" dirty="0">
                <a:latin typeface="Liberation Sans"/>
                <a:cs typeface="Liberation Sans"/>
              </a:rPr>
              <a:t>2‑2. </a:t>
            </a:r>
            <a:r>
              <a:rPr sz="2550" spc="110" dirty="0">
                <a:latin typeface="Noto Sans CJK JP Regular"/>
                <a:cs typeface="Noto Sans CJK JP Regular"/>
              </a:rPr>
              <a:t>스</a:t>
            </a:r>
            <a:r>
              <a:rPr sz="2500" spc="110" dirty="0">
                <a:latin typeface="Noto Sans CJK JP Regular"/>
                <a:cs typeface="Noto Sans CJK JP Regular"/>
              </a:rPr>
              <a:t>타</a:t>
            </a:r>
            <a:r>
              <a:rPr sz="2550" spc="110" dirty="0">
                <a:latin typeface="Noto Sans CJK JP Regular"/>
                <a:cs typeface="Noto Sans CJK JP Regular"/>
              </a:rPr>
              <a:t>일 </a:t>
            </a:r>
            <a:r>
              <a:rPr sz="2550" spc="95" dirty="0">
                <a:latin typeface="Noto Sans CJK JP Regular"/>
                <a:cs typeface="Noto Sans CJK JP Regular"/>
              </a:rPr>
              <a:t>지정</a:t>
            </a:r>
            <a:r>
              <a:rPr sz="2550" spc="-305" dirty="0">
                <a:latin typeface="Noto Sans CJK JP Regular"/>
                <a:cs typeface="Noto Sans CJK JP Regular"/>
              </a:rPr>
              <a:t> </a:t>
            </a:r>
            <a:r>
              <a:rPr sz="2550" spc="-30" dirty="0">
                <a:latin typeface="Noto Sans CJK JP Regular"/>
                <a:cs typeface="Noto Sans CJK JP Regular"/>
              </a:rPr>
              <a:t>방법은</a:t>
            </a:r>
            <a:r>
              <a:rPr sz="3350" spc="-30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7863" y="349989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7863" y="398503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7863" y="446066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0600" y="3191616"/>
            <a:ext cx="2079625" cy="14719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600" spc="-225" dirty="0">
                <a:solidFill>
                  <a:srgbClr val="6A737C"/>
                </a:solidFill>
                <a:latin typeface="Arial"/>
                <a:cs typeface="Arial"/>
              </a:rPr>
              <a:t>inline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75"/>
              </a:spcBef>
            </a:pPr>
            <a:r>
              <a:rPr sz="2600" spc="-585" dirty="0">
                <a:solidFill>
                  <a:srgbClr val="6A737C"/>
                </a:solidFill>
                <a:latin typeface="Comic Sans MS"/>
                <a:cs typeface="Comic Sans MS"/>
              </a:rPr>
              <a:t>JS </a:t>
            </a:r>
            <a:r>
              <a:rPr sz="2600" spc="-250" dirty="0">
                <a:solidFill>
                  <a:srgbClr val="6A737C"/>
                </a:solidFill>
                <a:latin typeface="Comic Sans MS"/>
                <a:cs typeface="Comic Sans MS"/>
              </a:rPr>
              <a:t>O</a:t>
            </a:r>
            <a:r>
              <a:rPr sz="2600" spc="-250" dirty="0">
                <a:solidFill>
                  <a:srgbClr val="6A737C"/>
                </a:solidFill>
                <a:latin typeface="Arial"/>
                <a:cs typeface="Arial"/>
              </a:rPr>
              <a:t>bject  </a:t>
            </a:r>
            <a:r>
              <a:rPr sz="2600" spc="-515" dirty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160" dirty="0">
                <a:solidFill>
                  <a:srgbClr val="6A737C"/>
                </a:solidFill>
                <a:latin typeface="Arial"/>
                <a:cs typeface="Arial"/>
              </a:rPr>
              <a:t>ty</a:t>
            </a:r>
            <a:r>
              <a:rPr sz="2600" spc="-235" dirty="0">
                <a:solidFill>
                  <a:srgbClr val="6A737C"/>
                </a:solidFill>
                <a:latin typeface="Arial"/>
                <a:cs typeface="Arial"/>
              </a:rPr>
              <a:t>le</a:t>
            </a:r>
            <a:r>
              <a:rPr sz="2600" spc="-515" dirty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315" dirty="0">
                <a:solidFill>
                  <a:srgbClr val="6A737C"/>
                </a:solidFill>
                <a:latin typeface="Arial"/>
                <a:cs typeface="Arial"/>
              </a:rPr>
              <a:t>hee</a:t>
            </a:r>
            <a:r>
              <a:rPr sz="2600" spc="-70" dirty="0">
                <a:solidFill>
                  <a:srgbClr val="6A737C"/>
                </a:solidFill>
                <a:latin typeface="Arial"/>
                <a:cs typeface="Arial"/>
              </a:rPr>
              <a:t>t</a:t>
            </a:r>
            <a:r>
              <a:rPr sz="2600" spc="-175" dirty="0">
                <a:solidFill>
                  <a:srgbClr val="6A737C"/>
                </a:solidFill>
                <a:latin typeface="Liberation Sans"/>
                <a:cs typeface="Liberation Sans"/>
              </a:rPr>
              <a:t>.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c</a:t>
            </a:r>
            <a:r>
              <a:rPr sz="2600" spc="-200" dirty="0">
                <a:solidFill>
                  <a:srgbClr val="6A737C"/>
                </a:solidFill>
                <a:latin typeface="Arial"/>
                <a:cs typeface="Arial"/>
              </a:rPr>
              <a:t>r</a:t>
            </a:r>
            <a:r>
              <a:rPr sz="2600" spc="-345" dirty="0">
                <a:solidFill>
                  <a:srgbClr val="6A737C"/>
                </a:solidFill>
                <a:latin typeface="Arial"/>
                <a:cs typeface="Arial"/>
              </a:rPr>
              <a:t>ea</a:t>
            </a:r>
            <a:r>
              <a:rPr sz="2600" spc="-70" dirty="0">
                <a:solidFill>
                  <a:srgbClr val="6A737C"/>
                </a:solidFill>
                <a:latin typeface="Arial"/>
                <a:cs typeface="Arial"/>
              </a:rPr>
              <a:t>t</a:t>
            </a:r>
            <a:r>
              <a:rPr sz="2600" spc="-335" dirty="0">
                <a:solidFill>
                  <a:srgbClr val="6A737C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2981443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4">
                <a:moveTo>
                  <a:pt x="8214123" y="1112973"/>
                </a:move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8" y="1099729"/>
                </a:lnTo>
                <a:lnTo>
                  <a:pt x="8231960" y="1107146"/>
                </a:lnTo>
                <a:lnTo>
                  <a:pt x="8224528" y="1111531"/>
                </a:lnTo>
                <a:lnTo>
                  <a:pt x="8214123" y="111297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2981456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4">
                <a:moveTo>
                  <a:pt x="0" y="1089191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9" y="1099729"/>
                </a:lnTo>
                <a:lnTo>
                  <a:pt x="8231960" y="1107146"/>
                </a:lnTo>
                <a:lnTo>
                  <a:pt x="8224529" y="1111531"/>
                </a:lnTo>
                <a:lnTo>
                  <a:pt x="8214123" y="1112973"/>
                </a:ln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251" y="4817373"/>
            <a:ext cx="8238490" cy="1912620"/>
          </a:xfrm>
          <a:custGeom>
            <a:avLst/>
            <a:gdLst/>
            <a:ahLst/>
            <a:cxnLst/>
            <a:rect l="l" t="t" r="r" b="b"/>
            <a:pathLst>
              <a:path w="8238490" h="1912620">
                <a:moveTo>
                  <a:pt x="8214123" y="1912030"/>
                </a:moveTo>
                <a:lnTo>
                  <a:pt x="23781" y="1912030"/>
                </a:lnTo>
                <a:lnTo>
                  <a:pt x="13376" y="1910589"/>
                </a:lnTo>
                <a:lnTo>
                  <a:pt x="5945" y="1906204"/>
                </a:lnTo>
                <a:lnTo>
                  <a:pt x="1486" y="1898787"/>
                </a:lnTo>
                <a:lnTo>
                  <a:pt x="0" y="1888249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888249"/>
                </a:lnTo>
                <a:lnTo>
                  <a:pt x="8236418" y="1898787"/>
                </a:lnTo>
                <a:lnTo>
                  <a:pt x="8231960" y="1906204"/>
                </a:lnTo>
                <a:lnTo>
                  <a:pt x="8224528" y="1910589"/>
                </a:lnTo>
                <a:lnTo>
                  <a:pt x="8214123" y="1912030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251" y="4817386"/>
            <a:ext cx="8238490" cy="1912620"/>
          </a:xfrm>
          <a:custGeom>
            <a:avLst/>
            <a:gdLst/>
            <a:ahLst/>
            <a:cxnLst/>
            <a:rect l="l" t="t" r="r" b="b"/>
            <a:pathLst>
              <a:path w="8238490" h="1912620">
                <a:moveTo>
                  <a:pt x="0" y="1888249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888249"/>
                </a:lnTo>
                <a:lnTo>
                  <a:pt x="8236419" y="1898787"/>
                </a:lnTo>
                <a:lnTo>
                  <a:pt x="8231960" y="1906204"/>
                </a:lnTo>
                <a:lnTo>
                  <a:pt x="8224529" y="1910589"/>
                </a:lnTo>
                <a:lnTo>
                  <a:pt x="8214123" y="1912031"/>
                </a:lnTo>
                <a:lnTo>
                  <a:pt x="23781" y="1912031"/>
                </a:lnTo>
                <a:lnTo>
                  <a:pt x="13376" y="1910589"/>
                </a:lnTo>
                <a:lnTo>
                  <a:pt x="5945" y="1906204"/>
                </a:lnTo>
                <a:lnTo>
                  <a:pt x="1486" y="1898787"/>
                </a:lnTo>
                <a:lnTo>
                  <a:pt x="0" y="1888249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76025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259618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443211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251" y="1145512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5">
                <a:moveTo>
                  <a:pt x="8214123" y="1112973"/>
                </a:move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8" y="1099729"/>
                </a:lnTo>
                <a:lnTo>
                  <a:pt x="8231960" y="1107146"/>
                </a:lnTo>
                <a:lnTo>
                  <a:pt x="8224528" y="1111531"/>
                </a:lnTo>
                <a:lnTo>
                  <a:pt x="8214123" y="111297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251" y="1145525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5">
                <a:moveTo>
                  <a:pt x="0" y="1089191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9" y="1099729"/>
                </a:lnTo>
                <a:lnTo>
                  <a:pt x="8231960" y="1107146"/>
                </a:lnTo>
                <a:lnTo>
                  <a:pt x="8224529" y="1111531"/>
                </a:lnTo>
                <a:lnTo>
                  <a:pt x="8214123" y="1112973"/>
                </a:ln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752" y="625424"/>
            <a:ext cx="8071484" cy="5949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인라인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&lt;Text&gt;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The quick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{{fontStyle: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"italic"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}}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&gt;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brown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오브젝트로 스타일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정의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94640" marR="5226685" indent="-282575">
              <a:lnSpc>
                <a:spcPts val="210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const bold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= {  fontWeight:</a:t>
            </a:r>
            <a:r>
              <a:rPr sz="1850" spc="-6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"bold"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04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2600" spc="-254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tylesheet</a:t>
            </a:r>
            <a:r>
              <a:rPr sz="2600" spc="-254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create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294640" marR="3250565" indent="-282575">
              <a:lnSpc>
                <a:spcPts val="210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const styles = StyleSheet.create({  </a:t>
            </a:r>
            <a:r>
              <a:rPr sz="1850" spc="-5" dirty="0">
                <a:solidFill>
                  <a:srgbClr val="990073"/>
                </a:solidFill>
                <a:latin typeface="DejaVu Sans Mono"/>
                <a:cs typeface="DejaVu Sans Mono"/>
              </a:rPr>
              <a:t>button:</a:t>
            </a:r>
            <a:r>
              <a:rPr sz="1850" spc="-10" dirty="0">
                <a:solidFill>
                  <a:srgbClr val="99007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1985"/>
              </a:lnSpc>
            </a:pPr>
            <a:r>
              <a:rPr sz="1850" spc="-5" dirty="0">
                <a:solidFill>
                  <a:srgbClr val="990073"/>
                </a:solidFill>
                <a:latin typeface="DejaVu Sans Mono"/>
                <a:cs typeface="DejaVu Sans Mono"/>
              </a:rPr>
              <a:t>borderRadius:</a:t>
            </a:r>
            <a:r>
              <a:rPr sz="1850" spc="-10" dirty="0">
                <a:solidFill>
                  <a:srgbClr val="99007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"8px"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990073"/>
                </a:solidFill>
                <a:latin typeface="DejaVu Sans Mono"/>
                <a:cs typeface="DejaVu Sans Mono"/>
              </a:rPr>
              <a:t>backgroundColor:</a:t>
            </a:r>
            <a:r>
              <a:rPr sz="1850" spc="-10" dirty="0">
                <a:solidFill>
                  <a:srgbClr val="99007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"#99CCFF"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});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008" y="2102289"/>
            <a:ext cx="8228393" cy="152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8249" y="3756702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4">
                <a:moveTo>
                  <a:pt x="0" y="0"/>
                </a:moveTo>
                <a:lnTo>
                  <a:pt x="0" y="1227124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1670010"/>
            <a:ext cx="54616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95" dirty="0">
                <a:latin typeface="Noto Sans CJK JP Regular"/>
                <a:cs typeface="Noto Sans CJK JP Regular"/>
              </a:rPr>
              <a:t>어떤 방법으로 </a:t>
            </a:r>
            <a:r>
              <a:rPr sz="2550" spc="105" dirty="0">
                <a:latin typeface="Noto Sans CJK JP Regular"/>
                <a:cs typeface="Noto Sans CJK JP Regular"/>
              </a:rPr>
              <a:t>스</a:t>
            </a:r>
            <a:r>
              <a:rPr sz="2500" spc="105" dirty="0">
                <a:latin typeface="Noto Sans CJK JP Regular"/>
                <a:cs typeface="Noto Sans CJK JP Regular"/>
              </a:rPr>
              <a:t>타</a:t>
            </a:r>
            <a:r>
              <a:rPr sz="2550" spc="105" dirty="0">
                <a:latin typeface="Noto Sans CJK JP Regular"/>
                <a:cs typeface="Noto Sans CJK JP Regular"/>
              </a:rPr>
              <a:t>일을 지정</a:t>
            </a:r>
            <a:r>
              <a:rPr sz="2500" spc="105" dirty="0">
                <a:latin typeface="Noto Sans CJK JP Regular"/>
                <a:cs typeface="Noto Sans CJK JP Regular"/>
              </a:rPr>
              <a:t>해</a:t>
            </a:r>
            <a:r>
              <a:rPr sz="2550" spc="105" dirty="0">
                <a:latin typeface="Noto Sans CJK JP Regular"/>
                <a:cs typeface="Noto Sans CJK JP Regular"/>
              </a:rPr>
              <a:t>야</a:t>
            </a:r>
            <a:r>
              <a:rPr sz="2550" spc="-395" dirty="0">
                <a:latin typeface="Noto Sans CJK JP Regular"/>
                <a:cs typeface="Noto Sans CJK JP Regular"/>
              </a:rPr>
              <a:t> </a:t>
            </a:r>
            <a:r>
              <a:rPr sz="2500" spc="-55" dirty="0">
                <a:latin typeface="Noto Sans CJK JP Regular"/>
                <a:cs typeface="Noto Sans CJK JP Regular"/>
              </a:rPr>
              <a:t>하</a:t>
            </a:r>
            <a:r>
              <a:rPr sz="2550" spc="-55" dirty="0">
                <a:latin typeface="Noto Sans CJK JP Regular"/>
                <a:cs typeface="Noto Sans CJK JP Regular"/>
              </a:rPr>
              <a:t>나</a:t>
            </a:r>
            <a:r>
              <a:rPr sz="3350" spc="-55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264372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384" y="3048027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384" y="3932699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3753" y="4203794"/>
            <a:ext cx="381000" cy="323850"/>
          </a:xfrm>
          <a:custGeom>
            <a:avLst/>
            <a:gdLst/>
            <a:ahLst/>
            <a:cxnLst/>
            <a:rect l="l" t="t" r="r" b="b"/>
            <a:pathLst>
              <a:path w="381000" h="323850">
                <a:moveTo>
                  <a:pt x="0" y="0"/>
                </a:moveTo>
                <a:lnTo>
                  <a:pt x="380503" y="0"/>
                </a:lnTo>
                <a:lnTo>
                  <a:pt x="380503" y="323428"/>
                </a:lnTo>
                <a:lnTo>
                  <a:pt x="0" y="3234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7408" y="4612835"/>
            <a:ext cx="1922145" cy="323850"/>
          </a:xfrm>
          <a:custGeom>
            <a:avLst/>
            <a:gdLst/>
            <a:ahLst/>
            <a:cxnLst/>
            <a:rect l="l" t="t" r="r" b="b"/>
            <a:pathLst>
              <a:path w="1922145" h="323850">
                <a:moveTo>
                  <a:pt x="0" y="0"/>
                </a:moveTo>
                <a:lnTo>
                  <a:pt x="1921543" y="0"/>
                </a:lnTo>
                <a:lnTo>
                  <a:pt x="1921543" y="323428"/>
                </a:lnTo>
                <a:lnTo>
                  <a:pt x="0" y="32342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5410" y="531676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85768" y="2425221"/>
            <a:ext cx="7681595" cy="307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오브젝트로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정의하기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보다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65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265" dirty="0">
                <a:solidFill>
                  <a:srgbClr val="23292D"/>
                </a:solidFill>
                <a:latin typeface="Arial"/>
                <a:cs typeface="Arial"/>
              </a:rPr>
              <a:t>tyle</a:t>
            </a:r>
            <a:r>
              <a:rPr sz="2600" spc="-265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265" dirty="0">
                <a:solidFill>
                  <a:srgbClr val="23292D"/>
                </a:solidFill>
                <a:latin typeface="Arial"/>
                <a:cs typeface="Arial"/>
              </a:rPr>
              <a:t>heet</a:t>
            </a:r>
            <a:r>
              <a:rPr sz="2600" spc="-265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r>
              <a:rPr sz="2600" spc="-265" dirty="0">
                <a:solidFill>
                  <a:srgbClr val="23292D"/>
                </a:solidFill>
                <a:latin typeface="Arial"/>
                <a:cs typeface="Arial"/>
              </a:rPr>
              <a:t>create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</a:t>
            </a:r>
            <a:endParaRPr sz="1900">
              <a:latin typeface="Noto Sans CJK JP Regular"/>
              <a:cs typeface="Noto Sans CJK JP Regular"/>
            </a:endParaRPr>
          </a:p>
          <a:p>
            <a:pPr marL="563880" marR="5080">
              <a:lnSpc>
                <a:spcPts val="3220"/>
              </a:lnSpc>
              <a:spcBef>
                <a:spcPts val="1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생성한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스타일이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네이티브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영역에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존재하고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해당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스타일의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85" dirty="0">
                <a:solidFill>
                  <a:srgbClr val="23292D"/>
                </a:solidFill>
                <a:latin typeface="Arial"/>
                <a:cs typeface="Arial"/>
              </a:rPr>
              <a:t>id</a:t>
            </a:r>
            <a:r>
              <a:rPr sz="1900" spc="-8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만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브릿  지를 통해서 </a:t>
            </a:r>
            <a:r>
              <a:rPr sz="1900" spc="1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전달</a:t>
            </a:r>
            <a:r>
              <a:rPr sz="1900" strike="sngStrike" spc="1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함</a:t>
            </a:r>
            <a:r>
              <a:rPr sz="1900" strike="noStrike" spc="-2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trike="noStrike" spc="130" dirty="0">
                <a:latin typeface="Noto Sans CJK JP Regular"/>
                <a:cs typeface="Noto Sans CJK JP Regular"/>
              </a:rPr>
              <a:t>예정</a:t>
            </a:r>
            <a:endParaRPr sz="1900">
              <a:latin typeface="Noto Sans CJK JP Regular"/>
              <a:cs typeface="Noto Sans CJK JP Regular"/>
            </a:endParaRPr>
          </a:p>
          <a:p>
            <a:pPr marL="908685" marR="457834">
              <a:lnSpc>
                <a:spcPct val="103200"/>
              </a:lnSpc>
              <a:spcBef>
                <a:spcPts val="400"/>
              </a:spcBef>
            </a:pPr>
            <a:r>
              <a:rPr sz="2600" spc="-505" dirty="0">
                <a:solidFill>
                  <a:srgbClr val="6A737C"/>
                </a:solidFill>
                <a:latin typeface="Comic Sans MS"/>
                <a:cs typeface="Comic Sans MS"/>
              </a:rPr>
              <a:t>I</a:t>
            </a:r>
            <a:r>
              <a:rPr sz="2600" spc="-505" dirty="0">
                <a:solidFill>
                  <a:srgbClr val="6A737C"/>
                </a:solidFill>
                <a:latin typeface="Arial"/>
                <a:cs typeface="Arial"/>
              </a:rPr>
              <a:t>t </a:t>
            </a:r>
            <a:r>
              <a:rPr sz="2600" spc="-270" dirty="0">
                <a:solidFill>
                  <a:srgbClr val="6A737C"/>
                </a:solidFill>
                <a:latin typeface="Arial"/>
                <a:cs typeface="Arial"/>
              </a:rPr>
              <a:t>also </a:t>
            </a:r>
            <a:r>
              <a:rPr sz="2600" spc="-260" dirty="0">
                <a:solidFill>
                  <a:srgbClr val="6A737C"/>
                </a:solidFill>
                <a:latin typeface="Arial"/>
                <a:cs typeface="Arial"/>
              </a:rPr>
              <a:t>allows </a:t>
            </a:r>
            <a:r>
              <a:rPr sz="2600" spc="-185" dirty="0">
                <a:solidFill>
                  <a:srgbClr val="6A737C"/>
                </a:solidFill>
                <a:latin typeface="Arial"/>
                <a:cs typeface="Arial"/>
              </a:rPr>
              <a:t>to </a:t>
            </a:r>
            <a:r>
              <a:rPr sz="2600" spc="-295" dirty="0">
                <a:solidFill>
                  <a:srgbClr val="6A737C"/>
                </a:solidFill>
                <a:latin typeface="Arial"/>
                <a:cs typeface="Arial"/>
              </a:rPr>
              <a:t>send </a:t>
            </a:r>
            <a:r>
              <a:rPr sz="2600" spc="-229" dirty="0">
                <a:solidFill>
                  <a:srgbClr val="6A737C"/>
                </a:solidFill>
                <a:latin typeface="Arial"/>
                <a:cs typeface="Arial"/>
              </a:rPr>
              <a:t>the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style </a:t>
            </a:r>
            <a:r>
              <a:rPr sz="2600" spc="-245" dirty="0">
                <a:solidFill>
                  <a:srgbClr val="6A737C"/>
                </a:solidFill>
                <a:latin typeface="Arial"/>
                <a:cs typeface="Arial"/>
              </a:rPr>
              <a:t>only </a:t>
            </a:r>
            <a:r>
              <a:rPr sz="2600" spc="-285" dirty="0">
                <a:solidFill>
                  <a:srgbClr val="6A737C"/>
                </a:solidFill>
                <a:latin typeface="Arial"/>
                <a:cs typeface="Arial"/>
              </a:rPr>
              <a:t>once </a:t>
            </a:r>
            <a:r>
              <a:rPr sz="2600" spc="-240" dirty="0">
                <a:solidFill>
                  <a:srgbClr val="6A737C"/>
                </a:solidFill>
                <a:latin typeface="Arial"/>
                <a:cs typeface="Arial"/>
              </a:rPr>
              <a:t>through </a:t>
            </a:r>
            <a:r>
              <a:rPr sz="2600" spc="-229" dirty="0">
                <a:solidFill>
                  <a:srgbClr val="6A737C"/>
                </a:solidFill>
                <a:latin typeface="Arial"/>
                <a:cs typeface="Arial"/>
              </a:rPr>
              <a:t>the  </a:t>
            </a:r>
            <a:r>
              <a:rPr sz="2600" spc="-225" dirty="0">
                <a:solidFill>
                  <a:srgbClr val="6A737C"/>
                </a:solidFill>
                <a:latin typeface="Arial"/>
                <a:cs typeface="Arial"/>
              </a:rPr>
              <a:t>bridge</a:t>
            </a:r>
            <a:r>
              <a:rPr sz="2600" spc="-225" dirty="0">
                <a:solidFill>
                  <a:srgbClr val="6A737C"/>
                </a:solidFill>
                <a:latin typeface="Liberation Sans"/>
                <a:cs typeface="Liberation Sans"/>
              </a:rPr>
              <a:t>. </a:t>
            </a:r>
            <a:r>
              <a:rPr sz="2600" spc="-270" dirty="0">
                <a:solidFill>
                  <a:srgbClr val="6A737C"/>
                </a:solidFill>
                <a:latin typeface="Comic Sans MS"/>
                <a:cs typeface="Comic Sans MS"/>
              </a:rPr>
              <a:t>A</a:t>
            </a:r>
            <a:r>
              <a:rPr sz="2600" spc="-270" dirty="0">
                <a:solidFill>
                  <a:srgbClr val="6A737C"/>
                </a:solidFill>
                <a:latin typeface="Arial"/>
                <a:cs typeface="Arial"/>
              </a:rPr>
              <a:t>ll </a:t>
            </a:r>
            <a:r>
              <a:rPr sz="2600" spc="-275" dirty="0">
                <a:solidFill>
                  <a:srgbClr val="6A737C"/>
                </a:solidFill>
                <a:latin typeface="Arial"/>
                <a:cs typeface="Arial"/>
              </a:rPr>
              <a:t>subsequent </a:t>
            </a:r>
            <a:r>
              <a:rPr sz="2600" spc="-305" dirty="0">
                <a:solidFill>
                  <a:srgbClr val="6A737C"/>
                </a:solidFill>
                <a:latin typeface="Arial"/>
                <a:cs typeface="Arial"/>
              </a:rPr>
              <a:t>uses </a:t>
            </a:r>
            <a:r>
              <a:rPr sz="2600" spc="-300" dirty="0">
                <a:solidFill>
                  <a:srgbClr val="6A737C"/>
                </a:solidFill>
                <a:latin typeface="Arial"/>
                <a:cs typeface="Arial"/>
              </a:rPr>
              <a:t>are </a:t>
            </a:r>
            <a:r>
              <a:rPr sz="2600" spc="-250" dirty="0">
                <a:solidFill>
                  <a:srgbClr val="6A737C"/>
                </a:solidFill>
                <a:latin typeface="Arial"/>
                <a:cs typeface="Arial"/>
              </a:rPr>
              <a:t>going </a:t>
            </a:r>
            <a:r>
              <a:rPr sz="2600" spc="-185" dirty="0">
                <a:solidFill>
                  <a:srgbClr val="6A737C"/>
                </a:solidFill>
                <a:latin typeface="Arial"/>
                <a:cs typeface="Arial"/>
              </a:rPr>
              <a:t>to </a:t>
            </a:r>
            <a:r>
              <a:rPr sz="2600" spc="-225" dirty="0">
                <a:solidFill>
                  <a:srgbClr val="6A737C"/>
                </a:solidFill>
                <a:latin typeface="Arial"/>
                <a:cs typeface="Arial"/>
              </a:rPr>
              <a:t>refer </a:t>
            </a:r>
            <a:r>
              <a:rPr sz="2600" spc="-330" dirty="0">
                <a:solidFill>
                  <a:srgbClr val="6A737C"/>
                </a:solidFill>
                <a:latin typeface="Arial"/>
                <a:cs typeface="Arial"/>
              </a:rPr>
              <a:t>an </a:t>
            </a:r>
            <a:r>
              <a:rPr sz="2600" spc="-190" dirty="0">
                <a:solidFill>
                  <a:srgbClr val="6A737C"/>
                </a:solidFill>
                <a:latin typeface="Arial"/>
                <a:cs typeface="Arial"/>
              </a:rPr>
              <a:t>id</a:t>
            </a:r>
            <a:r>
              <a:rPr sz="2600" spc="-430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10" dirty="0">
                <a:solidFill>
                  <a:srgbClr val="6A737C"/>
                </a:solidFill>
                <a:latin typeface="Liberation Sans"/>
                <a:cs typeface="Liberation Sans"/>
              </a:rPr>
              <a:t>(</a:t>
            </a:r>
            <a:r>
              <a:rPr sz="2600" spc="-210" dirty="0">
                <a:latin typeface="Arial"/>
                <a:cs typeface="Arial"/>
              </a:rPr>
              <a:t>not  </a:t>
            </a:r>
            <a:r>
              <a:rPr sz="2600" spc="-275" dirty="0">
                <a:latin typeface="Arial"/>
                <a:cs typeface="Arial"/>
              </a:rPr>
              <a:t>implemented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yet</a:t>
            </a:r>
            <a:r>
              <a:rPr sz="2600" spc="-200" dirty="0">
                <a:solidFill>
                  <a:srgbClr val="6A737C"/>
                </a:solidFill>
                <a:latin typeface="Liberation Sans"/>
                <a:cs typeface="Liberation Sans"/>
              </a:rPr>
              <a:t>).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인라인은 아주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요긴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87134"/>
            <a:ext cx="320040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195" dirty="0">
                <a:latin typeface="Noto Sans CJK JP Regular"/>
                <a:cs typeface="Noto Sans CJK JP Regular"/>
              </a:rPr>
              <a:t>잠</a:t>
            </a:r>
            <a:r>
              <a:rPr sz="2500" spc="-195" dirty="0">
                <a:latin typeface="Noto Sans CJK JP Regular"/>
                <a:cs typeface="Noto Sans CJK JP Regular"/>
              </a:rPr>
              <a:t>깐</a:t>
            </a:r>
            <a:r>
              <a:rPr sz="3350" spc="-195" dirty="0">
                <a:latin typeface="Comic Sans MS"/>
                <a:cs typeface="Comic Sans MS"/>
              </a:rPr>
              <a:t>Q</a:t>
            </a:r>
            <a:r>
              <a:rPr sz="3350" spc="-195" dirty="0">
                <a:latin typeface="Liberation Sans"/>
                <a:cs typeface="Liberation Sans"/>
              </a:rPr>
              <a:t>. </a:t>
            </a:r>
            <a:r>
              <a:rPr sz="2550" spc="95" dirty="0">
                <a:latin typeface="Noto Sans CJK JP Regular"/>
                <a:cs typeface="Noto Sans CJK JP Regular"/>
              </a:rPr>
              <a:t>레이아웃</a:t>
            </a:r>
            <a:r>
              <a:rPr sz="2550" spc="-260" dirty="0">
                <a:latin typeface="Noto Sans CJK JP Regular"/>
                <a:cs typeface="Noto Sans CJK JP Regular"/>
              </a:rPr>
              <a:t> </a:t>
            </a:r>
            <a:r>
              <a:rPr sz="2550" spc="-70" dirty="0">
                <a:latin typeface="Noto Sans CJK JP Regular"/>
                <a:cs typeface="Noto Sans CJK JP Regular"/>
              </a:rPr>
              <a:t>이란</a:t>
            </a:r>
            <a:r>
              <a:rPr sz="3350" spc="-70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38" y="2763924"/>
            <a:ext cx="982344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잠</a:t>
            </a:r>
            <a:r>
              <a:rPr sz="2500" spc="14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깐</a:t>
            </a:r>
            <a:r>
              <a:rPr sz="3350" spc="-565" dirty="0">
                <a:solidFill>
                  <a:srgbClr val="23292D"/>
                </a:solidFill>
                <a:latin typeface="Comic Sans MS"/>
                <a:cs typeface="Comic Sans MS"/>
              </a:rPr>
              <a:t>A</a:t>
            </a:r>
            <a:r>
              <a:rPr sz="3350" spc="-175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74715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410" y="422278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5768" y="3448389"/>
            <a:ext cx="165100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위치</a:t>
            </a:r>
            <a:r>
              <a:rPr sz="1900" spc="-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1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10" dirty="0">
                <a:solidFill>
                  <a:srgbClr val="23292D"/>
                </a:solidFill>
                <a:latin typeface="Arial"/>
                <a:cs typeface="Arial"/>
              </a:rPr>
              <a:t>position</a:t>
            </a:r>
            <a:r>
              <a:rPr sz="2600" spc="-210" dirty="0">
                <a:solidFill>
                  <a:srgbClr val="23292D"/>
                </a:solidFill>
                <a:latin typeface="Liberation Sans"/>
                <a:cs typeface="Liberation Sans"/>
              </a:rPr>
              <a:t>)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크기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229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size</a:t>
            </a:r>
            <a:r>
              <a:rPr sz="2600" spc="-229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038" y="2760941"/>
            <a:ext cx="716534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25" dirty="0">
                <a:solidFill>
                  <a:srgbClr val="214466"/>
                </a:solidFill>
                <a:latin typeface="Comic Sans MS"/>
                <a:cs typeface="Comic Sans MS"/>
              </a:rPr>
              <a:t>4</a:t>
            </a:r>
            <a:r>
              <a:rPr sz="3150" spc="-2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주</a:t>
            </a:r>
            <a:r>
              <a:rPr sz="3100" spc="-2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간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알차고 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재밌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는</a:t>
            </a:r>
            <a:r>
              <a:rPr sz="3100" spc="-19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시간</a:t>
            </a:r>
            <a:endParaRPr sz="31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38" y="3750414"/>
            <a:ext cx="8175012" cy="58541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앱</a:t>
            </a:r>
            <a:r>
              <a:rPr sz="310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개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발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관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련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궁금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증을</a:t>
            </a:r>
            <a:r>
              <a:rPr sz="3150" spc="-2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해소하는</a:t>
            </a:r>
            <a:r>
              <a:rPr sz="3100" spc="-1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시간</a:t>
            </a:r>
            <a:endParaRPr sz="31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804215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8" y="3001723"/>
            <a:ext cx="595566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245" dirty="0">
                <a:solidFill>
                  <a:srgbClr val="23292D"/>
                </a:solidFill>
                <a:latin typeface="Comic Sans MS"/>
                <a:cs typeface="Comic Sans MS"/>
              </a:rPr>
              <a:t>Q</a:t>
            </a:r>
            <a:r>
              <a:rPr sz="3350" spc="-245" dirty="0">
                <a:solidFill>
                  <a:srgbClr val="23292D"/>
                </a:solidFill>
                <a:latin typeface="Liberation Sans"/>
                <a:cs typeface="Liberation Sans"/>
              </a:rPr>
              <a:t>2‑3.</a:t>
            </a:r>
            <a:r>
              <a:rPr sz="3350" spc="-3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3350" spc="-265" dirty="0">
                <a:solidFill>
                  <a:srgbClr val="23292D"/>
                </a:solidFill>
                <a:latin typeface="Comic Sans MS"/>
                <a:cs typeface="Comic Sans MS"/>
              </a:rPr>
              <a:t>La</a:t>
            </a:r>
            <a:r>
              <a:rPr sz="3350" spc="-265" dirty="0">
                <a:solidFill>
                  <a:srgbClr val="23292D"/>
                </a:solidFill>
                <a:latin typeface="Trebuchet MS"/>
                <a:cs typeface="Trebuchet MS"/>
              </a:rPr>
              <a:t>yout</a:t>
            </a:r>
            <a:r>
              <a:rPr sz="3350" spc="-450" dirty="0">
                <a:solidFill>
                  <a:srgbClr val="23292D"/>
                </a:solidFill>
                <a:latin typeface="Trebuchet MS"/>
                <a:cs typeface="Trebuchet MS"/>
              </a:rPr>
              <a:t> </a:t>
            </a:r>
            <a:r>
              <a:rPr sz="335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3350" spc="-37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</a:t>
            </a:r>
            <a:r>
              <a:rPr sz="250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치</a:t>
            </a:r>
            <a:r>
              <a:rPr sz="25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및</a:t>
            </a:r>
            <a:r>
              <a:rPr sz="2550" spc="-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14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크기</a:t>
            </a:r>
            <a:r>
              <a:rPr sz="25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지정</a:t>
            </a:r>
            <a:r>
              <a:rPr sz="2550" spc="-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-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방법은</a:t>
            </a:r>
            <a:r>
              <a:rPr sz="3350" spc="-30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3766447"/>
            <a:ext cx="17595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40" dirty="0">
                <a:solidFill>
                  <a:srgbClr val="6A737C"/>
                </a:solidFill>
                <a:latin typeface="Arial"/>
                <a:cs typeface="Arial"/>
              </a:rPr>
              <a:t>flex</a:t>
            </a:r>
            <a:r>
              <a:rPr sz="1900" spc="-14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를</a:t>
            </a:r>
            <a:r>
              <a:rPr sz="1900" spc="-5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7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알아보자</a:t>
            </a:r>
            <a:r>
              <a:rPr sz="2600" spc="75" dirty="0">
                <a:solidFill>
                  <a:srgbClr val="6A737C"/>
                </a:solidFill>
                <a:latin typeface="Liberation Sans"/>
                <a:cs typeface="Liberation Sans"/>
              </a:rPr>
              <a:t>!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1260208"/>
            <a:ext cx="389509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25" dirty="0">
                <a:latin typeface="Trebuchet MS"/>
                <a:cs typeface="Trebuchet MS"/>
              </a:rPr>
              <a:t>fle</a:t>
            </a:r>
            <a:r>
              <a:rPr sz="2850" spc="-325" dirty="0">
                <a:latin typeface="Comic Sans MS"/>
                <a:cs typeface="Comic Sans MS"/>
              </a:rPr>
              <a:t>x </a:t>
            </a:r>
            <a:r>
              <a:rPr sz="2100" spc="100" dirty="0">
                <a:latin typeface="Noto Sans CJK JP Regular"/>
                <a:cs typeface="Noto Sans CJK JP Regular"/>
              </a:rPr>
              <a:t>레</a:t>
            </a:r>
            <a:r>
              <a:rPr sz="2150" spc="100" dirty="0">
                <a:latin typeface="Noto Sans CJK JP Regular"/>
                <a:cs typeface="Noto Sans CJK JP Regular"/>
              </a:rPr>
              <a:t>이아웃 </a:t>
            </a:r>
            <a:r>
              <a:rPr sz="2850" spc="-280" dirty="0">
                <a:latin typeface="Liberation Sans"/>
                <a:cs typeface="Liberation Sans"/>
              </a:rPr>
              <a:t>#1</a:t>
            </a:r>
            <a:r>
              <a:rPr sz="2850" spc="-505" dirty="0">
                <a:latin typeface="Liberation Sans"/>
                <a:cs typeface="Liberation Sans"/>
              </a:rPr>
              <a:t> </a:t>
            </a:r>
            <a:r>
              <a:rPr sz="2150" spc="-165" dirty="0">
                <a:latin typeface="Noto Sans CJK JP Regular"/>
                <a:cs typeface="Noto Sans CJK JP Regular"/>
              </a:rPr>
              <a:t>위</a:t>
            </a:r>
            <a:r>
              <a:rPr sz="2100" spc="-165" dirty="0">
                <a:latin typeface="Noto Sans CJK JP Regular"/>
                <a:cs typeface="Noto Sans CJK JP Regular"/>
              </a:rPr>
              <a:t>치</a:t>
            </a:r>
            <a:r>
              <a:rPr sz="2850" spc="-165" dirty="0">
                <a:latin typeface="Liberation Sans"/>
                <a:cs typeface="Liberation Sans"/>
              </a:rPr>
              <a:t>(</a:t>
            </a:r>
            <a:r>
              <a:rPr sz="2850" spc="-165" dirty="0">
                <a:latin typeface="Comic Sans MS"/>
                <a:cs typeface="Comic Sans MS"/>
              </a:rPr>
              <a:t>pos</a:t>
            </a:r>
            <a:r>
              <a:rPr sz="2850" spc="-165" dirty="0">
                <a:latin typeface="Trebuchet MS"/>
                <a:cs typeface="Trebuchet MS"/>
              </a:rPr>
              <a:t>i</a:t>
            </a:r>
            <a:r>
              <a:rPr sz="2850" spc="-165" dirty="0">
                <a:latin typeface="Comic Sans MS"/>
                <a:cs typeface="Comic Sans MS"/>
              </a:rPr>
              <a:t>t</a:t>
            </a:r>
            <a:r>
              <a:rPr sz="2850" spc="-165" dirty="0">
                <a:latin typeface="Trebuchet MS"/>
                <a:cs typeface="Trebuchet MS"/>
              </a:rPr>
              <a:t>i</a:t>
            </a:r>
            <a:r>
              <a:rPr sz="2850" spc="-165" dirty="0">
                <a:latin typeface="Comic Sans MS"/>
                <a:cs typeface="Comic Sans MS"/>
              </a:rPr>
              <a:t>o</a:t>
            </a:r>
            <a:r>
              <a:rPr sz="2850" spc="-165" dirty="0">
                <a:latin typeface="Trebuchet MS"/>
                <a:cs typeface="Trebuchet MS"/>
              </a:rPr>
              <a:t>n</a:t>
            </a:r>
            <a:r>
              <a:rPr sz="2850" spc="-165" dirty="0">
                <a:latin typeface="Liberation Sans"/>
                <a:cs typeface="Liberation Sans"/>
              </a:rPr>
              <a:t>)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204436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5768" y="1909541"/>
            <a:ext cx="15138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자식들의</a:t>
            </a:r>
            <a:r>
              <a:rPr sz="1900" spc="-6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위치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2384" y="2448668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4955" y="2310721"/>
            <a:ext cx="1997710" cy="371475"/>
          </a:xfrm>
          <a:custGeom>
            <a:avLst/>
            <a:gdLst/>
            <a:ahLst/>
            <a:cxnLst/>
            <a:rect l="l" t="t" r="r" b="b"/>
            <a:pathLst>
              <a:path w="1997710" h="371475">
                <a:moveTo>
                  <a:pt x="196910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969106" y="0"/>
                </a:lnTo>
                <a:lnTo>
                  <a:pt x="1981591" y="1783"/>
                </a:lnTo>
                <a:lnTo>
                  <a:pt x="1990509" y="7134"/>
                </a:lnTo>
                <a:lnTo>
                  <a:pt x="1995860" y="16052"/>
                </a:lnTo>
                <a:lnTo>
                  <a:pt x="1997644" y="28537"/>
                </a:lnTo>
                <a:lnTo>
                  <a:pt x="1997644" y="342453"/>
                </a:lnTo>
                <a:lnTo>
                  <a:pt x="1995860" y="354938"/>
                </a:lnTo>
                <a:lnTo>
                  <a:pt x="1990509" y="363856"/>
                </a:lnTo>
                <a:lnTo>
                  <a:pt x="1981591" y="369207"/>
                </a:lnTo>
                <a:lnTo>
                  <a:pt x="196910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4955" y="2310721"/>
            <a:ext cx="1997710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latin typeface="DejaVu Sans Mono"/>
                <a:cs typeface="DejaVu Sans Mono"/>
              </a:rPr>
              <a:t>flexDirection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2384" y="2933810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4955" y="2795863"/>
            <a:ext cx="2140585" cy="361950"/>
          </a:xfrm>
          <a:custGeom>
            <a:avLst/>
            <a:gdLst/>
            <a:ahLst/>
            <a:cxnLst/>
            <a:rect l="l" t="t" r="r" b="b"/>
            <a:pathLst>
              <a:path w="2140585" h="361950">
                <a:moveTo>
                  <a:pt x="2111795" y="361478"/>
                </a:moveTo>
                <a:lnTo>
                  <a:pt x="28537" y="361478"/>
                </a:lnTo>
                <a:lnTo>
                  <a:pt x="16052" y="359694"/>
                </a:lnTo>
                <a:lnTo>
                  <a:pt x="7134" y="354344"/>
                </a:lnTo>
                <a:lnTo>
                  <a:pt x="1783" y="345425"/>
                </a:lnTo>
                <a:lnTo>
                  <a:pt x="0" y="33294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111795" y="0"/>
                </a:lnTo>
                <a:lnTo>
                  <a:pt x="2124280" y="1783"/>
                </a:lnTo>
                <a:lnTo>
                  <a:pt x="2133198" y="7134"/>
                </a:lnTo>
                <a:lnTo>
                  <a:pt x="2138549" y="16052"/>
                </a:lnTo>
                <a:lnTo>
                  <a:pt x="2140333" y="28537"/>
                </a:lnTo>
                <a:lnTo>
                  <a:pt x="2140333" y="332940"/>
                </a:lnTo>
                <a:lnTo>
                  <a:pt x="2138549" y="345425"/>
                </a:lnTo>
                <a:lnTo>
                  <a:pt x="2133198" y="354344"/>
                </a:lnTo>
                <a:lnTo>
                  <a:pt x="2124280" y="359694"/>
                </a:lnTo>
                <a:lnTo>
                  <a:pt x="2111795" y="36147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4955" y="2795863"/>
            <a:ext cx="2140585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latin typeface="DejaVu Sans Mono"/>
                <a:cs typeface="DejaVu Sans Mono"/>
              </a:rPr>
              <a:t>justifyContent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2384" y="3409440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4955" y="3271492"/>
            <a:ext cx="1579245" cy="371475"/>
          </a:xfrm>
          <a:custGeom>
            <a:avLst/>
            <a:gdLst/>
            <a:ahLst/>
            <a:cxnLst/>
            <a:rect l="l" t="t" r="r" b="b"/>
            <a:pathLst>
              <a:path w="1579245" h="371475">
                <a:moveTo>
                  <a:pt x="1550552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550552" y="0"/>
                </a:lnTo>
                <a:lnTo>
                  <a:pt x="1563037" y="1783"/>
                </a:lnTo>
                <a:lnTo>
                  <a:pt x="1571955" y="7134"/>
                </a:lnTo>
                <a:lnTo>
                  <a:pt x="1577306" y="16052"/>
                </a:lnTo>
                <a:lnTo>
                  <a:pt x="1579090" y="28537"/>
                </a:lnTo>
                <a:lnTo>
                  <a:pt x="1579090" y="342453"/>
                </a:lnTo>
                <a:lnTo>
                  <a:pt x="1577306" y="354938"/>
                </a:lnTo>
                <a:lnTo>
                  <a:pt x="1571955" y="363856"/>
                </a:lnTo>
                <a:lnTo>
                  <a:pt x="1563037" y="369207"/>
                </a:lnTo>
                <a:lnTo>
                  <a:pt x="1550552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4955" y="3271492"/>
            <a:ext cx="1579245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latin typeface="DejaVu Sans Mono"/>
                <a:cs typeface="DejaVu Sans Mono"/>
              </a:rPr>
              <a:t>alignItems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2384" y="3885070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4955" y="3747122"/>
            <a:ext cx="1864995" cy="371475"/>
          </a:xfrm>
          <a:custGeom>
            <a:avLst/>
            <a:gdLst/>
            <a:ahLst/>
            <a:cxnLst/>
            <a:rect l="l" t="t" r="r" b="b"/>
            <a:pathLst>
              <a:path w="1864995" h="371475">
                <a:moveTo>
                  <a:pt x="1835930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835930" y="0"/>
                </a:lnTo>
                <a:lnTo>
                  <a:pt x="1848415" y="1783"/>
                </a:lnTo>
                <a:lnTo>
                  <a:pt x="1857333" y="7134"/>
                </a:lnTo>
                <a:lnTo>
                  <a:pt x="1862684" y="16052"/>
                </a:lnTo>
                <a:lnTo>
                  <a:pt x="1864468" y="28537"/>
                </a:lnTo>
                <a:lnTo>
                  <a:pt x="1864468" y="342453"/>
                </a:lnTo>
                <a:lnTo>
                  <a:pt x="1862684" y="354938"/>
                </a:lnTo>
                <a:lnTo>
                  <a:pt x="1857333" y="363856"/>
                </a:lnTo>
                <a:lnTo>
                  <a:pt x="1848415" y="369207"/>
                </a:lnTo>
                <a:lnTo>
                  <a:pt x="1835930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2384" y="4360699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4955" y="4222752"/>
            <a:ext cx="1294130" cy="371475"/>
          </a:xfrm>
          <a:custGeom>
            <a:avLst/>
            <a:gdLst/>
            <a:ahLst/>
            <a:cxnLst/>
            <a:rect l="l" t="t" r="r" b="b"/>
            <a:pathLst>
              <a:path w="1294130" h="371475">
                <a:moveTo>
                  <a:pt x="1265174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265174" y="0"/>
                </a:lnTo>
                <a:lnTo>
                  <a:pt x="1277660" y="1783"/>
                </a:lnTo>
                <a:lnTo>
                  <a:pt x="1286578" y="7134"/>
                </a:lnTo>
                <a:lnTo>
                  <a:pt x="1291928" y="16052"/>
                </a:lnTo>
                <a:lnTo>
                  <a:pt x="1293712" y="28537"/>
                </a:lnTo>
                <a:lnTo>
                  <a:pt x="1293712" y="342453"/>
                </a:lnTo>
                <a:lnTo>
                  <a:pt x="1291928" y="354938"/>
                </a:lnTo>
                <a:lnTo>
                  <a:pt x="1286578" y="363856"/>
                </a:lnTo>
                <a:lnTo>
                  <a:pt x="1277660" y="369207"/>
                </a:lnTo>
                <a:lnTo>
                  <a:pt x="1265174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5410" y="485058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2384" y="5254883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4955" y="5116936"/>
            <a:ext cx="1437005" cy="361950"/>
          </a:xfrm>
          <a:custGeom>
            <a:avLst/>
            <a:gdLst/>
            <a:ahLst/>
            <a:cxnLst/>
            <a:rect l="l" t="t" r="r" b="b"/>
            <a:pathLst>
              <a:path w="1437004" h="361950">
                <a:moveTo>
                  <a:pt x="1407863" y="361478"/>
                </a:moveTo>
                <a:lnTo>
                  <a:pt x="28537" y="361478"/>
                </a:lnTo>
                <a:lnTo>
                  <a:pt x="16052" y="359694"/>
                </a:lnTo>
                <a:lnTo>
                  <a:pt x="7134" y="354344"/>
                </a:lnTo>
                <a:lnTo>
                  <a:pt x="1783" y="345425"/>
                </a:lnTo>
                <a:lnTo>
                  <a:pt x="0" y="33294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407863" y="0"/>
                </a:lnTo>
                <a:lnTo>
                  <a:pt x="1420348" y="1783"/>
                </a:lnTo>
                <a:lnTo>
                  <a:pt x="1429266" y="7134"/>
                </a:lnTo>
                <a:lnTo>
                  <a:pt x="1434617" y="16052"/>
                </a:lnTo>
                <a:lnTo>
                  <a:pt x="1436401" y="28537"/>
                </a:lnTo>
                <a:lnTo>
                  <a:pt x="1436401" y="332940"/>
                </a:lnTo>
                <a:lnTo>
                  <a:pt x="1434617" y="345425"/>
                </a:lnTo>
                <a:lnTo>
                  <a:pt x="1429266" y="354344"/>
                </a:lnTo>
                <a:lnTo>
                  <a:pt x="1420348" y="359694"/>
                </a:lnTo>
                <a:lnTo>
                  <a:pt x="1407863" y="36147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2384" y="5730513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4955" y="5592565"/>
            <a:ext cx="1864995" cy="371475"/>
          </a:xfrm>
          <a:custGeom>
            <a:avLst/>
            <a:gdLst/>
            <a:ahLst/>
            <a:cxnLst/>
            <a:rect l="l" t="t" r="r" b="b"/>
            <a:pathLst>
              <a:path w="1864995" h="371475">
                <a:moveTo>
                  <a:pt x="1835930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835930" y="0"/>
                </a:lnTo>
                <a:lnTo>
                  <a:pt x="1848415" y="1783"/>
                </a:lnTo>
                <a:lnTo>
                  <a:pt x="1857333" y="7134"/>
                </a:lnTo>
                <a:lnTo>
                  <a:pt x="1862684" y="16052"/>
                </a:lnTo>
                <a:lnTo>
                  <a:pt x="1864468" y="28537"/>
                </a:lnTo>
                <a:lnTo>
                  <a:pt x="1864468" y="342453"/>
                </a:lnTo>
                <a:lnTo>
                  <a:pt x="1862684" y="354938"/>
                </a:lnTo>
                <a:lnTo>
                  <a:pt x="1857333" y="363856"/>
                </a:lnTo>
                <a:lnTo>
                  <a:pt x="1848415" y="369207"/>
                </a:lnTo>
                <a:lnTo>
                  <a:pt x="1835930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85768" y="3766294"/>
            <a:ext cx="7369809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alignContent</a:t>
            </a:r>
            <a:endParaRPr sz="1850">
              <a:latin typeface="DejaVu Sans Mono"/>
              <a:cs typeface="DejaVu Sans Mono"/>
            </a:endParaRPr>
          </a:p>
          <a:p>
            <a:pPr marL="649605">
              <a:lnSpc>
                <a:spcPct val="100000"/>
              </a:lnSpc>
              <a:spcBef>
                <a:spcPts val="152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flexWrap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나 자신의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위치</a:t>
            </a:r>
            <a:endParaRPr sz="1900">
              <a:latin typeface="Noto Sans CJK JP Regular"/>
              <a:cs typeface="Noto Sans CJK JP Regular"/>
            </a:endParaRPr>
          </a:p>
          <a:p>
            <a:pPr marL="649605">
              <a:lnSpc>
                <a:spcPct val="100000"/>
              </a:lnSpc>
              <a:spcBef>
                <a:spcPts val="24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alignSelf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보모가 정해준 </a:t>
            </a:r>
            <a:r>
              <a:rPr sz="1900" spc="-19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정렬</a:t>
            </a:r>
            <a:r>
              <a:rPr sz="2600" spc="-19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190" dirty="0">
                <a:solidFill>
                  <a:srgbClr val="23292D"/>
                </a:solidFill>
                <a:latin typeface="Arial"/>
                <a:cs typeface="Arial"/>
              </a:rPr>
              <a:t>align</a:t>
            </a:r>
            <a:r>
              <a:rPr sz="2600" spc="-190" dirty="0">
                <a:solidFill>
                  <a:srgbClr val="23292D"/>
                </a:solidFill>
                <a:latin typeface="Comic Sans MS"/>
                <a:cs typeface="Comic Sans MS"/>
              </a:rPr>
              <a:t>I</a:t>
            </a:r>
            <a:r>
              <a:rPr sz="2600" spc="-190" dirty="0">
                <a:solidFill>
                  <a:srgbClr val="23292D"/>
                </a:solidFill>
                <a:latin typeface="Arial"/>
                <a:cs typeface="Arial"/>
              </a:rPr>
              <a:t>tems</a:t>
            </a:r>
            <a:r>
              <a:rPr sz="2600" spc="-19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r>
              <a:rPr sz="1900" spc="-19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말고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내</a:t>
            </a:r>
            <a:r>
              <a:rPr sz="1900" spc="-15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방식대로</a:t>
            </a:r>
            <a:endParaRPr sz="1900">
              <a:latin typeface="Noto Sans CJK JP Regular"/>
              <a:cs typeface="Noto Sans CJK JP Regular"/>
            </a:endParaRPr>
          </a:p>
          <a:p>
            <a:pPr marL="649605">
              <a:lnSpc>
                <a:spcPct val="100000"/>
              </a:lnSpc>
              <a:spcBef>
                <a:spcPts val="137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alignContent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4" y="2273924"/>
            <a:ext cx="2112010" cy="381000"/>
          </a:xfrm>
          <a:custGeom>
            <a:avLst/>
            <a:gdLst/>
            <a:ahLst/>
            <a:cxnLst/>
            <a:rect l="l" t="t" r="r" b="b"/>
            <a:pathLst>
              <a:path w="2112010" h="381000">
                <a:moveTo>
                  <a:pt x="2083257" y="380503"/>
                </a:moveTo>
                <a:lnTo>
                  <a:pt x="28537" y="380503"/>
                </a:lnTo>
                <a:lnTo>
                  <a:pt x="16052" y="378720"/>
                </a:lnTo>
                <a:lnTo>
                  <a:pt x="7134" y="373369"/>
                </a:lnTo>
                <a:lnTo>
                  <a:pt x="1783" y="364451"/>
                </a:lnTo>
                <a:lnTo>
                  <a:pt x="0" y="351965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083257" y="0"/>
                </a:lnTo>
                <a:lnTo>
                  <a:pt x="2095742" y="1783"/>
                </a:lnTo>
                <a:lnTo>
                  <a:pt x="2104660" y="7134"/>
                </a:lnTo>
                <a:lnTo>
                  <a:pt x="2110011" y="16052"/>
                </a:lnTo>
                <a:lnTo>
                  <a:pt x="2111795" y="28537"/>
                </a:lnTo>
                <a:lnTo>
                  <a:pt x="2111795" y="351965"/>
                </a:lnTo>
                <a:lnTo>
                  <a:pt x="2110011" y="364451"/>
                </a:lnTo>
                <a:lnTo>
                  <a:pt x="2104660" y="373369"/>
                </a:lnTo>
                <a:lnTo>
                  <a:pt x="2095742" y="378720"/>
                </a:lnTo>
                <a:lnTo>
                  <a:pt x="2083257" y="38050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164" y="2290908"/>
            <a:ext cx="195262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20" dirty="0">
                <a:latin typeface="DejaVu Sans Mono"/>
                <a:cs typeface="DejaVu Sans Mono"/>
              </a:rPr>
              <a:t>flexDirection</a:t>
            </a:r>
            <a:endParaRPr sz="19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38" y="2740324"/>
            <a:ext cx="396621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자식들을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어느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방향을</a:t>
            </a:r>
            <a:r>
              <a:rPr sz="190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배치할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것인가</a:t>
            </a:r>
            <a:r>
              <a:rPr sz="2600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352007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3225" y="3377384"/>
            <a:ext cx="457200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600" spc="-245" dirty="0">
                <a:latin typeface="Trebuchet MS"/>
                <a:cs typeface="Trebuchet MS"/>
              </a:rPr>
              <a:t>row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2384" y="3924374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1325" y="3301566"/>
            <a:ext cx="1878964" cy="8299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260" marR="5080" indent="-36195">
              <a:lnSpc>
                <a:spcPts val="3220"/>
              </a:lnSpc>
              <a:spcBef>
                <a:spcPts val="114"/>
              </a:spcBef>
            </a:pP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왼쪽에서</a:t>
            </a:r>
            <a:r>
              <a:rPr sz="1900" spc="-1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오른쪽  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row</a:t>
            </a:r>
            <a:r>
              <a:rPr sz="2600" spc="-245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reverse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5410" y="440474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384" y="4809045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3225" y="4186237"/>
            <a:ext cx="2386965" cy="82994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4604" rIns="0" bIns="0" rtlCol="0">
            <a:spAutoFit/>
          </a:bodyPr>
          <a:lstStyle/>
          <a:p>
            <a:pPr marL="546735" marR="5080" indent="-551815">
              <a:lnSpc>
                <a:spcPts val="3220"/>
              </a:lnSpc>
              <a:spcBef>
                <a:spcPts val="114"/>
              </a:spcBef>
            </a:pPr>
            <a:r>
              <a:rPr sz="2600" spc="-190" dirty="0">
                <a:latin typeface="Comic Sans MS"/>
                <a:cs typeface="Comic Sans MS"/>
              </a:rPr>
              <a:t>c</a:t>
            </a:r>
            <a:r>
              <a:rPr sz="2600" spc="-190" dirty="0">
                <a:latin typeface="Trebuchet MS"/>
                <a:cs typeface="Trebuchet MS"/>
              </a:rPr>
              <a:t>o</a:t>
            </a:r>
            <a:r>
              <a:rPr sz="2600" spc="-190" dirty="0">
                <a:latin typeface="Comic Sans MS"/>
                <a:cs typeface="Comic Sans MS"/>
              </a:rPr>
              <a:t>l</a:t>
            </a:r>
            <a:r>
              <a:rPr sz="2600" spc="-190" dirty="0">
                <a:latin typeface="Trebuchet MS"/>
                <a:cs typeface="Trebuchet MS"/>
              </a:rPr>
              <a:t>u</a:t>
            </a:r>
            <a:r>
              <a:rPr sz="2600" spc="-190" dirty="0">
                <a:latin typeface="Comic Sans MS"/>
                <a:cs typeface="Comic Sans MS"/>
              </a:rPr>
              <a:t>mn</a:t>
            </a:r>
            <a:r>
              <a:rPr sz="2600" spc="-625" dirty="0">
                <a:latin typeface="Comic Sans MS"/>
                <a:cs typeface="Comic Sans MS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위에서 아래  </a:t>
            </a:r>
            <a:r>
              <a:rPr sz="2600" spc="-215" dirty="0">
                <a:solidFill>
                  <a:srgbClr val="23292D"/>
                </a:solidFill>
                <a:latin typeface="Arial"/>
                <a:cs typeface="Arial"/>
              </a:rPr>
              <a:t>c</a:t>
            </a:r>
            <a:r>
              <a:rPr sz="2600" spc="-295" dirty="0">
                <a:solidFill>
                  <a:srgbClr val="23292D"/>
                </a:solidFill>
                <a:latin typeface="Arial"/>
                <a:cs typeface="Arial"/>
              </a:rPr>
              <a:t>o</a:t>
            </a:r>
            <a:r>
              <a:rPr sz="2600" spc="-135" dirty="0">
                <a:solidFill>
                  <a:srgbClr val="23292D"/>
                </a:solidFill>
                <a:latin typeface="Arial"/>
                <a:cs typeface="Arial"/>
              </a:rPr>
              <a:t>l</a:t>
            </a:r>
            <a:r>
              <a:rPr sz="2600" spc="-305" dirty="0">
                <a:solidFill>
                  <a:srgbClr val="23292D"/>
                </a:solidFill>
                <a:latin typeface="Arial"/>
                <a:cs typeface="Arial"/>
              </a:rPr>
              <a:t>u</a:t>
            </a:r>
            <a:r>
              <a:rPr sz="2600" spc="-365" dirty="0">
                <a:solidFill>
                  <a:srgbClr val="23292D"/>
                </a:solidFill>
                <a:latin typeface="Arial"/>
                <a:cs typeface="Arial"/>
              </a:rPr>
              <a:t>mn</a:t>
            </a:r>
            <a:r>
              <a:rPr sz="2600" spc="65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00" dirty="0">
                <a:solidFill>
                  <a:srgbClr val="23292D"/>
                </a:solidFill>
                <a:latin typeface="Arial"/>
                <a:cs typeface="Arial"/>
              </a:rPr>
              <a:t>r</a:t>
            </a:r>
            <a:r>
              <a:rPr sz="2600" spc="-335" dirty="0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v</a:t>
            </a:r>
            <a:r>
              <a:rPr sz="2600" spc="-335" dirty="0">
                <a:solidFill>
                  <a:srgbClr val="23292D"/>
                </a:solidFill>
                <a:latin typeface="Arial"/>
                <a:cs typeface="Arial"/>
              </a:rPr>
              <a:t>e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rs</a:t>
            </a:r>
            <a:r>
              <a:rPr sz="2600" spc="-335" dirty="0">
                <a:solidFill>
                  <a:srgbClr val="23292D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4" y="732867"/>
            <a:ext cx="2264410" cy="381000"/>
          </a:xfrm>
          <a:custGeom>
            <a:avLst/>
            <a:gdLst/>
            <a:ahLst/>
            <a:cxnLst/>
            <a:rect l="l" t="t" r="r" b="b"/>
            <a:pathLst>
              <a:path w="2264410" h="381000">
                <a:moveTo>
                  <a:pt x="2235459" y="380503"/>
                </a:moveTo>
                <a:lnTo>
                  <a:pt x="28537" y="380503"/>
                </a:lnTo>
                <a:lnTo>
                  <a:pt x="16052" y="378720"/>
                </a:lnTo>
                <a:lnTo>
                  <a:pt x="7134" y="373369"/>
                </a:lnTo>
                <a:lnTo>
                  <a:pt x="1783" y="364451"/>
                </a:lnTo>
                <a:lnTo>
                  <a:pt x="0" y="351965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235459" y="0"/>
                </a:lnTo>
                <a:lnTo>
                  <a:pt x="2247944" y="1783"/>
                </a:lnTo>
                <a:lnTo>
                  <a:pt x="2256862" y="7134"/>
                </a:lnTo>
                <a:lnTo>
                  <a:pt x="2262213" y="16052"/>
                </a:lnTo>
                <a:lnTo>
                  <a:pt x="2263996" y="28537"/>
                </a:lnTo>
                <a:lnTo>
                  <a:pt x="2263996" y="351965"/>
                </a:lnTo>
                <a:lnTo>
                  <a:pt x="2262213" y="364451"/>
                </a:lnTo>
                <a:lnTo>
                  <a:pt x="2256862" y="373369"/>
                </a:lnTo>
                <a:lnTo>
                  <a:pt x="2247944" y="378720"/>
                </a:lnTo>
                <a:lnTo>
                  <a:pt x="2235459" y="38050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410" y="197901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634787"/>
            <a:ext cx="5749925" cy="15468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45"/>
              </a:spcBef>
            </a:pPr>
            <a:r>
              <a:rPr sz="1900" b="1" spc="20" dirty="0">
                <a:latin typeface="DejaVu Sans Mono"/>
                <a:cs typeface="DejaVu Sans Mono"/>
              </a:rPr>
              <a:t>justifyContent</a:t>
            </a:r>
            <a:endParaRPr sz="1900">
              <a:latin typeface="DejaVu Sans Mono"/>
              <a:cs typeface="DejaVu Sans Mono"/>
            </a:endParaRPr>
          </a:p>
          <a:p>
            <a:pPr marL="563880" marR="5080" indent="-551815">
              <a:lnSpc>
                <a:spcPts val="4420"/>
              </a:lnSpc>
              <a:spcBef>
                <a:spcPts val="275"/>
              </a:spcBef>
            </a:pPr>
            <a:r>
              <a:rPr sz="1900" spc="130" dirty="0">
                <a:latin typeface="Noto Sans CJK JP Regular"/>
                <a:cs typeface="Noto Sans CJK JP Regular"/>
              </a:rPr>
              <a:t>자식들을</a:t>
            </a:r>
            <a:r>
              <a:rPr sz="190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배치</a:t>
            </a:r>
            <a:r>
              <a:rPr sz="1900" spc="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방향에서</a:t>
            </a:r>
            <a:r>
              <a:rPr sz="190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어느쪽에으로</a:t>
            </a:r>
            <a:r>
              <a:rPr sz="1900" spc="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정렬</a:t>
            </a:r>
            <a:r>
              <a:rPr sz="1900" spc="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할</a:t>
            </a:r>
            <a:r>
              <a:rPr sz="1900" dirty="0">
                <a:latin typeface="Noto Sans CJK JP Regular"/>
                <a:cs typeface="Noto Sans CJK JP Regular"/>
              </a:rPr>
              <a:t> 것인가</a:t>
            </a:r>
            <a:r>
              <a:rPr sz="2600" dirty="0">
                <a:latin typeface="Liberation Sans"/>
                <a:cs typeface="Liberation Sans"/>
              </a:rPr>
              <a:t>?  </a:t>
            </a:r>
            <a:r>
              <a:rPr sz="2600" spc="-175" dirty="0">
                <a:latin typeface="Arial"/>
                <a:cs typeface="Arial"/>
              </a:rPr>
              <a:t>flex</a:t>
            </a:r>
            <a:r>
              <a:rPr sz="2600" spc="-175" dirty="0">
                <a:latin typeface="Liberation Sans"/>
                <a:cs typeface="Liberation Sans"/>
              </a:rPr>
              <a:t>‑</a:t>
            </a:r>
            <a:r>
              <a:rPr sz="2600" spc="-175" dirty="0">
                <a:latin typeface="Arial"/>
                <a:cs typeface="Arial"/>
              </a:rPr>
              <a:t>start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10" dirty="0">
                <a:latin typeface="Liberation Sans"/>
                <a:cs typeface="Liberation Sans"/>
              </a:rPr>
              <a:t>(</a:t>
            </a:r>
            <a:r>
              <a:rPr sz="1900" spc="10" dirty="0">
                <a:latin typeface="Noto Sans CJK JP Regular"/>
                <a:cs typeface="Noto Sans CJK JP Regular"/>
              </a:rPr>
              <a:t>기본값</a:t>
            </a:r>
            <a:r>
              <a:rPr sz="2600" spc="10" dirty="0"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245464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293978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341541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389104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5768" y="2146368"/>
            <a:ext cx="1844675" cy="19475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50"/>
              </a:spcBef>
            </a:pPr>
            <a:r>
              <a:rPr sz="2600" spc="-204" dirty="0">
                <a:solidFill>
                  <a:srgbClr val="23292D"/>
                </a:solidFill>
                <a:latin typeface="Arial"/>
                <a:cs typeface="Arial"/>
              </a:rPr>
              <a:t>flex</a:t>
            </a:r>
            <a:r>
              <a:rPr sz="2600" spc="-204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04" dirty="0">
                <a:solidFill>
                  <a:srgbClr val="23292D"/>
                </a:solidFill>
                <a:latin typeface="Arial"/>
                <a:cs typeface="Arial"/>
              </a:rPr>
              <a:t>end  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sp</a:t>
            </a:r>
            <a:r>
              <a:rPr sz="2600" spc="-305" dirty="0">
                <a:solidFill>
                  <a:srgbClr val="23292D"/>
                </a:solidFill>
                <a:latin typeface="Arial"/>
                <a:cs typeface="Arial"/>
              </a:rPr>
              <a:t>ace</a:t>
            </a:r>
            <a:r>
              <a:rPr sz="2600" spc="65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90" dirty="0">
                <a:solidFill>
                  <a:srgbClr val="23292D"/>
                </a:solidFill>
                <a:latin typeface="Arial"/>
                <a:cs typeface="Arial"/>
              </a:rPr>
              <a:t>be</a:t>
            </a:r>
            <a:r>
              <a:rPr sz="2600" spc="-200" dirty="0">
                <a:solidFill>
                  <a:srgbClr val="23292D"/>
                </a:solidFill>
                <a:latin typeface="Arial"/>
                <a:cs typeface="Arial"/>
              </a:rPr>
              <a:t>tw</a:t>
            </a:r>
            <a:r>
              <a:rPr sz="2600" spc="-260" dirty="0">
                <a:solidFill>
                  <a:srgbClr val="23292D"/>
                </a:solidFill>
                <a:latin typeface="Arial"/>
                <a:cs typeface="Arial"/>
              </a:rPr>
              <a:t>een  space</a:t>
            </a:r>
            <a:r>
              <a:rPr sz="2600" spc="-260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60" dirty="0">
                <a:solidFill>
                  <a:srgbClr val="23292D"/>
                </a:solidFill>
                <a:latin typeface="Arial"/>
                <a:cs typeface="Arial"/>
              </a:rPr>
              <a:t>around  </a:t>
            </a:r>
            <a:r>
              <a:rPr sz="2600" spc="-250" dirty="0">
                <a:solidFill>
                  <a:srgbClr val="23292D"/>
                </a:solidFill>
                <a:latin typeface="Arial"/>
                <a:cs typeface="Arial"/>
              </a:rPr>
              <a:t>space</a:t>
            </a:r>
            <a:r>
              <a:rPr sz="2600" spc="-250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50" dirty="0">
                <a:solidFill>
                  <a:srgbClr val="23292D"/>
                </a:solidFill>
                <a:latin typeface="Arial"/>
                <a:cs typeface="Arial"/>
              </a:rPr>
              <a:t>evenly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1495" y="4271174"/>
            <a:ext cx="4033342" cy="2206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4" y="1959975"/>
            <a:ext cx="1664970" cy="390525"/>
          </a:xfrm>
          <a:custGeom>
            <a:avLst/>
            <a:gdLst/>
            <a:ahLst/>
            <a:cxnLst/>
            <a:rect l="l" t="t" r="r" b="b"/>
            <a:pathLst>
              <a:path w="1664970" h="390525">
                <a:moveTo>
                  <a:pt x="1636165" y="390016"/>
                </a:moveTo>
                <a:lnTo>
                  <a:pt x="28537" y="390016"/>
                </a:lnTo>
                <a:lnTo>
                  <a:pt x="16052" y="388232"/>
                </a:lnTo>
                <a:lnTo>
                  <a:pt x="7134" y="382881"/>
                </a:lnTo>
                <a:lnTo>
                  <a:pt x="1783" y="373963"/>
                </a:lnTo>
                <a:lnTo>
                  <a:pt x="0" y="361478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636165" y="0"/>
                </a:lnTo>
                <a:lnTo>
                  <a:pt x="1648651" y="1783"/>
                </a:lnTo>
                <a:lnTo>
                  <a:pt x="1657569" y="7134"/>
                </a:lnTo>
                <a:lnTo>
                  <a:pt x="1662919" y="16052"/>
                </a:lnTo>
                <a:lnTo>
                  <a:pt x="1664703" y="28537"/>
                </a:lnTo>
                <a:lnTo>
                  <a:pt x="1664703" y="361478"/>
                </a:lnTo>
                <a:lnTo>
                  <a:pt x="1662919" y="373963"/>
                </a:lnTo>
                <a:lnTo>
                  <a:pt x="1657569" y="382881"/>
                </a:lnTo>
                <a:lnTo>
                  <a:pt x="1648651" y="388232"/>
                </a:lnTo>
                <a:lnTo>
                  <a:pt x="1636165" y="390016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410" y="321563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1871408"/>
            <a:ext cx="6722745" cy="15468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45"/>
              </a:spcBef>
            </a:pPr>
            <a:r>
              <a:rPr sz="1900" b="1" spc="20" dirty="0">
                <a:latin typeface="DejaVu Sans Mono"/>
                <a:cs typeface="DejaVu Sans Mono"/>
              </a:rPr>
              <a:t>alignItems</a:t>
            </a:r>
            <a:endParaRPr sz="1900">
              <a:latin typeface="DejaVu Sans Mono"/>
              <a:cs typeface="DejaVu Sans Mono"/>
            </a:endParaRPr>
          </a:p>
          <a:p>
            <a:pPr marL="563880" marR="5080" indent="-551815">
              <a:lnSpc>
                <a:spcPts val="4420"/>
              </a:lnSpc>
              <a:spcBef>
                <a:spcPts val="275"/>
              </a:spcBef>
            </a:pPr>
            <a:r>
              <a:rPr sz="2600" spc="-200" dirty="0">
                <a:latin typeface="Arial"/>
                <a:cs typeface="Arial"/>
              </a:rPr>
              <a:t>flex</a:t>
            </a:r>
            <a:r>
              <a:rPr sz="2600" spc="-200" dirty="0">
                <a:latin typeface="Comic Sans MS"/>
                <a:cs typeface="Comic Sans MS"/>
              </a:rPr>
              <a:t>D</a:t>
            </a:r>
            <a:r>
              <a:rPr sz="2600" spc="-200" dirty="0">
                <a:latin typeface="Arial"/>
                <a:cs typeface="Arial"/>
              </a:rPr>
              <a:t>irection</a:t>
            </a:r>
            <a:r>
              <a:rPr sz="1900" spc="-200" dirty="0">
                <a:latin typeface="Noto Sans CJK JP Regular"/>
                <a:cs typeface="Noto Sans CJK JP Regular"/>
              </a:rPr>
              <a:t>과</a:t>
            </a:r>
            <a:r>
              <a:rPr sz="1900" spc="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직교하는</a:t>
            </a:r>
            <a:r>
              <a:rPr sz="1900" spc="1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방향에서</a:t>
            </a:r>
            <a:r>
              <a:rPr sz="1900" spc="1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어느쪽으로</a:t>
            </a:r>
            <a:r>
              <a:rPr sz="1900" spc="1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정렬</a:t>
            </a:r>
            <a:r>
              <a:rPr sz="1900" spc="10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할</a:t>
            </a:r>
            <a:r>
              <a:rPr sz="1900" spc="10" dirty="0">
                <a:latin typeface="Noto Sans CJK JP Regular"/>
                <a:cs typeface="Noto Sans CJK JP Regular"/>
              </a:rPr>
              <a:t> </a:t>
            </a:r>
            <a:r>
              <a:rPr sz="1900" dirty="0">
                <a:latin typeface="Noto Sans CJK JP Regular"/>
                <a:cs typeface="Noto Sans CJK JP Regular"/>
              </a:rPr>
              <a:t>것인가</a:t>
            </a:r>
            <a:r>
              <a:rPr sz="2600" dirty="0">
                <a:latin typeface="Liberation Sans"/>
                <a:cs typeface="Liberation Sans"/>
              </a:rPr>
              <a:t>?  </a:t>
            </a:r>
            <a:r>
              <a:rPr sz="2600" spc="-175" dirty="0">
                <a:latin typeface="Arial"/>
                <a:cs typeface="Arial"/>
              </a:rPr>
              <a:t>flex</a:t>
            </a:r>
            <a:r>
              <a:rPr sz="2600" spc="-175" dirty="0">
                <a:latin typeface="Liberation Sans"/>
                <a:cs typeface="Liberation Sans"/>
              </a:rPr>
              <a:t>‑</a:t>
            </a:r>
            <a:r>
              <a:rPr sz="2600" spc="-175" dirty="0">
                <a:latin typeface="Arial"/>
                <a:cs typeface="Arial"/>
              </a:rPr>
              <a:t>start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369126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16689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64252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5127668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85768" y="3392501"/>
            <a:ext cx="1815464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6135">
              <a:lnSpc>
                <a:spcPct val="120000"/>
              </a:lnSpc>
              <a:spcBef>
                <a:spcPts val="100"/>
              </a:spcBef>
            </a:pPr>
            <a:r>
              <a:rPr sz="2600" spc="-180" dirty="0">
                <a:solidFill>
                  <a:srgbClr val="23292D"/>
                </a:solidFill>
                <a:latin typeface="Arial"/>
                <a:cs typeface="Arial"/>
              </a:rPr>
              <a:t>fle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x</a:t>
            </a:r>
            <a:r>
              <a:rPr sz="2600" spc="65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end  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center  </a:t>
            </a: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strech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base</a:t>
            </a:r>
            <a:r>
              <a:rPr sz="2600" spc="-229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line</a:t>
            </a:r>
            <a:r>
              <a:rPr sz="2600" spc="-35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1900" spc="-2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3"/>
              </a:rPr>
              <a:t>참고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4" y="2445100"/>
            <a:ext cx="1370330" cy="381000"/>
          </a:xfrm>
          <a:custGeom>
            <a:avLst/>
            <a:gdLst/>
            <a:ahLst/>
            <a:cxnLst/>
            <a:rect l="l" t="t" r="r" b="b"/>
            <a:pathLst>
              <a:path w="1370330" h="381000">
                <a:moveTo>
                  <a:pt x="1341275" y="380503"/>
                </a:moveTo>
                <a:lnTo>
                  <a:pt x="28537" y="380503"/>
                </a:lnTo>
                <a:lnTo>
                  <a:pt x="16052" y="378720"/>
                </a:lnTo>
                <a:lnTo>
                  <a:pt x="7134" y="373369"/>
                </a:lnTo>
                <a:lnTo>
                  <a:pt x="1783" y="364451"/>
                </a:lnTo>
                <a:lnTo>
                  <a:pt x="0" y="351965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341275" y="0"/>
                </a:lnTo>
                <a:lnTo>
                  <a:pt x="1353760" y="1783"/>
                </a:lnTo>
                <a:lnTo>
                  <a:pt x="1362678" y="7134"/>
                </a:lnTo>
                <a:lnTo>
                  <a:pt x="1368029" y="16052"/>
                </a:lnTo>
                <a:lnTo>
                  <a:pt x="1369813" y="28537"/>
                </a:lnTo>
                <a:lnTo>
                  <a:pt x="1369813" y="351965"/>
                </a:lnTo>
                <a:lnTo>
                  <a:pt x="1368029" y="364451"/>
                </a:lnTo>
                <a:lnTo>
                  <a:pt x="1362678" y="373369"/>
                </a:lnTo>
                <a:lnTo>
                  <a:pt x="1353760" y="378720"/>
                </a:lnTo>
                <a:lnTo>
                  <a:pt x="1341275" y="380503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164" y="2462084"/>
            <a:ext cx="1211580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20" dirty="0">
                <a:latin typeface="DejaVu Sans Mono"/>
                <a:cs typeface="DejaVu Sans Mono"/>
              </a:rPr>
              <a:t>flexWrap</a:t>
            </a:r>
            <a:endParaRPr sz="1900">
              <a:latin typeface="DejaVu Sans Mono"/>
              <a:cs typeface="DejaVu Sans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69125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225" y="3548561"/>
            <a:ext cx="1017905" cy="371475"/>
          </a:xfrm>
          <a:custGeom>
            <a:avLst/>
            <a:gdLst/>
            <a:ahLst/>
            <a:cxnLst/>
            <a:rect l="l" t="t" r="r" b="b"/>
            <a:pathLst>
              <a:path w="1017905" h="371475">
                <a:moveTo>
                  <a:pt x="989309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989309" y="0"/>
                </a:lnTo>
                <a:lnTo>
                  <a:pt x="1001794" y="1783"/>
                </a:lnTo>
                <a:lnTo>
                  <a:pt x="1010712" y="7134"/>
                </a:lnTo>
                <a:lnTo>
                  <a:pt x="1016063" y="16052"/>
                </a:lnTo>
                <a:lnTo>
                  <a:pt x="1017847" y="28537"/>
                </a:lnTo>
                <a:lnTo>
                  <a:pt x="1017847" y="342453"/>
                </a:lnTo>
                <a:lnTo>
                  <a:pt x="1016063" y="354938"/>
                </a:lnTo>
                <a:lnTo>
                  <a:pt x="1010712" y="363856"/>
                </a:lnTo>
                <a:lnTo>
                  <a:pt x="1001794" y="369207"/>
                </a:lnTo>
                <a:lnTo>
                  <a:pt x="989309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16687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3225" y="4024190"/>
            <a:ext cx="732790" cy="371475"/>
          </a:xfrm>
          <a:custGeom>
            <a:avLst/>
            <a:gdLst/>
            <a:ahLst/>
            <a:cxnLst/>
            <a:rect l="l" t="t" r="r" b="b"/>
            <a:pathLst>
              <a:path w="732789" h="371475">
                <a:moveTo>
                  <a:pt x="703931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703931" y="0"/>
                </a:lnTo>
                <a:lnTo>
                  <a:pt x="716417" y="1783"/>
                </a:lnTo>
                <a:lnTo>
                  <a:pt x="725335" y="7134"/>
                </a:lnTo>
                <a:lnTo>
                  <a:pt x="730685" y="16052"/>
                </a:lnTo>
                <a:lnTo>
                  <a:pt x="732469" y="28537"/>
                </a:lnTo>
                <a:lnTo>
                  <a:pt x="732469" y="342453"/>
                </a:lnTo>
                <a:lnTo>
                  <a:pt x="730685" y="354938"/>
                </a:lnTo>
                <a:lnTo>
                  <a:pt x="725335" y="363856"/>
                </a:lnTo>
                <a:lnTo>
                  <a:pt x="716417" y="369207"/>
                </a:lnTo>
                <a:lnTo>
                  <a:pt x="703931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464250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3225" y="4499820"/>
            <a:ext cx="1864995" cy="371475"/>
          </a:xfrm>
          <a:custGeom>
            <a:avLst/>
            <a:gdLst/>
            <a:ahLst/>
            <a:cxnLst/>
            <a:rect l="l" t="t" r="r" b="b"/>
            <a:pathLst>
              <a:path w="1864995" h="371475">
                <a:moveTo>
                  <a:pt x="1835930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835930" y="0"/>
                </a:lnTo>
                <a:lnTo>
                  <a:pt x="1848415" y="1783"/>
                </a:lnTo>
                <a:lnTo>
                  <a:pt x="1857333" y="7134"/>
                </a:lnTo>
                <a:lnTo>
                  <a:pt x="1862684" y="16052"/>
                </a:lnTo>
                <a:lnTo>
                  <a:pt x="1864468" y="28537"/>
                </a:lnTo>
                <a:lnTo>
                  <a:pt x="1864468" y="342453"/>
                </a:lnTo>
                <a:lnTo>
                  <a:pt x="1862684" y="354938"/>
                </a:lnTo>
                <a:lnTo>
                  <a:pt x="1857333" y="363856"/>
                </a:lnTo>
                <a:lnTo>
                  <a:pt x="1848415" y="369207"/>
                </a:lnTo>
                <a:lnTo>
                  <a:pt x="1835930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38" y="2745628"/>
            <a:ext cx="7217409" cy="209931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공간이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비좁을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때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자식을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어떻게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-4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하지</a:t>
            </a:r>
            <a:r>
              <a:rPr sz="2600" spc="-4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  <a:p>
            <a:pPr marL="649605">
              <a:lnSpc>
                <a:spcPct val="100000"/>
              </a:lnSpc>
              <a:spcBef>
                <a:spcPts val="130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nowrap</a:t>
            </a:r>
            <a:r>
              <a:rPr sz="1850" spc="-46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9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모든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요소들을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줄에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정렬합니다</a:t>
            </a:r>
            <a:r>
              <a:rPr sz="2600" spc="8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649605">
              <a:lnSpc>
                <a:spcPct val="100000"/>
              </a:lnSpc>
              <a:spcBef>
                <a:spcPts val="62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wrap</a:t>
            </a:r>
            <a:r>
              <a:rPr sz="1850" spc="-459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9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요소들을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여러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줄에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걸쳐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정렬합니다</a:t>
            </a:r>
            <a:r>
              <a:rPr sz="2600" spc="8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649605">
              <a:lnSpc>
                <a:spcPct val="100000"/>
              </a:lnSpc>
              <a:spcBef>
                <a:spcPts val="62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wrap-reverse</a:t>
            </a:r>
            <a:r>
              <a:rPr sz="1850" spc="-45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요소들을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여러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줄에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걸쳐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반대로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8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정렬합니다</a:t>
            </a:r>
            <a:r>
              <a:rPr sz="2600" spc="8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494" y="4870794"/>
            <a:ext cx="4119245" cy="532765"/>
          </a:xfrm>
          <a:custGeom>
            <a:avLst/>
            <a:gdLst/>
            <a:ahLst/>
            <a:cxnLst/>
            <a:rect l="l" t="t" r="r" b="b"/>
            <a:pathLst>
              <a:path w="4119245" h="532764">
                <a:moveTo>
                  <a:pt x="0" y="0"/>
                </a:moveTo>
                <a:lnTo>
                  <a:pt x="4118952" y="0"/>
                </a:lnTo>
                <a:lnTo>
                  <a:pt x="4118952" y="532705"/>
                </a:lnTo>
                <a:lnTo>
                  <a:pt x="0" y="532705"/>
                </a:lnTo>
                <a:lnTo>
                  <a:pt x="0" y="0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0446" y="4870794"/>
            <a:ext cx="4119245" cy="532765"/>
          </a:xfrm>
          <a:custGeom>
            <a:avLst/>
            <a:gdLst/>
            <a:ahLst/>
            <a:cxnLst/>
            <a:rect l="l" t="t" r="r" b="b"/>
            <a:pathLst>
              <a:path w="4119245" h="532764">
                <a:moveTo>
                  <a:pt x="0" y="0"/>
                </a:moveTo>
                <a:lnTo>
                  <a:pt x="4118952" y="0"/>
                </a:lnTo>
                <a:lnTo>
                  <a:pt x="4118952" y="532705"/>
                </a:lnTo>
                <a:lnTo>
                  <a:pt x="0" y="532705"/>
                </a:lnTo>
                <a:lnTo>
                  <a:pt x="0" y="0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0446" y="5408256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0446" y="5940961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75203" y="5403500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4155" y="5403500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94" y="5408256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494" y="5940961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251" y="5403500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5203" y="5403500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0446" y="487555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0446" y="5408256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5203" y="487079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94155" y="487079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94" y="487555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494" y="5408256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251" y="487079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5203" y="487079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0446" y="434284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0446" y="487555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5203" y="433808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4155" y="433808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494" y="434284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1494" y="487555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6251" y="433808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5203" y="4338089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0446" y="381014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0446" y="434284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5203" y="380538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94155" y="380538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1494" y="3810140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1494" y="4342845"/>
            <a:ext cx="4128770" cy="0"/>
          </a:xfrm>
          <a:custGeom>
            <a:avLst/>
            <a:gdLst/>
            <a:ahLst/>
            <a:cxnLst/>
            <a:rect l="l" t="t" r="r" b="b"/>
            <a:pathLst>
              <a:path w="4128770">
                <a:moveTo>
                  <a:pt x="0" y="0"/>
                </a:moveTo>
                <a:lnTo>
                  <a:pt x="4128464" y="0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251" y="380538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5203" y="3805384"/>
            <a:ext cx="0" cy="542290"/>
          </a:xfrm>
          <a:custGeom>
            <a:avLst/>
            <a:gdLst/>
            <a:ahLst/>
            <a:cxnLst/>
            <a:rect l="l" t="t" r="r" b="b"/>
            <a:pathLst>
              <a:path h="542289">
                <a:moveTo>
                  <a:pt x="0" y="0"/>
                </a:moveTo>
                <a:lnTo>
                  <a:pt x="0" y="542217"/>
                </a:lnTo>
              </a:path>
            </a:pathLst>
          </a:custGeom>
          <a:ln w="9512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5410" y="2055067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5410" y="2540209"/>
            <a:ext cx="85613" cy="8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34038" y="1215934"/>
            <a:ext cx="4124325" cy="152654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250" spc="1605" dirty="0">
                <a:latin typeface="Comic Sans MS"/>
                <a:cs typeface="Comic Sans MS"/>
              </a:rPr>
              <a:t> </a:t>
            </a:r>
            <a:r>
              <a:rPr sz="2250" spc="-220" dirty="0">
                <a:latin typeface="Comic Sans MS"/>
                <a:cs typeface="Comic Sans MS"/>
              </a:rPr>
              <a:t> </a:t>
            </a:r>
            <a:r>
              <a:rPr sz="2000" spc="130" dirty="0">
                <a:latin typeface="Noto Sans CJK JP Regular"/>
                <a:cs typeface="Noto Sans CJK JP Regular"/>
              </a:rPr>
              <a:t>개구리 게임</a:t>
            </a:r>
            <a:r>
              <a:rPr sz="2000" spc="-125" dirty="0">
                <a:latin typeface="Noto Sans CJK JP Regular"/>
                <a:cs typeface="Noto Sans CJK JP Regular"/>
              </a:rPr>
              <a:t> </a:t>
            </a:r>
            <a:r>
              <a:rPr sz="2000" spc="130" dirty="0">
                <a:latin typeface="Noto Sans CJK JP Regular"/>
                <a:cs typeface="Noto Sans CJK JP Regular"/>
              </a:rPr>
              <a:t>실습</a:t>
            </a:r>
            <a:endParaRPr sz="2000">
              <a:latin typeface="Noto Sans CJK JP Regular"/>
              <a:cs typeface="Noto Sans CJK JP Regular"/>
            </a:endParaRPr>
          </a:p>
          <a:p>
            <a:pPr marL="563880" marR="5080">
              <a:lnSpc>
                <a:spcPct val="122400"/>
              </a:lnSpc>
              <a:spcBef>
                <a:spcPts val="495"/>
              </a:spcBef>
            </a:pPr>
            <a:r>
              <a:rPr sz="2600" spc="-28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h</a:t>
            </a:r>
            <a:r>
              <a:rPr sz="2600" spc="-17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ttps</a:t>
            </a:r>
            <a:r>
              <a:rPr sz="2600" spc="-75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://</a:t>
            </a:r>
            <a:r>
              <a:rPr sz="2600" spc="-18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fle</a:t>
            </a:r>
            <a:r>
              <a:rPr sz="2600" spc="-28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x</a:t>
            </a:r>
            <a:r>
              <a:rPr sz="2600" spc="-24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b</a:t>
            </a:r>
            <a:r>
              <a:rPr sz="2600" spc="-29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ox</a:t>
            </a:r>
            <a:r>
              <a:rPr sz="2600" spc="-6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f</a:t>
            </a:r>
            <a:r>
              <a:rPr sz="2600" spc="-24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ro</a:t>
            </a:r>
            <a:r>
              <a:rPr sz="2600" spc="-254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gg</a:t>
            </a:r>
            <a:r>
              <a:rPr sz="2600" spc="-24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y</a:t>
            </a:r>
            <a:r>
              <a:rPr sz="2600" spc="-175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.</a:t>
            </a:r>
            <a:r>
              <a:rPr sz="2600" spc="-21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c</a:t>
            </a:r>
            <a:r>
              <a:rPr sz="2600" spc="-29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o</a:t>
            </a:r>
            <a:r>
              <a:rPr sz="2600" spc="-42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m</a:t>
            </a:r>
            <a:r>
              <a:rPr sz="2600" spc="-80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/#</a:t>
            </a:r>
            <a:r>
              <a:rPr sz="2600" spc="-25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k</a:t>
            </a:r>
            <a:r>
              <a:rPr sz="2600" spc="-22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o </a:t>
            </a:r>
            <a:r>
              <a:rPr sz="2600" spc="-150" dirty="0">
                <a:solidFill>
                  <a:srgbClr val="0366D5"/>
                </a:solidFill>
                <a:latin typeface="Arial"/>
                <a:cs typeface="Arial"/>
              </a:rPr>
              <a:t> </a:t>
            </a:r>
            <a:r>
              <a:rPr sz="2600" spc="-254" dirty="0">
                <a:latin typeface="Comic Sans MS"/>
                <a:cs typeface="Comic Sans MS"/>
              </a:rPr>
              <a:t>RN</a:t>
            </a:r>
            <a:r>
              <a:rPr sz="1900" spc="-254" dirty="0">
                <a:latin typeface="Noto Sans CJK JP Regular"/>
                <a:cs typeface="Noto Sans CJK JP Regular"/>
              </a:rPr>
              <a:t>과 </a:t>
            </a:r>
            <a:r>
              <a:rPr sz="1900" spc="130" dirty="0">
                <a:latin typeface="Noto Sans CJK JP Regular"/>
                <a:cs typeface="Noto Sans CJK JP Regular"/>
              </a:rPr>
              <a:t>상관 없는</a:t>
            </a:r>
            <a:r>
              <a:rPr sz="1900" spc="-185" dirty="0"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latin typeface="Noto Sans CJK JP Regular"/>
                <a:cs typeface="Noto Sans CJK JP Regular"/>
              </a:rPr>
              <a:t>단계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12384" y="2944511"/>
            <a:ext cx="95125" cy="95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48667" y="2806562"/>
            <a:ext cx="1446530" cy="361950"/>
          </a:xfrm>
          <a:custGeom>
            <a:avLst/>
            <a:gdLst/>
            <a:ahLst/>
            <a:cxnLst/>
            <a:rect l="l" t="t" r="r" b="b"/>
            <a:pathLst>
              <a:path w="1446529" h="361950">
                <a:moveTo>
                  <a:pt x="1417376" y="361478"/>
                </a:moveTo>
                <a:lnTo>
                  <a:pt x="28537" y="361478"/>
                </a:lnTo>
                <a:lnTo>
                  <a:pt x="16052" y="359694"/>
                </a:lnTo>
                <a:lnTo>
                  <a:pt x="7134" y="354344"/>
                </a:lnTo>
                <a:lnTo>
                  <a:pt x="1783" y="345425"/>
                </a:lnTo>
                <a:lnTo>
                  <a:pt x="0" y="33294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417376" y="0"/>
                </a:lnTo>
                <a:lnTo>
                  <a:pt x="1429861" y="1783"/>
                </a:lnTo>
                <a:lnTo>
                  <a:pt x="1438779" y="7134"/>
                </a:lnTo>
                <a:lnTo>
                  <a:pt x="1444130" y="16052"/>
                </a:lnTo>
                <a:lnTo>
                  <a:pt x="1445913" y="28537"/>
                </a:lnTo>
                <a:lnTo>
                  <a:pt x="1445913" y="332940"/>
                </a:lnTo>
                <a:lnTo>
                  <a:pt x="1444130" y="345425"/>
                </a:lnTo>
                <a:lnTo>
                  <a:pt x="1438779" y="354344"/>
                </a:lnTo>
                <a:lnTo>
                  <a:pt x="1429861" y="359694"/>
                </a:lnTo>
                <a:lnTo>
                  <a:pt x="1417376" y="36147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12384" y="3420140"/>
            <a:ext cx="95125" cy="95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8667" y="3282191"/>
            <a:ext cx="1579245" cy="371475"/>
          </a:xfrm>
          <a:custGeom>
            <a:avLst/>
            <a:gdLst/>
            <a:ahLst/>
            <a:cxnLst/>
            <a:rect l="l" t="t" r="r" b="b"/>
            <a:pathLst>
              <a:path w="1579245" h="371475">
                <a:moveTo>
                  <a:pt x="1550552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550552" y="0"/>
                </a:lnTo>
                <a:lnTo>
                  <a:pt x="1563037" y="1783"/>
                </a:lnTo>
                <a:lnTo>
                  <a:pt x="1571955" y="7134"/>
                </a:lnTo>
                <a:lnTo>
                  <a:pt x="1577306" y="16052"/>
                </a:lnTo>
                <a:lnTo>
                  <a:pt x="1579090" y="28537"/>
                </a:lnTo>
                <a:lnTo>
                  <a:pt x="1579090" y="342453"/>
                </a:lnTo>
                <a:lnTo>
                  <a:pt x="1577306" y="354938"/>
                </a:lnTo>
                <a:lnTo>
                  <a:pt x="1571955" y="363856"/>
                </a:lnTo>
                <a:lnTo>
                  <a:pt x="1563037" y="369207"/>
                </a:lnTo>
                <a:lnTo>
                  <a:pt x="1550552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37499" y="2650485"/>
            <a:ext cx="281876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725"/>
              </a:spcBef>
              <a:buSzPct val="136842"/>
              <a:buFont typeface="Liberation Sans"/>
              <a:buAutoNum type="arabicPlain" startAt="14"/>
              <a:tabLst>
                <a:tab pos="358775" algn="l"/>
                <a:tab pos="139890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단계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답</a:t>
            </a:r>
            <a:r>
              <a:rPr sz="1900" spc="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order:</a:t>
            </a:r>
            <a:r>
              <a:rPr sz="1850" spc="-4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1;</a:t>
            </a:r>
            <a:endParaRPr sz="1850">
              <a:latin typeface="DejaVu Sans Mono"/>
              <a:cs typeface="DejaVu Sans Mono"/>
            </a:endParaRPr>
          </a:p>
          <a:p>
            <a:pPr marL="352425" indent="-339725">
              <a:lnSpc>
                <a:spcPct val="100000"/>
              </a:lnSpc>
              <a:spcBef>
                <a:spcPts val="625"/>
              </a:spcBef>
              <a:buSzPct val="136842"/>
              <a:buFont typeface="Liberation Sans"/>
              <a:buAutoNum type="arabicPlain" startAt="14"/>
              <a:tabLst>
                <a:tab pos="353060" algn="l"/>
                <a:tab pos="1393825" algn="l"/>
              </a:tabLst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단계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답</a:t>
            </a:r>
            <a:r>
              <a:rPr sz="1900" spc="2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order:</a:t>
            </a:r>
            <a:r>
              <a:rPr sz="1850" spc="-7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-1;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31024" y="3834205"/>
            <a:ext cx="5600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5" dirty="0">
                <a:solidFill>
                  <a:srgbClr val="23292D"/>
                </a:solidFill>
                <a:latin typeface="Comic Sans MS"/>
                <a:cs typeface="Comic Sans MS"/>
              </a:rPr>
              <a:t>C</a:t>
            </a:r>
            <a:r>
              <a:rPr sz="2600" spc="-465" dirty="0">
                <a:solidFill>
                  <a:srgbClr val="23292D"/>
                </a:solidFill>
                <a:latin typeface="Comic Sans MS"/>
                <a:cs typeface="Comic Sans MS"/>
              </a:rPr>
              <a:t>SS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96113" y="3834205"/>
            <a:ext cx="10680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05" dirty="0">
                <a:solidFill>
                  <a:srgbClr val="23292D"/>
                </a:solidFill>
                <a:latin typeface="Comic Sans MS"/>
                <a:cs typeface="Comic Sans MS"/>
              </a:rPr>
              <a:t>RN</a:t>
            </a:r>
            <a:r>
              <a:rPr sz="2600" spc="-409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2600" spc="-280" dirty="0">
                <a:solidFill>
                  <a:srgbClr val="23292D"/>
                </a:solidFill>
                <a:latin typeface="Comic Sans MS"/>
                <a:cs typeface="Comic Sans MS"/>
              </a:rPr>
              <a:t>S</a:t>
            </a:r>
            <a:r>
              <a:rPr sz="2600" spc="-280" dirty="0">
                <a:solidFill>
                  <a:srgbClr val="23292D"/>
                </a:solidFill>
                <a:latin typeface="Trebuchet MS"/>
                <a:cs typeface="Trebuchet MS"/>
              </a:rPr>
              <a:t>ty</a:t>
            </a:r>
            <a:r>
              <a:rPr sz="2600" spc="-280" dirty="0">
                <a:solidFill>
                  <a:srgbClr val="23292D"/>
                </a:solidFill>
                <a:latin typeface="Comic Sans MS"/>
                <a:cs typeface="Comic Sans MS"/>
              </a:rPr>
              <a:t>le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7214" y="4366910"/>
            <a:ext cx="11703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54" dirty="0">
                <a:solidFill>
                  <a:srgbClr val="23292D"/>
                </a:solidFill>
                <a:latin typeface="Arial"/>
                <a:cs typeface="Arial"/>
              </a:rPr>
              <a:t>order</a:t>
            </a:r>
            <a:r>
              <a:rPr sz="2600" spc="-350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속성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86166" y="4366910"/>
            <a:ext cx="20066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05" dirty="0">
                <a:solidFill>
                  <a:srgbClr val="23292D"/>
                </a:solidFill>
                <a:latin typeface="Comic Sans MS"/>
                <a:cs typeface="Comic Sans MS"/>
              </a:rPr>
              <a:t>X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4671" y="4975433"/>
            <a:ext cx="2987040" cy="371475"/>
          </a:xfrm>
          <a:custGeom>
            <a:avLst/>
            <a:gdLst/>
            <a:ahLst/>
            <a:cxnLst/>
            <a:rect l="l" t="t" r="r" b="b"/>
            <a:pathLst>
              <a:path w="2987040" h="371475">
                <a:moveTo>
                  <a:pt x="295841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958416" y="0"/>
                </a:lnTo>
                <a:lnTo>
                  <a:pt x="2970901" y="1783"/>
                </a:lnTo>
                <a:lnTo>
                  <a:pt x="2979819" y="7134"/>
                </a:lnTo>
                <a:lnTo>
                  <a:pt x="2985170" y="16052"/>
                </a:lnTo>
                <a:lnTo>
                  <a:pt x="2986953" y="28537"/>
                </a:lnTo>
                <a:lnTo>
                  <a:pt x="2986953" y="342453"/>
                </a:lnTo>
                <a:lnTo>
                  <a:pt x="2985170" y="354938"/>
                </a:lnTo>
                <a:lnTo>
                  <a:pt x="2979819" y="363856"/>
                </a:lnTo>
                <a:lnTo>
                  <a:pt x="2970901" y="369207"/>
                </a:lnTo>
                <a:lnTo>
                  <a:pt x="295841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52828" y="4994605"/>
            <a:ext cx="28492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flex-direction:</a:t>
            </a:r>
            <a:r>
              <a:rPr sz="1850" spc="-5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row;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03623" y="4975433"/>
            <a:ext cx="2987040" cy="371475"/>
          </a:xfrm>
          <a:custGeom>
            <a:avLst/>
            <a:gdLst/>
            <a:ahLst/>
            <a:cxnLst/>
            <a:rect l="l" t="t" r="r" b="b"/>
            <a:pathLst>
              <a:path w="2987040" h="371475">
                <a:moveTo>
                  <a:pt x="295841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958416" y="0"/>
                </a:lnTo>
                <a:lnTo>
                  <a:pt x="2970901" y="1783"/>
                </a:lnTo>
                <a:lnTo>
                  <a:pt x="2979819" y="7134"/>
                </a:lnTo>
                <a:lnTo>
                  <a:pt x="2985170" y="16052"/>
                </a:lnTo>
                <a:lnTo>
                  <a:pt x="2986953" y="28537"/>
                </a:lnTo>
                <a:lnTo>
                  <a:pt x="2986953" y="342453"/>
                </a:lnTo>
                <a:lnTo>
                  <a:pt x="2985170" y="354938"/>
                </a:lnTo>
                <a:lnTo>
                  <a:pt x="2979819" y="363856"/>
                </a:lnTo>
                <a:lnTo>
                  <a:pt x="2970901" y="369207"/>
                </a:lnTo>
                <a:lnTo>
                  <a:pt x="295841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71780" y="4994605"/>
            <a:ext cx="28492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flexDirection:'row',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4671" y="5508138"/>
            <a:ext cx="3834129" cy="371475"/>
          </a:xfrm>
          <a:custGeom>
            <a:avLst/>
            <a:gdLst/>
            <a:ahLst/>
            <a:cxnLst/>
            <a:rect l="l" t="t" r="r" b="b"/>
            <a:pathLst>
              <a:path w="3834129" h="371475">
                <a:moveTo>
                  <a:pt x="380503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3805036" y="0"/>
                </a:lnTo>
                <a:lnTo>
                  <a:pt x="3817522" y="1783"/>
                </a:lnTo>
                <a:lnTo>
                  <a:pt x="3826440" y="7134"/>
                </a:lnTo>
                <a:lnTo>
                  <a:pt x="3831790" y="16052"/>
                </a:lnTo>
                <a:lnTo>
                  <a:pt x="3833574" y="28537"/>
                </a:lnTo>
                <a:lnTo>
                  <a:pt x="3833574" y="342453"/>
                </a:lnTo>
                <a:lnTo>
                  <a:pt x="3831790" y="354938"/>
                </a:lnTo>
                <a:lnTo>
                  <a:pt x="3826440" y="363856"/>
                </a:lnTo>
                <a:lnTo>
                  <a:pt x="3817522" y="369207"/>
                </a:lnTo>
                <a:lnTo>
                  <a:pt x="380503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52828" y="5527311"/>
            <a:ext cx="36963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justify-content:</a:t>
            </a:r>
            <a:r>
              <a:rPr sz="1850" spc="-3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flex-end;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03623" y="5508138"/>
            <a:ext cx="3834129" cy="371475"/>
          </a:xfrm>
          <a:custGeom>
            <a:avLst/>
            <a:gdLst/>
            <a:ahLst/>
            <a:cxnLst/>
            <a:rect l="l" t="t" r="r" b="b"/>
            <a:pathLst>
              <a:path w="3834129" h="371475">
                <a:moveTo>
                  <a:pt x="380503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3805036" y="0"/>
                </a:lnTo>
                <a:lnTo>
                  <a:pt x="3817522" y="1783"/>
                </a:lnTo>
                <a:lnTo>
                  <a:pt x="3826440" y="7134"/>
                </a:lnTo>
                <a:lnTo>
                  <a:pt x="3831790" y="16052"/>
                </a:lnTo>
                <a:lnTo>
                  <a:pt x="3833574" y="28537"/>
                </a:lnTo>
                <a:lnTo>
                  <a:pt x="3833574" y="342453"/>
                </a:lnTo>
                <a:lnTo>
                  <a:pt x="3831790" y="354938"/>
                </a:lnTo>
                <a:lnTo>
                  <a:pt x="3826440" y="363856"/>
                </a:lnTo>
                <a:lnTo>
                  <a:pt x="3817522" y="369207"/>
                </a:lnTo>
                <a:lnTo>
                  <a:pt x="380503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071780" y="5527311"/>
            <a:ext cx="36963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justifyContent:'flex-end',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1946285"/>
            <a:ext cx="3354704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325" dirty="0">
                <a:latin typeface="Trebuchet MS"/>
                <a:cs typeface="Trebuchet MS"/>
              </a:rPr>
              <a:t>fle</a:t>
            </a:r>
            <a:r>
              <a:rPr sz="2850" spc="-325" dirty="0">
                <a:latin typeface="Comic Sans MS"/>
                <a:cs typeface="Comic Sans MS"/>
              </a:rPr>
              <a:t>x </a:t>
            </a:r>
            <a:r>
              <a:rPr sz="2100" spc="100" dirty="0">
                <a:latin typeface="Noto Sans CJK JP Regular"/>
                <a:cs typeface="Noto Sans CJK JP Regular"/>
              </a:rPr>
              <a:t>레</a:t>
            </a:r>
            <a:r>
              <a:rPr sz="2150" spc="100" dirty="0">
                <a:latin typeface="Noto Sans CJK JP Regular"/>
                <a:cs typeface="Noto Sans CJK JP Regular"/>
              </a:rPr>
              <a:t>이아웃 </a:t>
            </a:r>
            <a:r>
              <a:rPr sz="2850" spc="-280" dirty="0">
                <a:latin typeface="Liberation Sans"/>
                <a:cs typeface="Liberation Sans"/>
              </a:rPr>
              <a:t>#1</a:t>
            </a:r>
            <a:r>
              <a:rPr sz="2850" spc="-509" dirty="0">
                <a:latin typeface="Liberation Sans"/>
                <a:cs typeface="Liberation Sans"/>
              </a:rPr>
              <a:t> </a:t>
            </a:r>
            <a:r>
              <a:rPr sz="2100" spc="-130" dirty="0">
                <a:latin typeface="Noto Sans CJK JP Regular"/>
                <a:cs typeface="Noto Sans CJK JP Regular"/>
              </a:rPr>
              <a:t>크기</a:t>
            </a:r>
            <a:r>
              <a:rPr sz="2850" spc="-130" dirty="0">
                <a:latin typeface="Liberation Sans"/>
                <a:cs typeface="Liberation Sans"/>
              </a:rPr>
              <a:t>(</a:t>
            </a:r>
            <a:r>
              <a:rPr sz="2850" spc="-130" dirty="0">
                <a:latin typeface="Comic Sans MS"/>
                <a:cs typeface="Comic Sans MS"/>
              </a:rPr>
              <a:t>s</a:t>
            </a:r>
            <a:r>
              <a:rPr sz="2850" spc="-130" dirty="0">
                <a:latin typeface="Trebuchet MS"/>
                <a:cs typeface="Trebuchet MS"/>
              </a:rPr>
              <a:t>i</a:t>
            </a:r>
            <a:r>
              <a:rPr sz="2850" spc="-130" dirty="0">
                <a:latin typeface="Comic Sans MS"/>
                <a:cs typeface="Comic Sans MS"/>
              </a:rPr>
              <a:t>z</a:t>
            </a:r>
            <a:r>
              <a:rPr sz="2850" spc="-130" dirty="0">
                <a:latin typeface="Trebuchet MS"/>
                <a:cs typeface="Trebuchet MS"/>
              </a:rPr>
              <a:t>e</a:t>
            </a:r>
            <a:r>
              <a:rPr sz="2850" spc="-130" dirty="0">
                <a:latin typeface="Liberation Sans"/>
                <a:cs typeface="Liberation Sans"/>
              </a:rPr>
              <a:t>)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273044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225" y="2587755"/>
            <a:ext cx="732790" cy="371475"/>
          </a:xfrm>
          <a:custGeom>
            <a:avLst/>
            <a:gdLst/>
            <a:ahLst/>
            <a:cxnLst/>
            <a:rect l="l" t="t" r="r" b="b"/>
            <a:pathLst>
              <a:path w="732789" h="371475">
                <a:moveTo>
                  <a:pt x="703931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703931" y="0"/>
                </a:lnTo>
                <a:lnTo>
                  <a:pt x="716417" y="1783"/>
                </a:lnTo>
                <a:lnTo>
                  <a:pt x="725335" y="7134"/>
                </a:lnTo>
                <a:lnTo>
                  <a:pt x="730685" y="16052"/>
                </a:lnTo>
                <a:lnTo>
                  <a:pt x="732469" y="28537"/>
                </a:lnTo>
                <a:lnTo>
                  <a:pt x="732469" y="342453"/>
                </a:lnTo>
                <a:lnTo>
                  <a:pt x="730685" y="354938"/>
                </a:lnTo>
                <a:lnTo>
                  <a:pt x="725335" y="363856"/>
                </a:lnTo>
                <a:lnTo>
                  <a:pt x="716417" y="369207"/>
                </a:lnTo>
                <a:lnTo>
                  <a:pt x="703931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225" y="2587755"/>
            <a:ext cx="732790" cy="3238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45"/>
              </a:spcBef>
            </a:pPr>
            <a:r>
              <a:rPr sz="1850" spc="-5" dirty="0">
                <a:latin typeface="DejaVu Sans Mono"/>
                <a:cs typeface="DejaVu Sans Mono"/>
              </a:rPr>
              <a:t>flex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10" y="320607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3225" y="3063385"/>
            <a:ext cx="1294130" cy="371475"/>
          </a:xfrm>
          <a:custGeom>
            <a:avLst/>
            <a:gdLst/>
            <a:ahLst/>
            <a:cxnLst/>
            <a:rect l="l" t="t" r="r" b="b"/>
            <a:pathLst>
              <a:path w="1294130" h="371475">
                <a:moveTo>
                  <a:pt x="1265174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265174" y="0"/>
                </a:lnTo>
                <a:lnTo>
                  <a:pt x="1277660" y="1783"/>
                </a:lnTo>
                <a:lnTo>
                  <a:pt x="1286578" y="7134"/>
                </a:lnTo>
                <a:lnTo>
                  <a:pt x="1291928" y="16052"/>
                </a:lnTo>
                <a:lnTo>
                  <a:pt x="1293712" y="28537"/>
                </a:lnTo>
                <a:lnTo>
                  <a:pt x="1293712" y="342453"/>
                </a:lnTo>
                <a:lnTo>
                  <a:pt x="1291928" y="354938"/>
                </a:lnTo>
                <a:lnTo>
                  <a:pt x="1286578" y="363856"/>
                </a:lnTo>
                <a:lnTo>
                  <a:pt x="1277660" y="369207"/>
                </a:lnTo>
                <a:lnTo>
                  <a:pt x="1265174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369121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3225" y="3548527"/>
            <a:ext cx="1722120" cy="361950"/>
          </a:xfrm>
          <a:custGeom>
            <a:avLst/>
            <a:gdLst/>
            <a:ahLst/>
            <a:cxnLst/>
            <a:rect l="l" t="t" r="r" b="b"/>
            <a:pathLst>
              <a:path w="1722120" h="361950">
                <a:moveTo>
                  <a:pt x="1693241" y="361478"/>
                </a:moveTo>
                <a:lnTo>
                  <a:pt x="28537" y="361478"/>
                </a:lnTo>
                <a:lnTo>
                  <a:pt x="16052" y="359694"/>
                </a:lnTo>
                <a:lnTo>
                  <a:pt x="7134" y="354344"/>
                </a:lnTo>
                <a:lnTo>
                  <a:pt x="1783" y="345425"/>
                </a:lnTo>
                <a:lnTo>
                  <a:pt x="0" y="33294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693241" y="0"/>
                </a:lnTo>
                <a:lnTo>
                  <a:pt x="1705726" y="1783"/>
                </a:lnTo>
                <a:lnTo>
                  <a:pt x="1714644" y="7134"/>
                </a:lnTo>
                <a:lnTo>
                  <a:pt x="1719995" y="16052"/>
                </a:lnTo>
                <a:lnTo>
                  <a:pt x="1721779" y="28537"/>
                </a:lnTo>
                <a:lnTo>
                  <a:pt x="1721779" y="332940"/>
                </a:lnTo>
                <a:lnTo>
                  <a:pt x="1719995" y="345425"/>
                </a:lnTo>
                <a:lnTo>
                  <a:pt x="1714644" y="354344"/>
                </a:lnTo>
                <a:lnTo>
                  <a:pt x="1705726" y="359694"/>
                </a:lnTo>
                <a:lnTo>
                  <a:pt x="1693241" y="36147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5410" y="4166846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3225" y="4024157"/>
            <a:ext cx="1437005" cy="371475"/>
          </a:xfrm>
          <a:custGeom>
            <a:avLst/>
            <a:gdLst/>
            <a:ahLst/>
            <a:cxnLst/>
            <a:rect l="l" t="t" r="r" b="b"/>
            <a:pathLst>
              <a:path w="1437005" h="371475">
                <a:moveTo>
                  <a:pt x="1407863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407863" y="0"/>
                </a:lnTo>
                <a:lnTo>
                  <a:pt x="1420348" y="1783"/>
                </a:lnTo>
                <a:lnTo>
                  <a:pt x="1429266" y="7134"/>
                </a:lnTo>
                <a:lnTo>
                  <a:pt x="1434617" y="16052"/>
                </a:lnTo>
                <a:lnTo>
                  <a:pt x="1436401" y="28537"/>
                </a:lnTo>
                <a:lnTo>
                  <a:pt x="1436401" y="342453"/>
                </a:lnTo>
                <a:lnTo>
                  <a:pt x="1434617" y="354938"/>
                </a:lnTo>
                <a:lnTo>
                  <a:pt x="1429266" y="363856"/>
                </a:lnTo>
                <a:lnTo>
                  <a:pt x="1420348" y="369207"/>
                </a:lnTo>
                <a:lnTo>
                  <a:pt x="1407863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5410" y="464247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2384" y="5046777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5768" y="3082557"/>
            <a:ext cx="4624705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flexGrow</a:t>
            </a:r>
            <a:endParaRPr sz="1850">
              <a:latin typeface="DejaVu Sans Mono"/>
              <a:cs typeface="DejaVu Sans Mono"/>
            </a:endParaRPr>
          </a:p>
          <a:p>
            <a:pPr marL="12700" marR="2965450" indent="85090">
              <a:lnSpc>
                <a:spcPct val="167600"/>
              </a:lnSpc>
              <a:spcBef>
                <a:spcPts val="10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flexShirink  felxBasis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참고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문서</a:t>
            </a:r>
            <a:endParaRPr sz="1900">
              <a:latin typeface="Noto Sans CJK JP Regular"/>
              <a:cs typeface="Noto Sans CJK JP Regular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600" spc="-30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how </a:t>
            </a:r>
            <a:r>
              <a:rPr sz="2600" spc="-23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flexbox </a:t>
            </a:r>
            <a:r>
              <a:rPr sz="2600" spc="-270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works </a:t>
            </a:r>
            <a:r>
              <a:rPr sz="2600" spc="65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‑</a:t>
            </a:r>
            <a:r>
              <a:rPr sz="2600" spc="-335" dirty="0">
                <a:solidFill>
                  <a:srgbClr val="0366D5"/>
                </a:solidFill>
                <a:latin typeface="Liberation Sans"/>
                <a:cs typeface="Liberation Sans"/>
                <a:hlinkClick r:id="rId4"/>
              </a:rPr>
              <a:t> </a:t>
            </a:r>
            <a:r>
              <a:rPr sz="2600" spc="-275" dirty="0">
                <a:solidFill>
                  <a:srgbClr val="0366D5"/>
                </a:solidFill>
                <a:latin typeface="Arial"/>
                <a:cs typeface="Arial"/>
                <a:hlinkClick r:id="rId4"/>
              </a:rPr>
              <a:t>freecodecamp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3229839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8214123" y="1379325"/>
                </a:move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8" y="1366082"/>
                </a:lnTo>
                <a:lnTo>
                  <a:pt x="8231960" y="1373499"/>
                </a:lnTo>
                <a:lnTo>
                  <a:pt x="8224528" y="1377884"/>
                </a:lnTo>
                <a:lnTo>
                  <a:pt x="8214123" y="1379325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3229855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0" y="1355544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9" y="1366082"/>
                </a:lnTo>
                <a:lnTo>
                  <a:pt x="8231960" y="1373499"/>
                </a:lnTo>
                <a:lnTo>
                  <a:pt x="8224529" y="1377884"/>
                </a:lnTo>
                <a:lnTo>
                  <a:pt x="8214123" y="1379325"/>
                </a:ln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2621663"/>
            <a:ext cx="150685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dirty="0">
                <a:latin typeface="Liberation Sans"/>
                <a:cs typeface="Liberation Sans"/>
              </a:rPr>
              <a:t>24</a:t>
            </a:r>
            <a:r>
              <a:rPr sz="2100" dirty="0">
                <a:latin typeface="Noto Sans CJK JP Regular"/>
                <a:cs typeface="Noto Sans CJK JP Regular"/>
              </a:rPr>
              <a:t>단계</a:t>
            </a:r>
            <a:r>
              <a:rPr sz="2100" spc="-60" dirty="0">
                <a:latin typeface="Noto Sans CJK JP Regular"/>
                <a:cs typeface="Noto Sans CJK JP Regular"/>
              </a:rPr>
              <a:t> </a:t>
            </a:r>
            <a:r>
              <a:rPr sz="2150" spc="110" dirty="0">
                <a:latin typeface="Noto Sans CJK JP Regular"/>
                <a:cs typeface="Noto Sans CJK JP Regular"/>
              </a:rPr>
              <a:t>힌</a:t>
            </a:r>
            <a:r>
              <a:rPr sz="2100" spc="110" dirty="0">
                <a:latin typeface="Noto Sans CJK JP Regular"/>
                <a:cs typeface="Noto Sans CJK JP Regular"/>
              </a:rPr>
              <a:t>트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752" y="3348894"/>
            <a:ext cx="2566670" cy="11061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flex-direction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 ; 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flex-wrap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 ; 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justify-content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6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; 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align-content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3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;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3229822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8214123" y="1379325"/>
                </a:move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8" y="1366082"/>
                </a:lnTo>
                <a:lnTo>
                  <a:pt x="8231960" y="1373499"/>
                </a:lnTo>
                <a:lnTo>
                  <a:pt x="8224528" y="1377884"/>
                </a:lnTo>
                <a:lnTo>
                  <a:pt x="8214123" y="1379325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3229839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0" y="1355544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9" y="1366082"/>
                </a:lnTo>
                <a:lnTo>
                  <a:pt x="8231960" y="1373499"/>
                </a:lnTo>
                <a:lnTo>
                  <a:pt x="8224529" y="1377884"/>
                </a:lnTo>
                <a:lnTo>
                  <a:pt x="8214123" y="1379325"/>
                </a:ln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2621646"/>
            <a:ext cx="150685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dirty="0">
                <a:latin typeface="Liberation Sans"/>
                <a:cs typeface="Liberation Sans"/>
              </a:rPr>
              <a:t>24</a:t>
            </a:r>
            <a:r>
              <a:rPr sz="2100" dirty="0">
                <a:latin typeface="Noto Sans CJK JP Regular"/>
                <a:cs typeface="Noto Sans CJK JP Regular"/>
              </a:rPr>
              <a:t>단계</a:t>
            </a:r>
            <a:r>
              <a:rPr sz="2100" spc="-60" dirty="0">
                <a:latin typeface="Noto Sans CJK JP Regular"/>
                <a:cs typeface="Noto Sans CJK JP Regular"/>
              </a:rPr>
              <a:t> </a:t>
            </a:r>
            <a:r>
              <a:rPr sz="2150" spc="110" dirty="0">
                <a:latin typeface="Noto Sans CJK JP Regular"/>
                <a:cs typeface="Noto Sans CJK JP Regular"/>
              </a:rPr>
              <a:t>정</a:t>
            </a:r>
            <a:r>
              <a:rPr sz="2100" spc="110" dirty="0">
                <a:latin typeface="Noto Sans CJK JP Regular"/>
                <a:cs typeface="Noto Sans CJK JP Regular"/>
              </a:rPr>
              <a:t>답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752" y="3348877"/>
            <a:ext cx="4401820" cy="11061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65"/>
              </a:spcBef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flex-direction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3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column-reverse; 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flex-wrap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 wrap-reverse; 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justify-content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center;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039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align-content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space-between;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2152282"/>
            <a:ext cx="4288812" cy="58541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이 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강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의의</a:t>
            </a:r>
            <a:r>
              <a:rPr sz="3150" spc="-21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목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표</a:t>
            </a:r>
            <a:endParaRPr sz="31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5410" y="395715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410" y="443278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90841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4038" y="2983431"/>
            <a:ext cx="8098812" cy="2127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퍼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레저를 </a:t>
            </a:r>
            <a:r>
              <a:rPr sz="2550" spc="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이용</a:t>
            </a:r>
            <a:r>
              <a:rPr sz="2500" spc="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하</a:t>
            </a:r>
            <a:r>
              <a:rPr sz="2550" spc="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는 </a:t>
            </a:r>
            <a:r>
              <a:rPr sz="2550" spc="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모바일 앱을</a:t>
            </a:r>
            <a:r>
              <a:rPr sz="2550" spc="-36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5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만든다</a:t>
            </a:r>
            <a:r>
              <a:rPr sz="3350" spc="50" dirty="0">
                <a:solidFill>
                  <a:srgbClr val="23292D"/>
                </a:solidFill>
                <a:latin typeface="Liberation Sans"/>
                <a:cs typeface="Liberation Sans"/>
              </a:rPr>
              <a:t>!</a:t>
            </a:r>
            <a:endParaRPr sz="3350" dirty="0">
              <a:latin typeface="Liberation Sans"/>
              <a:cs typeface="Liberation Sans"/>
            </a:endParaRPr>
          </a:p>
          <a:p>
            <a:pPr marL="563880">
              <a:lnSpc>
                <a:spcPct val="100000"/>
              </a:lnSpc>
              <a:spcBef>
                <a:spcPts val="26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자동차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경매</a:t>
            </a:r>
            <a:endParaRPr sz="1900" dirty="0">
              <a:latin typeface="Noto Sans CJK JP Regular"/>
              <a:cs typeface="Noto Sans CJK JP Regular"/>
            </a:endParaRPr>
          </a:p>
          <a:p>
            <a:pPr marL="563880">
              <a:lnSpc>
                <a:spcPct val="100000"/>
              </a:lnSpc>
              <a:spcBef>
                <a:spcPts val="76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모바일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앱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04" dirty="0">
                <a:latin typeface="Trebuchet MS"/>
                <a:cs typeface="Trebuchet MS"/>
              </a:rPr>
              <a:t>r</a:t>
            </a:r>
            <a:r>
              <a:rPr sz="2600" spc="-204" dirty="0">
                <a:latin typeface="Comic Sans MS"/>
                <a:cs typeface="Comic Sans MS"/>
              </a:rPr>
              <a:t>eac</a:t>
            </a:r>
            <a:r>
              <a:rPr sz="2600" spc="-204" dirty="0">
                <a:latin typeface="Trebuchet MS"/>
                <a:cs typeface="Trebuchet MS"/>
              </a:rPr>
              <a:t>t</a:t>
            </a:r>
            <a:r>
              <a:rPr sz="2600" spc="-204" dirty="0">
                <a:latin typeface="DejaVu Sans"/>
                <a:cs typeface="DejaVu Sans"/>
              </a:rPr>
              <a:t>‑</a:t>
            </a:r>
            <a:r>
              <a:rPr sz="2600" spc="-204" dirty="0">
                <a:latin typeface="Comic Sans MS"/>
                <a:cs typeface="Comic Sans MS"/>
              </a:rPr>
              <a:t>na</a:t>
            </a:r>
            <a:r>
              <a:rPr sz="2600" spc="-204" dirty="0">
                <a:latin typeface="Trebuchet MS"/>
                <a:cs typeface="Trebuchet MS"/>
              </a:rPr>
              <a:t>t</a:t>
            </a:r>
            <a:r>
              <a:rPr sz="2600" spc="-204" dirty="0">
                <a:latin typeface="Comic Sans MS"/>
                <a:cs typeface="Comic Sans MS"/>
              </a:rPr>
              <a:t>i</a:t>
            </a:r>
            <a:r>
              <a:rPr sz="2600" spc="-204" dirty="0">
                <a:latin typeface="Trebuchet MS"/>
                <a:cs typeface="Trebuchet MS"/>
              </a:rPr>
              <a:t>v</a:t>
            </a:r>
            <a:r>
              <a:rPr sz="2600" spc="-204" dirty="0">
                <a:latin typeface="Comic Sans MS"/>
                <a:cs typeface="Comic Sans MS"/>
              </a:rPr>
              <a:t>e</a:t>
            </a:r>
            <a:r>
              <a:rPr sz="2600" spc="-335" dirty="0">
                <a:latin typeface="Comic Sans MS"/>
                <a:cs typeface="Comic Sans MS"/>
              </a:rPr>
              <a:t> </a:t>
            </a:r>
            <a:r>
              <a:rPr sz="2600" spc="-25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50" dirty="0">
                <a:solidFill>
                  <a:srgbClr val="23292D"/>
                </a:solidFill>
                <a:latin typeface="Arial"/>
                <a:cs typeface="Arial"/>
              </a:rPr>
              <a:t>expo</a:t>
            </a:r>
            <a:r>
              <a:rPr sz="2600" spc="-25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 dirty="0">
              <a:latin typeface="Liberation Sans"/>
              <a:cs typeface="Liberation Sans"/>
            </a:endParaRPr>
          </a:p>
          <a:p>
            <a:pPr marL="563880">
              <a:lnSpc>
                <a:spcPct val="100000"/>
              </a:lnSpc>
              <a:spcBef>
                <a:spcPts val="6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블럭체인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7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29" dirty="0">
                <a:latin typeface="Comic Sans MS"/>
                <a:cs typeface="Comic Sans MS"/>
              </a:rPr>
              <a:t>h</a:t>
            </a:r>
            <a:r>
              <a:rPr sz="2600" spc="-229" dirty="0">
                <a:latin typeface="Trebuchet MS"/>
                <a:cs typeface="Trebuchet MS"/>
              </a:rPr>
              <a:t>yp</a:t>
            </a:r>
            <a:r>
              <a:rPr sz="2600" spc="-229" dirty="0">
                <a:latin typeface="Comic Sans MS"/>
                <a:cs typeface="Comic Sans MS"/>
              </a:rPr>
              <a:t>e</a:t>
            </a:r>
            <a:r>
              <a:rPr sz="2600" spc="-229" dirty="0">
                <a:latin typeface="Trebuchet MS"/>
                <a:cs typeface="Trebuchet MS"/>
              </a:rPr>
              <a:t>r</a:t>
            </a:r>
            <a:r>
              <a:rPr sz="2600" spc="-229" dirty="0">
                <a:latin typeface="Comic Sans MS"/>
                <a:cs typeface="Comic Sans MS"/>
              </a:rPr>
              <a:t>ledge</a:t>
            </a:r>
            <a:r>
              <a:rPr sz="2600" spc="-229" dirty="0">
                <a:latin typeface="Trebuchet MS"/>
                <a:cs typeface="Trebuchet MS"/>
              </a:rPr>
              <a:t>r</a:t>
            </a:r>
            <a:r>
              <a:rPr sz="2600" spc="-335" dirty="0">
                <a:latin typeface="Trebuchet MS"/>
                <a:cs typeface="Trebuchet MS"/>
              </a:rPr>
              <a:t> </a:t>
            </a:r>
            <a:r>
              <a:rPr sz="2600" spc="-275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composer </a:t>
            </a:r>
            <a:r>
              <a:rPr sz="2600" spc="-25" dirty="0">
                <a:solidFill>
                  <a:srgbClr val="23292D"/>
                </a:solidFill>
                <a:latin typeface="Liberation Sans"/>
                <a:cs typeface="Liberation Sans"/>
              </a:rPr>
              <a:t>/</a:t>
            </a:r>
            <a:r>
              <a:rPr sz="2600" spc="-27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60" dirty="0">
                <a:solidFill>
                  <a:srgbClr val="23292D"/>
                </a:solidFill>
                <a:latin typeface="Arial"/>
                <a:cs typeface="Arial"/>
              </a:rPr>
              <a:t>playground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23292D"/>
                </a:solidFill>
                <a:latin typeface="Liberation Sans"/>
                <a:cs typeface="Liberation Sans"/>
              </a:rPr>
              <a:t>/</a:t>
            </a:r>
            <a:r>
              <a:rPr sz="2600" spc="-27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20" dirty="0">
                <a:solidFill>
                  <a:srgbClr val="23292D"/>
                </a:solidFill>
                <a:latin typeface="Arial"/>
                <a:cs typeface="Arial"/>
              </a:rPr>
              <a:t>rest</a:t>
            </a:r>
            <a:r>
              <a:rPr sz="2600" spc="-220" dirty="0">
                <a:solidFill>
                  <a:srgbClr val="23292D"/>
                </a:solidFill>
                <a:latin typeface="Liberation Sans"/>
                <a:cs typeface="Liberation Sans"/>
              </a:rPr>
              <a:t>‑</a:t>
            </a:r>
            <a:r>
              <a:rPr sz="2600" spc="-220" dirty="0">
                <a:solidFill>
                  <a:srgbClr val="23292D"/>
                </a:solidFill>
                <a:latin typeface="Arial"/>
                <a:cs typeface="Arial"/>
              </a:rPr>
              <a:t>server</a:t>
            </a:r>
            <a:r>
              <a:rPr sz="2600" spc="-22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91280"/>
            <a:ext cx="483743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0" dirty="0">
                <a:latin typeface="Noto Sans CJK JP Regular"/>
                <a:cs typeface="Noto Sans CJK JP Regular"/>
              </a:rPr>
              <a:t>레</a:t>
            </a:r>
            <a:r>
              <a:rPr sz="2150" spc="100" dirty="0">
                <a:latin typeface="Noto Sans CJK JP Regular"/>
                <a:cs typeface="Noto Sans CJK JP Regular"/>
              </a:rPr>
              <a:t>이아웃</a:t>
            </a:r>
            <a:r>
              <a:rPr sz="2150" spc="-15" dirty="0">
                <a:latin typeface="Noto Sans CJK JP Regular"/>
                <a:cs typeface="Noto Sans CJK JP Regular"/>
              </a:rPr>
              <a:t> </a:t>
            </a:r>
            <a:r>
              <a:rPr sz="2150" spc="110" dirty="0">
                <a:latin typeface="Noto Sans CJK JP Regular"/>
                <a:cs typeface="Noto Sans CJK JP Regular"/>
              </a:rPr>
              <a:t>종</a:t>
            </a:r>
            <a:r>
              <a:rPr sz="2100" spc="110" dirty="0">
                <a:latin typeface="Noto Sans CJK JP Regular"/>
                <a:cs typeface="Noto Sans CJK JP Regular"/>
              </a:rPr>
              <a:t>합</a:t>
            </a:r>
            <a:r>
              <a:rPr sz="2100" spc="-10" dirty="0">
                <a:latin typeface="Noto Sans CJK JP Regular"/>
                <a:cs typeface="Noto Sans CJK JP Regular"/>
              </a:rPr>
              <a:t> </a:t>
            </a:r>
            <a:r>
              <a:rPr sz="2150" spc="85" dirty="0">
                <a:latin typeface="Noto Sans CJK JP Regular"/>
                <a:cs typeface="Noto Sans CJK JP Regular"/>
              </a:rPr>
              <a:t>실습</a:t>
            </a:r>
            <a:r>
              <a:rPr sz="2150" spc="-15" dirty="0">
                <a:latin typeface="Noto Sans CJK JP Regular"/>
                <a:cs typeface="Noto Sans CJK JP Regular"/>
              </a:rPr>
              <a:t> </a:t>
            </a:r>
            <a:r>
              <a:rPr sz="2850" spc="-150" dirty="0">
                <a:latin typeface="Liberation Sans"/>
                <a:cs typeface="Liberation Sans"/>
              </a:rPr>
              <a:t>:</a:t>
            </a:r>
            <a:r>
              <a:rPr sz="2850" spc="-325" dirty="0">
                <a:latin typeface="Liberation Sans"/>
                <a:cs typeface="Liberation Sans"/>
              </a:rPr>
              <a:t> </a:t>
            </a:r>
            <a:r>
              <a:rPr sz="2850" spc="-295" dirty="0">
                <a:latin typeface="Comic Sans MS"/>
                <a:cs typeface="Comic Sans MS"/>
              </a:rPr>
              <a:t>Mo</a:t>
            </a:r>
            <a:r>
              <a:rPr sz="2850" spc="-295" dirty="0">
                <a:latin typeface="Trebuchet MS"/>
                <a:cs typeface="Trebuchet MS"/>
              </a:rPr>
              <a:t>nd</a:t>
            </a:r>
            <a:r>
              <a:rPr sz="2850" spc="-295" dirty="0">
                <a:latin typeface="Comic Sans MS"/>
                <a:cs typeface="Comic Sans MS"/>
              </a:rPr>
              <a:t>r</a:t>
            </a:r>
            <a:r>
              <a:rPr sz="2850" spc="-295" dirty="0">
                <a:latin typeface="Trebuchet MS"/>
                <a:cs typeface="Trebuchet MS"/>
              </a:rPr>
              <a:t>ian</a:t>
            </a:r>
            <a:r>
              <a:rPr sz="2850" spc="-39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Noto Sans CJK JP Regular"/>
                <a:cs typeface="Noto Sans CJK JP Regular"/>
              </a:rPr>
              <a:t>따라하기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96" y="732482"/>
            <a:ext cx="3690882" cy="627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823733"/>
            <a:ext cx="323977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265" dirty="0">
                <a:latin typeface="Trebuchet MS"/>
                <a:cs typeface="Trebuchet MS"/>
              </a:rPr>
              <a:t>ma</a:t>
            </a:r>
            <a:r>
              <a:rPr sz="2850" spc="-265" dirty="0">
                <a:latin typeface="Comic Sans MS"/>
                <a:cs typeface="Comic Sans MS"/>
              </a:rPr>
              <a:t>r</a:t>
            </a:r>
            <a:r>
              <a:rPr sz="2850" spc="-265" dirty="0">
                <a:latin typeface="Trebuchet MS"/>
                <a:cs typeface="Trebuchet MS"/>
              </a:rPr>
              <a:t>gin</a:t>
            </a:r>
            <a:r>
              <a:rPr sz="2850" spc="-265" dirty="0">
                <a:latin typeface="Liberation Sans"/>
                <a:cs typeface="Liberation Sans"/>
              </a:rPr>
              <a:t>, </a:t>
            </a:r>
            <a:r>
              <a:rPr sz="2850" spc="-300" dirty="0">
                <a:latin typeface="Trebuchet MS"/>
                <a:cs typeface="Trebuchet MS"/>
              </a:rPr>
              <a:t>b</a:t>
            </a:r>
            <a:r>
              <a:rPr sz="2850" spc="-300" dirty="0">
                <a:latin typeface="Comic Sans MS"/>
                <a:cs typeface="Comic Sans MS"/>
              </a:rPr>
              <a:t>or</a:t>
            </a:r>
            <a:r>
              <a:rPr sz="2850" spc="-300" dirty="0">
                <a:latin typeface="Trebuchet MS"/>
                <a:cs typeface="Trebuchet MS"/>
              </a:rPr>
              <a:t>de</a:t>
            </a:r>
            <a:r>
              <a:rPr sz="2850" spc="-300" dirty="0">
                <a:latin typeface="Comic Sans MS"/>
                <a:cs typeface="Comic Sans MS"/>
              </a:rPr>
              <a:t>r</a:t>
            </a:r>
            <a:r>
              <a:rPr sz="2850" spc="-300" dirty="0">
                <a:latin typeface="Liberation Sans"/>
                <a:cs typeface="Liberation Sans"/>
              </a:rPr>
              <a:t>,</a:t>
            </a:r>
            <a:r>
              <a:rPr sz="2850" spc="-405" dirty="0">
                <a:latin typeface="Liberation Sans"/>
                <a:cs typeface="Liberation Sans"/>
              </a:rPr>
              <a:t> </a:t>
            </a:r>
            <a:r>
              <a:rPr sz="2850" spc="-190" dirty="0">
                <a:latin typeface="Comic Sans MS"/>
                <a:cs typeface="Comic Sans MS"/>
              </a:rPr>
              <a:t>p</a:t>
            </a:r>
            <a:r>
              <a:rPr sz="2850" spc="-190" dirty="0">
                <a:latin typeface="Trebuchet MS"/>
                <a:cs typeface="Trebuchet MS"/>
              </a:rPr>
              <a:t>adding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038" y="1389385"/>
            <a:ext cx="44037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525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2150" spc="-200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어디까지가 </a:t>
            </a: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size</a:t>
            </a:r>
            <a:r>
              <a:rPr sz="2600" spc="-229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29" dirty="0">
                <a:solidFill>
                  <a:srgbClr val="23292D"/>
                </a:solidFill>
                <a:latin typeface="Arial"/>
                <a:cs typeface="Arial"/>
              </a:rPr>
              <a:t>height</a:t>
            </a:r>
            <a:r>
              <a:rPr sz="2600" spc="-229" dirty="0">
                <a:solidFill>
                  <a:srgbClr val="23292D"/>
                </a:solidFill>
                <a:latin typeface="Liberation Sans"/>
                <a:cs typeface="Liberation Sans"/>
              </a:rPr>
              <a:t>, </a:t>
            </a:r>
            <a:r>
              <a:rPr sz="2600" spc="-204" dirty="0">
                <a:solidFill>
                  <a:srgbClr val="23292D"/>
                </a:solidFill>
                <a:latin typeface="Arial"/>
                <a:cs typeface="Arial"/>
              </a:rPr>
              <a:t>width</a:t>
            </a:r>
            <a:r>
              <a:rPr sz="2600" spc="-204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r>
              <a:rPr sz="2600" spc="-46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-4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인가</a:t>
            </a:r>
            <a:r>
              <a:rPr sz="2600" spc="-4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495" y="1988146"/>
            <a:ext cx="3824058" cy="279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5222676"/>
            <a:ext cx="85613" cy="8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5698306"/>
            <a:ext cx="85613" cy="8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6173935"/>
            <a:ext cx="85613" cy="85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85768" y="4923911"/>
            <a:ext cx="391604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어띠까지 </a:t>
            </a:r>
            <a:r>
              <a:rPr sz="2600" spc="-220" dirty="0">
                <a:solidFill>
                  <a:srgbClr val="23292D"/>
                </a:solidFill>
                <a:latin typeface="Arial"/>
                <a:cs typeface="Arial"/>
              </a:rPr>
              <a:t>height</a:t>
            </a:r>
            <a:r>
              <a:rPr sz="2600" spc="-220" dirty="0">
                <a:solidFill>
                  <a:srgbClr val="23292D"/>
                </a:solidFill>
                <a:latin typeface="Liberation Sans"/>
                <a:cs typeface="Liberation Sans"/>
              </a:rPr>
              <a:t>, </a:t>
            </a:r>
            <a:r>
              <a:rPr sz="2600" spc="-155" dirty="0">
                <a:solidFill>
                  <a:srgbClr val="23292D"/>
                </a:solidFill>
                <a:latin typeface="Arial"/>
                <a:cs typeface="Arial"/>
              </a:rPr>
              <a:t>width</a:t>
            </a:r>
            <a:r>
              <a:rPr sz="1900" spc="-15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에</a:t>
            </a:r>
            <a:r>
              <a:rPr sz="1900" spc="-19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포함될까</a:t>
            </a:r>
            <a:r>
              <a:rPr sz="2600" spc="25" dirty="0">
                <a:solidFill>
                  <a:srgbClr val="23292D"/>
                </a:solidFill>
                <a:latin typeface="Liberation Sans"/>
                <a:cs typeface="Liberation Sans"/>
              </a:rPr>
              <a:t>?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영역 밖의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-4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여백</a:t>
            </a:r>
            <a:r>
              <a:rPr sz="2600" spc="-4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영역 안의</a:t>
            </a:r>
            <a:r>
              <a:rPr sz="1900" spc="-18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-4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여백</a:t>
            </a:r>
            <a:r>
              <a:rPr sz="2600" spc="-4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805284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8" y="3002792"/>
            <a:ext cx="3484879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235" dirty="0">
                <a:solidFill>
                  <a:srgbClr val="23292D"/>
                </a:solidFill>
                <a:latin typeface="Comic Sans MS"/>
                <a:cs typeface="Comic Sans MS"/>
              </a:rPr>
              <a:t>Q</a:t>
            </a:r>
            <a:r>
              <a:rPr sz="3350" spc="-235" dirty="0">
                <a:solidFill>
                  <a:srgbClr val="23292D"/>
                </a:solidFill>
                <a:latin typeface="Liberation Sans"/>
                <a:cs typeface="Liberation Sans"/>
              </a:rPr>
              <a:t>2‑4. 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타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일</a:t>
            </a:r>
            <a:r>
              <a:rPr sz="2550" spc="-2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관</a:t>
            </a:r>
            <a:r>
              <a:rPr sz="255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리방법</a:t>
            </a:r>
            <a:r>
              <a:rPr sz="3350" spc="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7863" y="398602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0600" y="3767516"/>
            <a:ext cx="19545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스타일 병합 </a:t>
            </a:r>
            <a:r>
              <a:rPr sz="2600" spc="-25" dirty="0">
                <a:solidFill>
                  <a:srgbClr val="6A737C"/>
                </a:solidFill>
                <a:latin typeface="Liberation Sans"/>
                <a:cs typeface="Liberation Sans"/>
              </a:rPr>
              <a:t>/</a:t>
            </a:r>
            <a:r>
              <a:rPr sz="2600" spc="-595" dirty="0">
                <a:solidFill>
                  <a:srgbClr val="6A737C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적용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2678024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4">
                <a:moveTo>
                  <a:pt x="8214123" y="1112973"/>
                </a:move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8" y="1099729"/>
                </a:lnTo>
                <a:lnTo>
                  <a:pt x="8231960" y="1107146"/>
                </a:lnTo>
                <a:lnTo>
                  <a:pt x="8224528" y="1111531"/>
                </a:lnTo>
                <a:lnTo>
                  <a:pt x="8214123" y="111297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2678043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4">
                <a:moveTo>
                  <a:pt x="0" y="1089191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9" y="1099729"/>
                </a:lnTo>
                <a:lnTo>
                  <a:pt x="8231960" y="1107146"/>
                </a:lnTo>
                <a:lnTo>
                  <a:pt x="8224529" y="1111531"/>
                </a:lnTo>
                <a:lnTo>
                  <a:pt x="8214123" y="1112973"/>
                </a:ln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251" y="4513955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8214123" y="1379325"/>
                </a:move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8" y="1366082"/>
                </a:lnTo>
                <a:lnTo>
                  <a:pt x="8231960" y="1373499"/>
                </a:lnTo>
                <a:lnTo>
                  <a:pt x="8224528" y="1377884"/>
                </a:lnTo>
                <a:lnTo>
                  <a:pt x="8214123" y="1379325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251" y="4513973"/>
            <a:ext cx="8238490" cy="1379855"/>
          </a:xfrm>
          <a:custGeom>
            <a:avLst/>
            <a:gdLst/>
            <a:ahLst/>
            <a:cxnLst/>
            <a:rect l="l" t="t" r="r" b="b"/>
            <a:pathLst>
              <a:path w="8238490" h="1379854">
                <a:moveTo>
                  <a:pt x="0" y="1355544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355544"/>
                </a:lnTo>
                <a:lnTo>
                  <a:pt x="8236419" y="1366082"/>
                </a:lnTo>
                <a:lnTo>
                  <a:pt x="8231960" y="1373499"/>
                </a:lnTo>
                <a:lnTo>
                  <a:pt x="8224529" y="1377884"/>
                </a:lnTo>
                <a:lnTo>
                  <a:pt x="8214123" y="1379325"/>
                </a:lnTo>
                <a:lnTo>
                  <a:pt x="23781" y="1379325"/>
                </a:lnTo>
                <a:lnTo>
                  <a:pt x="13376" y="1377884"/>
                </a:lnTo>
                <a:lnTo>
                  <a:pt x="5945" y="1373499"/>
                </a:lnTo>
                <a:lnTo>
                  <a:pt x="1486" y="1366082"/>
                </a:lnTo>
                <a:lnTo>
                  <a:pt x="0" y="1355544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4038" y="1419941"/>
            <a:ext cx="203073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10" dirty="0">
                <a:latin typeface="Noto Sans CJK JP Regular"/>
                <a:cs typeface="Noto Sans CJK JP Regular"/>
              </a:rPr>
              <a:t>스</a:t>
            </a:r>
            <a:r>
              <a:rPr sz="2500" spc="110" dirty="0">
                <a:latin typeface="Noto Sans CJK JP Regular"/>
                <a:cs typeface="Noto Sans CJK JP Regular"/>
              </a:rPr>
              <a:t>타</a:t>
            </a:r>
            <a:r>
              <a:rPr sz="2550" spc="110" dirty="0">
                <a:latin typeface="Noto Sans CJK JP Regular"/>
                <a:cs typeface="Noto Sans CJK JP Regular"/>
              </a:rPr>
              <a:t>일 </a:t>
            </a:r>
            <a:r>
              <a:rPr sz="2500" spc="114" dirty="0">
                <a:latin typeface="Noto Sans CJK JP Regular"/>
                <a:cs typeface="Noto Sans CJK JP Regular"/>
              </a:rPr>
              <a:t>사</a:t>
            </a:r>
            <a:r>
              <a:rPr sz="2550" spc="114" dirty="0">
                <a:latin typeface="Noto Sans CJK JP Regular"/>
                <a:cs typeface="Noto Sans CJK JP Regular"/>
              </a:rPr>
              <a:t>용</a:t>
            </a:r>
            <a:r>
              <a:rPr sz="2550" spc="-204" dirty="0">
                <a:latin typeface="Noto Sans CJK JP Regular"/>
                <a:cs typeface="Noto Sans CJK JP Regular"/>
              </a:rPr>
              <a:t> </a:t>
            </a:r>
            <a:r>
              <a:rPr sz="2500" spc="140" dirty="0">
                <a:latin typeface="Noto Sans CJK JP Regular"/>
                <a:cs typeface="Noto Sans CJK JP Regular"/>
              </a:rPr>
              <a:t>팁</a:t>
            </a:r>
            <a:endParaRPr sz="25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410" y="229276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4128695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752" y="2157938"/>
            <a:ext cx="7224395" cy="3581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병합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4640" marR="5080" indent="-282575">
              <a:lnSpc>
                <a:spcPts val="2100"/>
              </a:lnSpc>
              <a:spcBef>
                <a:spcPts val="5"/>
              </a:spcBef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{[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styles.button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,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styles.accentText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]}&gt; 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Wow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04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조건에 따른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적용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4640" marR="4944745" indent="-282575">
              <a:lnSpc>
                <a:spcPts val="210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&lt;View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{[ 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styles.butto</a:t>
            </a:r>
            <a:r>
              <a:rPr sz="1850" spc="-10" dirty="0">
                <a:solidFill>
                  <a:srgbClr val="008080"/>
                </a:solidFill>
                <a:latin typeface="DejaVu Sans Mono"/>
                <a:cs typeface="DejaVu Sans Mono"/>
              </a:rPr>
              <a:t>n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,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1985"/>
              </a:lnSpc>
            </a:pP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this.state.touching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&amp;&amp;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styles.highlight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]}</a:t>
            </a:r>
            <a:r>
              <a:rPr sz="1850" spc="-10" dirty="0">
                <a:solidFill>
                  <a:srgbClr val="000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/&gt;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3053755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8869" y="3015988"/>
            <a:ext cx="65849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69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670" dirty="0">
                <a:solidFill>
                  <a:srgbClr val="6A737C"/>
                </a:solidFill>
                <a:latin typeface="Comic Sans MS"/>
                <a:cs typeface="Comic Sans MS"/>
              </a:rPr>
              <a:t> </a:t>
            </a:r>
            <a:r>
              <a:rPr sz="2600" spc="-225" dirty="0">
                <a:solidFill>
                  <a:srgbClr val="6A737C"/>
                </a:solidFill>
                <a:latin typeface="Liberation Sans"/>
                <a:cs typeface="Liberation Sans"/>
              </a:rPr>
              <a:t>1/3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38" y="3602053"/>
            <a:ext cx="737552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잠</a:t>
            </a:r>
            <a:r>
              <a:rPr sz="2500" spc="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깐 </a:t>
            </a:r>
            <a:r>
              <a:rPr sz="335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3350" spc="-300" dirty="0">
                <a:solidFill>
                  <a:srgbClr val="23292D"/>
                </a:solidFill>
                <a:latin typeface="Comic Sans MS"/>
                <a:cs typeface="Comic Sans MS"/>
              </a:rPr>
              <a:t>HTML</a:t>
            </a:r>
            <a:r>
              <a:rPr sz="2550" spc="-3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에</a:t>
            </a:r>
            <a:r>
              <a:rPr sz="2500" spc="-3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서 </a:t>
            </a:r>
            <a:r>
              <a:rPr sz="2500" spc="-16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글</a:t>
            </a:r>
            <a:r>
              <a:rPr sz="2550" spc="-16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</a:t>
            </a:r>
            <a:r>
              <a:rPr sz="3350" spc="-160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3350" spc="-160" dirty="0">
                <a:solidFill>
                  <a:srgbClr val="23292D"/>
                </a:solidFill>
                <a:latin typeface="Comic Sans MS"/>
                <a:cs typeface="Comic Sans MS"/>
              </a:rPr>
              <a:t>Te</a:t>
            </a:r>
            <a:r>
              <a:rPr sz="3350" spc="-160" dirty="0">
                <a:solidFill>
                  <a:srgbClr val="23292D"/>
                </a:solidFill>
                <a:latin typeface="Trebuchet MS"/>
                <a:cs typeface="Trebuchet MS"/>
              </a:rPr>
              <a:t>xt</a:t>
            </a:r>
            <a:r>
              <a:rPr sz="3350" spc="-16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r>
              <a:rPr sz="2550" spc="-16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는 </a:t>
            </a:r>
            <a:r>
              <a:rPr sz="255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어떻</a:t>
            </a:r>
            <a:r>
              <a:rPr sz="2500" spc="1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게</a:t>
            </a:r>
            <a:r>
              <a:rPr sz="2500" spc="-114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550" spc="-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넣었나요</a:t>
            </a:r>
            <a:r>
              <a:rPr sz="3350" spc="-5" dirty="0">
                <a:solidFill>
                  <a:srgbClr val="23292D"/>
                </a:solidFill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17815"/>
            <a:ext cx="283210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</a:t>
            </a:r>
            <a:r>
              <a:rPr sz="4150" spc="-61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4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아</a:t>
            </a:r>
            <a:r>
              <a:rPr sz="3150" spc="4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무데</a:t>
            </a:r>
            <a:r>
              <a:rPr sz="3100" spc="4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나</a:t>
            </a:r>
            <a:r>
              <a:rPr sz="4150" spc="45" dirty="0">
                <a:solidFill>
                  <a:srgbClr val="214466"/>
                </a:solidFill>
                <a:latin typeface="Comic Sans MS"/>
                <a:cs typeface="Comic Sans MS"/>
              </a:rPr>
              <a:t>~!!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730293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8869" y="2692527"/>
            <a:ext cx="6921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690" dirty="0">
                <a:solidFill>
                  <a:srgbClr val="6A737C"/>
                </a:solidFill>
                <a:latin typeface="Comic Sans MS"/>
                <a:cs typeface="Comic Sans MS"/>
              </a:rPr>
              <a:t>Q</a:t>
            </a:r>
            <a:r>
              <a:rPr sz="2600" spc="-675" dirty="0">
                <a:solidFill>
                  <a:srgbClr val="6A737C"/>
                </a:solidFill>
                <a:latin typeface="Comic Sans MS"/>
                <a:cs typeface="Comic Sans MS"/>
              </a:rPr>
              <a:t> </a:t>
            </a:r>
            <a:r>
              <a:rPr sz="2600" spc="-135" dirty="0">
                <a:solidFill>
                  <a:srgbClr val="6A737C"/>
                </a:solidFill>
                <a:latin typeface="Liberation Sans"/>
                <a:cs typeface="Liberation Sans"/>
              </a:rPr>
              <a:t>2/3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38" y="3265361"/>
            <a:ext cx="8079740" cy="12007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835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잠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깐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 </a:t>
            </a:r>
            <a:r>
              <a:rPr sz="4150" spc="-320" dirty="0">
                <a:solidFill>
                  <a:srgbClr val="214466"/>
                </a:solidFill>
                <a:latin typeface="Arial"/>
                <a:cs typeface="Arial"/>
              </a:rPr>
              <a:t>H</a:t>
            </a:r>
            <a:r>
              <a:rPr sz="4150" spc="-320" dirty="0">
                <a:solidFill>
                  <a:srgbClr val="214466"/>
                </a:solidFill>
                <a:latin typeface="Comic Sans MS"/>
                <a:cs typeface="Comic Sans MS"/>
              </a:rPr>
              <a:t>T</a:t>
            </a:r>
            <a:r>
              <a:rPr sz="4150" spc="-320" dirty="0">
                <a:solidFill>
                  <a:srgbClr val="214466"/>
                </a:solidFill>
                <a:latin typeface="Arial"/>
                <a:cs typeface="Arial"/>
              </a:rPr>
              <a:t>ML</a:t>
            </a:r>
            <a:r>
              <a:rPr sz="3100" spc="-3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에서 </a:t>
            </a:r>
            <a:r>
              <a:rPr sz="3100" spc="-3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글</a:t>
            </a:r>
            <a:r>
              <a:rPr sz="3150" spc="-36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자</a:t>
            </a:r>
            <a:r>
              <a:rPr sz="4150" spc="-365" dirty="0">
                <a:solidFill>
                  <a:srgbClr val="214466"/>
                </a:solidFill>
                <a:latin typeface="Comic Sans MS"/>
                <a:cs typeface="Comic Sans MS"/>
              </a:rPr>
              <a:t>(T</a:t>
            </a:r>
            <a:r>
              <a:rPr sz="4150" spc="-365" dirty="0">
                <a:solidFill>
                  <a:srgbClr val="214466"/>
                </a:solidFill>
                <a:latin typeface="Trebuchet MS"/>
                <a:cs typeface="Trebuchet MS"/>
              </a:rPr>
              <a:t>e</a:t>
            </a:r>
            <a:r>
              <a:rPr sz="4150" spc="-365" dirty="0">
                <a:solidFill>
                  <a:srgbClr val="214466"/>
                </a:solidFill>
                <a:latin typeface="Comic Sans MS"/>
                <a:cs typeface="Comic Sans MS"/>
              </a:rPr>
              <a:t>xt)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스타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일이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적용  된</a:t>
            </a:r>
            <a:r>
              <a:rPr sz="315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4150" spc="-280" dirty="0">
                <a:solidFill>
                  <a:srgbClr val="214466"/>
                </a:solidFill>
                <a:latin typeface="Comic Sans MS"/>
                <a:cs typeface="Comic Sans MS"/>
              </a:rPr>
              <a:t>T</a:t>
            </a:r>
            <a:r>
              <a:rPr sz="4150" spc="-280" dirty="0">
                <a:solidFill>
                  <a:srgbClr val="214466"/>
                </a:solidFill>
                <a:latin typeface="Trebuchet MS"/>
                <a:cs typeface="Trebuchet MS"/>
              </a:rPr>
              <a:t>ag</a:t>
            </a:r>
            <a:r>
              <a:rPr sz="3100" spc="-28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는</a:t>
            </a:r>
            <a:r>
              <a:rPr sz="4150" spc="-280" dirty="0">
                <a:solidFill>
                  <a:srgbClr val="214466"/>
                </a:solidFill>
                <a:latin typeface="Comic Sans MS"/>
                <a:cs typeface="Comic Sans MS"/>
              </a:rPr>
              <a:t>?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17782"/>
            <a:ext cx="458343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</a:t>
            </a:r>
            <a:r>
              <a:rPr sz="4150" spc="-565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254" dirty="0">
                <a:solidFill>
                  <a:srgbClr val="214466"/>
                </a:solidFill>
                <a:latin typeface="Trebuchet MS"/>
                <a:cs typeface="Trebuchet MS"/>
              </a:rPr>
              <a:t>h</a:t>
            </a:r>
            <a:r>
              <a:rPr sz="4150" spc="-254" dirty="0">
                <a:solidFill>
                  <a:srgbClr val="214466"/>
                </a:solidFill>
                <a:latin typeface="Comic Sans MS"/>
                <a:cs typeface="Comic Sans MS"/>
              </a:rPr>
              <a:t>1,</a:t>
            </a:r>
            <a:r>
              <a:rPr sz="4150" spc="-56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35" dirty="0">
                <a:solidFill>
                  <a:srgbClr val="214466"/>
                </a:solidFill>
                <a:latin typeface="Trebuchet MS"/>
                <a:cs typeface="Trebuchet MS"/>
              </a:rPr>
              <a:t>h</a:t>
            </a:r>
            <a:r>
              <a:rPr sz="4150" spc="-335" dirty="0">
                <a:solidFill>
                  <a:srgbClr val="214466"/>
                </a:solidFill>
                <a:latin typeface="Comic Sans MS"/>
                <a:cs typeface="Comic Sans MS"/>
              </a:rPr>
              <a:t>2,</a:t>
            </a:r>
            <a:r>
              <a:rPr sz="4150" spc="-56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75" dirty="0">
                <a:solidFill>
                  <a:srgbClr val="214466"/>
                </a:solidFill>
                <a:latin typeface="Trebuchet MS"/>
                <a:cs typeface="Trebuchet MS"/>
              </a:rPr>
              <a:t>em</a:t>
            </a:r>
            <a:r>
              <a:rPr sz="4150" spc="-375" dirty="0">
                <a:solidFill>
                  <a:srgbClr val="214466"/>
                </a:solidFill>
                <a:latin typeface="Comic Sans MS"/>
                <a:cs typeface="Comic Sans MS"/>
              </a:rPr>
              <a:t>,</a:t>
            </a:r>
            <a:r>
              <a:rPr sz="4150" spc="-56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15" dirty="0">
                <a:solidFill>
                  <a:srgbClr val="214466"/>
                </a:solidFill>
                <a:latin typeface="Comic Sans MS"/>
                <a:cs typeface="Comic Sans MS"/>
              </a:rPr>
              <a:t>stro</a:t>
            </a:r>
            <a:r>
              <a:rPr sz="4150" spc="-315" dirty="0">
                <a:solidFill>
                  <a:srgbClr val="214466"/>
                </a:solidFill>
                <a:latin typeface="Trebuchet MS"/>
                <a:cs typeface="Trebuchet MS"/>
              </a:rPr>
              <a:t>ng</a:t>
            </a:r>
            <a:r>
              <a:rPr sz="4150" spc="-315" dirty="0">
                <a:solidFill>
                  <a:srgbClr val="214466"/>
                </a:solidFill>
                <a:latin typeface="Comic Sans MS"/>
                <a:cs typeface="Comic Sans MS"/>
              </a:rPr>
              <a:t>...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38" y="3288071"/>
            <a:ext cx="447929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245" dirty="0">
                <a:latin typeface="Comic Sans MS"/>
                <a:cs typeface="Comic Sans MS"/>
              </a:rPr>
              <a:t>Q</a:t>
            </a:r>
            <a:r>
              <a:rPr sz="3350" spc="-245" dirty="0">
                <a:latin typeface="Liberation Sans"/>
                <a:cs typeface="Liberation Sans"/>
              </a:rPr>
              <a:t>2‑5. </a:t>
            </a:r>
            <a:r>
              <a:rPr sz="2500" spc="110" dirty="0">
                <a:latin typeface="Noto Sans CJK JP Regular"/>
                <a:cs typeface="Noto Sans CJK JP Regular"/>
              </a:rPr>
              <a:t>글</a:t>
            </a:r>
            <a:r>
              <a:rPr sz="2550" spc="110" dirty="0">
                <a:latin typeface="Noto Sans CJK JP Regular"/>
                <a:cs typeface="Noto Sans CJK JP Regular"/>
              </a:rPr>
              <a:t>자를 </a:t>
            </a:r>
            <a:r>
              <a:rPr sz="2500" spc="130" dirty="0">
                <a:latin typeface="Noto Sans CJK JP Regular"/>
                <a:cs typeface="Noto Sans CJK JP Regular"/>
              </a:rPr>
              <a:t>표현하</a:t>
            </a:r>
            <a:r>
              <a:rPr sz="2550" spc="130" dirty="0">
                <a:latin typeface="Noto Sans CJK JP Regular"/>
                <a:cs typeface="Noto Sans CJK JP Regular"/>
              </a:rPr>
              <a:t>는</a:t>
            </a:r>
            <a:r>
              <a:rPr sz="2550" spc="-335" dirty="0">
                <a:latin typeface="Noto Sans CJK JP Regular"/>
                <a:cs typeface="Noto Sans CJK JP Regular"/>
              </a:rPr>
              <a:t> </a:t>
            </a:r>
            <a:r>
              <a:rPr sz="2550" spc="-30" dirty="0">
                <a:latin typeface="Noto Sans CJK JP Regular"/>
                <a:cs typeface="Noto Sans CJK JP Regular"/>
              </a:rPr>
              <a:t>방법은</a:t>
            </a:r>
            <a:r>
              <a:rPr sz="3350" spc="-30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0097" y="3329536"/>
            <a:ext cx="1636395" cy="580390"/>
          </a:xfrm>
          <a:custGeom>
            <a:avLst/>
            <a:gdLst/>
            <a:ahLst/>
            <a:cxnLst/>
            <a:rect l="l" t="t" r="r" b="b"/>
            <a:pathLst>
              <a:path w="1636395" h="580389">
                <a:moveTo>
                  <a:pt x="1607628" y="580268"/>
                </a:moveTo>
                <a:lnTo>
                  <a:pt x="28537" y="580268"/>
                </a:lnTo>
                <a:lnTo>
                  <a:pt x="16052" y="578484"/>
                </a:lnTo>
                <a:lnTo>
                  <a:pt x="7134" y="573133"/>
                </a:lnTo>
                <a:lnTo>
                  <a:pt x="1783" y="564215"/>
                </a:lnTo>
                <a:lnTo>
                  <a:pt x="0" y="551730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607628" y="0"/>
                </a:lnTo>
                <a:lnTo>
                  <a:pt x="1620113" y="1783"/>
                </a:lnTo>
                <a:lnTo>
                  <a:pt x="1629031" y="7134"/>
                </a:lnTo>
                <a:lnTo>
                  <a:pt x="1634382" y="16052"/>
                </a:lnTo>
                <a:lnTo>
                  <a:pt x="1636165" y="28537"/>
                </a:lnTo>
                <a:lnTo>
                  <a:pt x="1636165" y="551730"/>
                </a:lnTo>
                <a:lnTo>
                  <a:pt x="1634382" y="564215"/>
                </a:lnTo>
                <a:lnTo>
                  <a:pt x="1629031" y="573133"/>
                </a:lnTo>
                <a:lnTo>
                  <a:pt x="1620113" y="578484"/>
                </a:lnTo>
                <a:lnTo>
                  <a:pt x="1607628" y="58026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3217748"/>
            <a:ext cx="4177029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3710" algn="l"/>
              </a:tabLst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</a:t>
            </a:r>
            <a:r>
              <a:rPr sz="4150" spc="-545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오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직	</a:t>
            </a:r>
            <a:r>
              <a:rPr sz="2950" b="1" dirty="0">
                <a:solidFill>
                  <a:srgbClr val="214466"/>
                </a:solidFill>
                <a:latin typeface="DejaVu Sans Mono"/>
                <a:cs typeface="DejaVu Sans Mono"/>
              </a:rPr>
              <a:t>&lt;Text&gt;</a:t>
            </a:r>
            <a:r>
              <a:rPr sz="2950" b="1" spc="-700" dirty="0">
                <a:solidFill>
                  <a:srgbClr val="214466"/>
                </a:solidFill>
                <a:latin typeface="DejaVu Sans Mono"/>
                <a:cs typeface="DejaVu Sans Mono"/>
              </a:rPr>
              <a:t> </a:t>
            </a:r>
            <a:r>
              <a:rPr sz="4150" spc="45" dirty="0">
                <a:solidFill>
                  <a:srgbClr val="214466"/>
                </a:solidFill>
                <a:latin typeface="Comic Sans MS"/>
                <a:cs typeface="Comic Sans MS"/>
              </a:rPr>
              <a:t>!!!!!!!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1494" y="2340124"/>
          <a:ext cx="8238490" cy="345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1510"/>
                <a:gridCol w="2102485"/>
                <a:gridCol w="2102485"/>
                <a:gridCol w="2112010"/>
              </a:tblGrid>
              <a:tr h="3452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FE1E4"/>
                      </a:solidFill>
                      <a:prstDash val="solid"/>
                    </a:lnL>
                    <a:lnR w="9525">
                      <a:solidFill>
                        <a:srgbClr val="DFE1E4"/>
                      </a:solidFill>
                      <a:prstDash val="solid"/>
                    </a:lnR>
                    <a:lnT w="9525">
                      <a:solidFill>
                        <a:srgbClr val="DFE1E4"/>
                      </a:solidFill>
                      <a:prstDash val="solid"/>
                    </a:lnT>
                    <a:lnB w="9525">
                      <a:solidFill>
                        <a:srgbClr val="DFE1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1496024"/>
            <a:ext cx="4256405" cy="555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450" spc="24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450" spc="-340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우리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가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만들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앱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의</a:t>
            </a:r>
            <a:r>
              <a:rPr sz="3150" spc="-3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모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습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0913" y="2536368"/>
            <a:ext cx="1576070" cy="2978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0494" y="2447211"/>
            <a:ext cx="1744635" cy="3147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2777" y="2447211"/>
            <a:ext cx="1744647" cy="3147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5338" y="2437882"/>
            <a:ext cx="1753640" cy="316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3020360"/>
            <a:ext cx="8238490" cy="3776979"/>
          </a:xfrm>
          <a:custGeom>
            <a:avLst/>
            <a:gdLst/>
            <a:ahLst/>
            <a:cxnLst/>
            <a:rect l="l" t="t" r="r" b="b"/>
            <a:pathLst>
              <a:path w="8238490" h="3776979">
                <a:moveTo>
                  <a:pt x="8214123" y="3776499"/>
                </a:moveTo>
                <a:lnTo>
                  <a:pt x="23781" y="3776499"/>
                </a:lnTo>
                <a:lnTo>
                  <a:pt x="13376" y="3775057"/>
                </a:lnTo>
                <a:lnTo>
                  <a:pt x="5945" y="3770672"/>
                </a:lnTo>
                <a:lnTo>
                  <a:pt x="1486" y="3763255"/>
                </a:lnTo>
                <a:lnTo>
                  <a:pt x="0" y="3752717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3752717"/>
                </a:lnTo>
                <a:lnTo>
                  <a:pt x="8236418" y="3763255"/>
                </a:lnTo>
                <a:lnTo>
                  <a:pt x="8231960" y="3770672"/>
                </a:lnTo>
                <a:lnTo>
                  <a:pt x="8224528" y="3775057"/>
                </a:lnTo>
                <a:lnTo>
                  <a:pt x="8214123" y="3776499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3020381"/>
            <a:ext cx="8238490" cy="3776979"/>
          </a:xfrm>
          <a:custGeom>
            <a:avLst/>
            <a:gdLst/>
            <a:ahLst/>
            <a:cxnLst/>
            <a:rect l="l" t="t" r="r" b="b"/>
            <a:pathLst>
              <a:path w="8238490" h="3776979">
                <a:moveTo>
                  <a:pt x="0" y="3752717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3752717"/>
                </a:lnTo>
                <a:lnTo>
                  <a:pt x="8236419" y="3763255"/>
                </a:lnTo>
                <a:lnTo>
                  <a:pt x="8231960" y="3770672"/>
                </a:lnTo>
                <a:lnTo>
                  <a:pt x="8224529" y="3775057"/>
                </a:lnTo>
                <a:lnTo>
                  <a:pt x="8214123" y="3776499"/>
                </a:lnTo>
                <a:lnTo>
                  <a:pt x="23781" y="3776499"/>
                </a:lnTo>
                <a:lnTo>
                  <a:pt x="13376" y="3775057"/>
                </a:lnTo>
                <a:lnTo>
                  <a:pt x="5945" y="3770672"/>
                </a:lnTo>
                <a:lnTo>
                  <a:pt x="1486" y="3763255"/>
                </a:lnTo>
                <a:lnTo>
                  <a:pt x="0" y="3752717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494" y="504280"/>
            <a:ext cx="1741170" cy="400050"/>
          </a:xfrm>
          <a:custGeom>
            <a:avLst/>
            <a:gdLst/>
            <a:ahLst/>
            <a:cxnLst/>
            <a:rect l="l" t="t" r="r" b="b"/>
            <a:pathLst>
              <a:path w="1741170" h="400050">
                <a:moveTo>
                  <a:pt x="1712266" y="399528"/>
                </a:moveTo>
                <a:lnTo>
                  <a:pt x="28537" y="399528"/>
                </a:lnTo>
                <a:lnTo>
                  <a:pt x="16052" y="397745"/>
                </a:lnTo>
                <a:lnTo>
                  <a:pt x="7134" y="392394"/>
                </a:lnTo>
                <a:lnTo>
                  <a:pt x="1783" y="383476"/>
                </a:lnTo>
                <a:lnTo>
                  <a:pt x="0" y="370991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712266" y="0"/>
                </a:lnTo>
                <a:lnTo>
                  <a:pt x="1724751" y="1783"/>
                </a:lnTo>
                <a:lnTo>
                  <a:pt x="1733669" y="7134"/>
                </a:lnTo>
                <a:lnTo>
                  <a:pt x="1739020" y="16052"/>
                </a:lnTo>
                <a:lnTo>
                  <a:pt x="1740804" y="28537"/>
                </a:lnTo>
                <a:lnTo>
                  <a:pt x="1740804" y="370991"/>
                </a:lnTo>
                <a:lnTo>
                  <a:pt x="1739020" y="383476"/>
                </a:lnTo>
                <a:lnTo>
                  <a:pt x="1733669" y="392394"/>
                </a:lnTo>
                <a:lnTo>
                  <a:pt x="1724751" y="397745"/>
                </a:lnTo>
                <a:lnTo>
                  <a:pt x="1712266" y="39952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9164" y="528590"/>
            <a:ext cx="15786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5" dirty="0">
                <a:latin typeface="DejaVu Sans Mono"/>
                <a:cs typeface="DejaVu Sans Mono"/>
              </a:rPr>
              <a:t>&lt;Text&gt;</a:t>
            </a:r>
            <a:r>
              <a:rPr sz="2000" b="1" spc="-50" dirty="0">
                <a:latin typeface="DejaVu Sans Mono"/>
                <a:cs typeface="DejaVu Sans Mono"/>
              </a:rPr>
              <a:t> </a:t>
            </a:r>
            <a:r>
              <a:rPr sz="2000" b="1" spc="15" dirty="0">
                <a:latin typeface="DejaVu Sans Mono"/>
                <a:cs typeface="DejaVu Sans Mono"/>
              </a:rPr>
              <a:t>1/3</a:t>
            </a:r>
            <a:endParaRPr sz="20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10" y="120821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2247" y="1084411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32" y="275865"/>
                </a:moveTo>
                <a:lnTo>
                  <a:pt x="94335" y="268833"/>
                </a:lnTo>
                <a:lnTo>
                  <a:pt x="56471" y="249252"/>
                </a:lnTo>
                <a:lnTo>
                  <a:pt x="26613" y="219393"/>
                </a:lnTo>
                <a:lnTo>
                  <a:pt x="7031" y="181529"/>
                </a:lnTo>
                <a:lnTo>
                  <a:pt x="0" y="137932"/>
                </a:lnTo>
                <a:lnTo>
                  <a:pt x="7031" y="94335"/>
                </a:lnTo>
                <a:lnTo>
                  <a:pt x="26613" y="56471"/>
                </a:lnTo>
                <a:lnTo>
                  <a:pt x="56471" y="26613"/>
                </a:lnTo>
                <a:lnTo>
                  <a:pt x="94335" y="7031"/>
                </a:lnTo>
                <a:lnTo>
                  <a:pt x="137932" y="0"/>
                </a:lnTo>
                <a:lnTo>
                  <a:pt x="181529" y="7031"/>
                </a:lnTo>
                <a:lnTo>
                  <a:pt x="219393" y="26613"/>
                </a:lnTo>
                <a:lnTo>
                  <a:pt x="231094" y="38314"/>
                </a:lnTo>
                <a:lnTo>
                  <a:pt x="137932" y="38314"/>
                </a:lnTo>
                <a:lnTo>
                  <a:pt x="123472" y="39369"/>
                </a:lnTo>
                <a:lnTo>
                  <a:pt x="109667" y="42428"/>
                </a:lnTo>
                <a:lnTo>
                  <a:pt x="96653" y="47330"/>
                </a:lnTo>
                <a:lnTo>
                  <a:pt x="84568" y="53916"/>
                </a:lnTo>
                <a:lnTo>
                  <a:pt x="115219" y="84568"/>
                </a:lnTo>
                <a:lnTo>
                  <a:pt x="53916" y="84568"/>
                </a:lnTo>
                <a:lnTo>
                  <a:pt x="47330" y="96653"/>
                </a:lnTo>
                <a:lnTo>
                  <a:pt x="42428" y="109667"/>
                </a:lnTo>
                <a:lnTo>
                  <a:pt x="39369" y="123472"/>
                </a:lnTo>
                <a:lnTo>
                  <a:pt x="38314" y="137932"/>
                </a:lnTo>
                <a:lnTo>
                  <a:pt x="46143" y="176709"/>
                </a:lnTo>
                <a:lnTo>
                  <a:pt x="67494" y="208374"/>
                </a:lnTo>
                <a:lnTo>
                  <a:pt x="99159" y="229722"/>
                </a:lnTo>
                <a:lnTo>
                  <a:pt x="137932" y="237550"/>
                </a:lnTo>
                <a:lnTo>
                  <a:pt x="231094" y="237550"/>
                </a:lnTo>
                <a:lnTo>
                  <a:pt x="219393" y="249252"/>
                </a:lnTo>
                <a:lnTo>
                  <a:pt x="181529" y="268833"/>
                </a:lnTo>
                <a:lnTo>
                  <a:pt x="137932" y="275865"/>
                </a:lnTo>
                <a:close/>
              </a:path>
              <a:path w="276225" h="276225">
                <a:moveTo>
                  <a:pt x="263778" y="191304"/>
                </a:moveTo>
                <a:lnTo>
                  <a:pt x="221956" y="191304"/>
                </a:lnTo>
                <a:lnTo>
                  <a:pt x="228537" y="179215"/>
                </a:lnTo>
                <a:lnTo>
                  <a:pt x="233437" y="166199"/>
                </a:lnTo>
                <a:lnTo>
                  <a:pt x="236495" y="152392"/>
                </a:lnTo>
                <a:lnTo>
                  <a:pt x="237550" y="137932"/>
                </a:lnTo>
                <a:lnTo>
                  <a:pt x="229722" y="99159"/>
                </a:lnTo>
                <a:lnTo>
                  <a:pt x="208374" y="67494"/>
                </a:lnTo>
                <a:lnTo>
                  <a:pt x="176709" y="46143"/>
                </a:lnTo>
                <a:lnTo>
                  <a:pt x="137932" y="38314"/>
                </a:lnTo>
                <a:lnTo>
                  <a:pt x="231094" y="38314"/>
                </a:lnTo>
                <a:lnTo>
                  <a:pt x="249252" y="56471"/>
                </a:lnTo>
                <a:lnTo>
                  <a:pt x="268833" y="94335"/>
                </a:lnTo>
                <a:lnTo>
                  <a:pt x="275865" y="137932"/>
                </a:lnTo>
                <a:lnTo>
                  <a:pt x="268833" y="181529"/>
                </a:lnTo>
                <a:lnTo>
                  <a:pt x="263778" y="191304"/>
                </a:lnTo>
                <a:close/>
              </a:path>
              <a:path w="276225" h="276225">
                <a:moveTo>
                  <a:pt x="231094" y="237550"/>
                </a:moveTo>
                <a:lnTo>
                  <a:pt x="137932" y="237550"/>
                </a:lnTo>
                <a:lnTo>
                  <a:pt x="152392" y="236495"/>
                </a:lnTo>
                <a:lnTo>
                  <a:pt x="166199" y="233437"/>
                </a:lnTo>
                <a:lnTo>
                  <a:pt x="179215" y="228537"/>
                </a:lnTo>
                <a:lnTo>
                  <a:pt x="191304" y="221956"/>
                </a:lnTo>
                <a:lnTo>
                  <a:pt x="53916" y="84568"/>
                </a:lnTo>
                <a:lnTo>
                  <a:pt x="115219" y="84568"/>
                </a:lnTo>
                <a:lnTo>
                  <a:pt x="221956" y="191304"/>
                </a:lnTo>
                <a:lnTo>
                  <a:pt x="263778" y="191304"/>
                </a:lnTo>
                <a:lnTo>
                  <a:pt x="249252" y="219393"/>
                </a:lnTo>
                <a:lnTo>
                  <a:pt x="231094" y="237550"/>
                </a:lnTo>
                <a:close/>
              </a:path>
            </a:pathLst>
          </a:custGeom>
          <a:solidFill>
            <a:srgbClr val="DD2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410" y="1683841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3225" y="1541152"/>
            <a:ext cx="1017905" cy="371475"/>
          </a:xfrm>
          <a:custGeom>
            <a:avLst/>
            <a:gdLst/>
            <a:ahLst/>
            <a:cxnLst/>
            <a:rect l="l" t="t" r="r" b="b"/>
            <a:pathLst>
              <a:path w="1017905" h="371475">
                <a:moveTo>
                  <a:pt x="989309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989309" y="0"/>
                </a:lnTo>
                <a:lnTo>
                  <a:pt x="1001794" y="1783"/>
                </a:lnTo>
                <a:lnTo>
                  <a:pt x="1010712" y="7134"/>
                </a:lnTo>
                <a:lnTo>
                  <a:pt x="1016063" y="16052"/>
                </a:lnTo>
                <a:lnTo>
                  <a:pt x="1017847" y="28537"/>
                </a:lnTo>
                <a:lnTo>
                  <a:pt x="1017847" y="342453"/>
                </a:lnTo>
                <a:lnTo>
                  <a:pt x="1016063" y="354938"/>
                </a:lnTo>
                <a:lnTo>
                  <a:pt x="1010712" y="363856"/>
                </a:lnTo>
                <a:lnTo>
                  <a:pt x="1001794" y="369207"/>
                </a:lnTo>
                <a:lnTo>
                  <a:pt x="989309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5410" y="2159471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5410" y="2635100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5752" y="909447"/>
            <a:ext cx="7683500" cy="54667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725"/>
              </a:spcBef>
            </a:pPr>
            <a:r>
              <a:rPr sz="2600" spc="-310" dirty="0">
                <a:solidFill>
                  <a:srgbClr val="23292D"/>
                </a:solidFill>
                <a:latin typeface="Arial"/>
                <a:cs typeface="Arial"/>
              </a:rPr>
              <a:t>h</a:t>
            </a:r>
            <a:r>
              <a:rPr sz="2600" spc="-310" dirty="0">
                <a:solidFill>
                  <a:srgbClr val="23292D"/>
                </a:solidFill>
                <a:latin typeface="Liberation Sans"/>
                <a:cs typeface="Liberation Sans"/>
              </a:rPr>
              <a:t>1, </a:t>
            </a:r>
            <a:r>
              <a:rPr sz="2600" spc="-310" dirty="0">
                <a:solidFill>
                  <a:srgbClr val="23292D"/>
                </a:solidFill>
                <a:latin typeface="Arial"/>
                <a:cs typeface="Arial"/>
              </a:rPr>
              <a:t>em</a:t>
            </a:r>
            <a:r>
              <a:rPr sz="2600" spc="-310" dirty="0">
                <a:solidFill>
                  <a:srgbClr val="23292D"/>
                </a:solidFill>
                <a:latin typeface="Liberation Sans"/>
                <a:cs typeface="Liberation Sans"/>
              </a:rPr>
              <a:t>, </a:t>
            </a:r>
            <a:r>
              <a:rPr sz="2600" spc="-235" dirty="0">
                <a:solidFill>
                  <a:srgbClr val="23292D"/>
                </a:solidFill>
                <a:latin typeface="Arial"/>
                <a:cs typeface="Arial"/>
              </a:rPr>
              <a:t>strong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등이</a:t>
            </a:r>
            <a:r>
              <a:rPr sz="1900" spc="2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없다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endParaRPr sz="2600">
              <a:latin typeface="Liberation Sans"/>
              <a:cs typeface="Liberation Sans"/>
            </a:endParaRPr>
          </a:p>
          <a:p>
            <a:pPr marL="402590" marR="5080" indent="85090">
              <a:lnSpc>
                <a:spcPts val="3750"/>
              </a:lnSpc>
              <a:spcBef>
                <a:spcPts val="225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&lt;Text&gt;</a:t>
            </a:r>
            <a:r>
              <a:rPr sz="1850" spc="-2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컴포넌트만이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플레인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텍스트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노드를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자식으로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가질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수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있다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.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중첩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가능</a:t>
            </a:r>
            <a:endParaRPr sz="1900">
              <a:latin typeface="Noto Sans CJK JP Regular"/>
              <a:cs typeface="Noto Sans CJK JP Regular"/>
            </a:endParaRPr>
          </a:p>
          <a:p>
            <a:pPr marL="402590">
              <a:lnSpc>
                <a:spcPct val="100000"/>
              </a:lnSpc>
              <a:spcBef>
                <a:spcPts val="390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일부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스타일이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7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상속된다</a:t>
            </a:r>
            <a:r>
              <a:rPr sz="2600" spc="70" dirty="0">
                <a:solidFill>
                  <a:srgbClr val="23292D"/>
                </a:solidFill>
                <a:latin typeface="Liberation Sans"/>
                <a:cs typeface="Liberation Sans"/>
              </a:rPr>
              <a:t>.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75" dirty="0">
                <a:solidFill>
                  <a:srgbClr val="23292D"/>
                </a:solidFill>
                <a:latin typeface="Liberation Sans"/>
                <a:cs typeface="Liberation Sans"/>
              </a:rPr>
              <a:t>(</a:t>
            </a:r>
            <a:r>
              <a:rPr sz="2600" spc="-275" dirty="0">
                <a:solidFill>
                  <a:srgbClr val="23292D"/>
                </a:solidFill>
                <a:latin typeface="Comic Sans MS"/>
                <a:cs typeface="Comic Sans MS"/>
              </a:rPr>
              <a:t>T</a:t>
            </a:r>
            <a:r>
              <a:rPr sz="2600" spc="-275" dirty="0">
                <a:solidFill>
                  <a:srgbClr val="23292D"/>
                </a:solidFill>
                <a:latin typeface="Arial"/>
                <a:cs typeface="Arial"/>
              </a:rPr>
              <a:t>ext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트리에서만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가능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)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141730" marR="2722245" indent="-1129665">
              <a:lnSpc>
                <a:spcPts val="210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{{fontWeight: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bold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'}}&gt; 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I am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bold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198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{{color:</a:t>
            </a:r>
            <a:r>
              <a:rPr sz="1850" spc="-15" dirty="0">
                <a:solidFill>
                  <a:srgbClr val="DD1144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red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'}}&gt;</a:t>
            </a:r>
            <a:endParaRPr sz="1850">
              <a:latin typeface="DejaVu Sans Mono"/>
              <a:cs typeface="DejaVu Sans Mono"/>
            </a:endParaRPr>
          </a:p>
          <a:p>
            <a:pPr marL="227139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and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red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/*</a:t>
            </a:r>
            <a:endParaRPr sz="1850">
              <a:latin typeface="DejaVu Sans Mono"/>
              <a:cs typeface="DejaVu Sans Mono"/>
            </a:endParaRPr>
          </a:p>
          <a:p>
            <a:pPr marL="12700" marR="4980305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"I am bold and</a:t>
            </a:r>
            <a:r>
              <a:rPr sz="1850" spc="-6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red"  0-9: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bold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198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9-17: bold,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red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*/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1840782"/>
            <a:ext cx="8238490" cy="2178685"/>
          </a:xfrm>
          <a:custGeom>
            <a:avLst/>
            <a:gdLst/>
            <a:ahLst/>
            <a:cxnLst/>
            <a:rect l="l" t="t" r="r" b="b"/>
            <a:pathLst>
              <a:path w="8238490" h="2178685">
                <a:moveTo>
                  <a:pt x="8214123" y="2178383"/>
                </a:moveTo>
                <a:lnTo>
                  <a:pt x="23781" y="2178383"/>
                </a:lnTo>
                <a:lnTo>
                  <a:pt x="13376" y="2176941"/>
                </a:lnTo>
                <a:lnTo>
                  <a:pt x="5945" y="2172557"/>
                </a:lnTo>
                <a:lnTo>
                  <a:pt x="1486" y="2165140"/>
                </a:lnTo>
                <a:lnTo>
                  <a:pt x="0" y="2154602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2154602"/>
                </a:lnTo>
                <a:lnTo>
                  <a:pt x="8236418" y="2165140"/>
                </a:lnTo>
                <a:lnTo>
                  <a:pt x="8231960" y="2172557"/>
                </a:lnTo>
                <a:lnTo>
                  <a:pt x="8224528" y="2176941"/>
                </a:lnTo>
                <a:lnTo>
                  <a:pt x="8214123" y="217838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1840803"/>
            <a:ext cx="8238490" cy="2178685"/>
          </a:xfrm>
          <a:custGeom>
            <a:avLst/>
            <a:gdLst/>
            <a:ahLst/>
            <a:cxnLst/>
            <a:rect l="l" t="t" r="r" b="b"/>
            <a:pathLst>
              <a:path w="8238490" h="2178685">
                <a:moveTo>
                  <a:pt x="0" y="2154602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2154602"/>
                </a:lnTo>
                <a:lnTo>
                  <a:pt x="8236419" y="2165140"/>
                </a:lnTo>
                <a:lnTo>
                  <a:pt x="8231960" y="2172557"/>
                </a:lnTo>
                <a:lnTo>
                  <a:pt x="8224529" y="2176941"/>
                </a:lnTo>
                <a:lnTo>
                  <a:pt x="8214123" y="2178383"/>
                </a:lnTo>
                <a:lnTo>
                  <a:pt x="23781" y="2178383"/>
                </a:lnTo>
                <a:lnTo>
                  <a:pt x="13376" y="2176941"/>
                </a:lnTo>
                <a:lnTo>
                  <a:pt x="5945" y="2172557"/>
                </a:lnTo>
                <a:lnTo>
                  <a:pt x="1486" y="2165140"/>
                </a:lnTo>
                <a:lnTo>
                  <a:pt x="0" y="2154602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</a:t>
            </a:r>
            <a:r>
              <a:rPr spc="-5" dirty="0">
                <a:solidFill>
                  <a:srgbClr val="0085B3"/>
                </a:solidFill>
              </a:rPr>
              <a:t>Text </a:t>
            </a:r>
            <a:r>
              <a:rPr spc="-5" dirty="0"/>
              <a:t>style={{fontWeight: </a:t>
            </a:r>
            <a:r>
              <a:rPr spc="-5" dirty="0">
                <a:solidFill>
                  <a:srgbClr val="DD1144"/>
                </a:solidFill>
              </a:rPr>
              <a:t>'bold'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color:</a:t>
            </a:r>
            <a:r>
              <a:rPr spc="-5" dirty="0">
                <a:solidFill>
                  <a:srgbClr val="DD1144"/>
                </a:solidFill>
              </a:rPr>
              <a:t>'red'</a:t>
            </a:r>
            <a:r>
              <a:rPr spc="-5" dirty="0"/>
              <a:t>}}&gt;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655945" algn="ctr">
              <a:lnSpc>
                <a:spcPts val="2160"/>
              </a:lnSpc>
              <a:spcBef>
                <a:spcPts val="95"/>
              </a:spcBef>
            </a:pPr>
            <a:r>
              <a:rPr spc="80" dirty="0"/>
              <a:t>성공</a:t>
            </a:r>
            <a:r>
              <a:rPr sz="1850" spc="80" dirty="0">
                <a:latin typeface="DejaVu Sans Mono"/>
                <a:cs typeface="DejaVu Sans Mono"/>
              </a:rPr>
              <a:t>!</a:t>
            </a:r>
            <a:endParaRPr sz="1850">
              <a:latin typeface="DejaVu Sans Mono"/>
              <a:cs typeface="DejaVu Sans Mono"/>
            </a:endParaRPr>
          </a:p>
          <a:p>
            <a:pPr marR="5779770" algn="ctr">
              <a:lnSpc>
                <a:spcPts val="2160"/>
              </a:lnSpc>
            </a:pPr>
            <a:r>
              <a:rPr sz="1850" spc="-5" dirty="0">
                <a:latin typeface="DejaVu Sans Mono"/>
                <a:cs typeface="DejaVu Sans Mono"/>
              </a:rPr>
              <a:t>&lt;</a:t>
            </a:r>
            <a:r>
              <a:rPr sz="1850" spc="-10" dirty="0">
                <a:latin typeface="DejaVu Sans Mono"/>
                <a:cs typeface="DejaVu Sans Mono"/>
              </a:rPr>
              <a:t>/</a:t>
            </a:r>
            <a:r>
              <a:rPr sz="1850" spc="-5" dirty="0">
                <a:solidFill>
                  <a:srgbClr val="0085B3"/>
                </a:solidFill>
                <a:latin typeface="DejaVu Sans Mono"/>
                <a:cs typeface="DejaVu Sans Mono"/>
              </a:rPr>
              <a:t>Tex</a:t>
            </a:r>
            <a:r>
              <a:rPr sz="1850" spc="-10" dirty="0">
                <a:solidFill>
                  <a:srgbClr val="0085B3"/>
                </a:solidFill>
                <a:latin typeface="DejaVu Sans Mono"/>
                <a:cs typeface="DejaVu Sans Mono"/>
              </a:rPr>
              <a:t>t</a:t>
            </a:r>
            <a:r>
              <a:rPr sz="1850" spc="-5" dirty="0">
                <a:latin typeface="DejaVu Sans Mono"/>
                <a:cs typeface="DejaVu Sans Mono"/>
              </a:rPr>
              <a:t>&gt;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latin typeface="DejaVu Sans Mono"/>
                <a:cs typeface="DejaVu Sans Mono"/>
              </a:rPr>
              <a:t>&lt;</a:t>
            </a:r>
            <a:r>
              <a:rPr sz="1850" spc="-5" dirty="0">
                <a:solidFill>
                  <a:srgbClr val="0085B3"/>
                </a:solidFill>
                <a:latin typeface="DejaVu Sans Mono"/>
                <a:cs typeface="DejaVu Sans Mono"/>
              </a:rPr>
              <a:t>Text </a:t>
            </a:r>
            <a:r>
              <a:rPr sz="1850" spc="-5" dirty="0">
                <a:latin typeface="DejaVu Sans Mono"/>
                <a:cs typeface="DejaVu Sans Mono"/>
              </a:rPr>
              <a:t>style={{fontWeight: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'bold'</a:t>
            </a:r>
            <a:r>
              <a:rPr sz="1850" spc="-5" dirty="0">
                <a:latin typeface="DejaVu Sans Mono"/>
                <a:cs typeface="DejaVu Sans Mono"/>
              </a:rPr>
              <a:t>,</a:t>
            </a:r>
            <a:r>
              <a:rPr sz="1850" dirty="0">
                <a:latin typeface="DejaVu Sans Mono"/>
                <a:cs typeface="DejaVu Sans Mono"/>
              </a:rPr>
              <a:t> </a:t>
            </a:r>
            <a:r>
              <a:rPr sz="1850" spc="-5" dirty="0">
                <a:latin typeface="DejaVu Sans Mono"/>
                <a:cs typeface="DejaVu Sans Mono"/>
              </a:rPr>
              <a:t>color: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'red'</a:t>
            </a:r>
            <a:r>
              <a:rPr sz="1850" spc="-5" dirty="0">
                <a:latin typeface="DejaVu Sans Mono"/>
                <a:cs typeface="DejaVu Sans Mono"/>
              </a:rPr>
              <a:t>}}&gt;</a:t>
            </a:r>
            <a:endParaRPr sz="1850">
              <a:latin typeface="DejaVu Sans Mono"/>
              <a:cs typeface="DejaVu Sans Mono"/>
            </a:endParaRPr>
          </a:p>
          <a:p>
            <a:pPr marR="5655945" algn="ctr">
              <a:lnSpc>
                <a:spcPts val="2095"/>
              </a:lnSpc>
            </a:pPr>
            <a:r>
              <a:rPr spc="80" dirty="0"/>
              <a:t>강조</a:t>
            </a:r>
            <a:r>
              <a:rPr sz="1850" spc="80" dirty="0">
                <a:latin typeface="DejaVu Sans Mono"/>
                <a:cs typeface="DejaVu Sans Mono"/>
              </a:rPr>
              <a:t>!</a:t>
            </a:r>
            <a:endParaRPr sz="1850">
              <a:latin typeface="DejaVu Sans Mono"/>
              <a:cs typeface="DejaVu Sans Mono"/>
            </a:endParaRPr>
          </a:p>
          <a:p>
            <a:pPr marR="5779770" algn="ctr">
              <a:lnSpc>
                <a:spcPts val="2160"/>
              </a:lnSpc>
            </a:pPr>
            <a:r>
              <a:rPr sz="1850" spc="-5" dirty="0">
                <a:latin typeface="DejaVu Sans Mono"/>
                <a:cs typeface="DejaVu Sans Mono"/>
              </a:rPr>
              <a:t>&lt;</a:t>
            </a:r>
            <a:r>
              <a:rPr sz="1850" spc="-10" dirty="0">
                <a:latin typeface="DejaVu Sans Mono"/>
                <a:cs typeface="DejaVu Sans Mono"/>
              </a:rPr>
              <a:t>/</a:t>
            </a:r>
            <a:r>
              <a:rPr sz="1850" spc="-5" dirty="0">
                <a:solidFill>
                  <a:srgbClr val="0085B3"/>
                </a:solidFill>
                <a:latin typeface="DejaVu Sans Mono"/>
                <a:cs typeface="DejaVu Sans Mono"/>
              </a:rPr>
              <a:t>Tex</a:t>
            </a:r>
            <a:r>
              <a:rPr sz="1850" spc="-10" dirty="0">
                <a:solidFill>
                  <a:srgbClr val="0085B3"/>
                </a:solidFill>
                <a:latin typeface="DejaVu Sans Mono"/>
                <a:cs typeface="DejaVu Sans Mono"/>
              </a:rPr>
              <a:t>t</a:t>
            </a:r>
            <a:r>
              <a:rPr sz="1850" spc="-5" dirty="0">
                <a:latin typeface="DejaVu Sans Mono"/>
                <a:cs typeface="DejaVu Sans Mono"/>
              </a:rPr>
              <a:t>&gt;</a:t>
            </a:r>
            <a:endParaRPr sz="185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038" y="4149949"/>
            <a:ext cx="8076565" cy="12007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4270"/>
              </a:lnSpc>
              <a:spcBef>
                <a:spcPts val="835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잠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깐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 </a:t>
            </a:r>
            <a:r>
              <a:rPr sz="3150" spc="114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반</a:t>
            </a:r>
            <a:r>
              <a:rPr sz="3100" spc="114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복</a:t>
            </a:r>
            <a:r>
              <a:rPr sz="3150" spc="114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적으로 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사</a:t>
            </a:r>
            <a:r>
              <a:rPr sz="315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용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하는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텍스트 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서식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은</a:t>
            </a:r>
            <a:r>
              <a:rPr sz="3150" spc="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5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어  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떻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게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재</a:t>
            </a:r>
            <a:r>
              <a:rPr sz="310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사</a:t>
            </a:r>
            <a:r>
              <a:rPr sz="3150" spc="-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용</a:t>
            </a:r>
            <a:r>
              <a:rPr sz="4150" spc="-5" dirty="0">
                <a:solidFill>
                  <a:srgbClr val="214466"/>
                </a:solidFill>
                <a:latin typeface="Comic Sans MS"/>
                <a:cs typeface="Comic Sans MS"/>
              </a:rPr>
              <a:t>?</a:t>
            </a:r>
            <a:endParaRPr sz="4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2982276"/>
            <a:ext cx="8238490" cy="2711450"/>
          </a:xfrm>
          <a:custGeom>
            <a:avLst/>
            <a:gdLst/>
            <a:ahLst/>
            <a:cxnLst/>
            <a:rect l="l" t="t" r="r" b="b"/>
            <a:pathLst>
              <a:path w="8238490" h="2711450">
                <a:moveTo>
                  <a:pt x="8214123" y="2711088"/>
                </a:moveTo>
                <a:lnTo>
                  <a:pt x="23781" y="2711088"/>
                </a:lnTo>
                <a:lnTo>
                  <a:pt x="13376" y="2709646"/>
                </a:lnTo>
                <a:lnTo>
                  <a:pt x="5945" y="2705262"/>
                </a:lnTo>
                <a:lnTo>
                  <a:pt x="1486" y="2697845"/>
                </a:lnTo>
                <a:lnTo>
                  <a:pt x="0" y="2687307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2687307"/>
                </a:lnTo>
                <a:lnTo>
                  <a:pt x="8236418" y="2697845"/>
                </a:lnTo>
                <a:lnTo>
                  <a:pt x="8231960" y="2705262"/>
                </a:lnTo>
                <a:lnTo>
                  <a:pt x="8224528" y="2709646"/>
                </a:lnTo>
                <a:lnTo>
                  <a:pt x="8214123" y="2711088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2982297"/>
            <a:ext cx="8238490" cy="2711450"/>
          </a:xfrm>
          <a:custGeom>
            <a:avLst/>
            <a:gdLst/>
            <a:ahLst/>
            <a:cxnLst/>
            <a:rect l="l" t="t" r="r" b="b"/>
            <a:pathLst>
              <a:path w="8238490" h="2711450">
                <a:moveTo>
                  <a:pt x="0" y="2687307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2687307"/>
                </a:lnTo>
                <a:lnTo>
                  <a:pt x="8236419" y="2697845"/>
                </a:lnTo>
                <a:lnTo>
                  <a:pt x="8231960" y="2705262"/>
                </a:lnTo>
                <a:lnTo>
                  <a:pt x="8224529" y="2709647"/>
                </a:lnTo>
                <a:lnTo>
                  <a:pt x="8214123" y="2711088"/>
                </a:lnTo>
                <a:lnTo>
                  <a:pt x="23781" y="2711088"/>
                </a:lnTo>
                <a:lnTo>
                  <a:pt x="13376" y="2709647"/>
                </a:lnTo>
                <a:lnTo>
                  <a:pt x="5945" y="2705262"/>
                </a:lnTo>
                <a:lnTo>
                  <a:pt x="1486" y="2697845"/>
                </a:lnTo>
                <a:lnTo>
                  <a:pt x="0" y="2687307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038" y="1461215"/>
            <a:ext cx="7842250" cy="12198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160"/>
              </a:spcBef>
            </a:pP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잠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깐</a:t>
            </a:r>
            <a:r>
              <a:rPr sz="3100" spc="-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4150" spc="-450" dirty="0">
                <a:solidFill>
                  <a:srgbClr val="214466"/>
                </a:solidFill>
                <a:latin typeface="Arial"/>
                <a:cs typeface="Arial"/>
              </a:rPr>
              <a:t>A</a:t>
            </a:r>
            <a:r>
              <a:rPr sz="4150" spc="-470" dirty="0">
                <a:solidFill>
                  <a:srgbClr val="214466"/>
                </a:solidFill>
                <a:latin typeface="Arial"/>
                <a:cs typeface="Arial"/>
              </a:rPr>
              <a:t> </a:t>
            </a:r>
            <a:r>
              <a:rPr sz="4150" spc="-310" dirty="0">
                <a:solidFill>
                  <a:srgbClr val="214466"/>
                </a:solidFill>
                <a:latin typeface="Comic Sans MS"/>
                <a:cs typeface="Comic Sans MS"/>
              </a:rPr>
              <a:t>:</a:t>
            </a:r>
            <a:r>
              <a:rPr sz="4150" spc="-555" dirty="0">
                <a:solidFill>
                  <a:srgbClr val="214466"/>
                </a:solidFill>
                <a:latin typeface="Comic Sans MS"/>
                <a:cs typeface="Comic Sans MS"/>
              </a:rPr>
              <a:t>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스타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일이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0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적용된</a:t>
            </a:r>
            <a:r>
              <a:rPr sz="3150" spc="-2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4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컴포넌트</a:t>
            </a:r>
            <a:r>
              <a:rPr sz="3150" spc="14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를</a:t>
            </a:r>
            <a:r>
              <a:rPr sz="3150" spc="-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만들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어서  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재</a:t>
            </a:r>
            <a:r>
              <a:rPr sz="310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사</a:t>
            </a:r>
            <a:r>
              <a:rPr sz="3150" spc="12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용</a:t>
            </a:r>
            <a:endParaRPr sz="315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752" y="3101333"/>
            <a:ext cx="7930515" cy="24377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4640" marR="4098290" indent="-282575">
              <a:lnSpc>
                <a:spcPts val="2100"/>
              </a:lnSpc>
              <a:spcBef>
                <a:spcPts val="265"/>
              </a:spcBef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class </a:t>
            </a:r>
            <a:r>
              <a:rPr sz="1850" b="1" spc="-5" dirty="0">
                <a:solidFill>
                  <a:srgbClr val="445487"/>
                </a:solidFill>
                <a:latin typeface="DejaVu Sans Mono"/>
                <a:cs typeface="DejaVu Sans Mono"/>
              </a:rPr>
              <a:t>Em extend Component</a:t>
            </a:r>
            <a:r>
              <a:rPr sz="1850" b="1" spc="-45" dirty="0">
                <a:solidFill>
                  <a:srgbClr val="445487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  render ()</a:t>
            </a:r>
            <a:r>
              <a:rPr sz="1850" spc="-1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1985"/>
              </a:lnSpc>
            </a:pPr>
            <a:r>
              <a:rPr sz="1850" b="1" spc="-5" dirty="0">
                <a:solidFill>
                  <a:srgbClr val="333333"/>
                </a:solidFill>
                <a:latin typeface="DejaVu Sans Mono"/>
                <a:cs typeface="DejaVu Sans Mono"/>
              </a:rPr>
              <a:t>return</a:t>
            </a:r>
            <a:r>
              <a:rPr sz="1850" b="1" spc="-10" dirty="0">
                <a:solidFill>
                  <a:srgbClr val="333333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(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style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=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{{fontWeight: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bold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',</a:t>
            </a:r>
            <a:r>
              <a:rPr sz="1850" spc="-20" dirty="0">
                <a:solidFill>
                  <a:srgbClr val="000080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color: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red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'}}&gt;</a:t>
            </a:r>
            <a:endParaRPr sz="1850">
              <a:latin typeface="DejaVu Sans Mono"/>
              <a:cs typeface="DejaVu Sans Mono"/>
            </a:endParaRPr>
          </a:p>
          <a:p>
            <a:pPr marL="142430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{this.props.children}</a:t>
            </a:r>
            <a:endParaRPr sz="1850">
              <a:latin typeface="DejaVu Sans Mono"/>
              <a:cs typeface="DejaVu Sans Mono"/>
            </a:endParaRPr>
          </a:p>
          <a:p>
            <a:pPr marL="114173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 marL="577215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)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6240322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494" y="665943"/>
            <a:ext cx="1113155" cy="400050"/>
          </a:xfrm>
          <a:custGeom>
            <a:avLst/>
            <a:gdLst/>
            <a:ahLst/>
            <a:cxnLst/>
            <a:rect l="l" t="t" r="r" b="b"/>
            <a:pathLst>
              <a:path w="1113155" h="400050">
                <a:moveTo>
                  <a:pt x="1084435" y="399528"/>
                </a:moveTo>
                <a:lnTo>
                  <a:pt x="28537" y="399528"/>
                </a:lnTo>
                <a:lnTo>
                  <a:pt x="16052" y="397745"/>
                </a:lnTo>
                <a:lnTo>
                  <a:pt x="7134" y="392394"/>
                </a:lnTo>
                <a:lnTo>
                  <a:pt x="1783" y="383476"/>
                </a:lnTo>
                <a:lnTo>
                  <a:pt x="0" y="370991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084435" y="0"/>
                </a:lnTo>
                <a:lnTo>
                  <a:pt x="1096920" y="1783"/>
                </a:lnTo>
                <a:lnTo>
                  <a:pt x="1105838" y="7134"/>
                </a:lnTo>
                <a:lnTo>
                  <a:pt x="1111189" y="16052"/>
                </a:lnTo>
                <a:lnTo>
                  <a:pt x="1112973" y="28537"/>
                </a:lnTo>
                <a:lnTo>
                  <a:pt x="1112973" y="370991"/>
                </a:lnTo>
                <a:lnTo>
                  <a:pt x="1111189" y="383476"/>
                </a:lnTo>
                <a:lnTo>
                  <a:pt x="1105838" y="392394"/>
                </a:lnTo>
                <a:lnTo>
                  <a:pt x="1096920" y="397745"/>
                </a:lnTo>
                <a:lnTo>
                  <a:pt x="1084435" y="39952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9164" y="576205"/>
            <a:ext cx="158813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latin typeface="DejaVu Sans Mono"/>
                <a:cs typeface="DejaVu Sans Mono"/>
              </a:rPr>
              <a:t>&lt;Text&gt;</a:t>
            </a:r>
            <a:r>
              <a:rPr sz="2000" b="1" spc="-50" dirty="0">
                <a:latin typeface="DejaVu Sans Mono"/>
                <a:cs typeface="DejaVu Sans Mono"/>
              </a:rPr>
              <a:t> </a:t>
            </a:r>
            <a:r>
              <a:rPr sz="2850" spc="-75" dirty="0">
                <a:latin typeface="Liberation Sans"/>
                <a:cs typeface="Liberation Sans"/>
              </a:rPr>
              <a:t>2/3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5410" y="136036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3196293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080964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384" y="4485270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4955" y="4347317"/>
            <a:ext cx="2987040" cy="371475"/>
          </a:xfrm>
          <a:custGeom>
            <a:avLst/>
            <a:gdLst/>
            <a:ahLst/>
            <a:cxnLst/>
            <a:rect l="l" t="t" r="r" b="b"/>
            <a:pathLst>
              <a:path w="2987040" h="371475">
                <a:moveTo>
                  <a:pt x="2958416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958416" y="0"/>
                </a:lnTo>
                <a:lnTo>
                  <a:pt x="2970901" y="1783"/>
                </a:lnTo>
                <a:lnTo>
                  <a:pt x="2979819" y="7134"/>
                </a:lnTo>
                <a:lnTo>
                  <a:pt x="2985170" y="16052"/>
                </a:lnTo>
                <a:lnTo>
                  <a:pt x="2986953" y="28537"/>
                </a:lnTo>
                <a:lnTo>
                  <a:pt x="2986953" y="342453"/>
                </a:lnTo>
                <a:lnTo>
                  <a:pt x="2985170" y="354938"/>
                </a:lnTo>
                <a:lnTo>
                  <a:pt x="2979819" y="363856"/>
                </a:lnTo>
                <a:lnTo>
                  <a:pt x="2970901" y="369207"/>
                </a:lnTo>
                <a:lnTo>
                  <a:pt x="2958416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6312" y="4347317"/>
            <a:ext cx="2426335" cy="371475"/>
          </a:xfrm>
          <a:custGeom>
            <a:avLst/>
            <a:gdLst/>
            <a:ahLst/>
            <a:cxnLst/>
            <a:rect l="l" t="t" r="r" b="b"/>
            <a:pathLst>
              <a:path w="2426334" h="371475">
                <a:moveTo>
                  <a:pt x="2397173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397173" y="0"/>
                </a:lnTo>
                <a:lnTo>
                  <a:pt x="2409658" y="1783"/>
                </a:lnTo>
                <a:lnTo>
                  <a:pt x="2418576" y="7134"/>
                </a:lnTo>
                <a:lnTo>
                  <a:pt x="2423927" y="16052"/>
                </a:lnTo>
                <a:lnTo>
                  <a:pt x="2425710" y="28537"/>
                </a:lnTo>
                <a:lnTo>
                  <a:pt x="2425710" y="342453"/>
                </a:lnTo>
                <a:lnTo>
                  <a:pt x="2423927" y="354938"/>
                </a:lnTo>
                <a:lnTo>
                  <a:pt x="2418576" y="363856"/>
                </a:lnTo>
                <a:lnTo>
                  <a:pt x="2409658" y="369207"/>
                </a:lnTo>
                <a:lnTo>
                  <a:pt x="2397173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2384" y="4970413"/>
            <a:ext cx="95125" cy="9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4955" y="4832459"/>
            <a:ext cx="2568575" cy="371475"/>
          </a:xfrm>
          <a:custGeom>
            <a:avLst/>
            <a:gdLst/>
            <a:ahLst/>
            <a:cxnLst/>
            <a:rect l="l" t="t" r="r" b="b"/>
            <a:pathLst>
              <a:path w="2568575" h="371475">
                <a:moveTo>
                  <a:pt x="2539862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2539862" y="0"/>
                </a:lnTo>
                <a:lnTo>
                  <a:pt x="2552347" y="1783"/>
                </a:lnTo>
                <a:lnTo>
                  <a:pt x="2561265" y="7134"/>
                </a:lnTo>
                <a:lnTo>
                  <a:pt x="2566616" y="16052"/>
                </a:lnTo>
                <a:lnTo>
                  <a:pt x="2568399" y="28537"/>
                </a:lnTo>
                <a:lnTo>
                  <a:pt x="2568399" y="342453"/>
                </a:lnTo>
                <a:lnTo>
                  <a:pt x="2566616" y="354938"/>
                </a:lnTo>
                <a:lnTo>
                  <a:pt x="2561265" y="363856"/>
                </a:lnTo>
                <a:lnTo>
                  <a:pt x="2552347" y="369207"/>
                </a:lnTo>
                <a:lnTo>
                  <a:pt x="2539862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5410" y="5450777"/>
            <a:ext cx="85613" cy="856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5930" y="5308088"/>
            <a:ext cx="1017905" cy="371475"/>
          </a:xfrm>
          <a:custGeom>
            <a:avLst/>
            <a:gdLst/>
            <a:ahLst/>
            <a:cxnLst/>
            <a:rect l="l" t="t" r="r" b="b"/>
            <a:pathLst>
              <a:path w="1017905" h="371475">
                <a:moveTo>
                  <a:pt x="989309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989309" y="0"/>
                </a:lnTo>
                <a:lnTo>
                  <a:pt x="1001794" y="1783"/>
                </a:lnTo>
                <a:lnTo>
                  <a:pt x="1010712" y="7134"/>
                </a:lnTo>
                <a:lnTo>
                  <a:pt x="1016063" y="16052"/>
                </a:lnTo>
                <a:lnTo>
                  <a:pt x="1017847" y="28537"/>
                </a:lnTo>
                <a:lnTo>
                  <a:pt x="1017847" y="342453"/>
                </a:lnTo>
                <a:lnTo>
                  <a:pt x="1016063" y="354938"/>
                </a:lnTo>
                <a:lnTo>
                  <a:pt x="1010712" y="363856"/>
                </a:lnTo>
                <a:lnTo>
                  <a:pt x="1001794" y="369207"/>
                </a:lnTo>
                <a:lnTo>
                  <a:pt x="989309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2851" y="5308088"/>
            <a:ext cx="875665" cy="371475"/>
          </a:xfrm>
          <a:custGeom>
            <a:avLst/>
            <a:gdLst/>
            <a:ahLst/>
            <a:cxnLst/>
            <a:rect l="l" t="t" r="r" b="b"/>
            <a:pathLst>
              <a:path w="875664" h="371475">
                <a:moveTo>
                  <a:pt x="846620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846620" y="0"/>
                </a:lnTo>
                <a:lnTo>
                  <a:pt x="859105" y="1783"/>
                </a:lnTo>
                <a:lnTo>
                  <a:pt x="868024" y="7134"/>
                </a:lnTo>
                <a:lnTo>
                  <a:pt x="873374" y="16052"/>
                </a:lnTo>
                <a:lnTo>
                  <a:pt x="875158" y="28537"/>
                </a:lnTo>
                <a:lnTo>
                  <a:pt x="875158" y="342453"/>
                </a:lnTo>
                <a:lnTo>
                  <a:pt x="873374" y="354938"/>
                </a:lnTo>
                <a:lnTo>
                  <a:pt x="868024" y="363856"/>
                </a:lnTo>
                <a:lnTo>
                  <a:pt x="859105" y="369207"/>
                </a:lnTo>
                <a:lnTo>
                  <a:pt x="846620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7790" y="5308088"/>
            <a:ext cx="1017905" cy="371475"/>
          </a:xfrm>
          <a:custGeom>
            <a:avLst/>
            <a:gdLst/>
            <a:ahLst/>
            <a:cxnLst/>
            <a:rect l="l" t="t" r="r" b="b"/>
            <a:pathLst>
              <a:path w="1017904" h="371475">
                <a:moveTo>
                  <a:pt x="989309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989309" y="0"/>
                </a:lnTo>
                <a:lnTo>
                  <a:pt x="1001794" y="1783"/>
                </a:lnTo>
                <a:lnTo>
                  <a:pt x="1010712" y="7134"/>
                </a:lnTo>
                <a:lnTo>
                  <a:pt x="1016063" y="16052"/>
                </a:lnTo>
                <a:lnTo>
                  <a:pt x="1017847" y="28537"/>
                </a:lnTo>
                <a:lnTo>
                  <a:pt x="1017847" y="342453"/>
                </a:lnTo>
                <a:lnTo>
                  <a:pt x="1016063" y="354938"/>
                </a:lnTo>
                <a:lnTo>
                  <a:pt x="1010712" y="363856"/>
                </a:lnTo>
                <a:lnTo>
                  <a:pt x="1001794" y="369207"/>
                </a:lnTo>
                <a:lnTo>
                  <a:pt x="989309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9878" y="6278373"/>
            <a:ext cx="1303655" cy="371475"/>
          </a:xfrm>
          <a:custGeom>
            <a:avLst/>
            <a:gdLst/>
            <a:ahLst/>
            <a:cxnLst/>
            <a:rect l="l" t="t" r="r" b="b"/>
            <a:pathLst>
              <a:path w="1303654" h="371475">
                <a:moveTo>
                  <a:pt x="1274687" y="370991"/>
                </a:moveTo>
                <a:lnTo>
                  <a:pt x="28537" y="370991"/>
                </a:lnTo>
                <a:lnTo>
                  <a:pt x="16052" y="369207"/>
                </a:lnTo>
                <a:lnTo>
                  <a:pt x="7134" y="363856"/>
                </a:lnTo>
                <a:lnTo>
                  <a:pt x="1783" y="354938"/>
                </a:lnTo>
                <a:lnTo>
                  <a:pt x="0" y="342453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274687" y="0"/>
                </a:lnTo>
                <a:lnTo>
                  <a:pt x="1287172" y="1783"/>
                </a:lnTo>
                <a:lnTo>
                  <a:pt x="1296090" y="7134"/>
                </a:lnTo>
                <a:lnTo>
                  <a:pt x="1301441" y="16052"/>
                </a:lnTo>
                <a:lnTo>
                  <a:pt x="1303225" y="28537"/>
                </a:lnTo>
                <a:lnTo>
                  <a:pt x="1303225" y="342453"/>
                </a:lnTo>
                <a:lnTo>
                  <a:pt x="1301441" y="354938"/>
                </a:lnTo>
                <a:lnTo>
                  <a:pt x="1296090" y="363856"/>
                </a:lnTo>
                <a:lnTo>
                  <a:pt x="1287172" y="369207"/>
                </a:lnTo>
                <a:lnTo>
                  <a:pt x="1274687" y="370991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251" y="1745623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5">
                <a:moveTo>
                  <a:pt x="8214123" y="1112973"/>
                </a:move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8" y="1099729"/>
                </a:lnTo>
                <a:lnTo>
                  <a:pt x="8231960" y="1107146"/>
                </a:lnTo>
                <a:lnTo>
                  <a:pt x="8224528" y="1111531"/>
                </a:lnTo>
                <a:lnTo>
                  <a:pt x="8214123" y="111297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251" y="1745644"/>
            <a:ext cx="8238490" cy="1113155"/>
          </a:xfrm>
          <a:custGeom>
            <a:avLst/>
            <a:gdLst/>
            <a:ahLst/>
            <a:cxnLst/>
            <a:rect l="l" t="t" r="r" b="b"/>
            <a:pathLst>
              <a:path w="8238490" h="1113155">
                <a:moveTo>
                  <a:pt x="0" y="1089191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1089191"/>
                </a:lnTo>
                <a:lnTo>
                  <a:pt x="8236419" y="1099729"/>
                </a:lnTo>
                <a:lnTo>
                  <a:pt x="8231960" y="1107146"/>
                </a:lnTo>
                <a:lnTo>
                  <a:pt x="8224529" y="1111531"/>
                </a:lnTo>
                <a:lnTo>
                  <a:pt x="8214123" y="1112973"/>
                </a:lnTo>
                <a:lnTo>
                  <a:pt x="23781" y="1112973"/>
                </a:lnTo>
                <a:lnTo>
                  <a:pt x="13376" y="1111531"/>
                </a:lnTo>
                <a:lnTo>
                  <a:pt x="5945" y="1107146"/>
                </a:lnTo>
                <a:lnTo>
                  <a:pt x="1486" y="1099729"/>
                </a:lnTo>
                <a:lnTo>
                  <a:pt x="0" y="1089191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5752" y="1225262"/>
            <a:ext cx="8071484" cy="5381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스타일이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적용된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컴포넌트를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만들어서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재사용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&lt;Text&gt;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09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The quick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&lt;Em&gt;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brown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&lt;/Em&gt; 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fox jumped over the lazy </a:t>
            </a: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&lt;Strong</a:t>
            </a:r>
            <a:endParaRPr sz="1850">
              <a:latin typeface="DejaVu Sans Mono"/>
              <a:cs typeface="DejaVu Sans Mono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&lt;/Text&gt;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402590" marR="461645">
              <a:lnSpc>
                <a:spcPct val="103200"/>
              </a:lnSpc>
              <a:spcBef>
                <a:spcPts val="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오동작을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막기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위해서는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2600" spc="-125" dirty="0">
                <a:solidFill>
                  <a:srgbClr val="23292D"/>
                </a:solidFill>
                <a:latin typeface="Arial"/>
                <a:cs typeface="Arial"/>
                <a:hlinkClick r:id="rId5"/>
              </a:rPr>
              <a:t>text</a:t>
            </a:r>
            <a:r>
              <a:rPr sz="1900" spc="-12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는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2600" spc="-125" dirty="0">
                <a:solidFill>
                  <a:srgbClr val="23292D"/>
                </a:solidFill>
                <a:latin typeface="Arial"/>
                <a:cs typeface="Arial"/>
                <a:hlinkClick r:id="rId5"/>
              </a:rPr>
              <a:t>text</a:t>
            </a:r>
            <a:r>
              <a:rPr sz="1900" spc="-12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와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관련된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일만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하도록</a:t>
            </a:r>
            <a:r>
              <a:rPr sz="1900" spc="5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권장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  <a:hlinkClick r:id="rId5"/>
              </a:rPr>
              <a:t> 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  <a:hlinkClick r:id="rId5"/>
              </a:rPr>
              <a:t>(</a:t>
            </a:r>
            <a:r>
              <a:rPr sz="1900" spc="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5"/>
              </a:rPr>
              <a:t>관련  </a:t>
            </a:r>
            <a:r>
              <a:rPr sz="2600" spc="-235" dirty="0">
                <a:solidFill>
                  <a:srgbClr val="0366D5"/>
                </a:solidFill>
                <a:latin typeface="Arial"/>
                <a:cs typeface="Arial"/>
                <a:hlinkClick r:id="rId5"/>
              </a:rPr>
              <a:t>jsdev</a:t>
            </a:r>
            <a:r>
              <a:rPr sz="2600" spc="-235" dirty="0">
                <a:solidFill>
                  <a:srgbClr val="0366D5"/>
                </a:solidFill>
                <a:latin typeface="Liberation Sans"/>
                <a:cs typeface="Liberation Sans"/>
                <a:hlinkClick r:id="rId5"/>
              </a:rPr>
              <a:t>.</a:t>
            </a:r>
            <a:r>
              <a:rPr sz="2600" spc="-235" dirty="0">
                <a:solidFill>
                  <a:srgbClr val="0366D5"/>
                </a:solidFill>
                <a:latin typeface="Arial"/>
                <a:cs typeface="Arial"/>
                <a:hlinkClick r:id="rId5"/>
              </a:rPr>
              <a:t>kr</a:t>
            </a:r>
            <a:r>
              <a:rPr sz="2600" spc="-285" dirty="0">
                <a:solidFill>
                  <a:srgbClr val="0366D5"/>
                </a:solidFill>
                <a:latin typeface="Arial"/>
                <a:cs typeface="Arial"/>
                <a:hlinkClick r:id="rId5"/>
              </a:rPr>
              <a:t> </a:t>
            </a:r>
            <a:r>
              <a:rPr sz="1900" spc="-2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5"/>
              </a:rPr>
              <a:t>글</a:t>
            </a:r>
            <a:r>
              <a:rPr sz="2600" spc="-20" dirty="0">
                <a:solidFill>
                  <a:srgbClr val="23292D"/>
                </a:solidFill>
                <a:latin typeface="Liberation Sans"/>
                <a:cs typeface="Liberation Sans"/>
                <a:hlinkClick r:id="rId5"/>
              </a:rPr>
              <a:t>)</a:t>
            </a:r>
            <a:endParaRPr sz="2600">
              <a:latin typeface="Liberation Sans"/>
              <a:cs typeface="Liberation Sans"/>
            </a:endParaRPr>
          </a:p>
          <a:p>
            <a:pPr marL="402590">
              <a:lnSpc>
                <a:spcPct val="100000"/>
              </a:lnSpc>
              <a:spcBef>
                <a:spcPts val="625"/>
              </a:spcBef>
            </a:pPr>
            <a:r>
              <a:rPr sz="2600" spc="-380" dirty="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sz="2600" spc="-380" dirty="0">
                <a:solidFill>
                  <a:srgbClr val="23292D"/>
                </a:solidFill>
                <a:latin typeface="Comic Sans MS"/>
                <a:cs typeface="Comic Sans MS"/>
              </a:rPr>
              <a:t>OS</a:t>
            </a:r>
            <a:r>
              <a:rPr sz="2600" spc="-340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2600" spc="-25" dirty="0">
                <a:solidFill>
                  <a:srgbClr val="23292D"/>
                </a:solidFill>
                <a:latin typeface="Liberation Sans"/>
                <a:cs typeface="Liberation Sans"/>
              </a:rPr>
              <a:t>/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2600" spc="-280" dirty="0">
                <a:solidFill>
                  <a:srgbClr val="23292D"/>
                </a:solidFill>
                <a:latin typeface="Comic Sans MS"/>
                <a:cs typeface="Comic Sans MS"/>
              </a:rPr>
              <a:t>A</a:t>
            </a:r>
            <a:r>
              <a:rPr sz="2600" spc="-280" dirty="0">
                <a:solidFill>
                  <a:srgbClr val="23292D"/>
                </a:solidFill>
                <a:latin typeface="Arial"/>
                <a:cs typeface="Arial"/>
              </a:rPr>
              <a:t>ndroid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전용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속성이</a:t>
            </a:r>
            <a:r>
              <a:rPr sz="1900" spc="1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많다</a:t>
            </a:r>
            <a:r>
              <a:rPr sz="2600" spc="30" dirty="0">
                <a:solidFill>
                  <a:srgbClr val="23292D"/>
                </a:solidFill>
                <a:latin typeface="Liberation Sans"/>
                <a:cs typeface="Liberation Sans"/>
              </a:rPr>
              <a:t>: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주의</a:t>
            </a:r>
            <a:endParaRPr sz="1900">
              <a:latin typeface="Noto Sans CJK JP Regular"/>
              <a:cs typeface="Noto Sans CJK JP Regular"/>
            </a:endParaRPr>
          </a:p>
          <a:p>
            <a:pPr marL="1039494">
              <a:lnSpc>
                <a:spcPct val="100000"/>
              </a:lnSpc>
              <a:spcBef>
                <a:spcPts val="100"/>
              </a:spcBef>
              <a:tabLst>
                <a:tab pos="4331970" algn="l"/>
              </a:tabLst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adjustsFontSizeToFit</a:t>
            </a:r>
            <a:r>
              <a:rPr sz="1850" spc="2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2600" spc="-285" dirty="0">
                <a:solidFill>
                  <a:srgbClr val="23292D"/>
                </a:solidFill>
                <a:latin typeface="Liberation Sans"/>
                <a:cs typeface="Liberation Sans"/>
              </a:rPr>
              <a:t>&amp;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minimumFontScale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2600" spc="-380" dirty="0">
                <a:solidFill>
                  <a:srgbClr val="23292D"/>
                </a:solidFill>
                <a:latin typeface="Arial"/>
                <a:cs typeface="Arial"/>
              </a:rPr>
              <a:t>i</a:t>
            </a:r>
            <a:r>
              <a:rPr sz="2600" spc="-380" dirty="0">
                <a:solidFill>
                  <a:srgbClr val="23292D"/>
                </a:solidFill>
                <a:latin typeface="Comic Sans MS"/>
                <a:cs typeface="Comic Sans MS"/>
              </a:rPr>
              <a:t>OS</a:t>
            </a:r>
            <a:r>
              <a:rPr sz="2600" spc="-445" dirty="0">
                <a:solidFill>
                  <a:srgbClr val="23292D"/>
                </a:solidFill>
                <a:latin typeface="Comic Sans MS"/>
                <a:cs typeface="Comic Sans MS"/>
              </a:rPr>
              <a:t> 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only</a:t>
            </a:r>
            <a:endParaRPr sz="2600">
              <a:latin typeface="Arial"/>
              <a:cs typeface="Arial"/>
            </a:endParaRPr>
          </a:p>
          <a:p>
            <a:pPr marL="402590" marR="2514600" indent="636905">
              <a:lnSpc>
                <a:spcPct val="120000"/>
              </a:lnSpc>
              <a:spcBef>
                <a:spcPts val="75"/>
              </a:spcBef>
              <a:tabLst>
                <a:tab pos="1021715" algn="l"/>
                <a:tab pos="3234055" algn="l"/>
                <a:tab pos="4701540" algn="l"/>
              </a:tabLst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textBreakStrategy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: </a:t>
            </a:r>
            <a:r>
              <a:rPr sz="2600" spc="-280" dirty="0">
                <a:solidFill>
                  <a:srgbClr val="23292D"/>
                </a:solidFill>
                <a:latin typeface="Comic Sans MS"/>
                <a:cs typeface="Comic Sans MS"/>
              </a:rPr>
              <a:t>A</a:t>
            </a:r>
            <a:r>
              <a:rPr sz="2600" spc="-280" dirty="0">
                <a:solidFill>
                  <a:srgbClr val="23292D"/>
                </a:solidFill>
                <a:latin typeface="Arial"/>
                <a:cs typeface="Arial"/>
              </a:rPr>
              <a:t>ndroid </a:t>
            </a:r>
            <a:r>
              <a:rPr sz="2600" spc="-245" dirty="0">
                <a:solidFill>
                  <a:srgbClr val="23292D"/>
                </a:solidFill>
                <a:latin typeface="Arial"/>
                <a:cs typeface="Arial"/>
              </a:rPr>
              <a:t>only 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개행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{'\n'}</a:t>
            </a:r>
            <a:r>
              <a:rPr sz="1850" spc="5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2600" spc="-175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80" dirty="0">
                <a:solidFill>
                  <a:srgbClr val="23292D"/>
                </a:solidFill>
                <a:latin typeface="Liberation Sans"/>
                <a:cs typeface="Liberation Sans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스페이스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{' '}</a:t>
            </a:r>
            <a:r>
              <a:rPr sz="185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혹은</a:t>
            </a:r>
            <a:r>
              <a:rPr sz="190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	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&amp;nbsp;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230"/>
              </a:spcBef>
              <a:tabLst>
                <a:tab pos="2120900" algn="l"/>
              </a:tabLst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더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자세한</a:t>
            </a:r>
            <a:r>
              <a:rPr sz="1900" spc="1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사항은	</a:t>
            </a:r>
            <a:r>
              <a:rPr sz="1850" spc="-5" dirty="0">
                <a:solidFill>
                  <a:srgbClr val="6A737C"/>
                </a:solidFill>
                <a:latin typeface="DejaVu Sans Mono"/>
                <a:cs typeface="DejaVu Sans Mono"/>
              </a:rPr>
              <a:t>&lt;Text /&gt; </a:t>
            </a:r>
            <a:r>
              <a:rPr sz="1900" spc="1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6"/>
              </a:rPr>
              <a:t>공식</a:t>
            </a:r>
            <a:r>
              <a:rPr sz="1900" spc="15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6"/>
              </a:rPr>
              <a:t> </a:t>
            </a:r>
            <a:r>
              <a:rPr sz="1900" spc="1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6"/>
              </a:rPr>
              <a:t>문서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008" y="2701576"/>
            <a:ext cx="8228393" cy="152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251" y="2830041"/>
            <a:ext cx="8238490" cy="2178685"/>
          </a:xfrm>
          <a:custGeom>
            <a:avLst/>
            <a:gdLst/>
            <a:ahLst/>
            <a:cxnLst/>
            <a:rect l="l" t="t" r="r" b="b"/>
            <a:pathLst>
              <a:path w="8238490" h="2178685">
                <a:moveTo>
                  <a:pt x="8214123" y="2178383"/>
                </a:moveTo>
                <a:lnTo>
                  <a:pt x="23781" y="2178383"/>
                </a:lnTo>
                <a:lnTo>
                  <a:pt x="13376" y="2176941"/>
                </a:lnTo>
                <a:lnTo>
                  <a:pt x="5945" y="2172557"/>
                </a:lnTo>
                <a:lnTo>
                  <a:pt x="1486" y="2165140"/>
                </a:lnTo>
                <a:lnTo>
                  <a:pt x="0" y="2154602"/>
                </a:ln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8" y="1441"/>
                </a:lnTo>
                <a:lnTo>
                  <a:pt x="8231960" y="5826"/>
                </a:lnTo>
                <a:lnTo>
                  <a:pt x="8236418" y="13243"/>
                </a:lnTo>
                <a:lnTo>
                  <a:pt x="8237904" y="23781"/>
                </a:lnTo>
                <a:lnTo>
                  <a:pt x="8237904" y="2154602"/>
                </a:lnTo>
                <a:lnTo>
                  <a:pt x="8236418" y="2165140"/>
                </a:lnTo>
                <a:lnTo>
                  <a:pt x="8231960" y="2172557"/>
                </a:lnTo>
                <a:lnTo>
                  <a:pt x="8224528" y="2176941"/>
                </a:lnTo>
                <a:lnTo>
                  <a:pt x="8214123" y="2178383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251" y="2830063"/>
            <a:ext cx="8238490" cy="2178685"/>
          </a:xfrm>
          <a:custGeom>
            <a:avLst/>
            <a:gdLst/>
            <a:ahLst/>
            <a:cxnLst/>
            <a:rect l="l" t="t" r="r" b="b"/>
            <a:pathLst>
              <a:path w="8238490" h="2178685">
                <a:moveTo>
                  <a:pt x="0" y="2154602"/>
                </a:moveTo>
                <a:lnTo>
                  <a:pt x="0" y="23781"/>
                </a:lnTo>
                <a:lnTo>
                  <a:pt x="1486" y="13243"/>
                </a:lnTo>
                <a:lnTo>
                  <a:pt x="5945" y="5826"/>
                </a:lnTo>
                <a:lnTo>
                  <a:pt x="13376" y="1441"/>
                </a:lnTo>
                <a:lnTo>
                  <a:pt x="23781" y="0"/>
                </a:lnTo>
                <a:lnTo>
                  <a:pt x="8214123" y="0"/>
                </a:lnTo>
                <a:lnTo>
                  <a:pt x="8224529" y="1441"/>
                </a:lnTo>
                <a:lnTo>
                  <a:pt x="8231960" y="5826"/>
                </a:lnTo>
                <a:lnTo>
                  <a:pt x="8236419" y="13243"/>
                </a:lnTo>
                <a:lnTo>
                  <a:pt x="8237904" y="23781"/>
                </a:lnTo>
                <a:lnTo>
                  <a:pt x="8237904" y="2154602"/>
                </a:lnTo>
                <a:lnTo>
                  <a:pt x="8236419" y="2165140"/>
                </a:lnTo>
                <a:lnTo>
                  <a:pt x="8231960" y="2172557"/>
                </a:lnTo>
                <a:lnTo>
                  <a:pt x="8224529" y="2176941"/>
                </a:lnTo>
                <a:lnTo>
                  <a:pt x="8214123" y="2178383"/>
                </a:lnTo>
                <a:lnTo>
                  <a:pt x="23781" y="2178383"/>
                </a:lnTo>
                <a:lnTo>
                  <a:pt x="13376" y="2176941"/>
                </a:lnTo>
                <a:lnTo>
                  <a:pt x="5945" y="2172557"/>
                </a:lnTo>
                <a:lnTo>
                  <a:pt x="1486" y="2165140"/>
                </a:lnTo>
                <a:lnTo>
                  <a:pt x="0" y="2154602"/>
                </a:lnTo>
                <a:close/>
              </a:path>
            </a:pathLst>
          </a:custGeom>
          <a:ln w="9512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494" y="1740850"/>
            <a:ext cx="1113155" cy="400050"/>
          </a:xfrm>
          <a:custGeom>
            <a:avLst/>
            <a:gdLst/>
            <a:ahLst/>
            <a:cxnLst/>
            <a:rect l="l" t="t" r="r" b="b"/>
            <a:pathLst>
              <a:path w="1113155" h="400050">
                <a:moveTo>
                  <a:pt x="1084435" y="399528"/>
                </a:moveTo>
                <a:lnTo>
                  <a:pt x="28537" y="399528"/>
                </a:lnTo>
                <a:lnTo>
                  <a:pt x="16052" y="397745"/>
                </a:lnTo>
                <a:lnTo>
                  <a:pt x="7134" y="392394"/>
                </a:lnTo>
                <a:lnTo>
                  <a:pt x="1783" y="383476"/>
                </a:lnTo>
                <a:lnTo>
                  <a:pt x="0" y="370991"/>
                </a:lnTo>
                <a:lnTo>
                  <a:pt x="0" y="28537"/>
                </a:lnTo>
                <a:lnTo>
                  <a:pt x="1783" y="16052"/>
                </a:lnTo>
                <a:lnTo>
                  <a:pt x="7134" y="7134"/>
                </a:lnTo>
                <a:lnTo>
                  <a:pt x="16052" y="1783"/>
                </a:lnTo>
                <a:lnTo>
                  <a:pt x="28537" y="0"/>
                </a:lnTo>
                <a:lnTo>
                  <a:pt x="1084435" y="0"/>
                </a:lnTo>
                <a:lnTo>
                  <a:pt x="1096920" y="1783"/>
                </a:lnTo>
                <a:lnTo>
                  <a:pt x="1105838" y="7134"/>
                </a:lnTo>
                <a:lnTo>
                  <a:pt x="1111189" y="16052"/>
                </a:lnTo>
                <a:lnTo>
                  <a:pt x="1112973" y="28537"/>
                </a:lnTo>
                <a:lnTo>
                  <a:pt x="1112973" y="370991"/>
                </a:lnTo>
                <a:lnTo>
                  <a:pt x="1111189" y="383476"/>
                </a:lnTo>
                <a:lnTo>
                  <a:pt x="1105838" y="392394"/>
                </a:lnTo>
                <a:lnTo>
                  <a:pt x="1096920" y="397745"/>
                </a:lnTo>
                <a:lnTo>
                  <a:pt x="1084435" y="399528"/>
                </a:lnTo>
                <a:close/>
              </a:path>
            </a:pathLst>
          </a:custGeom>
          <a:solidFill>
            <a:srgbClr val="1B1F22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9164" y="1660624"/>
            <a:ext cx="159639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latin typeface="DejaVu Sans Mono"/>
                <a:cs typeface="DejaVu Sans Mono"/>
              </a:rPr>
              <a:t>&lt;Text&gt;</a:t>
            </a:r>
            <a:r>
              <a:rPr sz="2000" b="1" spc="-50" dirty="0">
                <a:latin typeface="DejaVu Sans Mono"/>
                <a:cs typeface="DejaVu Sans Mono"/>
              </a:rPr>
              <a:t> </a:t>
            </a:r>
            <a:r>
              <a:rPr sz="2850" spc="-55" dirty="0">
                <a:latin typeface="Liberation Sans"/>
                <a:cs typeface="Liberation Sans"/>
              </a:rPr>
              <a:t>3/3</a:t>
            </a:r>
            <a:endParaRPr sz="28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10" y="2444781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5346122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752" y="2309956"/>
            <a:ext cx="4684395" cy="3238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자주 사용하는</a:t>
            </a:r>
            <a:r>
              <a:rPr sz="1900" spc="-105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스타일</a:t>
            </a:r>
            <a:endParaRPr sz="19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{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95"/>
              </a:lnSpc>
            </a:pPr>
            <a:r>
              <a:rPr sz="1850" spc="-5" dirty="0">
                <a:solidFill>
                  <a:srgbClr val="000080"/>
                </a:solidFill>
                <a:latin typeface="DejaVu Sans Mono"/>
                <a:cs typeface="DejaVu Sans Mono"/>
              </a:rPr>
              <a:t>fontSize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:</a:t>
            </a:r>
            <a:r>
              <a:rPr sz="1850" spc="-1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12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</a:t>
            </a:r>
            <a:endParaRPr sz="1850">
              <a:latin typeface="DejaVu Sans Mono"/>
              <a:cs typeface="DejaVu Sans Mono"/>
            </a:endParaRPr>
          </a:p>
          <a:p>
            <a:pPr marL="294640" marR="2122170">
              <a:lnSpc>
                <a:spcPts val="2100"/>
              </a:lnSpc>
              <a:spcBef>
                <a:spcPts val="110"/>
              </a:spcBef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fontWeight:</a:t>
            </a:r>
            <a:r>
              <a:rPr sz="1850" spc="-7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008080"/>
                </a:solidFill>
                <a:latin typeface="DejaVu Sans Mono"/>
                <a:cs typeface="DejaVu Sans Mono"/>
              </a:rPr>
              <a:t>300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  color:</a:t>
            </a:r>
            <a:r>
              <a:rPr sz="1850" spc="-3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'#aaa'</a:t>
            </a: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,</a:t>
            </a:r>
            <a:endParaRPr sz="1850">
              <a:latin typeface="DejaVu Sans Mono"/>
              <a:cs typeface="DejaVu Sans Mono"/>
            </a:endParaRPr>
          </a:p>
          <a:p>
            <a:pPr marL="294640">
              <a:lnSpc>
                <a:spcPts val="2045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textDecorationLine:</a:t>
            </a:r>
            <a:r>
              <a:rPr sz="1850" spc="-20" dirty="0">
                <a:solidFill>
                  <a:srgbClr val="23292D"/>
                </a:solidFill>
                <a:latin typeface="DejaVu Sans Mono"/>
                <a:cs typeface="DejaVu Sans Mono"/>
              </a:rPr>
              <a:t> </a:t>
            </a:r>
            <a:r>
              <a:rPr sz="1850" spc="-5" dirty="0">
                <a:solidFill>
                  <a:srgbClr val="DD1144"/>
                </a:solidFill>
                <a:latin typeface="DejaVu Sans Mono"/>
                <a:cs typeface="DejaVu Sans Mono"/>
              </a:rPr>
              <a:t>'underline'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5" dirty="0">
                <a:solidFill>
                  <a:srgbClr val="23292D"/>
                </a:solidFill>
                <a:latin typeface="DejaVu Sans Mono"/>
                <a:cs typeface="DejaVu Sans Mono"/>
              </a:rPr>
              <a:t>}</a:t>
            </a:r>
            <a:endParaRPr sz="18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지원하는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2600" spc="-185" dirty="0">
                <a:solidFill>
                  <a:srgbClr val="23292D"/>
                </a:solidFill>
                <a:latin typeface="Arial"/>
                <a:cs typeface="Arial"/>
              </a:rPr>
              <a:t>font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215" dirty="0">
                <a:solidFill>
                  <a:srgbClr val="23292D"/>
                </a:solidFill>
                <a:latin typeface="Arial"/>
                <a:cs typeface="Arial"/>
              </a:rPr>
              <a:t>style</a:t>
            </a:r>
            <a:r>
              <a:rPr sz="2600" spc="-28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모음</a:t>
            </a:r>
            <a:r>
              <a:rPr sz="1900" spc="1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3"/>
              </a:rPr>
              <a:t>공식</a:t>
            </a:r>
            <a:r>
              <a:rPr sz="1900" spc="1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3"/>
              </a:rPr>
              <a:t> </a:t>
            </a:r>
            <a:r>
              <a:rPr sz="1900" spc="130" dirty="0">
                <a:solidFill>
                  <a:srgbClr val="0366D5"/>
                </a:solidFill>
                <a:latin typeface="Noto Sans CJK JP Regular"/>
                <a:cs typeface="Noto Sans CJK JP Regular"/>
                <a:hlinkClick r:id="rId3"/>
              </a:rPr>
              <a:t>문서</a:t>
            </a:r>
            <a:endParaRPr sz="19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1940578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038" y="1134878"/>
            <a:ext cx="440245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연</a:t>
            </a:r>
            <a:r>
              <a:rPr sz="315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동</a:t>
            </a:r>
            <a:r>
              <a:rPr sz="3100" spc="13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할 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블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럭</a:t>
            </a:r>
            <a:r>
              <a:rPr sz="310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체</a:t>
            </a:r>
            <a:r>
              <a:rPr sz="3150" spc="13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인</a:t>
            </a:r>
            <a:r>
              <a:rPr sz="3150" spc="-215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 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네트</a:t>
            </a:r>
            <a:r>
              <a:rPr sz="315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워</a:t>
            </a:r>
            <a:r>
              <a:rPr sz="3100" spc="140" dirty="0">
                <a:solidFill>
                  <a:srgbClr val="214466"/>
                </a:solidFill>
                <a:latin typeface="Noto Sans CJK JP Regular"/>
                <a:cs typeface="Noto Sans CJK JP Regular"/>
              </a:rPr>
              <a:t>크</a:t>
            </a:r>
            <a:endParaRPr sz="310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869" y="1986210"/>
            <a:ext cx="2286635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자동차 경매</a:t>
            </a:r>
            <a:r>
              <a:rPr sz="1900" spc="-185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 </a:t>
            </a:r>
            <a:r>
              <a:rPr sz="1900" spc="130" dirty="0">
                <a:solidFill>
                  <a:srgbClr val="6A737C"/>
                </a:solidFill>
                <a:latin typeface="Noto Sans CJK JP Regular"/>
                <a:cs typeface="Noto Sans CJK JP Regular"/>
              </a:rPr>
              <a:t>네트워크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042" y="2753793"/>
            <a:ext cx="8026826" cy="3131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788" y="2806207"/>
            <a:ext cx="0" cy="409575"/>
          </a:xfrm>
          <a:custGeom>
            <a:avLst/>
            <a:gdLst/>
            <a:ahLst/>
            <a:cxnLst/>
            <a:rect l="l" t="t" r="r" b="b"/>
            <a:pathLst>
              <a:path h="409575">
                <a:moveTo>
                  <a:pt x="0" y="0"/>
                </a:moveTo>
                <a:lnTo>
                  <a:pt x="0" y="409041"/>
                </a:lnTo>
              </a:path>
            </a:pathLst>
          </a:custGeom>
          <a:ln w="66588">
            <a:solidFill>
              <a:srgbClr val="DFE1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038" y="2003711"/>
            <a:ext cx="276479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105" dirty="0">
                <a:latin typeface="Noto Sans CJK JP Regular"/>
                <a:cs typeface="Noto Sans CJK JP Regular"/>
              </a:rPr>
              <a:t>리액</a:t>
            </a:r>
            <a:r>
              <a:rPr sz="2500" spc="105" dirty="0">
                <a:latin typeface="Noto Sans CJK JP Regular"/>
                <a:cs typeface="Noto Sans CJK JP Regular"/>
              </a:rPr>
              <a:t>트</a:t>
            </a:r>
            <a:r>
              <a:rPr sz="2550" spc="105" dirty="0">
                <a:latin typeface="Noto Sans CJK JP Regular"/>
                <a:cs typeface="Noto Sans CJK JP Regular"/>
              </a:rPr>
              <a:t>란</a:t>
            </a:r>
            <a:r>
              <a:rPr sz="2550" spc="-80" dirty="0">
                <a:latin typeface="Noto Sans CJK JP Regular"/>
                <a:cs typeface="Noto Sans CJK JP Regular"/>
              </a:rPr>
              <a:t> </a:t>
            </a:r>
            <a:r>
              <a:rPr sz="2550" spc="5" dirty="0">
                <a:latin typeface="Noto Sans CJK JP Regular"/>
                <a:cs typeface="Noto Sans CJK JP Regular"/>
              </a:rPr>
              <a:t>무엇인</a:t>
            </a:r>
            <a:r>
              <a:rPr sz="2500" spc="5" dirty="0">
                <a:latin typeface="Noto Sans CJK JP Regular"/>
                <a:cs typeface="Noto Sans CJK JP Regular"/>
              </a:rPr>
              <a:t>가</a:t>
            </a:r>
            <a:r>
              <a:rPr sz="3350" spc="5" dirty="0">
                <a:latin typeface="Liberation Sans"/>
                <a:cs typeface="Liberation Sans"/>
              </a:rPr>
              <a:t>?</a:t>
            </a:r>
            <a:endParaRPr sz="33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410" y="354818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410" y="402381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410" y="4499449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410" y="4984591"/>
            <a:ext cx="85613" cy="85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8869" y="2602563"/>
            <a:ext cx="5497830" cy="3100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marR="5080" indent="-207010">
              <a:lnSpc>
                <a:spcPct val="141600"/>
              </a:lnSpc>
              <a:spcBef>
                <a:spcPts val="100"/>
              </a:spcBef>
            </a:pPr>
            <a:r>
              <a:rPr sz="2600" spc="-300" dirty="0" smtClean="0">
                <a:solidFill>
                  <a:srgbClr val="6A737C"/>
                </a:solidFill>
                <a:latin typeface="Comic Sans MS"/>
                <a:cs typeface="Comic Sans MS"/>
              </a:rPr>
              <a:t>J</a:t>
            </a:r>
            <a:r>
              <a:rPr sz="2600" spc="-300" dirty="0" smtClean="0">
                <a:solidFill>
                  <a:srgbClr val="6A737C"/>
                </a:solidFill>
                <a:latin typeface="Arial"/>
                <a:cs typeface="Arial"/>
              </a:rPr>
              <a:t>ava</a:t>
            </a:r>
            <a:r>
              <a:rPr sz="2600" spc="-300" dirty="0" smtClean="0">
                <a:solidFill>
                  <a:srgbClr val="6A737C"/>
                </a:solidFill>
                <a:latin typeface="Comic Sans MS"/>
                <a:cs typeface="Comic Sans MS"/>
              </a:rPr>
              <a:t>S</a:t>
            </a:r>
            <a:r>
              <a:rPr sz="2600" spc="-300" dirty="0" smtClean="0">
                <a:solidFill>
                  <a:srgbClr val="6A737C"/>
                </a:solidFill>
                <a:latin typeface="Arial"/>
                <a:cs typeface="Arial"/>
              </a:rPr>
              <a:t>cript </a:t>
            </a:r>
            <a:r>
              <a:rPr sz="2600" spc="-215" dirty="0">
                <a:solidFill>
                  <a:srgbClr val="6A737C"/>
                </a:solidFill>
                <a:latin typeface="Arial"/>
                <a:cs typeface="Arial"/>
              </a:rPr>
              <a:t>library </a:t>
            </a:r>
            <a:r>
              <a:rPr sz="2600" spc="-185" dirty="0">
                <a:solidFill>
                  <a:srgbClr val="6A737C"/>
                </a:solidFill>
                <a:latin typeface="Arial"/>
                <a:cs typeface="Arial"/>
              </a:rPr>
              <a:t>for </a:t>
            </a:r>
            <a:r>
              <a:rPr sz="2600" spc="-220" dirty="0">
                <a:solidFill>
                  <a:srgbClr val="6A737C"/>
                </a:solidFill>
                <a:latin typeface="Arial"/>
                <a:cs typeface="Arial"/>
              </a:rPr>
              <a:t>building </a:t>
            </a:r>
            <a:r>
              <a:rPr sz="2600" spc="-285" dirty="0">
                <a:solidFill>
                  <a:srgbClr val="6A737C"/>
                </a:solidFill>
                <a:latin typeface="Arial"/>
                <a:cs typeface="Arial"/>
              </a:rPr>
              <a:t>user</a:t>
            </a:r>
            <a:r>
              <a:rPr sz="2600" spc="-575" dirty="0">
                <a:solidFill>
                  <a:srgbClr val="6A737C"/>
                </a:solidFill>
                <a:latin typeface="Arial"/>
                <a:cs typeface="Arial"/>
              </a:rPr>
              <a:t> </a:t>
            </a:r>
            <a:r>
              <a:rPr sz="2600" spc="-229" dirty="0" smtClean="0">
                <a:solidFill>
                  <a:srgbClr val="6A737C"/>
                </a:solidFill>
                <a:latin typeface="Arial"/>
                <a:cs typeface="Arial"/>
              </a:rPr>
              <a:t>interfaces  </a:t>
            </a:r>
            <a:r>
              <a:rPr sz="2600" spc="-1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https</a:t>
            </a:r>
            <a:r>
              <a:rPr sz="2600" spc="-19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://</a:t>
            </a:r>
            <a:r>
              <a:rPr sz="2600" spc="-1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reactjs</a:t>
            </a:r>
            <a:r>
              <a:rPr sz="2600" spc="-195" dirty="0">
                <a:solidFill>
                  <a:srgbClr val="0366D5"/>
                </a:solidFill>
                <a:latin typeface="Liberation Sans"/>
                <a:cs typeface="Liberation Sans"/>
                <a:hlinkClick r:id="rId3"/>
              </a:rPr>
              <a:t>.</a:t>
            </a:r>
            <a:r>
              <a:rPr sz="2600" spc="-195" dirty="0">
                <a:solidFill>
                  <a:srgbClr val="0366D5"/>
                </a:solidFill>
                <a:latin typeface="Arial"/>
                <a:cs typeface="Arial"/>
                <a:hlinkClick r:id="rId3"/>
              </a:rPr>
              <a:t>org</a:t>
            </a:r>
            <a:endParaRPr sz="2600" dirty="0">
              <a:latin typeface="Arial"/>
              <a:cs typeface="Arial"/>
            </a:endParaRPr>
          </a:p>
          <a:p>
            <a:pPr marL="219075" marR="4315460">
              <a:lnSpc>
                <a:spcPts val="3750"/>
              </a:lnSpc>
              <a:spcBef>
                <a:spcPts val="225"/>
              </a:spcBef>
            </a:pPr>
            <a:r>
              <a:rPr sz="1900" spc="130" dirty="0">
                <a:solidFill>
                  <a:srgbClr val="23292D"/>
                </a:solidFill>
                <a:latin typeface="Noto Sans CJK JP Regular"/>
                <a:cs typeface="Noto Sans CJK JP Regular"/>
              </a:rPr>
              <a:t>선언적  컴포넌트</a:t>
            </a:r>
            <a:endParaRPr sz="1900" dirty="0">
              <a:latin typeface="Noto Sans CJK JP Regular"/>
              <a:cs typeface="Noto Sans CJK JP Regular"/>
            </a:endParaRPr>
          </a:p>
          <a:p>
            <a:pPr marL="219075">
              <a:lnSpc>
                <a:spcPct val="100000"/>
              </a:lnSpc>
              <a:spcBef>
                <a:spcPts val="465"/>
              </a:spcBef>
            </a:pPr>
            <a:r>
              <a:rPr sz="2600" spc="-300" dirty="0">
                <a:solidFill>
                  <a:srgbClr val="23292D"/>
                </a:solidFill>
                <a:latin typeface="Comic Sans MS"/>
                <a:cs typeface="Comic Sans MS"/>
              </a:rPr>
              <a:t>L</a:t>
            </a:r>
            <a:r>
              <a:rPr sz="2600" spc="-300" dirty="0">
                <a:solidFill>
                  <a:srgbClr val="23292D"/>
                </a:solidFill>
                <a:latin typeface="Arial"/>
                <a:cs typeface="Arial"/>
              </a:rPr>
              <a:t>earn </a:t>
            </a:r>
            <a:r>
              <a:rPr sz="2600" spc="-295" dirty="0">
                <a:solidFill>
                  <a:srgbClr val="23292D"/>
                </a:solidFill>
                <a:latin typeface="Comic Sans MS"/>
                <a:cs typeface="Comic Sans MS"/>
              </a:rPr>
              <a:t>O</a:t>
            </a:r>
            <a:r>
              <a:rPr sz="2600" spc="-295" dirty="0">
                <a:solidFill>
                  <a:srgbClr val="23292D"/>
                </a:solidFill>
                <a:latin typeface="Arial"/>
                <a:cs typeface="Arial"/>
              </a:rPr>
              <a:t>nce</a:t>
            </a:r>
            <a:r>
              <a:rPr sz="2600" spc="-295" dirty="0">
                <a:solidFill>
                  <a:srgbClr val="23292D"/>
                </a:solidFill>
                <a:latin typeface="Liberation Sans"/>
                <a:cs typeface="Liberation Sans"/>
              </a:rPr>
              <a:t>,</a:t>
            </a:r>
            <a:r>
              <a:rPr sz="2600" spc="-295" dirty="0">
                <a:solidFill>
                  <a:srgbClr val="23292D"/>
                </a:solidFill>
                <a:latin typeface="Comic Sans MS"/>
                <a:cs typeface="Comic Sans MS"/>
              </a:rPr>
              <a:t>W</a:t>
            </a:r>
            <a:r>
              <a:rPr sz="2600" spc="-295" dirty="0">
                <a:solidFill>
                  <a:srgbClr val="23292D"/>
                </a:solidFill>
                <a:latin typeface="Arial"/>
                <a:cs typeface="Arial"/>
              </a:rPr>
              <a:t>rite</a:t>
            </a:r>
            <a:r>
              <a:rPr sz="2600" spc="-265" dirty="0">
                <a:solidFill>
                  <a:srgbClr val="23292D"/>
                </a:solidFill>
                <a:latin typeface="Arial"/>
                <a:cs typeface="Arial"/>
              </a:rPr>
              <a:t> </a:t>
            </a:r>
            <a:r>
              <a:rPr sz="2600" spc="-320" dirty="0">
                <a:solidFill>
                  <a:srgbClr val="23292D"/>
                </a:solidFill>
                <a:latin typeface="Comic Sans MS"/>
                <a:cs typeface="Comic Sans MS"/>
              </a:rPr>
              <a:t>A</a:t>
            </a:r>
            <a:r>
              <a:rPr sz="2600" spc="-320" dirty="0">
                <a:solidFill>
                  <a:srgbClr val="23292D"/>
                </a:solidFill>
                <a:latin typeface="Arial"/>
                <a:cs typeface="Arial"/>
              </a:rPr>
              <a:t>nywhere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1746</Words>
  <Application>Microsoft Macintosh PowerPoint</Application>
  <PresentationFormat>Custom</PresentationFormat>
  <Paragraphs>345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Comic Sans MS</vt:lpstr>
      <vt:lpstr>DejaVu Sans</vt:lpstr>
      <vt:lpstr>DejaVu Sans Mono</vt:lpstr>
      <vt:lpstr>Liberation Sans</vt:lpstr>
      <vt:lpstr>Noto Sans CJK JP Regular</vt:lpstr>
      <vt:lpstr>Times New Roman</vt:lpstr>
      <vt:lpstr>Trebuchet MS</vt:lpstr>
      <vt:lpstr>Office Theme</vt:lpstr>
      <vt:lpstr>PowerPoint Presentation</vt:lpstr>
      <vt:lpstr>PowerPoint Presentation</vt:lpstr>
      <vt:lpstr>Web이나 App 개발 경험이 있나요?</vt:lpstr>
      <vt:lpstr>from</vt:lpstr>
      <vt:lpstr>PowerPoint Presentation</vt:lpstr>
      <vt:lpstr>  이 강의의 목표</vt:lpstr>
      <vt:lpstr>  우리가 만들 앱의 모습</vt:lpstr>
      <vt:lpstr>PowerPoint Presentation</vt:lpstr>
      <vt:lpstr>리액트란 무엇인가?</vt:lpstr>
      <vt:lpstr>PowerPoint Presentation</vt:lpstr>
      <vt:lpstr>RN 장점 1 : 진짜 네이티브 UI</vt:lpstr>
      <vt:lpstr>RN 장점 2 : 뛰어난 개발 경험</vt:lpstr>
      <vt:lpstr>RN 장점 3 : Learn Once, Use Everywhere</vt:lpstr>
      <vt:lpstr>RN의 단점</vt:lpstr>
      <vt:lpstr>누가 리액트 네이티브를 사용하나요?</vt:lpstr>
      <vt:lpstr>진행방식 안내</vt:lpstr>
      <vt:lpstr>    실습 진행 방법</vt:lpstr>
      <vt:lpstr>목표 1. 리액트 네이티브 개발 환경을 만든다</vt:lpstr>
      <vt:lpstr>PowerPoint Presentation</vt:lpstr>
      <vt:lpstr>Q1‑1. Expo란 무엇이고 어떻게 설정하나요?</vt:lpstr>
      <vt:lpstr>Expo란?</vt:lpstr>
      <vt:lpstr>Expo 이외의 개발 방법</vt:lpstr>
      <vt:lpstr>Expo 설치 단계</vt:lpstr>
      <vt:lpstr>Expo 계정 설정</vt:lpstr>
      <vt:lpstr>PowerPoint Presentation</vt:lpstr>
      <vt:lpstr>Visual Studio Code</vt:lpstr>
      <vt:lpstr>PowerPoint Presentation</vt:lpstr>
      <vt:lpstr>리액트 네이티브 개발을 도와주는 VS Code 확장 도구 설치</vt:lpstr>
      <vt:lpstr>Q1‑3. Expo와 VS Code를 이용한 개발 과정</vt:lpstr>
      <vt:lpstr>잠깐) Expo 개발자 메뉴에 대해 자세히 알아보기</vt:lpstr>
      <vt:lpstr>잠깐) 에러의 원인을 확인하는 방법</vt:lpstr>
      <vt:lpstr>잠깐) 기본 프로젝트 파일 둘러보기</vt:lpstr>
      <vt:lpstr>PowerPoint Presentation</vt:lpstr>
      <vt:lpstr>목표 2 Part 1 : 스타일 지정 기초</vt:lpstr>
      <vt:lpstr>목표 2 Part 2 : 필수 컴포넌트 및 컴포넌트 제작 기초</vt:lpstr>
      <vt:lpstr>PowerPoint Presentation</vt:lpstr>
      <vt:lpstr>잠깐Q) 함수란 무엇인가?</vt:lpstr>
      <vt:lpstr>잠깐A) 함수는...</vt:lpstr>
      <vt:lpstr>컴포넌트의 기본 모양</vt:lpstr>
      <vt:lpstr>개념적으로 컴포넌트는 자바스크립트 함수와 같다.</vt:lpstr>
      <vt:lpstr>HTML 엘리먼트와 리액트 네이티브 컴포넌트의 유사성</vt:lpstr>
      <vt:lpstr>로그인 화면의 코드 일부</vt:lpstr>
      <vt:lpstr>잠깐Q) JSX란?</vt:lpstr>
      <vt:lpstr>잠깐Q) JSX를 쓸 때 vs 안쓸 때</vt:lpstr>
      <vt:lpstr>Q2‑2. 스타일 지정 방법은?</vt:lpstr>
      <vt:lpstr>PowerPoint Presentation</vt:lpstr>
      <vt:lpstr>어떤 방법으로 스타일을 지정해야 하나?</vt:lpstr>
      <vt:lpstr>잠깐Q. 레이아웃 이란?</vt:lpstr>
      <vt:lpstr>PowerPoint Presentation</vt:lpstr>
      <vt:lpstr>PowerPoint Presentation</vt:lpstr>
      <vt:lpstr>flex 레이아웃 #1 위치(position)</vt:lpstr>
      <vt:lpstr>flexDirection</vt:lpstr>
      <vt:lpstr>justifyContent 자식들을 배치 방향에서 어느쪽에으로 정렬 할 것인가?  flex‑start (기본값)</vt:lpstr>
      <vt:lpstr>alignItems flexDirection과 직교하는 방향에서 어느쪽으로 정렬 할 것인가?  flex‑start</vt:lpstr>
      <vt:lpstr>flexWrap</vt:lpstr>
      <vt:lpstr>  개구리 게임 실습 https://flexboxfroggy.com/#ko  RN과 상관 없는 단계</vt:lpstr>
      <vt:lpstr>flex 레이아웃 #1 크기(size)</vt:lpstr>
      <vt:lpstr>24단계 힌트</vt:lpstr>
      <vt:lpstr>24단계 정답</vt:lpstr>
      <vt:lpstr>레이아웃 종합 실습 : Mondrian 따라하기</vt:lpstr>
      <vt:lpstr>margin, border, padding</vt:lpstr>
      <vt:lpstr>PowerPoint Presentation</vt:lpstr>
      <vt:lpstr>스타일 사용 팁</vt:lpstr>
      <vt:lpstr>PowerPoint Presentation</vt:lpstr>
      <vt:lpstr>  : 아무데나~!!</vt:lpstr>
      <vt:lpstr>PowerPoint Presentation</vt:lpstr>
      <vt:lpstr>  : h1, h2, em, strong...</vt:lpstr>
      <vt:lpstr>Q2‑5. 글자를 표현하는 방법은?</vt:lpstr>
      <vt:lpstr>  : 오직 &lt;Text&gt; !!!!!!!</vt:lpstr>
      <vt:lpstr>&lt;Text&gt; 1/3</vt:lpstr>
      <vt:lpstr>&lt;Text style={{fontWeight: 'bold', color:'red'}}&gt;</vt:lpstr>
      <vt:lpstr>잠깐 A : 스타일이 적용된 컴포넌트를 만들어서  재사용</vt:lpstr>
      <vt:lpstr>&lt;Text&gt; 2/3</vt:lpstr>
      <vt:lpstr>&lt;Text&gt; 3/3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2018-12-16T15:42:46Z</dcterms:created>
  <dcterms:modified xsi:type="dcterms:W3CDTF">2018-12-16T15:45:10Z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2018-12-16T00:00:00Z</vt:filetime>
  </property>
  <property fmtid="{D5CDD505-2E9C-101B-9397-08002B2CF9AE}" pid="3" name="Creator">
    <vt:lpwstr>Chromium</vt:lpwstr>
  </property>
  <property fmtid="{D5CDD505-2E9C-101B-9397-08002B2CF9AE}" pid="4" name="LastSaved">
    <vt:filetime>2018-12-16T00:00:00Z</vt:filetime>
  </property>
</Properties>
</file>