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2"/>
  </p:notesMasterIdLst>
  <p:handoutMasterIdLst>
    <p:handoutMasterId r:id="rId23"/>
  </p:handoutMasterIdLst>
  <p:sldIdLst>
    <p:sldId id="277" r:id="rId3"/>
    <p:sldId id="423" r:id="rId4"/>
    <p:sldId id="425" r:id="rId5"/>
    <p:sldId id="330" r:id="rId6"/>
    <p:sldId id="312" r:id="rId7"/>
    <p:sldId id="285" r:id="rId8"/>
    <p:sldId id="317" r:id="rId9"/>
    <p:sldId id="288" r:id="rId10"/>
    <p:sldId id="318" r:id="rId11"/>
    <p:sldId id="319" r:id="rId12"/>
    <p:sldId id="320" r:id="rId13"/>
    <p:sldId id="321" r:id="rId14"/>
    <p:sldId id="415" r:id="rId15"/>
    <p:sldId id="391" r:id="rId16"/>
    <p:sldId id="375" r:id="rId17"/>
    <p:sldId id="322" r:id="rId18"/>
    <p:sldId id="410" r:id="rId19"/>
    <p:sldId id="324" r:id="rId20"/>
    <p:sldId id="32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F5B"/>
    <a:srgbClr val="860000"/>
    <a:srgbClr val="00B0F0"/>
    <a:srgbClr val="ED8137"/>
    <a:srgbClr val="BC8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4" autoAdjust="0"/>
    <p:restoredTop sz="94660"/>
  </p:normalViewPr>
  <p:slideViewPr>
    <p:cSldViewPr snapToGrid="0">
      <p:cViewPr varScale="1">
        <p:scale>
          <a:sx n="74" d="100"/>
          <a:sy n="74" d="100"/>
        </p:scale>
        <p:origin x="55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7/9/2022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o1YjIyzshh8" TargetMode="External"/><Relationship Id="rId2" Type="http://schemas.openxmlformats.org/officeDocument/2006/relationships/hyperlink" Target="http://lo-au.vlabs.ac.in/laser-optics/Laser_Beam_Divergence_and_Spot_Size/experiment.html" TargetMode="External"/><Relationship Id="rId1" Type="http://schemas.openxmlformats.org/officeDocument/2006/relationships/slideLayout" Target="../slideLayouts/slideLayout2.xml"/><Relationship Id="rId5" Type="http://schemas.openxmlformats.org/officeDocument/2006/relationships/hyperlink" Target="https://www.youtube.com/watch?v=MU4eOJw2sBQ" TargetMode="External"/><Relationship Id="rId4" Type="http://schemas.openxmlformats.org/officeDocument/2006/relationships/hyperlink" Target="https://www.youtube.com/watch?v=71Rp-jG6Eek"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in.pinterest.com/pin/842243567793191631/" TargetMode="External"/><Relationship Id="rId2" Type="http://schemas.openxmlformats.org/officeDocument/2006/relationships/hyperlink" Target="https://images.app.goo.gl/onXTfVDfo1WiwTcK9" TargetMode="External"/><Relationship Id="rId1" Type="http://schemas.openxmlformats.org/officeDocument/2006/relationships/slideLayout" Target="../slideLayouts/slideLayout8.xml"/><Relationship Id="rId6" Type="http://schemas.openxmlformats.org/officeDocument/2006/relationships/hyperlink" Target="https://m.wickedlasers.com/laser-tech/laser_beam_comparison.html" TargetMode="External"/><Relationship Id="rId5" Type="http://schemas.openxmlformats.org/officeDocument/2006/relationships/hyperlink" Target="https://physics.stackexchange.com/questions/147400/accurate-way-to-measure-angular-spread-of-a-laser-beam" TargetMode="External"/><Relationship Id="rId4" Type="http://schemas.openxmlformats.org/officeDocument/2006/relationships/hyperlink" Target="http://physicsopenlab.org/2017/08/29/laser-diffraction-grating/" TargetMode="Externa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val="689304721"/>
              </p:ext>
            </p:extLst>
          </p:nvPr>
        </p:nvGraphicFramePr>
        <p:xfrm>
          <a:off x="0" y="3147846"/>
          <a:ext cx="3303056" cy="3148059"/>
        </p:xfrm>
        <a:graphic>
          <a:graphicData uri="http://schemas.openxmlformats.org/presentationml/2006/ole">
            <mc:AlternateContent xmlns:mc="http://schemas.openxmlformats.org/markup-compatibility/2006">
              <mc:Choice xmlns:v="urn:schemas-microsoft-com:vml" Requires="v">
                <p:oleObj spid="_x0000_s1026" name="CorelDRAW" r:id="rId3" imgW="2169000" imgH="2169360" progId="">
                  <p:embed/>
                </p:oleObj>
              </mc:Choice>
              <mc:Fallback>
                <p:oleObj name="CorelDRAW" r:id="rId3" imgW="2169000" imgH="2169360" progId="">
                  <p:embed/>
                  <p:pic>
                    <p:nvPicPr>
                      <p:cNvPr id="0" name="Picture 151"/>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0" y="3147846"/>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670856" y="6269779"/>
            <a:ext cx="5034485"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DIVERGENCE OF LASER BEAM                 </a:t>
            </a:r>
          </a:p>
          <a:p>
            <a:pPr eaLnBrk="1" hangingPunct="1"/>
            <a:endParaRPr lang="en-US" sz="1600" dirty="0">
              <a:latin typeface="Raleway ExtraBold" pitchFamily="34" charset="-52"/>
            </a:endParaRPr>
          </a:p>
        </p:txBody>
      </p:sp>
      <p:sp>
        <p:nvSpPr>
          <p:cNvPr id="26" name="TextBox 25"/>
          <p:cNvSpPr txBox="1">
            <a:spLocks noChangeArrowheads="1"/>
          </p:cNvSpPr>
          <p:nvPr/>
        </p:nvSpPr>
        <p:spPr bwMode="auto">
          <a:xfrm>
            <a:off x="1123406" y="927463"/>
            <a:ext cx="11068593" cy="481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600" b="1" dirty="0">
                <a:latin typeface="Arial Black" panose="020B0A04020102020204" pitchFamily="34" charset="0"/>
                <a:ea typeface="Karla" pitchFamily="2" charset="0"/>
                <a:cs typeface="Karla" pitchFamily="2" charset="0"/>
              </a:rPr>
              <a:t>INSTITUTE :UIE</a:t>
            </a:r>
          </a:p>
          <a:p>
            <a:pPr lvl="0" algn="ctr" defTabSz="622300">
              <a:lnSpc>
                <a:spcPct val="90000"/>
              </a:lnSpc>
              <a:spcBef>
                <a:spcPct val="0"/>
              </a:spcBef>
              <a:spcAft>
                <a:spcPct val="35000"/>
              </a:spcAft>
            </a:pPr>
            <a:r>
              <a:rPr lang="en-US" sz="3600" b="1" dirty="0">
                <a:latin typeface="Arial Black" panose="020B0A04020102020204" pitchFamily="34" charset="0"/>
                <a:ea typeface="Karla" pitchFamily="2" charset="0"/>
                <a:cs typeface="Karla" pitchFamily="2" charset="0"/>
              </a:rPr>
              <a:t>DEPARTMENT: ACADEMIC UNIT 1&amp;4</a:t>
            </a:r>
          </a:p>
          <a:p>
            <a:pPr lvl="0" algn="ctr" defTabSz="622300">
              <a:lnSpc>
                <a:spcPct val="90000"/>
              </a:lnSpc>
              <a:spcBef>
                <a:spcPct val="0"/>
              </a:spcBef>
              <a:spcAft>
                <a:spcPct val="35000"/>
              </a:spcAft>
            </a:pPr>
            <a:r>
              <a:rPr lang="en-US" sz="32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3200" dirty="0">
                <a:latin typeface="Times New Roman" panose="02020603050405020304" pitchFamily="18" charset="0"/>
                <a:ea typeface="Calibri" panose="020F0502020204030204" pitchFamily="34" charset="0"/>
                <a:cs typeface="Times New Roman" panose="02020603050405020304" pitchFamily="18" charset="0"/>
              </a:rPr>
              <a:t>Subject Name and Code:</a:t>
            </a:r>
          </a:p>
          <a:p>
            <a:pPr algn="ctr" defTabSz="622300">
              <a:lnSpc>
                <a:spcPct val="90000"/>
              </a:lnSpc>
              <a:spcBef>
                <a:spcPct val="0"/>
              </a:spcBef>
              <a:spcAft>
                <a:spcPct val="35000"/>
              </a:spcAft>
            </a:pPr>
            <a:r>
              <a:rPr lang="en-IN" sz="3200" dirty="0">
                <a:latin typeface="Times New Roman" panose="02020603050405020304" pitchFamily="18" charset="0"/>
                <a:ea typeface="Calibri" panose="020F0502020204030204" pitchFamily="34" charset="0"/>
                <a:cs typeface="Times New Roman" panose="02020603050405020304" pitchFamily="18" charset="0"/>
              </a:rPr>
              <a:t>Physics For Engineers </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3200" smtClean="0">
                <a:latin typeface="Times New Roman" panose="02020603050405020304" pitchFamily="18" charset="0"/>
                <a:ea typeface="Calibri" panose="020F0502020204030204" pitchFamily="34" charset="0"/>
                <a:cs typeface="Times New Roman" panose="02020603050405020304" pitchFamily="18" charset="0"/>
              </a:rPr>
              <a:t>22SPH-141</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Prepared by: Dr. Deepak Kumar, Assistant Prof. Physics</a:t>
            </a:r>
          </a:p>
          <a:p>
            <a:pPr lvl="0" algn="ctr" defTabSz="622300">
              <a:lnSpc>
                <a:spcPct val="90000"/>
              </a:lnSpc>
              <a:spcBef>
                <a:spcPct val="0"/>
              </a:spcBef>
              <a:spcAft>
                <a:spcPct val="35000"/>
              </a:spcAft>
            </a:pP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175657"/>
            <a:ext cx="10288588" cy="4685393"/>
          </a:xfrm>
        </p:spPr>
        <p:txBody>
          <a:bodyPr>
            <a:normAutofit/>
          </a:bodyPr>
          <a:lstStyle/>
          <a:p>
            <a:pPr marL="12065" marR="3368675" indent="0">
              <a:lnSpc>
                <a:spcPts val="4600"/>
              </a:lnSpc>
              <a:spcBef>
                <a:spcPts val="175"/>
              </a:spcBef>
              <a:buNone/>
              <a:tabLst>
                <a:tab pos="355600" algn="l"/>
                <a:tab pos="356235" algn="l"/>
              </a:tabLst>
            </a:pPr>
            <a:endParaRPr lang="en-US" dirty="0">
              <a:latin typeface="Book Antiqua"/>
              <a:cs typeface="Book Antiqua"/>
            </a:endParaRPr>
          </a:p>
          <a:p>
            <a:pPr marL="0" indent="0">
              <a:buNone/>
            </a:pPr>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10</a:t>
            </a:fld>
            <a:endParaRPr lang="en-US"/>
          </a:p>
        </p:txBody>
      </p:sp>
      <p:sp>
        <p:nvSpPr>
          <p:cNvPr id="8" name="TextBox 7"/>
          <p:cNvSpPr txBox="1"/>
          <p:nvPr/>
        </p:nvSpPr>
        <p:spPr>
          <a:xfrm>
            <a:off x="0" y="1385887"/>
            <a:ext cx="4169664" cy="769441"/>
          </a:xfrm>
          <a:prstGeom prst="rect">
            <a:avLst/>
          </a:prstGeom>
          <a:noFill/>
        </p:spPr>
        <p:txBody>
          <a:bodyPr wrap="square" rtlCol="0">
            <a:spAutoFit/>
          </a:bodyPr>
          <a:lstStyle/>
          <a:p>
            <a:r>
              <a:rPr lang="en-US" sz="4400" b="1" dirty="0">
                <a:latin typeface="Cambria" panose="02040503050406030204" pitchFamily="18" charset="0"/>
                <a:ea typeface="Cambria" panose="02040503050406030204" pitchFamily="18" charset="0"/>
              </a:rPr>
              <a:t>Formula Used</a:t>
            </a:r>
          </a:p>
        </p:txBody>
      </p:sp>
      <p:sp>
        <p:nvSpPr>
          <p:cNvPr id="9" name="TextBox 8"/>
          <p:cNvSpPr txBox="1"/>
          <p:nvPr/>
        </p:nvSpPr>
        <p:spPr>
          <a:xfrm>
            <a:off x="3938789" y="967403"/>
            <a:ext cx="7776961" cy="5632311"/>
          </a:xfrm>
          <a:prstGeom prst="rect">
            <a:avLst/>
          </a:prstGeom>
          <a:noFill/>
        </p:spPr>
        <p:txBody>
          <a:bodyPr wrap="square" rtlCol="0">
            <a:spAutoFit/>
          </a:bodyPr>
          <a:lstStyle/>
          <a:p>
            <a:pPr marL="457200" lvl="0" indent="-457200">
              <a:buFont typeface="Arial" panose="020B0604020202020204" pitchFamily="34" charset="0"/>
              <a:buChar char="•"/>
            </a:pPr>
            <a:r>
              <a:rPr lang="en-US" sz="2400" dirty="0">
                <a:latin typeface="Cambria" panose="02040503050406030204" pitchFamily="18" charset="0"/>
                <a:ea typeface="Cambria" panose="02040503050406030204" pitchFamily="18" charset="0"/>
              </a:rPr>
              <a:t>Arrange the apparatus as shown.</a:t>
            </a:r>
          </a:p>
          <a:p>
            <a:pPr marL="457200" lvl="0" indent="-457200">
              <a:buFont typeface="Arial" panose="020B0604020202020204" pitchFamily="34" charset="0"/>
              <a:buChar char="•"/>
            </a:pPr>
            <a:r>
              <a:rPr lang="en-US" sz="2400" dirty="0">
                <a:latin typeface="Cambria" panose="02040503050406030204" pitchFamily="18" charset="0"/>
                <a:ea typeface="Cambria" panose="02040503050406030204" pitchFamily="18" charset="0"/>
              </a:rPr>
              <a:t> Pencil, draw the circular spot on the paper and measure the vertical and horizontal diameters of the circular spot. Calculate the mean of both values to get the accurate value of the diameter. This is the waist size W</a:t>
            </a:r>
            <a:r>
              <a:rPr lang="en-US" sz="2400" baseline="-25000" dirty="0">
                <a:latin typeface="Cambria" panose="02040503050406030204" pitchFamily="18" charset="0"/>
                <a:ea typeface="Cambria" panose="02040503050406030204" pitchFamily="18" charset="0"/>
              </a:rPr>
              <a:t>1</a:t>
            </a:r>
            <a:endParaRPr lang="en-US" sz="2400" dirty="0">
              <a:latin typeface="Cambria" panose="02040503050406030204" pitchFamily="18" charset="0"/>
              <a:ea typeface="Cambria" panose="02040503050406030204" pitchFamily="18" charset="0"/>
            </a:endParaRPr>
          </a:p>
          <a:p>
            <a:pPr marL="457200" lvl="0" indent="-457200">
              <a:buFont typeface="Arial" panose="020B0604020202020204" pitchFamily="34" charset="0"/>
              <a:buChar char="•"/>
            </a:pPr>
            <a:r>
              <a:rPr lang="en-US" sz="2400" dirty="0">
                <a:latin typeface="Cambria" panose="02040503050406030204" pitchFamily="18" charset="0"/>
                <a:ea typeface="Cambria" panose="02040503050406030204" pitchFamily="18" charset="0"/>
              </a:rPr>
              <a:t>Now distance screen in the direction of beam propagation by a known distance D (total distance from laser becomes Z+D) and measure spot size W</a:t>
            </a:r>
            <a:r>
              <a:rPr lang="en-US" sz="2400" baseline="-25000" dirty="0">
                <a:latin typeface="Cambria" panose="02040503050406030204" pitchFamily="18" charset="0"/>
                <a:ea typeface="Cambria" panose="02040503050406030204" pitchFamily="18" charset="0"/>
              </a:rPr>
              <a:t>2 </a:t>
            </a:r>
            <a:r>
              <a:rPr lang="en-US" sz="2400" dirty="0">
                <a:latin typeface="Cambria" panose="02040503050406030204" pitchFamily="18" charset="0"/>
                <a:ea typeface="Cambria" panose="02040503050406030204" pitchFamily="18" charset="0"/>
              </a:rPr>
              <a:t>as measured in previous step.</a:t>
            </a:r>
          </a:p>
          <a:p>
            <a:pPr marL="457200" lvl="0" indent="-457200">
              <a:buFont typeface="Arial" panose="020B0604020202020204" pitchFamily="34" charset="0"/>
              <a:buChar char="•"/>
            </a:pPr>
            <a:r>
              <a:rPr lang="en-US" sz="2400" dirty="0">
                <a:latin typeface="Cambria" panose="02040503050406030204" pitchFamily="18" charset="0"/>
                <a:ea typeface="Cambria" panose="02040503050406030204" pitchFamily="18" charset="0"/>
              </a:rPr>
              <a:t>Now displace screen further away by same value D, so the new distance becomes (Z+2D). Measure spot size W</a:t>
            </a:r>
            <a:r>
              <a:rPr lang="en-US" sz="2400" baseline="-25000" dirty="0">
                <a:latin typeface="Cambria" panose="02040503050406030204" pitchFamily="18" charset="0"/>
                <a:ea typeface="Cambria" panose="02040503050406030204" pitchFamily="18" charset="0"/>
              </a:rPr>
              <a:t>3</a:t>
            </a:r>
            <a:endParaRPr lang="en-US" sz="2400" dirty="0">
              <a:latin typeface="Cambria" panose="02040503050406030204" pitchFamily="18" charset="0"/>
              <a:ea typeface="Cambria" panose="02040503050406030204" pitchFamily="18" charset="0"/>
            </a:endParaRPr>
          </a:p>
          <a:p>
            <a:pPr marL="457200" indent="-457200">
              <a:buFont typeface="Arial" panose="020B0604020202020204" pitchFamily="34" charset="0"/>
              <a:buChar char="•"/>
            </a:pPr>
            <a:r>
              <a:rPr lang="en-US" sz="2400" dirty="0">
                <a:latin typeface="Cambria" panose="02040503050406030204" pitchFamily="18" charset="0"/>
                <a:ea typeface="Cambria" panose="02040503050406030204" pitchFamily="18" charset="0"/>
              </a:rPr>
              <a:t>Put the values in the formula and calculate laser divergence</a:t>
            </a:r>
          </a:p>
        </p:txBody>
      </p:sp>
      <p:sp>
        <p:nvSpPr>
          <p:cNvPr id="10" name="TextBox 9"/>
          <p:cNvSpPr txBox="1"/>
          <p:nvPr/>
        </p:nvSpPr>
        <p:spPr>
          <a:xfrm>
            <a:off x="3686175" y="0"/>
            <a:ext cx="6481953" cy="769441"/>
          </a:xfrm>
          <a:prstGeom prst="rect">
            <a:avLst/>
          </a:prstGeom>
          <a:noFill/>
        </p:spPr>
        <p:txBody>
          <a:bodyPr wrap="square" rtlCol="0">
            <a:spAutoFit/>
          </a:bodyPr>
          <a:lstStyle/>
          <a:p>
            <a:pPr algn="ctr"/>
            <a:r>
              <a:rPr lang="en-US" sz="4400" b="1" dirty="0">
                <a:latin typeface="Cambria" panose="02040503050406030204" pitchFamily="18" charset="0"/>
                <a:ea typeface="Cambria" panose="02040503050406030204" pitchFamily="18" charset="0"/>
              </a:rPr>
              <a:t>Procedure</a:t>
            </a:r>
          </a:p>
        </p:txBody>
      </p:sp>
      <mc:AlternateContent xmlns:mc="http://schemas.openxmlformats.org/markup-compatibility/2006" xmlns:a14="http://schemas.microsoft.com/office/drawing/2010/main">
        <mc:Choice Requires="a14">
          <p:sp>
            <p:nvSpPr>
              <p:cNvPr id="2" name="TextBox 1"/>
              <p:cNvSpPr txBox="1"/>
              <p:nvPr/>
            </p:nvSpPr>
            <p:spPr>
              <a:xfrm>
                <a:off x="334851" y="2910625"/>
                <a:ext cx="2871989" cy="843885"/>
              </a:xfrm>
              <a:prstGeom prst="rect">
                <a:avLst/>
              </a:prstGeom>
              <a:noFill/>
            </p:spPr>
            <p:txBody>
              <a:bodyPr wrap="square" rtlCol="0">
                <a:spAutoFit/>
              </a:bodyPr>
              <a:lstStyle/>
              <a:p>
                <a:r>
                  <a:rPr lang="el-GR" sz="2400" dirty="0"/>
                  <a:t>Θ</a:t>
                </a:r>
                <a:r>
                  <a:rPr lang="en-US" sz="2400" dirty="0">
                    <a:latin typeface="Symbol" panose="05050102010706020507" pitchFamily="18" charset="2"/>
                  </a:rPr>
                  <a:t>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𝐷</m:t>
                        </m:r>
                      </m:den>
                    </m:f>
                    <m:rad>
                      <m:radPr>
                        <m:degHide m:val="on"/>
                        <m:ctrlPr>
                          <a:rPr lang="en-US" sz="2400" i="1" smtClean="0">
                            <a:latin typeface="Cambria Math" panose="02040503050406030204" pitchFamily="18" charset="0"/>
                          </a:rPr>
                        </m:ctrlPr>
                      </m:radPr>
                      <m:deg/>
                      <m:e>
                        <m:f>
                          <m:fPr>
                            <m:ctrlPr>
                              <a:rPr lang="en-US" sz="2400" i="1" smtClean="0">
                                <a:latin typeface="Cambria Math" panose="02040503050406030204" pitchFamily="18" charset="0"/>
                              </a:rPr>
                            </m:ctrlPr>
                          </m:fPr>
                          <m:num>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𝑊</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2</m:t>
                                </m:r>
                                <m:r>
                                  <a:rPr lang="en-US" sz="2400" b="0" i="1" smtClean="0">
                                    <a:latin typeface="Cambria Math" panose="02040503050406030204" pitchFamily="18" charset="0"/>
                                  </a:rPr>
                                  <m:t>𝑊</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𝑊</m:t>
                                </m:r>
                              </m:e>
                              <m:sub>
                                <m:r>
                                  <a:rPr lang="en-US" sz="2400" b="0" i="1" smtClean="0">
                                    <a:latin typeface="Cambria Math" panose="02040503050406030204" pitchFamily="18" charset="0"/>
                                  </a:rPr>
                                  <m:t>3</m:t>
                                </m:r>
                              </m:sub>
                              <m:sup>
                                <m:r>
                                  <a:rPr lang="en-US" sz="2400" b="0" i="1" smtClean="0">
                                    <a:latin typeface="Cambria Math" panose="02040503050406030204" pitchFamily="18" charset="0"/>
                                  </a:rPr>
                                  <m:t>2</m:t>
                                </m:r>
                              </m:sup>
                            </m:sSubSup>
                          </m:num>
                          <m:den>
                            <m:r>
                              <a:rPr lang="en-US" sz="2400" b="0" i="1" smtClean="0">
                                <a:latin typeface="Cambria Math" panose="02040503050406030204" pitchFamily="18" charset="0"/>
                              </a:rPr>
                              <m:t>2</m:t>
                            </m:r>
                          </m:den>
                        </m:f>
                      </m:e>
                    </m:rad>
                  </m:oMath>
                </a14:m>
                <a:endParaRPr lang="en-US" sz="2400" dirty="0">
                  <a:latin typeface="Symbol" panose="05050102010706020507" pitchFamily="18" charset="2"/>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334851" y="2910625"/>
                <a:ext cx="2871989" cy="843885"/>
              </a:xfrm>
              <a:prstGeom prst="rect">
                <a:avLst/>
              </a:prstGeom>
              <a:blipFill rotWithShape="0">
                <a:blip r:embed="rId2"/>
                <a:stretch>
                  <a:fillRect l="-3397"/>
                </a:stretch>
              </a:blipFill>
            </p:spPr>
            <p:txBody>
              <a:bodyPr/>
              <a:lstStyle/>
              <a:p>
                <a:r>
                  <a:rPr lang="en-US">
                    <a:noFill/>
                  </a:rPr>
                  <a:t> </a:t>
                </a:r>
              </a:p>
            </p:txBody>
          </p:sp>
        </mc:Fallback>
      </mc:AlternateContent>
    </p:spTree>
    <p:extLst>
      <p:ext uri="{BB962C8B-B14F-4D97-AF65-F5344CB8AC3E}">
        <p14:creationId xmlns:p14="http://schemas.microsoft.com/office/powerpoint/2010/main" val="610769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7588" y="0"/>
            <a:ext cx="9544748" cy="784761"/>
          </a:xfrm>
        </p:spPr>
        <p:txBody>
          <a:bodyPr>
            <a:noAutofit/>
          </a:bodyPr>
          <a:lstStyle/>
          <a:p>
            <a:pPr lvl="0" algn="just" eaLnBrk="0" fontAlgn="base" hangingPunct="0">
              <a:lnSpc>
                <a:spcPct val="100000"/>
              </a:lnSpc>
              <a:spcAft>
                <a:spcPct val="0"/>
              </a:spcAft>
            </a:pPr>
            <a:r>
              <a:rPr lang="en-US" sz="4400" b="1" dirty="0">
                <a:latin typeface="Cambria" panose="02040503050406030204" pitchFamily="18" charset="0"/>
                <a:ea typeface="Cambria" panose="02040503050406030204" pitchFamily="18" charset="0"/>
              </a:rPr>
              <a:t>Observations &amp; Calculations:-</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11</a:t>
            </a:fld>
            <a:endParaRPr lang="en-US"/>
          </a:p>
        </p:txBody>
      </p:sp>
      <p:sp>
        <p:nvSpPr>
          <p:cNvPr id="9" name="Rectangle 1"/>
          <p:cNvSpPr>
            <a:spLocks noGrp="1" noChangeArrowheads="1"/>
          </p:cNvSpPr>
          <p:nvPr>
            <p:ph type="body" sz="half" idx="2"/>
          </p:nvPr>
        </p:nvSpPr>
        <p:spPr bwMode="auto">
          <a:xfrm>
            <a:off x="1066800" y="827128"/>
            <a:ext cx="996156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Table 2:</a:t>
            </a:r>
            <a:endParaRPr kumimoji="0" 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rgbClr val="231F20"/>
                </a:solidFill>
                <a:effectLst/>
                <a:latin typeface="Cambria" panose="02040503050406030204" pitchFamily="18" charset="0"/>
                <a:ea typeface="Cambria" panose="02040503050406030204" pitchFamily="18" charset="0"/>
                <a:cs typeface="Times New Roman" panose="02020603050405020304" pitchFamily="18" charset="0"/>
              </a:rPr>
              <a:t>Initial distance between laser and screen Z=.........cm</a:t>
            </a:r>
            <a:endParaRPr kumimoji="0" 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rgbClr val="231F20"/>
                </a:solidFill>
                <a:effectLst/>
                <a:latin typeface="Cambria" panose="02040503050406030204" pitchFamily="18" charset="0"/>
                <a:ea typeface="Cambria" panose="02040503050406030204" pitchFamily="18" charset="0"/>
                <a:cs typeface="Times New Roman" panose="02020603050405020304" pitchFamily="18" charset="0"/>
              </a:rPr>
              <a:t>Displacement of screen D=............cm</a:t>
            </a:r>
            <a:endParaRPr kumimoji="0" 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773628357"/>
              </p:ext>
            </p:extLst>
          </p:nvPr>
        </p:nvGraphicFramePr>
        <p:xfrm>
          <a:off x="603505" y="2113995"/>
          <a:ext cx="10523841" cy="4127673"/>
        </p:xfrm>
        <a:graphic>
          <a:graphicData uri="http://schemas.openxmlformats.org/drawingml/2006/table">
            <a:tbl>
              <a:tblPr firstRow="1" firstCol="1" bandRow="1">
                <a:effectLst>
                  <a:outerShdw blurRad="50800" dist="50800" dir="5400000" algn="ctr" rotWithShape="0">
                    <a:schemeClr val="bg1">
                      <a:lumMod val="95000"/>
                      <a:alpha val="37000"/>
                    </a:schemeClr>
                  </a:outerShdw>
                </a:effectLst>
              </a:tblPr>
              <a:tblGrid>
                <a:gridCol w="1308348">
                  <a:extLst>
                    <a:ext uri="{9D8B030D-6E8A-4147-A177-3AD203B41FA5}">
                      <a16:colId xmlns:a16="http://schemas.microsoft.com/office/drawing/2014/main" xmlns="" val="20000"/>
                    </a:ext>
                  </a:extLst>
                </a:gridCol>
                <a:gridCol w="1581155">
                  <a:extLst>
                    <a:ext uri="{9D8B030D-6E8A-4147-A177-3AD203B41FA5}">
                      <a16:colId xmlns:a16="http://schemas.microsoft.com/office/drawing/2014/main" xmlns="" val="20001"/>
                    </a:ext>
                  </a:extLst>
                </a:gridCol>
                <a:gridCol w="1316736">
                  <a:extLst>
                    <a:ext uri="{9D8B030D-6E8A-4147-A177-3AD203B41FA5}">
                      <a16:colId xmlns:a16="http://schemas.microsoft.com/office/drawing/2014/main" xmlns="" val="20002"/>
                    </a:ext>
                  </a:extLst>
                </a:gridCol>
                <a:gridCol w="1719072">
                  <a:extLst>
                    <a:ext uri="{9D8B030D-6E8A-4147-A177-3AD203B41FA5}">
                      <a16:colId xmlns:a16="http://schemas.microsoft.com/office/drawing/2014/main" xmlns="" val="20003"/>
                    </a:ext>
                  </a:extLst>
                </a:gridCol>
                <a:gridCol w="1591056">
                  <a:extLst>
                    <a:ext uri="{9D8B030D-6E8A-4147-A177-3AD203B41FA5}">
                      <a16:colId xmlns:a16="http://schemas.microsoft.com/office/drawing/2014/main" xmlns="" val="20004"/>
                    </a:ext>
                  </a:extLst>
                </a:gridCol>
                <a:gridCol w="3007474">
                  <a:extLst>
                    <a:ext uri="{9D8B030D-6E8A-4147-A177-3AD203B41FA5}">
                      <a16:colId xmlns:a16="http://schemas.microsoft.com/office/drawing/2014/main" xmlns="" val="20005"/>
                    </a:ext>
                  </a:extLst>
                </a:gridCol>
              </a:tblGrid>
              <a:tr h="860280">
                <a:tc rowSpan="2">
                  <a:txBody>
                    <a:bodyPr/>
                    <a:lstStyle/>
                    <a:p>
                      <a:pPr marL="0" marR="0" algn="just">
                        <a:lnSpc>
                          <a:spcPct val="115000"/>
                        </a:lnSpc>
                        <a:spcBef>
                          <a:spcPts val="0"/>
                        </a:spcBef>
                        <a:spcAft>
                          <a:spcPts val="0"/>
                        </a:spcAft>
                      </a:pPr>
                      <a:r>
                        <a:rPr lang="en-US" sz="2400" b="1" dirty="0">
                          <a:solidFill>
                            <a:schemeClr val="bg1">
                              <a:lumMod val="50000"/>
                            </a:schemeClr>
                          </a:solidFill>
                          <a:effectLst/>
                          <a:latin typeface="Cambria" panose="02040503050406030204" pitchFamily="18" charset="0"/>
                          <a:ea typeface="Cambria" panose="02040503050406030204" pitchFamily="18" charset="0"/>
                          <a:cs typeface="Times New Roman" panose="02020603050405020304" pitchFamily="18" charset="0"/>
                        </a:rPr>
                        <a:t> </a:t>
                      </a:r>
                      <a:r>
                        <a:rPr lang="en-US" sz="2400" b="1"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S. No.</a:t>
                      </a:r>
                      <a:endParaRPr lang="en-US" sz="2400" b="1" kern="12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chemeClr val="bg1"/>
                      </a:bgClr>
                    </a:pattFill>
                  </a:tcPr>
                </a:tc>
                <a:tc rowSpan="2">
                  <a:txBody>
                    <a:bodyPr/>
                    <a:lstStyle/>
                    <a:p>
                      <a:pPr marL="0" marR="0" algn="just">
                        <a:lnSpc>
                          <a:spcPct val="115000"/>
                        </a:lnSpc>
                        <a:spcBef>
                          <a:spcPts val="0"/>
                        </a:spcBef>
                        <a:spcAft>
                          <a:spcPts val="0"/>
                        </a:spcAft>
                      </a:pPr>
                      <a:r>
                        <a:rPr lang="en-US" sz="2400" b="1"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Distance (cm)</a:t>
                      </a:r>
                      <a:endParaRPr lang="en-US" sz="24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chemeClr val="bg1"/>
                      </a:bgClr>
                    </a:pattFill>
                  </a:tcPr>
                </a:tc>
                <a:tc gridSpan="2">
                  <a:txBody>
                    <a:bodyPr/>
                    <a:lstStyle/>
                    <a:p>
                      <a:pPr marL="0" marR="0" algn="just">
                        <a:lnSpc>
                          <a:spcPct val="115000"/>
                        </a:lnSpc>
                        <a:spcBef>
                          <a:spcPts val="0"/>
                        </a:spcBef>
                        <a:spcAft>
                          <a:spcPts val="0"/>
                        </a:spcAft>
                      </a:pPr>
                      <a:r>
                        <a:rPr lang="en-US" sz="1200" b="1"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Diameter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r>
                        <a:rPr lang="en-US" sz="1200" b="1" baseline="300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chemeClr val="bg1"/>
                      </a:bgClr>
                    </a:pattFill>
                  </a:tcPr>
                </a:tc>
                <a:tc hMerge="1">
                  <a:txBody>
                    <a:bodyPr/>
                    <a:lstStyle/>
                    <a:p>
                      <a:endParaRPr lang="en-US"/>
                    </a:p>
                  </a:txBody>
                  <a:tcPr/>
                </a:tc>
                <a:tc rowSpan="2">
                  <a:txBody>
                    <a:bodyPr/>
                    <a:lstStyle/>
                    <a:p>
                      <a:pPr marL="0" marR="0" algn="just">
                        <a:lnSpc>
                          <a:spcPct val="115000"/>
                        </a:lnSpc>
                        <a:spcBef>
                          <a:spcPts val="0"/>
                        </a:spcBef>
                        <a:spcAft>
                          <a:spcPts val="0"/>
                        </a:spcAft>
                      </a:pPr>
                      <a:r>
                        <a:rPr lang="en-US" sz="2400" b="1"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Mean diameter</a:t>
                      </a:r>
                      <a:endParaRPr lang="en-US" sz="24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p>
                      <a:pPr marL="0" marR="0" algn="just">
                        <a:lnSpc>
                          <a:spcPct val="115000"/>
                        </a:lnSpc>
                        <a:spcBef>
                          <a:spcPts val="0"/>
                        </a:spcBef>
                        <a:spcAft>
                          <a:spcPts val="1000"/>
                        </a:spcAft>
                      </a:pPr>
                      <a:r>
                        <a:rPr lang="en-US" sz="2400" b="1"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(cm)</a:t>
                      </a:r>
                      <a:endParaRPr lang="en-US" sz="24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chemeClr val="bg1"/>
                      </a:bgClr>
                    </a:pattFill>
                  </a:tcPr>
                </a:tc>
                <a:tc rowSpan="2">
                  <a:txBody>
                    <a:bodyPr/>
                    <a:lstStyle/>
                    <a:p>
                      <a:pPr marL="0" marR="0">
                        <a:lnSpc>
                          <a:spcPct val="115000"/>
                        </a:lnSpc>
                        <a:spcBef>
                          <a:spcPts val="0"/>
                        </a:spcBef>
                        <a:spcAft>
                          <a:spcPts val="0"/>
                        </a:spcAft>
                      </a:pPr>
                      <a:r>
                        <a:rPr lang="en-US" sz="24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endParaRPr lang="en-US" sz="2400" i="1" baseline="300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p>
                      <a:pPr marL="0" marR="0">
                        <a:lnSpc>
                          <a:spcPct val="115000"/>
                        </a:lnSpc>
                        <a:spcBef>
                          <a:spcPts val="0"/>
                        </a:spcBef>
                        <a:spcAft>
                          <a:spcPts val="0"/>
                        </a:spcAft>
                      </a:pPr>
                      <a:endParaRPr lang="en-US" sz="2400" b="1"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p>
                      <a:pPr marL="0" marR="0" algn="ctr">
                        <a:lnSpc>
                          <a:spcPct val="115000"/>
                        </a:lnSpc>
                        <a:spcBef>
                          <a:spcPts val="0"/>
                        </a:spcBef>
                        <a:spcAft>
                          <a:spcPts val="0"/>
                        </a:spcAft>
                      </a:pPr>
                      <a:r>
                        <a:rPr lang="en-US" sz="2400" b="1"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(milliradian)</a:t>
                      </a:r>
                      <a:endParaRPr lang="en-US" sz="24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p>
                      <a:pPr marL="0" marR="0" algn="ctr">
                        <a:lnSpc>
                          <a:spcPct val="115000"/>
                        </a:lnSpc>
                        <a:spcBef>
                          <a:spcPts val="0"/>
                        </a:spcBef>
                        <a:spcAft>
                          <a:spcPts val="0"/>
                        </a:spcAft>
                      </a:pPr>
                      <a:r>
                        <a:rPr lang="en-US" sz="2400" b="1"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endParaRPr lang="en-US" sz="24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p>
                      <a:pPr marL="0" marR="0" algn="ctr">
                        <a:lnSpc>
                          <a:spcPct val="115000"/>
                        </a:lnSpc>
                        <a:spcBef>
                          <a:spcPts val="0"/>
                        </a:spcBef>
                        <a:spcAft>
                          <a:spcPts val="0"/>
                        </a:spcAft>
                      </a:pPr>
                      <a:r>
                        <a:rPr lang="en-US" sz="2400" b="1"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endParaRPr lang="en-US" sz="24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chemeClr val="bg1"/>
                      </a:bgClr>
                    </a:pattFill>
                  </a:tcPr>
                </a:tc>
                <a:extLst>
                  <a:ext uri="{0D108BD9-81ED-4DB2-BD59-A6C34878D82A}">
                    <a16:rowId xmlns:a16="http://schemas.microsoft.com/office/drawing/2014/main" xmlns="" val="10000"/>
                  </a:ext>
                </a:extLst>
              </a:tr>
              <a:tr h="975933">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2400" b="1"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Vertical</a:t>
                      </a:r>
                      <a:endParaRPr lang="en-US" sz="24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p>
                      <a:pPr marL="0" marR="0">
                        <a:lnSpc>
                          <a:spcPct val="115000"/>
                        </a:lnSpc>
                        <a:spcBef>
                          <a:spcPts val="0"/>
                        </a:spcBef>
                        <a:spcAft>
                          <a:spcPts val="0"/>
                        </a:spcAft>
                      </a:pPr>
                      <a:r>
                        <a:rPr lang="en-US" sz="2400" b="1"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(cm)</a:t>
                      </a:r>
                      <a:endParaRPr lang="en-US" sz="24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p>
                      <a:pPr marL="0" marR="0" algn="ctr">
                        <a:lnSpc>
                          <a:spcPct val="115000"/>
                        </a:lnSpc>
                        <a:spcBef>
                          <a:spcPts val="0"/>
                        </a:spcBef>
                        <a:spcAft>
                          <a:spcPts val="0"/>
                        </a:spcAft>
                      </a:pPr>
                      <a:r>
                        <a:rPr lang="en-US" sz="2400" b="1"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endParaRPr lang="en-US" sz="24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chemeClr val="bg1"/>
                      </a:bgClr>
                    </a:pattFill>
                  </a:tcPr>
                </a:tc>
                <a:tc>
                  <a:txBody>
                    <a:bodyPr/>
                    <a:lstStyle/>
                    <a:p>
                      <a:pPr marL="0" marR="0" algn="ctr">
                        <a:lnSpc>
                          <a:spcPct val="115000"/>
                        </a:lnSpc>
                        <a:spcBef>
                          <a:spcPts val="0"/>
                        </a:spcBef>
                        <a:spcAft>
                          <a:spcPts val="0"/>
                        </a:spcAft>
                      </a:pPr>
                      <a:r>
                        <a:rPr lang="en-US" sz="2400" b="1"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Horizontal                               (cm)</a:t>
                      </a:r>
                      <a:endParaRPr lang="en-US" sz="24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chemeClr val="bg1"/>
                      </a:bgClr>
                    </a:patt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0001"/>
                  </a:ext>
                </a:extLst>
              </a:tr>
              <a:tr h="361398">
                <a:tc rowSpan="3">
                  <a:txBody>
                    <a:bodyPr/>
                    <a:lstStyle/>
                    <a:p>
                      <a:pPr marL="0" marR="0" algn="just">
                        <a:lnSpc>
                          <a:spcPct val="115000"/>
                        </a:lnSpc>
                        <a:spcBef>
                          <a:spcPts val="0"/>
                        </a:spcBef>
                        <a:spcAft>
                          <a:spcPts val="0"/>
                        </a:spcAft>
                      </a:pPr>
                      <a:r>
                        <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chemeClr val="bg1"/>
                      </a:bgClr>
                    </a:pattFill>
                  </a:tcPr>
                </a:tc>
                <a:tc>
                  <a:txBody>
                    <a:bodyPr/>
                    <a:lstStyle/>
                    <a:p>
                      <a:pPr marL="0" marR="0" algn="just">
                        <a:lnSpc>
                          <a:spcPct val="115000"/>
                        </a:lnSpc>
                        <a:spcBef>
                          <a:spcPts val="0"/>
                        </a:spcBef>
                        <a:spcAft>
                          <a:spcPts val="0"/>
                        </a:spcAft>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Z=</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chemeClr val="bg1"/>
                      </a:bgClr>
                    </a:pattFill>
                  </a:tcPr>
                </a:tc>
                <a:tc>
                  <a:txBody>
                    <a:bodyPr/>
                    <a:lstStyle/>
                    <a:p>
                      <a:pPr marL="0" marR="0" algn="just">
                        <a:lnSpc>
                          <a:spcPct val="115000"/>
                        </a:lnSpc>
                        <a:spcBef>
                          <a:spcPts val="0"/>
                        </a:spcBef>
                        <a:spcAft>
                          <a:spcPts val="0"/>
                        </a:spcAft>
                      </a:pPr>
                      <a:r>
                        <a:rPr lang="en-US" sz="2000" baseline="30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chemeClr val="bg1"/>
                      </a:bgClr>
                    </a:pattFill>
                  </a:tcPr>
                </a:tc>
                <a:tc>
                  <a:txBody>
                    <a:bodyPr/>
                    <a:lstStyle/>
                    <a:p>
                      <a:pPr marL="0" marR="0" algn="just">
                        <a:lnSpc>
                          <a:spcPct val="115000"/>
                        </a:lnSpc>
                        <a:spcBef>
                          <a:spcPts val="0"/>
                        </a:spcBef>
                        <a:spcAft>
                          <a:spcPts val="0"/>
                        </a:spcAft>
                      </a:pPr>
                      <a:r>
                        <a:rPr lang="en-US" sz="2000" baseline="30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chemeClr val="bg1"/>
                      </a:bgClr>
                    </a:pattFill>
                  </a:tcPr>
                </a:tc>
                <a:tc>
                  <a:txBody>
                    <a:bodyPr/>
                    <a:lstStyle/>
                    <a:p>
                      <a:pPr marL="0" marR="0" algn="just">
                        <a:lnSpc>
                          <a:spcPct val="115000"/>
                        </a:lnSpc>
                        <a:spcBef>
                          <a:spcPts val="0"/>
                        </a:spcBef>
                        <a:spcAft>
                          <a:spcPts val="0"/>
                        </a:spcAft>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 </a:t>
                      </a:r>
                      <a:r>
                        <a:rPr lang="en-US" sz="2000" baseline="-25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p>
                    <a:p>
                      <a:pPr marL="0" marR="0" algn="just">
                        <a:lnSpc>
                          <a:spcPct val="115000"/>
                        </a:lnSpc>
                        <a:spcBef>
                          <a:spcPts val="0"/>
                        </a:spcBef>
                        <a:spcAft>
                          <a:spcPts val="0"/>
                        </a:spcAft>
                      </a:pP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chemeClr val="bg1"/>
                      </a:bgClr>
                    </a:pattFill>
                  </a:tcPr>
                </a:tc>
                <a:tc rowSpan="3">
                  <a:txBody>
                    <a:bodyPr/>
                    <a:lstStyle/>
                    <a:p>
                      <a:pPr marL="0" marR="0" algn="just">
                        <a:lnSpc>
                          <a:spcPct val="115000"/>
                        </a:lnSpc>
                        <a:spcBef>
                          <a:spcPts val="0"/>
                        </a:spcBef>
                        <a:spcAft>
                          <a:spcPts val="1000"/>
                        </a:spcAft>
                      </a:pPr>
                      <a:r>
                        <a:rPr lang="en-US" sz="2000" baseline="30000"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chemeClr val="bg1"/>
                      </a:bgClr>
                    </a:pattFill>
                  </a:tcPr>
                </a:tc>
                <a:extLst>
                  <a:ext uri="{0D108BD9-81ED-4DB2-BD59-A6C34878D82A}">
                    <a16:rowId xmlns:a16="http://schemas.microsoft.com/office/drawing/2014/main" xmlns="" val="10002"/>
                  </a:ext>
                </a:extLst>
              </a:tr>
              <a:tr h="420826">
                <a:tc vMerge="1">
                  <a:txBody>
                    <a:bodyPr/>
                    <a:lstStyle/>
                    <a:p>
                      <a:endParaRPr lang="en-US"/>
                    </a:p>
                  </a:txBody>
                  <a:tcPr/>
                </a:tc>
                <a:tc>
                  <a:txBody>
                    <a:bodyPr/>
                    <a:lstStyle/>
                    <a:p>
                      <a:pPr marL="0" marR="0" algn="just">
                        <a:lnSpc>
                          <a:spcPct val="115000"/>
                        </a:lnSpc>
                        <a:spcBef>
                          <a:spcPts val="0"/>
                        </a:spcBef>
                        <a:spcAft>
                          <a:spcPts val="0"/>
                        </a:spcAft>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Z+D=</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chemeClr val="bg1"/>
                      </a:bgClr>
                    </a:pattFill>
                  </a:tcPr>
                </a:tc>
                <a:tc>
                  <a:txBody>
                    <a:bodyPr/>
                    <a:lstStyle/>
                    <a:p>
                      <a:pPr marL="0" marR="0" algn="just">
                        <a:lnSpc>
                          <a:spcPct val="115000"/>
                        </a:lnSpc>
                        <a:spcBef>
                          <a:spcPts val="0"/>
                        </a:spcBef>
                        <a:spcAft>
                          <a:spcPts val="0"/>
                        </a:spcAft>
                      </a:pPr>
                      <a:r>
                        <a:rPr lang="en-US" sz="2000" baseline="30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chemeClr val="bg1"/>
                      </a:bgClr>
                    </a:pattFill>
                  </a:tcPr>
                </a:tc>
                <a:tc>
                  <a:txBody>
                    <a:bodyPr/>
                    <a:lstStyle/>
                    <a:p>
                      <a:pPr marL="0" marR="0" algn="just">
                        <a:lnSpc>
                          <a:spcPct val="115000"/>
                        </a:lnSpc>
                        <a:spcBef>
                          <a:spcPts val="0"/>
                        </a:spcBef>
                        <a:spcAft>
                          <a:spcPts val="0"/>
                        </a:spcAft>
                      </a:pPr>
                      <a:r>
                        <a:rPr lang="en-US" sz="2000" baseline="30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chemeClr val="bg1"/>
                      </a:bgClr>
                    </a:pattFill>
                  </a:tcPr>
                </a:tc>
                <a:tc>
                  <a:txBody>
                    <a:bodyPr/>
                    <a:lstStyle/>
                    <a:p>
                      <a:pPr marL="0" marR="0" algn="just">
                        <a:lnSpc>
                          <a:spcPct val="115000"/>
                        </a:lnSpc>
                        <a:spcBef>
                          <a:spcPts val="0"/>
                        </a:spcBef>
                        <a:spcAft>
                          <a:spcPts val="0"/>
                        </a:spcAft>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 </a:t>
                      </a:r>
                      <a:r>
                        <a:rPr lang="en-US" sz="2000" baseline="-25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p>
                    <a:p>
                      <a:pPr marL="0" marR="0" algn="just">
                        <a:lnSpc>
                          <a:spcPct val="115000"/>
                        </a:lnSpc>
                        <a:spcBef>
                          <a:spcPts val="0"/>
                        </a:spcBef>
                        <a:spcAft>
                          <a:spcPts val="0"/>
                        </a:spcAft>
                      </a:pP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chemeClr val="bg1"/>
                      </a:bgClr>
                    </a:pattFill>
                  </a:tcPr>
                </a:tc>
                <a:tc vMerge="1">
                  <a:txBody>
                    <a:bodyPr/>
                    <a:lstStyle/>
                    <a:p>
                      <a:endParaRPr lang="en-US"/>
                    </a:p>
                  </a:txBody>
                  <a:tcPr/>
                </a:tc>
                <a:extLst>
                  <a:ext uri="{0D108BD9-81ED-4DB2-BD59-A6C34878D82A}">
                    <a16:rowId xmlns:a16="http://schemas.microsoft.com/office/drawing/2014/main" xmlns="" val="10003"/>
                  </a:ext>
                </a:extLst>
              </a:tr>
              <a:tr h="420826">
                <a:tc vMerge="1">
                  <a:txBody>
                    <a:bodyPr/>
                    <a:lstStyle/>
                    <a:p>
                      <a:endParaRPr lang="en-US"/>
                    </a:p>
                  </a:txBody>
                  <a:tcPr/>
                </a:tc>
                <a:tc>
                  <a:txBody>
                    <a:bodyPr/>
                    <a:lstStyle/>
                    <a:p>
                      <a:pPr marL="0" marR="0" algn="just">
                        <a:lnSpc>
                          <a:spcPct val="115000"/>
                        </a:lnSpc>
                        <a:spcBef>
                          <a:spcPts val="0"/>
                        </a:spcBef>
                        <a:spcAft>
                          <a:spcPts val="0"/>
                        </a:spcAft>
                      </a:pPr>
                      <a:r>
                        <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Z+2D=</a:t>
                      </a:r>
                      <a:endPar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chemeClr val="bg1"/>
                      </a:bgClr>
                    </a:pattFill>
                  </a:tcPr>
                </a:tc>
                <a:tc>
                  <a:txBody>
                    <a:bodyPr/>
                    <a:lstStyle/>
                    <a:p>
                      <a:pPr marL="0" marR="0" algn="just">
                        <a:lnSpc>
                          <a:spcPct val="115000"/>
                        </a:lnSpc>
                        <a:spcBef>
                          <a:spcPts val="0"/>
                        </a:spcBef>
                        <a:spcAft>
                          <a:spcPts val="0"/>
                        </a:spcAft>
                      </a:pPr>
                      <a:r>
                        <a:rPr lang="en-US" sz="2000" baseline="30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chemeClr val="bg1"/>
                      </a:bgClr>
                    </a:pattFill>
                  </a:tcPr>
                </a:tc>
                <a:tc>
                  <a:txBody>
                    <a:bodyPr/>
                    <a:lstStyle/>
                    <a:p>
                      <a:pPr marL="0" marR="0" algn="just">
                        <a:lnSpc>
                          <a:spcPct val="115000"/>
                        </a:lnSpc>
                        <a:spcBef>
                          <a:spcPts val="0"/>
                        </a:spcBef>
                        <a:spcAft>
                          <a:spcPts val="0"/>
                        </a:spcAft>
                      </a:pPr>
                      <a:r>
                        <a:rPr lang="en-US" sz="2000" baseline="30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chemeClr val="bg1"/>
                      </a:bgClr>
                    </a:pattFill>
                  </a:tcPr>
                </a:tc>
                <a:tc>
                  <a:txBody>
                    <a:bodyPr/>
                    <a:lstStyle/>
                    <a:p>
                      <a:pPr marL="0" marR="0" algn="just">
                        <a:lnSpc>
                          <a:spcPct val="115000"/>
                        </a:lnSpc>
                        <a:spcBef>
                          <a:spcPts val="0"/>
                        </a:spcBef>
                        <a:spcAft>
                          <a:spcPts val="0"/>
                        </a:spcAft>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 </a:t>
                      </a:r>
                      <a:r>
                        <a:rPr lang="en-US" sz="2000" baseline="-25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p>
                    <a:p>
                      <a:pPr marL="0" marR="0" algn="just">
                        <a:lnSpc>
                          <a:spcPct val="115000"/>
                        </a:lnSpc>
                        <a:spcBef>
                          <a:spcPts val="0"/>
                        </a:spcBef>
                        <a:spcAft>
                          <a:spcPts val="0"/>
                        </a:spcAft>
                      </a:pP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chemeClr val="bg1"/>
                      </a:bgClr>
                    </a:pattFill>
                  </a:tcPr>
                </a:tc>
                <a:tc vMerge="1">
                  <a:txBody>
                    <a:bodyPr/>
                    <a:lstStyle/>
                    <a:p>
                      <a:endParaRPr lang="en-US"/>
                    </a:p>
                  </a:txBody>
                  <a:tcPr/>
                </a:tc>
                <a:extLst>
                  <a:ext uri="{0D108BD9-81ED-4DB2-BD59-A6C34878D82A}">
                    <a16:rowId xmlns:a16="http://schemas.microsoft.com/office/drawing/2014/main" xmlns="" val="10004"/>
                  </a:ext>
                </a:extLst>
              </a:tr>
            </a:tbl>
          </a:graphicData>
        </a:graphic>
      </p:graphicFrame>
      <mc:AlternateContent xmlns:mc="http://schemas.openxmlformats.org/markup-compatibility/2006" xmlns:a14="http://schemas.microsoft.com/office/drawing/2010/main">
        <mc:Choice Requires="a14">
          <p:sp>
            <p:nvSpPr>
              <p:cNvPr id="3" name="Rectangle 2"/>
              <p:cNvSpPr/>
              <p:nvPr/>
            </p:nvSpPr>
            <p:spPr>
              <a:xfrm flipH="1">
                <a:off x="8339328" y="2069824"/>
                <a:ext cx="2834640" cy="843885"/>
              </a:xfrm>
              <a:prstGeom prst="rect">
                <a:avLst/>
              </a:prstGeom>
            </p:spPr>
            <p:txBody>
              <a:bodyPr wrap="square">
                <a:spAutoFit/>
              </a:bodyPr>
              <a:lstStyle/>
              <a:p>
                <a:r>
                  <a:rPr lang="el-GR" sz="2400" dirty="0"/>
                  <a:t>Θ</a:t>
                </a:r>
                <a:r>
                  <a:rPr lang="en-US" sz="2400" dirty="0">
                    <a:latin typeface="Symbol" panose="05050102010706020507" pitchFamily="18" charset="2"/>
                  </a:rPr>
                  <a:t> =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𝐷</m:t>
                        </m:r>
                      </m:den>
                    </m:f>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𝑊</m:t>
                                </m:r>
                              </m:e>
                              <m:sub>
                                <m:r>
                                  <a:rPr lang="en-US" sz="2400" i="1">
                                    <a:latin typeface="Cambria Math" panose="02040503050406030204" pitchFamily="18" charset="0"/>
                                  </a:rPr>
                                  <m:t>1</m:t>
                                </m:r>
                              </m:sub>
                              <m:sup>
                                <m:r>
                                  <a:rPr lang="en-US" sz="2400" i="1">
                                    <a:latin typeface="Cambria Math" panose="02040503050406030204" pitchFamily="18" charset="0"/>
                                  </a:rPr>
                                  <m:t>2</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2</m:t>
                                </m:r>
                                <m:r>
                                  <a:rPr lang="en-US" sz="2400" i="1">
                                    <a:latin typeface="Cambria Math" panose="02040503050406030204" pitchFamily="18" charset="0"/>
                                  </a:rPr>
                                  <m:t>𝑊</m:t>
                                </m:r>
                              </m:e>
                              <m:sub>
                                <m:r>
                                  <a:rPr lang="en-US" sz="2400" i="1">
                                    <a:latin typeface="Cambria Math" panose="02040503050406030204" pitchFamily="18" charset="0"/>
                                  </a:rPr>
                                  <m:t>2</m:t>
                                </m:r>
                              </m:sub>
                              <m:sup>
                                <m:r>
                                  <a:rPr lang="en-US" sz="2400" i="1">
                                    <a:latin typeface="Cambria Math" panose="02040503050406030204" pitchFamily="18" charset="0"/>
                                  </a:rPr>
                                  <m:t>2</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𝑊</m:t>
                                </m:r>
                              </m:e>
                              <m:sub>
                                <m:r>
                                  <a:rPr lang="en-US" sz="2400" i="1">
                                    <a:latin typeface="Cambria Math" panose="02040503050406030204" pitchFamily="18" charset="0"/>
                                  </a:rPr>
                                  <m:t>3</m:t>
                                </m:r>
                              </m:sub>
                              <m:sup>
                                <m:r>
                                  <a:rPr lang="en-US" sz="2400" i="1">
                                    <a:latin typeface="Cambria Math" panose="02040503050406030204" pitchFamily="18" charset="0"/>
                                  </a:rPr>
                                  <m:t>2</m:t>
                                </m:r>
                              </m:sup>
                            </m:sSubSup>
                          </m:num>
                          <m:den>
                            <m:r>
                              <a:rPr lang="en-US" sz="2400" i="1">
                                <a:latin typeface="Cambria Math" panose="02040503050406030204" pitchFamily="18" charset="0"/>
                              </a:rPr>
                              <m:t>2</m:t>
                            </m:r>
                          </m:den>
                        </m:f>
                      </m:e>
                    </m:rad>
                  </m:oMath>
                </a14:m>
                <a:endParaRPr lang="en-US" sz="2400" dirty="0">
                  <a:latin typeface="Symbol" panose="05050102010706020507" pitchFamily="18" charset="2"/>
                </a:endParaRPr>
              </a:p>
            </p:txBody>
          </p:sp>
        </mc:Choice>
        <mc:Fallback xmlns="">
          <p:sp>
            <p:nvSpPr>
              <p:cNvPr id="3" name="Rectangle 2"/>
              <p:cNvSpPr>
                <a:spLocks noRot="1" noChangeAspect="1" noMove="1" noResize="1" noEditPoints="1" noAdjustHandles="1" noChangeArrowheads="1" noChangeShapeType="1" noTextEdit="1"/>
              </p:cNvSpPr>
              <p:nvPr/>
            </p:nvSpPr>
            <p:spPr>
              <a:xfrm flipH="1">
                <a:off x="8339328" y="2069824"/>
                <a:ext cx="2834640" cy="843885"/>
              </a:xfrm>
              <a:prstGeom prst="rect">
                <a:avLst/>
              </a:prstGeom>
              <a:blipFill rotWithShape="0">
                <a:blip r:embed="rId2"/>
                <a:stretch>
                  <a:fillRect l="-3226" b="-725"/>
                </a:stretch>
              </a:blipFill>
            </p:spPr>
            <p:txBody>
              <a:bodyPr/>
              <a:lstStyle/>
              <a:p>
                <a:r>
                  <a:rPr lang="en-US">
                    <a:noFill/>
                  </a:rPr>
                  <a:t> </a:t>
                </a:r>
              </a:p>
            </p:txBody>
          </p:sp>
        </mc:Fallback>
      </mc:AlternateContent>
    </p:spTree>
    <p:extLst>
      <p:ext uri="{BB962C8B-B14F-4D97-AF65-F5344CB8AC3E}">
        <p14:creationId xmlns:p14="http://schemas.microsoft.com/office/powerpoint/2010/main" val="3562217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12</a:t>
            </a:fld>
            <a:endParaRPr lang="en-US"/>
          </a:p>
        </p:txBody>
      </p:sp>
      <p:sp>
        <p:nvSpPr>
          <p:cNvPr id="6" name="Text Placeholder 5"/>
          <p:cNvSpPr>
            <a:spLocks noGrp="1"/>
          </p:cNvSpPr>
          <p:nvPr>
            <p:ph type="body" sz="half" idx="2"/>
          </p:nvPr>
        </p:nvSpPr>
        <p:spPr>
          <a:xfrm>
            <a:off x="228600" y="1657350"/>
            <a:ext cx="11772900" cy="4211638"/>
          </a:xfrm>
        </p:spPr>
        <p:txBody>
          <a:bodyPr>
            <a:normAutofit/>
          </a:bodyPr>
          <a:lstStyle/>
          <a:p>
            <a:r>
              <a:rPr lang="en-US" sz="2400" b="1" dirty="0">
                <a:latin typeface="Cambria" panose="02040503050406030204" pitchFamily="18" charset="0"/>
                <a:ea typeface="Cambria" panose="02040503050406030204" pitchFamily="18" charset="0"/>
              </a:rPr>
              <a:t>Result(s): </a:t>
            </a:r>
            <a:r>
              <a:rPr lang="en-US" sz="2400" dirty="0">
                <a:latin typeface="Cambria" panose="02040503050406030204" pitchFamily="18" charset="0"/>
                <a:ea typeface="Cambria" panose="02040503050406030204" pitchFamily="18" charset="0"/>
              </a:rPr>
              <a:t>The angle of divergence of the diode laser is </a:t>
            </a:r>
            <a:r>
              <a:rPr lang="en-US" sz="2400" b="1" dirty="0">
                <a:latin typeface="Cambria" panose="02040503050406030204" pitchFamily="18" charset="0"/>
                <a:ea typeface="Cambria" panose="02040503050406030204" pitchFamily="18" charset="0"/>
              </a:rPr>
              <a:t>______ </a:t>
            </a:r>
            <a:r>
              <a:rPr lang="en-US" sz="2400" dirty="0" err="1">
                <a:latin typeface="Cambria" panose="02040503050406030204" pitchFamily="18" charset="0"/>
                <a:ea typeface="Cambria" panose="02040503050406030204" pitchFamily="18" charset="0"/>
              </a:rPr>
              <a:t>milliradian</a:t>
            </a:r>
            <a:r>
              <a:rPr lang="en-US" sz="2400" dirty="0">
                <a:latin typeface="Cambria" panose="02040503050406030204" pitchFamily="18" charset="0"/>
                <a:ea typeface="Cambria" panose="02040503050406030204" pitchFamily="18" charset="0"/>
              </a:rPr>
              <a:t>.  </a:t>
            </a:r>
          </a:p>
          <a:p>
            <a:r>
              <a:rPr lang="en-US" sz="2400" b="1" dirty="0">
                <a:latin typeface="Cambria" panose="02040503050406030204" pitchFamily="18" charset="0"/>
                <a:ea typeface="Cambria" panose="02040503050406030204" pitchFamily="18" charset="0"/>
              </a:rPr>
              <a:t> </a:t>
            </a:r>
            <a:endParaRPr lang="en-US" sz="2400" dirty="0">
              <a:latin typeface="Cambria" panose="02040503050406030204" pitchFamily="18" charset="0"/>
              <a:ea typeface="Cambria" panose="02040503050406030204" pitchFamily="18" charset="0"/>
            </a:endParaRPr>
          </a:p>
          <a:p>
            <a:r>
              <a:rPr lang="en-US" sz="2400" b="1" dirty="0">
                <a:latin typeface="Cambria" panose="02040503050406030204" pitchFamily="18" charset="0"/>
                <a:ea typeface="Cambria" panose="02040503050406030204" pitchFamily="18" charset="0"/>
              </a:rPr>
              <a:t>Conclusion: </a:t>
            </a:r>
            <a:r>
              <a:rPr lang="en-US" sz="2400" dirty="0">
                <a:latin typeface="Cambria" panose="02040503050406030204" pitchFamily="18" charset="0"/>
                <a:ea typeface="Cambria" panose="02040503050406030204" pitchFamily="18" charset="0"/>
              </a:rPr>
              <a:t>Since this angle is very small (in the range of </a:t>
            </a:r>
            <a:r>
              <a:rPr lang="en-US" sz="2400" dirty="0" err="1">
                <a:latin typeface="Cambria" panose="02040503050406030204" pitchFamily="18" charset="0"/>
                <a:ea typeface="Cambria" panose="02040503050406030204" pitchFamily="18" charset="0"/>
              </a:rPr>
              <a:t>milliradian</a:t>
            </a:r>
            <a:r>
              <a:rPr lang="en-US" sz="2400" dirty="0">
                <a:latin typeface="Cambria" panose="02040503050406030204" pitchFamily="18" charset="0"/>
                <a:ea typeface="Cambria" panose="02040503050406030204" pitchFamily="18" charset="0"/>
              </a:rPr>
              <a:t>), we conclude that laser beam is highly directional as compared to ordinary light source.</a:t>
            </a:r>
          </a:p>
          <a:p>
            <a:endParaRPr lang="en-US" dirty="0"/>
          </a:p>
        </p:txBody>
      </p:sp>
      <p:sp>
        <p:nvSpPr>
          <p:cNvPr id="2" name="TextBox 1"/>
          <p:cNvSpPr txBox="1"/>
          <p:nvPr/>
        </p:nvSpPr>
        <p:spPr>
          <a:xfrm>
            <a:off x="1316736" y="146304"/>
            <a:ext cx="7293864" cy="769441"/>
          </a:xfrm>
          <a:prstGeom prst="rect">
            <a:avLst/>
          </a:prstGeom>
          <a:noFill/>
        </p:spPr>
        <p:txBody>
          <a:bodyPr wrap="square" rtlCol="0">
            <a:spAutoFit/>
          </a:bodyPr>
          <a:lstStyle/>
          <a:p>
            <a:r>
              <a:rPr lang="en-IN" sz="4400" b="1" dirty="0">
                <a:latin typeface="Cambria" panose="02040503050406030204" pitchFamily="18" charset="0"/>
                <a:ea typeface="Cambria" panose="02040503050406030204" pitchFamily="18" charset="0"/>
              </a:rPr>
              <a:t>Result &amp; Discussion</a:t>
            </a:r>
            <a:endParaRPr lang="en-US" sz="4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86215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dirty="0"/>
              <a:t>                           </a:t>
            </a:r>
            <a:r>
              <a:rPr lang="en-US" b="1" dirty="0">
                <a:latin typeface="Cambria" pitchFamily="18" charset="0"/>
              </a:rPr>
              <a:t>Sources of error</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
        <p:nvSpPr>
          <p:cNvPr id="7" name="Content Placeholder 6"/>
          <p:cNvSpPr>
            <a:spLocks noGrp="1"/>
          </p:cNvSpPr>
          <p:nvPr>
            <p:ph idx="1"/>
          </p:nvPr>
        </p:nvSpPr>
        <p:spPr>
          <a:xfrm>
            <a:off x="838200" y="1593669"/>
            <a:ext cx="10515600" cy="2571931"/>
          </a:xfrm>
        </p:spPr>
        <p:style>
          <a:lnRef idx="2">
            <a:schemeClr val="dk1"/>
          </a:lnRef>
          <a:fillRef idx="1">
            <a:schemeClr val="lt1"/>
          </a:fillRef>
          <a:effectRef idx="0">
            <a:schemeClr val="dk1"/>
          </a:effectRef>
          <a:fontRef idx="minor">
            <a:schemeClr val="dk1"/>
          </a:fontRef>
        </p:style>
        <p:txBody>
          <a:bodyPr>
            <a:normAutofit/>
          </a:bodyPr>
          <a:lstStyle/>
          <a:p>
            <a:pPr marL="342900" indent="-342900">
              <a:lnSpc>
                <a:spcPct val="150000"/>
              </a:lnSpc>
              <a:buFont typeface="Wingdings" pitchFamily="2" charset="2"/>
              <a:buChar char="v"/>
            </a:pPr>
            <a:endParaRPr lang="en-US" sz="2400" dirty="0">
              <a:latin typeface="Cambria" pitchFamily="18" charset="0"/>
            </a:endParaRPr>
          </a:p>
          <a:p>
            <a:pPr marL="342900" indent="-342900">
              <a:lnSpc>
                <a:spcPct val="150000"/>
              </a:lnSpc>
              <a:buFont typeface="Wingdings" pitchFamily="2" charset="2"/>
              <a:buChar char="v"/>
            </a:pPr>
            <a:r>
              <a:rPr lang="en-US" sz="2400" dirty="0">
                <a:latin typeface="Cambria" pitchFamily="18" charset="0"/>
              </a:rPr>
              <a:t>Screen should be placed normally to the path of the laser beam.</a:t>
            </a:r>
          </a:p>
          <a:p>
            <a:pPr marL="342900" indent="-342900">
              <a:lnSpc>
                <a:spcPct val="150000"/>
              </a:lnSpc>
              <a:buFont typeface="Wingdings" pitchFamily="2" charset="2"/>
              <a:buChar char="v"/>
            </a:pPr>
            <a:r>
              <a:rPr lang="en-US" sz="2400" dirty="0">
                <a:latin typeface="Cambria" pitchFamily="18" charset="0"/>
              </a:rPr>
              <a:t>Angle of laser travel and the laser instrument should be perfectly aligned.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263" y="247560"/>
            <a:ext cx="10408920" cy="1325563"/>
          </a:xfrm>
        </p:spPr>
        <p:style>
          <a:lnRef idx="2">
            <a:schemeClr val="dk1"/>
          </a:lnRef>
          <a:fillRef idx="1">
            <a:schemeClr val="lt1"/>
          </a:fillRef>
          <a:effectRef idx="0">
            <a:schemeClr val="dk1"/>
          </a:effectRef>
          <a:fontRef idx="minor">
            <a:schemeClr val="dk1"/>
          </a:fontRef>
        </p:style>
        <p:txBody>
          <a:bodyPr/>
          <a:lstStyle/>
          <a:p>
            <a:pPr algn="ctr"/>
            <a:r>
              <a:rPr lang="en-US" b="1" dirty="0">
                <a:latin typeface="Cambria" pitchFamily="18" charset="0"/>
              </a:rPr>
              <a:t>Learning Outcomes</a:t>
            </a:r>
          </a:p>
        </p:txBody>
      </p:sp>
      <p:sp>
        <p:nvSpPr>
          <p:cNvPr id="3" name="Content Placeholder 2"/>
          <p:cNvSpPr>
            <a:spLocks noGrp="1"/>
          </p:cNvSpPr>
          <p:nvPr>
            <p:ph idx="1"/>
          </p:nvPr>
        </p:nvSpPr>
        <p:spPr>
          <a:xfrm>
            <a:off x="838200" y="1825625"/>
            <a:ext cx="10515600" cy="2801083"/>
          </a:xfrm>
        </p:spPr>
        <p:style>
          <a:lnRef idx="2">
            <a:schemeClr val="dk1"/>
          </a:lnRef>
          <a:fillRef idx="1">
            <a:schemeClr val="lt1"/>
          </a:fillRef>
          <a:effectRef idx="0">
            <a:schemeClr val="dk1"/>
          </a:effectRef>
          <a:fontRef idx="minor">
            <a:schemeClr val="dk1"/>
          </a:fontRef>
        </p:style>
        <p:txBody>
          <a:bodyPr>
            <a:noAutofit/>
          </a:bodyPr>
          <a:lstStyle/>
          <a:p>
            <a:r>
              <a:rPr lang="en-IN" sz="2400" dirty="0">
                <a:latin typeface="Cambria" pitchFamily="18" charset="0"/>
                <a:cs typeface="Times New Roman" pitchFamily="18" charset="0"/>
              </a:rPr>
              <a:t>On completion students will be able to understand</a:t>
            </a:r>
          </a:p>
          <a:p>
            <a:endParaRPr lang="en-IN" sz="2400" dirty="0">
              <a:latin typeface="Cambria" pitchFamily="18" charset="0"/>
              <a:cs typeface="Times New Roman" pitchFamily="18" charset="0"/>
            </a:endParaRPr>
          </a:p>
          <a:p>
            <a:r>
              <a:rPr lang="en-US" sz="2400" dirty="0">
                <a:latin typeface="Cambria" pitchFamily="18" charset="0"/>
                <a:cs typeface="Times New Roman" pitchFamily="18" charset="0"/>
              </a:rPr>
              <a:t>To understand the importance of laser beam compared to ordinary light </a:t>
            </a:r>
          </a:p>
          <a:p>
            <a:pPr marL="0" indent="0">
              <a:buNone/>
            </a:pPr>
            <a:endParaRPr lang="en-US" sz="2400" dirty="0">
              <a:latin typeface="Cambria" pitchFamily="18" charset="0"/>
              <a:cs typeface="Times New Roman" pitchFamily="18" charset="0"/>
            </a:endParaRPr>
          </a:p>
          <a:p>
            <a:r>
              <a:rPr lang="en-US" sz="2400" dirty="0">
                <a:latin typeface="Cambria" pitchFamily="18" charset="0"/>
                <a:cs typeface="Times New Roman" pitchFamily="18" charset="0"/>
              </a:rPr>
              <a:t>To determine the angle of divergence of the laser beam</a:t>
            </a:r>
            <a:endParaRPr lang="en-IN" sz="2400" dirty="0">
              <a:latin typeface="Cambria" pitchFamily="18" charset="0"/>
              <a:cs typeface="Times New Roman" pitchFamily="18" charset="0"/>
            </a:endParaRPr>
          </a:p>
          <a:p>
            <a:pPr marL="0" indent="0">
              <a:buNone/>
            </a:pPr>
            <a:endParaRPr lang="en-IN" sz="2400" dirty="0">
              <a:latin typeface="Cambria"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349"/>
          </a:xfrm>
        </p:spPr>
        <p:style>
          <a:lnRef idx="2">
            <a:schemeClr val="dk1"/>
          </a:lnRef>
          <a:fillRef idx="1">
            <a:schemeClr val="lt1"/>
          </a:fillRef>
          <a:effectRef idx="0">
            <a:schemeClr val="dk1"/>
          </a:effectRef>
          <a:fontRef idx="minor">
            <a:schemeClr val="dk1"/>
          </a:fontRef>
        </p:style>
        <p:txBody>
          <a:bodyPr/>
          <a:lstStyle/>
          <a:p>
            <a:pPr algn="ctr"/>
            <a:r>
              <a:rPr lang="en-US" b="1" dirty="0">
                <a:latin typeface="Cambria" pitchFamily="18" charset="0"/>
              </a:rPr>
              <a:t>Summary</a:t>
            </a:r>
          </a:p>
        </p:txBody>
      </p:sp>
      <p:sp>
        <p:nvSpPr>
          <p:cNvPr id="3" name="Content Placeholder 2"/>
          <p:cNvSpPr>
            <a:spLocks noGrp="1"/>
          </p:cNvSpPr>
          <p:nvPr>
            <p:ph idx="1"/>
          </p:nvPr>
        </p:nvSpPr>
        <p:spPr>
          <a:xfrm>
            <a:off x="825137" y="1603557"/>
            <a:ext cx="10515600" cy="4351338"/>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pPr>
              <a:buFont typeface="Wingdings" pitchFamily="2" charset="2"/>
              <a:buChar char="ü"/>
            </a:pPr>
            <a:endParaRPr lang="en-US" dirty="0"/>
          </a:p>
          <a:p>
            <a:r>
              <a:rPr lang="en-US" sz="2600" dirty="0">
                <a:latin typeface="Cambria" pitchFamily="18" charset="0"/>
              </a:rPr>
              <a:t>Introduction to Laser light</a:t>
            </a:r>
          </a:p>
          <a:p>
            <a:endParaRPr lang="en-US" sz="2600" dirty="0">
              <a:latin typeface="Cambria" pitchFamily="18" charset="0"/>
            </a:endParaRPr>
          </a:p>
          <a:p>
            <a:r>
              <a:rPr lang="en-US" sz="2600" dirty="0">
                <a:latin typeface="Cambria" pitchFamily="18" charset="0"/>
              </a:rPr>
              <a:t>Working of Laser</a:t>
            </a:r>
          </a:p>
          <a:p>
            <a:endParaRPr lang="en-US" sz="2600" dirty="0">
              <a:latin typeface="Cambria" pitchFamily="18" charset="0"/>
            </a:endParaRPr>
          </a:p>
          <a:p>
            <a:r>
              <a:rPr lang="en-US" sz="2600" dirty="0">
                <a:latin typeface="Cambria" pitchFamily="18" charset="0"/>
              </a:rPr>
              <a:t>Description of Equipments.</a:t>
            </a:r>
          </a:p>
          <a:p>
            <a:endParaRPr lang="en-US" sz="2600" dirty="0">
              <a:latin typeface="Cambria" pitchFamily="18" charset="0"/>
            </a:endParaRPr>
          </a:p>
          <a:p>
            <a:r>
              <a:rPr lang="en-US" sz="2600" dirty="0">
                <a:latin typeface="Cambria" pitchFamily="18" charset="0"/>
              </a:rPr>
              <a:t>Observation table.</a:t>
            </a:r>
          </a:p>
          <a:p>
            <a:endParaRPr lang="en-US" sz="2600" dirty="0">
              <a:latin typeface="Cambria" pitchFamily="18" charset="0"/>
            </a:endParaRPr>
          </a:p>
          <a:p>
            <a:r>
              <a:rPr lang="en-US" sz="2600" dirty="0">
                <a:latin typeface="Cambria" pitchFamily="18" charset="0"/>
              </a:rPr>
              <a:t>Result</a:t>
            </a:r>
          </a:p>
          <a:p>
            <a:pPr>
              <a:buNone/>
            </a:pPr>
            <a:endParaRPr lang="en-US" sz="2600" dirty="0"/>
          </a:p>
          <a:p>
            <a:pPr>
              <a:buNone/>
            </a:pPr>
            <a:endParaRPr lang="en-US" sz="2600" dirty="0"/>
          </a:p>
          <a:p>
            <a:pPr>
              <a:buFont typeface="Wingdings" pitchFamily="2" charset="2"/>
              <a:buChar char="ü"/>
            </a:pPr>
            <a:endParaRPr lang="en-US" sz="2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5376" y="0"/>
            <a:ext cx="5230368" cy="877824"/>
          </a:xfrm>
        </p:spPr>
        <p:txBody>
          <a:bodyPr>
            <a:noAutofit/>
          </a:bodyPr>
          <a:lstStyle/>
          <a:p>
            <a:pPr algn="ctr"/>
            <a:r>
              <a:rPr lang="en-US" sz="4400" b="1" dirty="0">
                <a:latin typeface="Cambria" panose="02040503050406030204" pitchFamily="18" charset="0"/>
                <a:ea typeface="Cambria" panose="02040503050406030204" pitchFamily="18" charset="0"/>
              </a:rPr>
              <a:t>Viva voce</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16</a:t>
            </a:fld>
            <a:endParaRPr lang="en-US"/>
          </a:p>
        </p:txBody>
      </p:sp>
      <p:sp>
        <p:nvSpPr>
          <p:cNvPr id="7" name="Text Placeholder 6"/>
          <p:cNvSpPr>
            <a:spLocks noGrp="1"/>
          </p:cNvSpPr>
          <p:nvPr>
            <p:ph type="body" sz="half" idx="2"/>
          </p:nvPr>
        </p:nvSpPr>
        <p:spPr>
          <a:xfrm>
            <a:off x="932688" y="1115568"/>
            <a:ext cx="9838944" cy="5240782"/>
          </a:xfrm>
        </p:spPr>
        <p:txBody>
          <a:bodyPr>
            <a:noAutofit/>
          </a:bodyPr>
          <a:lstStyle/>
          <a:p>
            <a:pPr marL="457200" lvl="0" indent="-457200">
              <a:buFont typeface="Arial" panose="020B0604020202020204" pitchFamily="34" charset="0"/>
              <a:buChar char="•"/>
            </a:pPr>
            <a:r>
              <a:rPr lang="en-US" sz="2400" dirty="0">
                <a:latin typeface="Cambria" panose="02040503050406030204" pitchFamily="18" charset="0"/>
                <a:ea typeface="Cambria" panose="02040503050406030204" pitchFamily="18" charset="0"/>
              </a:rPr>
              <a:t>What is Divergence of a laser beam?</a:t>
            </a:r>
          </a:p>
          <a:p>
            <a:pPr marL="457200" lvl="0" indent="-457200">
              <a:buFont typeface="Arial" panose="020B0604020202020204" pitchFamily="34" charset="0"/>
              <a:buChar char="•"/>
            </a:pPr>
            <a:r>
              <a:rPr lang="en-US" sz="2400" dirty="0">
                <a:latin typeface="Cambria" panose="02040503050406030204" pitchFamily="18" charset="0"/>
                <a:ea typeface="Cambria" panose="02040503050406030204" pitchFamily="18" charset="0"/>
              </a:rPr>
              <a:t>What is LASER?</a:t>
            </a:r>
          </a:p>
          <a:p>
            <a:pPr marL="457200" lvl="0" indent="-457200">
              <a:buFont typeface="Arial" panose="020B0604020202020204" pitchFamily="34" charset="0"/>
              <a:buChar char="•"/>
            </a:pPr>
            <a:r>
              <a:rPr lang="en-US" sz="2400" dirty="0">
                <a:latin typeface="Cambria" panose="02040503050406030204" pitchFamily="18" charset="0"/>
                <a:ea typeface="Cambria" panose="02040503050406030204" pitchFamily="18" charset="0"/>
              </a:rPr>
              <a:t>What are the characteristics of laser radiation?</a:t>
            </a:r>
          </a:p>
          <a:p>
            <a:pPr marL="457200" lvl="0" indent="-457200">
              <a:buFont typeface="Arial" panose="020B0604020202020204" pitchFamily="34" charset="0"/>
              <a:buChar char="•"/>
            </a:pPr>
            <a:r>
              <a:rPr lang="en-US" sz="2400" dirty="0">
                <a:latin typeface="Cambria" panose="02040503050406030204" pitchFamily="18" charset="0"/>
                <a:ea typeface="Cambria" panose="02040503050406030204" pitchFamily="18" charset="0"/>
              </a:rPr>
              <a:t>What is a Semiconductor Diode Laser?</a:t>
            </a:r>
          </a:p>
          <a:p>
            <a:pPr marL="457200" lvl="0" indent="-457200">
              <a:buFont typeface="Arial" panose="020B0604020202020204" pitchFamily="34" charset="0"/>
              <a:buChar char="•"/>
            </a:pPr>
            <a:r>
              <a:rPr lang="en-US" sz="2400" dirty="0">
                <a:latin typeface="Cambria" panose="02040503050406030204" pitchFamily="18" charset="0"/>
                <a:ea typeface="Cambria" panose="02040503050406030204" pitchFamily="18" charset="0"/>
              </a:rPr>
              <a:t>What is the cause of divergence of a laser beam?</a:t>
            </a:r>
          </a:p>
          <a:p>
            <a:pPr marL="457200" lvl="0" indent="-457200">
              <a:buFont typeface="Arial" panose="020B0604020202020204" pitchFamily="34" charset="0"/>
              <a:buChar char="•"/>
            </a:pPr>
            <a:r>
              <a:rPr lang="en-US" sz="2400" dirty="0">
                <a:latin typeface="Cambria" panose="02040503050406030204" pitchFamily="18" charset="0"/>
                <a:ea typeface="Cambria" panose="02040503050406030204" pitchFamily="18" charset="0"/>
              </a:rPr>
              <a:t>Why population inversion is essential for stimulated emission?</a:t>
            </a:r>
          </a:p>
          <a:p>
            <a:pPr lvl="0"/>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07521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754"/>
            <a:ext cx="10515600" cy="1306286"/>
          </a:xfrm>
        </p:spPr>
        <p:style>
          <a:lnRef idx="2">
            <a:schemeClr val="dk1"/>
          </a:lnRef>
          <a:fillRef idx="1">
            <a:schemeClr val="lt1"/>
          </a:fillRef>
          <a:effectRef idx="0">
            <a:schemeClr val="dk1"/>
          </a:effectRef>
          <a:fontRef idx="minor">
            <a:schemeClr val="dk1"/>
          </a:fontRef>
        </p:style>
        <p:txBody>
          <a:bodyPr>
            <a:normAutofit/>
          </a:bodyPr>
          <a:lstStyle/>
          <a:p>
            <a:r>
              <a:rPr lang="en-US" b="1" dirty="0">
                <a:latin typeface="Times New Roman" pitchFamily="18" charset="0"/>
                <a:cs typeface="Times New Roman" pitchFamily="18" charset="0"/>
              </a:rPr>
              <a:t>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t>
            </a:r>
            <a:r>
              <a:rPr lang="en-US" b="1" dirty="0">
                <a:latin typeface="Cambria" pitchFamily="18" charset="0"/>
                <a:cs typeface="Times New Roman" pitchFamily="18" charset="0"/>
              </a:rPr>
              <a:t>Simulation and video links </a:t>
            </a:r>
            <a:endParaRPr lang="en-US" dirty="0">
              <a:latin typeface="Cambria" pitchFamily="18" charset="0"/>
            </a:endParaRPr>
          </a:p>
        </p:txBody>
      </p:sp>
      <p:sp>
        <p:nvSpPr>
          <p:cNvPr id="3" name="Content Placeholder 2"/>
          <p:cNvSpPr>
            <a:spLocks noGrp="1"/>
          </p:cNvSpPr>
          <p:nvPr>
            <p:ph idx="1"/>
          </p:nvPr>
        </p:nvSpPr>
        <p:spPr>
          <a:xfrm>
            <a:off x="328474" y="1658983"/>
            <a:ext cx="11993732" cy="5132434"/>
          </a:xfrm>
        </p:spPr>
        <p:style>
          <a:lnRef idx="2">
            <a:schemeClr val="dk1"/>
          </a:lnRef>
          <a:fillRef idx="1">
            <a:schemeClr val="lt1"/>
          </a:fillRef>
          <a:effectRef idx="0">
            <a:schemeClr val="dk1"/>
          </a:effectRef>
          <a:fontRef idx="minor">
            <a:schemeClr val="dk1"/>
          </a:fontRef>
        </p:style>
        <p:txBody>
          <a:bodyPr>
            <a:noAutofit/>
          </a:bodyPr>
          <a:lstStyle/>
          <a:p>
            <a:pPr algn="just">
              <a:lnSpc>
                <a:spcPct val="150000"/>
              </a:lnSpc>
            </a:pPr>
            <a:endParaRPr lang="en-US" sz="2400" b="1" dirty="0">
              <a:cs typeface="Times New Roman" pitchFamily="18" charset="0"/>
            </a:endParaRPr>
          </a:p>
          <a:p>
            <a:pPr algn="just">
              <a:lnSpc>
                <a:spcPct val="150000"/>
              </a:lnSpc>
            </a:pPr>
            <a:r>
              <a:rPr lang="en-US" sz="2400" b="1" dirty="0">
                <a:cs typeface="Times New Roman" pitchFamily="18" charset="0"/>
              </a:rPr>
              <a:t>Simulation Link:-</a:t>
            </a:r>
          </a:p>
          <a:p>
            <a:pPr algn="just">
              <a:lnSpc>
                <a:spcPct val="150000"/>
              </a:lnSpc>
              <a:buNone/>
            </a:pPr>
            <a:r>
              <a:rPr lang="en-IN" sz="2400" b="1" dirty="0">
                <a:hlinkClick r:id="rId2"/>
              </a:rPr>
              <a:t>lo-au.vlabs.ac.in/laser-optics/</a:t>
            </a:r>
            <a:r>
              <a:rPr lang="en-IN" sz="2400" b="1" dirty="0" err="1">
                <a:hlinkClick r:id="rId2"/>
              </a:rPr>
              <a:t>Laser_Beam_Divergence_and_Spot_Size</a:t>
            </a:r>
            <a:r>
              <a:rPr lang="en-IN" sz="2400" b="1" dirty="0">
                <a:hlinkClick r:id="rId2"/>
              </a:rPr>
              <a:t>/experiment.html</a:t>
            </a:r>
            <a:r>
              <a:rPr lang="en-US" sz="2400" b="1" dirty="0">
                <a:cs typeface="Times New Roman" pitchFamily="18" charset="0"/>
              </a:rPr>
              <a:t>	</a:t>
            </a:r>
          </a:p>
          <a:p>
            <a:pPr algn="just">
              <a:lnSpc>
                <a:spcPct val="150000"/>
              </a:lnSpc>
            </a:pPr>
            <a:r>
              <a:rPr lang="en-US" sz="2400" b="1" dirty="0">
                <a:cs typeface="Times New Roman" pitchFamily="18" charset="0"/>
              </a:rPr>
              <a:t>Link for related video</a:t>
            </a:r>
            <a:r>
              <a:rPr lang="en-US" sz="2400" dirty="0">
                <a:cs typeface="Times New Roman" pitchFamily="18" charset="0"/>
              </a:rPr>
              <a:t>: -</a:t>
            </a:r>
          </a:p>
          <a:p>
            <a:pPr marL="457200" indent="-457200" algn="just">
              <a:lnSpc>
                <a:spcPct val="150000"/>
              </a:lnSpc>
              <a:buFont typeface="+mj-lt"/>
              <a:buAutoNum type="arabicPeriod"/>
            </a:pPr>
            <a:r>
              <a:rPr lang="en-IN" sz="2400" dirty="0">
                <a:hlinkClick r:id="rId3"/>
              </a:rPr>
              <a:t> </a:t>
            </a:r>
            <a:r>
              <a:rPr lang="en-IN" sz="2400" b="1" dirty="0">
                <a:hlinkClick r:id="rId3"/>
              </a:rPr>
              <a:t>Laser fundamentals II: Laser transverse modes | MIT Video Demonstrations in Lasers and Optics </a:t>
            </a:r>
            <a:r>
              <a:rPr lang="en-IN" sz="2400" b="1" dirty="0">
                <a:hlinkClick r:id="rId4"/>
              </a:rPr>
              <a:t>–</a:t>
            </a:r>
            <a:r>
              <a:rPr lang="en-IN" sz="2400" b="1" dirty="0">
                <a:hlinkClick r:id="rId3"/>
              </a:rPr>
              <a:t> YouTube</a:t>
            </a:r>
            <a:endParaRPr lang="en-IN" sz="2400" b="1" dirty="0"/>
          </a:p>
          <a:p>
            <a:pPr marL="457200" indent="-457200" algn="just">
              <a:lnSpc>
                <a:spcPct val="150000"/>
              </a:lnSpc>
              <a:buFont typeface="+mj-lt"/>
              <a:buAutoNum type="arabicPeriod"/>
            </a:pPr>
            <a:r>
              <a:rPr lang="en-IN" sz="2400" b="1" dirty="0">
                <a:hlinkClick r:id="rId5"/>
              </a:rPr>
              <a:t>Gaussian beam - YouTube</a:t>
            </a:r>
            <a:endParaRPr lang="en-US" sz="2400"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3396" y="457200"/>
            <a:ext cx="4497049" cy="667062"/>
          </a:xfrm>
        </p:spPr>
        <p:txBody>
          <a:bodyPr>
            <a:noAutofit/>
          </a:bodyPr>
          <a:lstStyle/>
          <a:p>
            <a:pPr algn="ctr"/>
            <a:r>
              <a:rPr lang="en-US" sz="4400" b="1" dirty="0">
                <a:latin typeface="Cambria" panose="02040503050406030204" pitchFamily="18" charset="0"/>
                <a:ea typeface="Cambria" panose="02040503050406030204" pitchFamily="18" charset="0"/>
              </a:rPr>
              <a:t>References</a:t>
            </a:r>
          </a:p>
        </p:txBody>
      </p:sp>
      <p:sp>
        <p:nvSpPr>
          <p:cNvPr id="4" name="Text Placeholder 3"/>
          <p:cNvSpPr>
            <a:spLocks noGrp="1"/>
          </p:cNvSpPr>
          <p:nvPr>
            <p:ph type="body" sz="half" idx="2"/>
          </p:nvPr>
        </p:nvSpPr>
        <p:spPr>
          <a:xfrm>
            <a:off x="888643" y="1389888"/>
            <a:ext cx="10175598" cy="3848318"/>
          </a:xfrm>
        </p:spPr>
        <p:txBody>
          <a:bodyPr>
            <a:normAutofit/>
          </a:bodyPr>
          <a:lstStyle/>
          <a:p>
            <a:pPr marL="457200" indent="-457200">
              <a:buFont typeface="+mj-lt"/>
              <a:buAutoNum type="arabicPeriod"/>
            </a:pPr>
            <a:r>
              <a:rPr lang="en-US" sz="2000" dirty="0">
                <a:hlinkClick r:id="rId2"/>
              </a:rPr>
              <a:t>https://images.app.goo.gl/onXTfVDfo1WiwTcK9</a:t>
            </a:r>
            <a:endParaRPr lang="en-US" sz="2000" dirty="0"/>
          </a:p>
          <a:p>
            <a:pPr marL="457200" indent="-457200">
              <a:buFont typeface="+mj-lt"/>
              <a:buAutoNum type="arabicPeriod"/>
            </a:pPr>
            <a:r>
              <a:rPr lang="en-US" sz="2000" dirty="0">
                <a:hlinkClick r:id="rId3"/>
              </a:rPr>
              <a:t>https://in.pinterest.com/pin/842243567793191631/</a:t>
            </a:r>
            <a:endParaRPr lang="en-IN" sz="2000" dirty="0">
              <a:latin typeface="Cambria" panose="02040503050406030204" pitchFamily="18" charset="0"/>
              <a:ea typeface="Cambria" panose="02040503050406030204" pitchFamily="18" charset="0"/>
              <a:hlinkClick r:id="rId3"/>
            </a:endParaRPr>
          </a:p>
          <a:p>
            <a:pPr marL="457200" indent="-457200">
              <a:buFont typeface="+mj-lt"/>
              <a:buAutoNum type="arabicPeriod"/>
            </a:pPr>
            <a:r>
              <a:rPr lang="en-US" sz="2000" dirty="0">
                <a:latin typeface="Cambria" panose="02040503050406030204" pitchFamily="18" charset="0"/>
                <a:ea typeface="Cambria" panose="02040503050406030204" pitchFamily="18" charset="0"/>
                <a:hlinkClick r:id="rId3"/>
              </a:rPr>
              <a:t> https://in.pinterest.com/pin/842243567793191631/</a:t>
            </a:r>
            <a:endParaRPr lang="en-US" sz="2000" dirty="0">
              <a:latin typeface="Cambria" panose="02040503050406030204" pitchFamily="18" charset="0"/>
              <a:ea typeface="Cambria" panose="02040503050406030204" pitchFamily="18" charset="0"/>
            </a:endParaRPr>
          </a:p>
          <a:p>
            <a:pPr marL="457200" indent="-457200">
              <a:buFont typeface="+mj-lt"/>
              <a:buAutoNum type="arabicPeriod"/>
            </a:pPr>
            <a:r>
              <a:rPr lang="en-US" sz="2000"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hlinkClick r:id="rId4"/>
              </a:rPr>
              <a:t>http://physicsopenlab.org/2017/08/29/laser-diffraction-grating/</a:t>
            </a:r>
            <a:endParaRPr lang="en-US" sz="2000" dirty="0">
              <a:latin typeface="Cambria" panose="02040503050406030204" pitchFamily="18" charset="0"/>
              <a:ea typeface="Cambria" panose="02040503050406030204" pitchFamily="18" charset="0"/>
            </a:endParaRPr>
          </a:p>
          <a:p>
            <a:pPr marL="457200" indent="-457200">
              <a:buFont typeface="+mj-lt"/>
              <a:buAutoNum type="arabicPeriod"/>
            </a:pPr>
            <a:r>
              <a:rPr lang="en-IN" sz="2000"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hlinkClick r:id="rId5"/>
              </a:rPr>
              <a:t>https://physics.stackexchange.com/questions/147400/accurate-way-to-measure-angular-spread-of-a-laser-beam</a:t>
            </a:r>
            <a:endParaRPr lang="en-US" sz="2000" dirty="0">
              <a:latin typeface="Cambria" panose="02040503050406030204" pitchFamily="18" charset="0"/>
              <a:ea typeface="Cambria" panose="02040503050406030204" pitchFamily="18" charset="0"/>
            </a:endParaRPr>
          </a:p>
          <a:p>
            <a:pPr marL="457200" indent="-457200">
              <a:buFont typeface="+mj-lt"/>
              <a:buAutoNum type="arabicPeriod"/>
            </a:pPr>
            <a:r>
              <a:rPr lang="en-US" sz="2000"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hlinkClick r:id="rId6"/>
              </a:rPr>
              <a:t>https://m.wickedlasers.com/laser-tech/laser_beam_comparison.html</a:t>
            </a:r>
            <a:endParaRPr lang="en-US" sz="2000" dirty="0">
              <a:latin typeface="Cambria" panose="02040503050406030204" pitchFamily="18" charset="0"/>
              <a:ea typeface="Cambria" panose="02040503050406030204" pitchFamily="18" charset="0"/>
            </a:endParaRPr>
          </a:p>
          <a:p>
            <a:endParaRPr lang="en-US" sz="2400" b="1" dirty="0">
              <a:latin typeface="Cambria" panose="02040503050406030204" pitchFamily="18" charset="0"/>
              <a:ea typeface="Cambria" panose="020405030504060302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3293130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50" name="CorelDRAW" r:id="rId3" imgW="2169000" imgH="2169360" progId="">
                    <p:embed/>
                  </p:oleObj>
                </mc:Choice>
                <mc:Fallback>
                  <p:oleObj name="CorelDRAW" r:id="rId3" imgW="2169000" imgH="2169360" progId="">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 name="TextBox 14"/>
          <p:cNvSpPr txBox="1"/>
          <p:nvPr/>
        </p:nvSpPr>
        <p:spPr>
          <a:xfrm>
            <a:off x="3648075" y="5608809"/>
            <a:ext cx="3755267" cy="830997"/>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For Queries:-</a:t>
            </a:r>
          </a:p>
          <a:p>
            <a:r>
              <a:rPr lang="en-US" sz="2400" dirty="0">
                <a:latin typeface="Cambria" panose="02040503050406030204" pitchFamily="18" charset="0"/>
                <a:ea typeface="Cambria" panose="02040503050406030204" pitchFamily="18" charset="0"/>
              </a:rPr>
              <a:t>deepak.e1972@cumail.in</a:t>
            </a:r>
          </a:p>
        </p:txBody>
      </p:sp>
    </p:spTree>
    <p:extLst>
      <p:ext uri="{BB962C8B-B14F-4D97-AF65-F5344CB8AC3E}">
        <p14:creationId xmlns:p14="http://schemas.microsoft.com/office/powerpoint/2010/main" val="1408908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287717" y="1297692"/>
            <a:ext cx="4456567" cy="1328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a:ea typeface="Karla" pitchFamily="2" charset="0"/>
                <a:cs typeface="Karla" pitchFamily="2" charset="0"/>
              </a:rPr>
              <a:t/>
            </a:r>
            <a:br>
              <a:rPr lang="en-US" sz="4400" b="1" dirty="0">
                <a:latin typeface="Casper Bold"/>
                <a:ea typeface="Karla" pitchFamily="2" charset="0"/>
                <a:cs typeface="Karla" pitchFamily="2" charset="0"/>
              </a:rPr>
            </a:br>
            <a:endParaRPr lang="en-US" sz="4400" dirty="0">
              <a:latin typeface="Casper Bold"/>
            </a:endParaRP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030311" y="1429553"/>
            <a:ext cx="7199289" cy="3785652"/>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 </a:t>
            </a:r>
            <a:r>
              <a:rPr lang="en-US" dirty="0">
                <a:latin typeface="Cambria" panose="02040503050406030204" pitchFamily="18" charset="0"/>
                <a:ea typeface="Cambria" panose="02040503050406030204" pitchFamily="18" charset="0"/>
                <a:cs typeface="Times New Roman" panose="02020603050405020304" pitchFamily="18" charset="0"/>
              </a:rPr>
              <a:t>The course is designed to make the students industry ready to contribute in the growing demand of the industry at local, national and international level.</a:t>
            </a:r>
          </a:p>
          <a:p>
            <a:pPr algn="just"/>
            <a:r>
              <a:rPr lang="en-US" dirty="0">
                <a:latin typeface="Cambria" panose="02040503050406030204" pitchFamily="18" charset="0"/>
                <a:ea typeface="Cambria" panose="02040503050406030204" pitchFamily="18" charset="0"/>
                <a:cs typeface="Times New Roman" panose="02020603050405020304" pitchFamily="18" charset="0"/>
              </a:rPr>
              <a:t>• It will make the students competent to understand basic concepts and applications of advanced engineering</a:t>
            </a:r>
          </a:p>
          <a:p>
            <a:pPr algn="just"/>
            <a:r>
              <a:rPr lang="en-US" dirty="0">
                <a:latin typeface="Cambria" panose="02040503050406030204" pitchFamily="18" charset="0"/>
                <a:ea typeface="Cambria" panose="02040503050406030204" pitchFamily="18" charset="0"/>
                <a:cs typeface="Times New Roman" panose="02020603050405020304" pitchFamily="18" charset="0"/>
              </a:rPr>
              <a:t>physics and apply its principles in their respective fields at global platform.</a:t>
            </a:r>
          </a:p>
          <a:p>
            <a:pPr algn="just"/>
            <a:r>
              <a:rPr lang="en-US" dirty="0">
                <a:latin typeface="Cambria" panose="02040503050406030204" pitchFamily="18" charset="0"/>
                <a:ea typeface="Cambria" panose="02040503050406030204" pitchFamily="18" charset="0"/>
                <a:cs typeface="Times New Roman" panose="02020603050405020304" pitchFamily="18" charset="0"/>
              </a:rPr>
              <a:t>• It will enhance the skill level of the students and shall make them preferred choice for getting employment in</a:t>
            </a:r>
          </a:p>
          <a:p>
            <a:pPr algn="just"/>
            <a:r>
              <a:rPr lang="en-US" dirty="0">
                <a:latin typeface="Cambria" panose="02040503050406030204" pitchFamily="18" charset="0"/>
                <a:ea typeface="Cambria" panose="02040503050406030204" pitchFamily="18" charset="0"/>
                <a:cs typeface="Times New Roman" panose="02020603050405020304" pitchFamily="18" charset="0"/>
              </a:rPr>
              <a:t>industry and research labs.</a:t>
            </a:r>
          </a:p>
          <a:p>
            <a:pPr algn="just"/>
            <a:r>
              <a:rPr lang="en-US" dirty="0">
                <a:latin typeface="Cambria" panose="02040503050406030204" pitchFamily="18" charset="0"/>
                <a:ea typeface="Cambria" panose="02040503050406030204" pitchFamily="18" charset="0"/>
                <a:cs typeface="Times New Roman" panose="02020603050405020304" pitchFamily="18" charset="0"/>
              </a:rPr>
              <a:t>• It will give thorough knowledge of the discipline to enable students to disseminate knowledge in pursuing</a:t>
            </a:r>
          </a:p>
          <a:p>
            <a:pPr algn="just"/>
            <a:r>
              <a:rPr lang="en-US" dirty="0">
                <a:latin typeface="Cambria" panose="02040503050406030204" pitchFamily="18" charset="0"/>
                <a:ea typeface="Cambria" panose="02040503050406030204" pitchFamily="18" charset="0"/>
                <a:cs typeface="Times New Roman" panose="02020603050405020304" pitchFamily="18" charset="0"/>
              </a:rPr>
              <a:t>excellence in academic areas.</a:t>
            </a:r>
          </a:p>
        </p:txBody>
      </p:sp>
      <p:sp>
        <p:nvSpPr>
          <p:cNvPr id="4" name="TextBox 3"/>
          <p:cNvSpPr txBox="1"/>
          <p:nvPr/>
        </p:nvSpPr>
        <p:spPr>
          <a:xfrm>
            <a:off x="2347416" y="423081"/>
            <a:ext cx="6741994" cy="1446550"/>
          </a:xfrm>
          <a:prstGeom prst="rect">
            <a:avLst/>
          </a:prstGeom>
          <a:noFill/>
        </p:spPr>
        <p:txBody>
          <a:bodyPr wrap="square" rtlCol="0">
            <a:spAutoFit/>
          </a:bodyPr>
          <a:lstStyle/>
          <a:p>
            <a:r>
              <a:rPr lang="en-IN" sz="4400" b="1" dirty="0">
                <a:latin typeface="Cambria" panose="02040503050406030204" pitchFamily="18" charset="0"/>
                <a:ea typeface="Cambria" panose="02040503050406030204" pitchFamily="18" charset="0"/>
              </a:rPr>
              <a:t>COURSE OBJECTIVES</a:t>
            </a:r>
            <a:endParaRPr lang="en-US" sz="4400" dirty="0">
              <a:latin typeface="Cambria" panose="02040503050406030204" pitchFamily="18" charset="0"/>
              <a:ea typeface="Cambria" panose="02040503050406030204" pitchFamily="18" charset="0"/>
            </a:endParaRPr>
          </a:p>
          <a:p>
            <a:endParaRPr lang="en-US" sz="4400" dirty="0">
              <a:latin typeface="Cambria" panose="02040503050406030204" pitchFamily="18" charset="0"/>
              <a:ea typeface="Cambria" panose="02040503050406030204" pitchFamily="18" charset="0"/>
            </a:endParaRPr>
          </a:p>
        </p:txBody>
      </p:sp>
      <p:pic>
        <p:nvPicPr>
          <p:cNvPr id="7" name="Picture 6" descr="images.jpg"/>
          <p:cNvPicPr>
            <a:picLocks noChangeAspect="1"/>
          </p:cNvPicPr>
          <p:nvPr/>
        </p:nvPicPr>
        <p:blipFill>
          <a:blip r:embed="rId2"/>
          <a:stretch>
            <a:fillRect/>
          </a:stretch>
        </p:blipFill>
        <p:spPr>
          <a:xfrm>
            <a:off x="8739957" y="1593670"/>
            <a:ext cx="2990489" cy="33310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p:cNvSpPr txBox="1"/>
          <p:nvPr/>
        </p:nvSpPr>
        <p:spPr>
          <a:xfrm>
            <a:off x="9261566" y="5421086"/>
            <a:ext cx="1267097" cy="369332"/>
          </a:xfrm>
          <a:prstGeom prst="rect">
            <a:avLst/>
          </a:prstGeom>
          <a:noFill/>
        </p:spPr>
        <p:txBody>
          <a:bodyPr wrap="square" rtlCol="0">
            <a:spAutoFit/>
          </a:bodyPr>
          <a:lstStyle/>
          <a:p>
            <a:r>
              <a:rPr lang="en-US" dirty="0"/>
              <a:t>Figure 1 [1]</a:t>
            </a:r>
          </a:p>
        </p:txBody>
      </p:sp>
    </p:spTree>
    <p:extLst>
      <p:ext uri="{BB962C8B-B14F-4D97-AF65-F5344CB8AC3E}">
        <p14:creationId xmlns:p14="http://schemas.microsoft.com/office/powerpoint/2010/main" val="956549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3</a:t>
            </a:fld>
            <a:endParaRPr lang="en-US"/>
          </a:p>
        </p:txBody>
      </p:sp>
      <p:graphicFrame>
        <p:nvGraphicFramePr>
          <p:cNvPr id="6" name="Table 5"/>
          <p:cNvGraphicFramePr>
            <a:graphicFrameLocks noGrp="1"/>
          </p:cNvGraphicFramePr>
          <p:nvPr/>
        </p:nvGraphicFramePr>
        <p:xfrm>
          <a:off x="168676" y="1189606"/>
          <a:ext cx="7267640" cy="5711168"/>
        </p:xfrm>
        <a:graphic>
          <a:graphicData uri="http://schemas.openxmlformats.org/drawingml/2006/table">
            <a:tbl>
              <a:tblPr firstRow="1" firstCol="1" bandRow="1">
                <a:tableStyleId>{5940675A-B579-460E-94D1-54222C63F5DA}</a:tableStyleId>
              </a:tblPr>
              <a:tblGrid>
                <a:gridCol w="1307852">
                  <a:extLst>
                    <a:ext uri="{9D8B030D-6E8A-4147-A177-3AD203B41FA5}">
                      <a16:colId xmlns:a16="http://schemas.microsoft.com/office/drawing/2014/main" xmlns="" val="20000"/>
                    </a:ext>
                  </a:extLst>
                </a:gridCol>
                <a:gridCol w="5959788">
                  <a:extLst>
                    <a:ext uri="{9D8B030D-6E8A-4147-A177-3AD203B41FA5}">
                      <a16:colId xmlns:a16="http://schemas.microsoft.com/office/drawing/2014/main" xmlns="" val="20001"/>
                    </a:ext>
                  </a:extLst>
                </a:gridCol>
              </a:tblGrid>
              <a:tr h="908805">
                <a:tc>
                  <a:txBody>
                    <a:bodyPr/>
                    <a:lstStyle/>
                    <a:p>
                      <a:pPr marL="0" marR="0">
                        <a:lnSpc>
                          <a:spcPct val="115000"/>
                        </a:lnSpc>
                        <a:spcBef>
                          <a:spcPts val="0"/>
                        </a:spcBef>
                        <a:spcAft>
                          <a:spcPts val="0"/>
                        </a:spcAft>
                      </a:pPr>
                      <a:r>
                        <a:rPr lang="en-US" sz="1800" b="0" dirty="0">
                          <a:effectLst/>
                          <a:latin typeface="Cambria" panose="02040503050406030204" pitchFamily="18" charset="0"/>
                          <a:ea typeface="Cambria" panose="02040503050406030204" pitchFamily="18" charset="0"/>
                        </a:rPr>
                        <a:t>CO Number</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b="0" dirty="0">
                          <a:effectLst/>
                          <a:latin typeface="Cambria" panose="02040503050406030204" pitchFamily="18" charset="0"/>
                          <a:ea typeface="Cambria" panose="02040503050406030204" pitchFamily="18" charset="0"/>
                        </a:rPr>
                        <a:t>Title </a:t>
                      </a:r>
                    </a:p>
                    <a:p>
                      <a:pPr marL="0" marR="0">
                        <a:lnSpc>
                          <a:spcPct val="115000"/>
                        </a:lnSpc>
                        <a:spcBef>
                          <a:spcPts val="0"/>
                        </a:spcBef>
                        <a:spcAft>
                          <a:spcPts val="0"/>
                        </a:spcAft>
                      </a:pPr>
                      <a:r>
                        <a:rPr lang="en-IN" sz="1800" kern="1200" dirty="0">
                          <a:solidFill>
                            <a:schemeClr val="tx1"/>
                          </a:solidFill>
                          <a:effectLst/>
                          <a:latin typeface="Cambria" panose="02040503050406030204" pitchFamily="18" charset="0"/>
                          <a:ea typeface="Cambria" panose="02040503050406030204" pitchFamily="18" charset="0"/>
                          <a:cs typeface="+mn-cs"/>
                        </a:rPr>
                        <a:t>On completion of this course, the students are expected to learn</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1084466">
                <a:tc>
                  <a:txBody>
                    <a:bodyPr/>
                    <a:lstStyle/>
                    <a:p>
                      <a:pPr marL="0" marR="0">
                        <a:lnSpc>
                          <a:spcPct val="115000"/>
                        </a:lnSpc>
                        <a:spcBef>
                          <a:spcPts val="0"/>
                        </a:spcBef>
                        <a:spcAft>
                          <a:spcPts val="0"/>
                        </a:spcAft>
                      </a:pPr>
                      <a:r>
                        <a:rPr lang="en-US" sz="1800" b="0" dirty="0">
                          <a:solidFill>
                            <a:schemeClr val="tx1"/>
                          </a:solidFill>
                          <a:effectLst/>
                          <a:latin typeface="Cambria" panose="02040503050406030204" pitchFamily="18" charset="0"/>
                          <a:ea typeface="Cambria" panose="02040503050406030204" pitchFamily="18" charset="0"/>
                        </a:rPr>
                        <a:t>CO1</a:t>
                      </a:r>
                      <a:endParaRPr lang="en-US" sz="1800" b="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lvl="0" indent="0" algn="just">
                        <a:buFont typeface="+mj-lt"/>
                        <a:buNone/>
                      </a:pPr>
                      <a:r>
                        <a:rPr lang="en-US" sz="1800" dirty="0">
                          <a:solidFill>
                            <a:srgbClr val="000000"/>
                          </a:solidFill>
                          <a:effectLst/>
                          <a:latin typeface="Cambria" panose="02040503050406030204" pitchFamily="18" charset="0"/>
                          <a:ea typeface="Cambria" panose="02040503050406030204" pitchFamily="18" charset="0"/>
                        </a:rPr>
                        <a:t>Quote the basic fundamental concepts of lasers, optical </a:t>
                      </a:r>
                      <a:r>
                        <a:rPr lang="en-US" sz="1800" dirty="0" err="1">
                          <a:solidFill>
                            <a:srgbClr val="000000"/>
                          </a:solidFill>
                          <a:effectLst/>
                          <a:latin typeface="Cambria" panose="02040503050406030204" pitchFamily="18" charset="0"/>
                          <a:ea typeface="Cambria" panose="02040503050406030204" pitchFamily="18" charset="0"/>
                        </a:rPr>
                        <a:t>fibres</a:t>
                      </a:r>
                      <a:r>
                        <a:rPr lang="en-US" sz="1800" dirty="0">
                          <a:solidFill>
                            <a:srgbClr val="000000"/>
                          </a:solidFill>
                          <a:effectLst/>
                          <a:latin typeface="Cambria" panose="02040503050406030204" pitchFamily="18" charset="0"/>
                          <a:ea typeface="Cambria" panose="02040503050406030204" pitchFamily="18" charset="0"/>
                        </a:rPr>
                        <a:t>, crystallography, ultrasonic oscillations, semiconductor physics, quantum mechanics and nanotechnology.</a:t>
                      </a:r>
                      <a:endParaRPr lang="en-US" sz="1800" dirty="0">
                        <a:effectLst/>
                        <a:latin typeface="Cambria" panose="02040503050406030204" pitchFamily="18" charset="0"/>
                        <a:ea typeface="Cambria" panose="02040503050406030204" pitchFamily="18" charset="0"/>
                      </a:endParaRPr>
                    </a:p>
                  </a:txBody>
                  <a:tcPr marL="68580" marR="68580" marT="0" marB="0" anchor="ctr"/>
                </a:tc>
                <a:extLst>
                  <a:ext uri="{0D108BD9-81ED-4DB2-BD59-A6C34878D82A}">
                    <a16:rowId xmlns:a16="http://schemas.microsoft.com/office/drawing/2014/main" xmlns="" val="10001"/>
                  </a:ext>
                </a:extLst>
              </a:tr>
              <a:tr h="1024212">
                <a:tc>
                  <a:txBody>
                    <a:bodyPr/>
                    <a:lstStyle/>
                    <a:p>
                      <a:pPr marL="0" marR="0">
                        <a:lnSpc>
                          <a:spcPct val="115000"/>
                        </a:lnSpc>
                        <a:spcBef>
                          <a:spcPts val="0"/>
                        </a:spcBef>
                        <a:spcAft>
                          <a:spcPts val="0"/>
                        </a:spcAft>
                      </a:pPr>
                      <a:r>
                        <a:rPr lang="en-US" sz="1800" b="0" dirty="0">
                          <a:effectLst/>
                          <a:latin typeface="Cambria" panose="02040503050406030204" pitchFamily="18" charset="0"/>
                          <a:ea typeface="Cambria" panose="02040503050406030204" pitchFamily="18" charset="0"/>
                        </a:rPr>
                        <a:t>CO2</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lvl="0" indent="0" algn="just">
                        <a:buFont typeface="+mj-lt"/>
                        <a:buNone/>
                      </a:pPr>
                      <a:r>
                        <a:rPr lang="en-US" sz="1800" dirty="0">
                          <a:effectLst/>
                          <a:latin typeface="Cambria" panose="02040503050406030204" pitchFamily="18" charset="0"/>
                          <a:ea typeface="Cambria" panose="02040503050406030204" pitchFamily="18" charset="0"/>
                        </a:rPr>
                        <a:t>Demonstrate the working of various lasers, </a:t>
                      </a:r>
                      <a:r>
                        <a:rPr lang="en-US" sz="1800" dirty="0" err="1">
                          <a:effectLst/>
                          <a:latin typeface="Cambria" panose="02040503050406030204" pitchFamily="18" charset="0"/>
                          <a:ea typeface="Cambria" panose="02040503050406030204" pitchFamily="18" charset="0"/>
                        </a:rPr>
                        <a:t>fibre</a:t>
                      </a:r>
                      <a:r>
                        <a:rPr lang="en-US" sz="1800" dirty="0">
                          <a:effectLst/>
                          <a:latin typeface="Cambria" panose="02040503050406030204" pitchFamily="18" charset="0"/>
                          <a:ea typeface="Cambria" panose="02040503050406030204" pitchFamily="18" charset="0"/>
                        </a:rPr>
                        <a:t> components, semiconductor devices; explain the </a:t>
                      </a:r>
                      <a:r>
                        <a:rPr lang="en-US" sz="1800" dirty="0" err="1">
                          <a:effectLst/>
                          <a:latin typeface="Cambria" panose="02040503050406030204" pitchFamily="18" charset="0"/>
                          <a:ea typeface="Cambria" panose="02040503050406030204" pitchFamily="18" charset="0"/>
                        </a:rPr>
                        <a:t>behaviour</a:t>
                      </a:r>
                      <a:r>
                        <a:rPr lang="en-US" sz="1800" dirty="0">
                          <a:effectLst/>
                          <a:latin typeface="Cambria" panose="02040503050406030204" pitchFamily="18" charset="0"/>
                          <a:ea typeface="Cambria" panose="02040503050406030204" pitchFamily="18" charset="0"/>
                        </a:rPr>
                        <a:t> of crystalline solids, quantum and nano-scale systems.</a:t>
                      </a:r>
                    </a:p>
                  </a:txBody>
                  <a:tcPr marL="68580" marR="68580" marT="0" marB="0" anchor="ctr"/>
                </a:tc>
                <a:extLst>
                  <a:ext uri="{0D108BD9-81ED-4DB2-BD59-A6C34878D82A}">
                    <a16:rowId xmlns:a16="http://schemas.microsoft.com/office/drawing/2014/main" xmlns="" val="10002"/>
                  </a:ext>
                </a:extLst>
              </a:tr>
              <a:tr h="813349">
                <a:tc>
                  <a:txBody>
                    <a:bodyPr/>
                    <a:lstStyle/>
                    <a:p>
                      <a:pPr marL="0" marR="0">
                        <a:lnSpc>
                          <a:spcPct val="115000"/>
                        </a:lnSpc>
                        <a:spcBef>
                          <a:spcPts val="0"/>
                        </a:spcBef>
                        <a:spcAft>
                          <a:spcPts val="0"/>
                        </a:spcAft>
                      </a:pPr>
                      <a:r>
                        <a:rPr lang="en-US" sz="1800" b="0" dirty="0">
                          <a:effectLst/>
                          <a:latin typeface="Cambria" panose="02040503050406030204" pitchFamily="18" charset="0"/>
                          <a:ea typeface="Cambria" panose="02040503050406030204" pitchFamily="18" charset="0"/>
                        </a:rPr>
                        <a:t>CO3</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lvl="0" indent="0" algn="just">
                        <a:buFont typeface="+mj-lt"/>
                        <a:buNone/>
                      </a:pPr>
                      <a:r>
                        <a:rPr lang="en-US" sz="1800" dirty="0">
                          <a:solidFill>
                            <a:srgbClr val="1A1A1A"/>
                          </a:solidFill>
                          <a:effectLst/>
                          <a:latin typeface="Cambria" panose="02040503050406030204" pitchFamily="18" charset="0"/>
                          <a:ea typeface="Cambria" panose="02040503050406030204" pitchFamily="18" charset="0"/>
                        </a:rPr>
                        <a:t>Solve problems by applying principles related to lasers, </a:t>
                      </a:r>
                      <a:r>
                        <a:rPr lang="en-US" sz="1800" dirty="0" err="1">
                          <a:solidFill>
                            <a:srgbClr val="1A1A1A"/>
                          </a:solidFill>
                          <a:effectLst/>
                          <a:latin typeface="Cambria" panose="02040503050406030204" pitchFamily="18" charset="0"/>
                          <a:ea typeface="Cambria" panose="02040503050406030204" pitchFamily="18" charset="0"/>
                        </a:rPr>
                        <a:t>fibres</a:t>
                      </a:r>
                      <a:r>
                        <a:rPr lang="en-US" sz="1800" dirty="0">
                          <a:solidFill>
                            <a:srgbClr val="1A1A1A"/>
                          </a:solidFill>
                          <a:effectLst/>
                          <a:latin typeface="Cambria" panose="02040503050406030204" pitchFamily="18" charset="0"/>
                          <a:ea typeface="Cambria" panose="02040503050406030204" pitchFamily="18" charset="0"/>
                        </a:rPr>
                        <a:t>, semiconductors, oscillations, quantum and nanoscience.</a:t>
                      </a:r>
                      <a:endParaRPr lang="en-US" sz="1800" dirty="0">
                        <a:effectLst/>
                        <a:latin typeface="Cambria" panose="02040503050406030204" pitchFamily="18" charset="0"/>
                        <a:ea typeface="Cambria" panose="02040503050406030204" pitchFamily="18" charset="0"/>
                      </a:endParaRPr>
                    </a:p>
                  </a:txBody>
                  <a:tcPr marL="68580" marR="68580" marT="0" marB="0" anchor="ctr"/>
                </a:tc>
                <a:extLst>
                  <a:ext uri="{0D108BD9-81ED-4DB2-BD59-A6C34878D82A}">
                    <a16:rowId xmlns:a16="http://schemas.microsoft.com/office/drawing/2014/main" xmlns="" val="10003"/>
                  </a:ext>
                </a:extLst>
              </a:tr>
              <a:tr h="1024212">
                <a:tc>
                  <a:txBody>
                    <a:bodyPr/>
                    <a:lstStyle/>
                    <a:p>
                      <a:pPr marL="0" marR="0">
                        <a:lnSpc>
                          <a:spcPct val="115000"/>
                        </a:lnSpc>
                        <a:spcBef>
                          <a:spcPts val="0"/>
                        </a:spcBef>
                        <a:spcAft>
                          <a:spcPts val="0"/>
                        </a:spcAft>
                      </a:pPr>
                      <a:r>
                        <a:rPr lang="en-US" sz="1800" b="0" dirty="0">
                          <a:effectLst/>
                          <a:latin typeface="Cambria" panose="02040503050406030204" pitchFamily="18" charset="0"/>
                          <a:ea typeface="Cambria" panose="02040503050406030204" pitchFamily="18" charset="0"/>
                          <a:cs typeface="Times New Roman" panose="02020603050405020304" pitchFamily="18" charset="0"/>
                        </a:rPr>
                        <a:t>CO4</a:t>
                      </a:r>
                    </a:p>
                  </a:txBody>
                  <a:tcPr marL="68580" marR="68580" marT="0" marB="0"/>
                </a:tc>
                <a:tc>
                  <a:txBody>
                    <a:bodyPr/>
                    <a:lstStyle/>
                    <a:p>
                      <a:pPr marL="0" marR="0" lvl="0" indent="0" algn="just">
                        <a:buFont typeface="+mj-lt"/>
                        <a:buNone/>
                      </a:pPr>
                      <a:r>
                        <a:rPr lang="en-US" sz="1800" dirty="0">
                          <a:effectLst/>
                          <a:latin typeface="Cambria" panose="02040503050406030204" pitchFamily="18" charset="0"/>
                          <a:ea typeface="Cambria" panose="02040503050406030204" pitchFamily="18" charset="0"/>
                        </a:rPr>
                        <a:t>Compare various lasers and </a:t>
                      </a:r>
                      <a:r>
                        <a:rPr lang="en-US" sz="1800" dirty="0" err="1">
                          <a:effectLst/>
                          <a:latin typeface="Cambria" panose="02040503050406030204" pitchFamily="18" charset="0"/>
                          <a:ea typeface="Cambria" panose="02040503050406030204" pitchFamily="18" charset="0"/>
                        </a:rPr>
                        <a:t>fibres</a:t>
                      </a:r>
                      <a:r>
                        <a:rPr lang="en-US" sz="1800" dirty="0">
                          <a:effectLst/>
                          <a:latin typeface="Cambria" panose="02040503050406030204" pitchFamily="18" charset="0"/>
                          <a:ea typeface="Cambria" panose="02040503050406030204" pitchFamily="18" charset="0"/>
                        </a:rPr>
                        <a:t>, semiconducting devices, crystalline materials, structures at quantum and nanoscale on the basis of their properties for industrial applications.</a:t>
                      </a:r>
                    </a:p>
                  </a:txBody>
                  <a:tcPr marL="68580" marR="68580" marT="0" marB="0" anchor="ctr"/>
                </a:tc>
                <a:extLst>
                  <a:ext uri="{0D108BD9-81ED-4DB2-BD59-A6C34878D82A}">
                    <a16:rowId xmlns:a16="http://schemas.microsoft.com/office/drawing/2014/main" xmlns="" val="1987818715"/>
                  </a:ext>
                </a:extLst>
              </a:tr>
              <a:tr h="813349">
                <a:tc>
                  <a:txBody>
                    <a:bodyPr/>
                    <a:lstStyle/>
                    <a:p>
                      <a:pPr marL="0" marR="0">
                        <a:lnSpc>
                          <a:spcPct val="115000"/>
                        </a:lnSpc>
                        <a:spcBef>
                          <a:spcPts val="0"/>
                        </a:spcBef>
                        <a:spcAft>
                          <a:spcPts val="0"/>
                        </a:spcAft>
                      </a:pPr>
                      <a:r>
                        <a:rPr lang="en-US" sz="1800" b="0" dirty="0">
                          <a:effectLst/>
                          <a:latin typeface="Cambria" panose="02040503050406030204" pitchFamily="18" charset="0"/>
                          <a:ea typeface="Cambria" panose="02040503050406030204" pitchFamily="18" charset="0"/>
                          <a:cs typeface="Times New Roman" panose="02020603050405020304" pitchFamily="18" charset="0"/>
                        </a:rPr>
                        <a:t>CO5</a:t>
                      </a:r>
                    </a:p>
                  </a:txBody>
                  <a:tcPr marL="68580" marR="68580" marT="0" marB="0"/>
                </a:tc>
                <a:tc>
                  <a:txBody>
                    <a:bodyPr/>
                    <a:lstStyle/>
                    <a:p>
                      <a:pPr marL="0" marR="0" lvl="0" indent="0" algn="just">
                        <a:buFont typeface="+mj-lt"/>
                        <a:buNone/>
                      </a:pPr>
                      <a:r>
                        <a:rPr lang="en-US" sz="1800" dirty="0">
                          <a:effectLst/>
                          <a:latin typeface="Cambria" panose="02040503050406030204" pitchFamily="18" charset="0"/>
                          <a:ea typeface="Cambria" panose="02040503050406030204" pitchFamily="18" charset="0"/>
                        </a:rPr>
                        <a:t>Develop various systems using lasers, </a:t>
                      </a:r>
                      <a:r>
                        <a:rPr lang="en-US" sz="1800" dirty="0" err="1">
                          <a:effectLst/>
                          <a:latin typeface="Cambria" panose="02040503050406030204" pitchFamily="18" charset="0"/>
                          <a:ea typeface="Cambria" panose="02040503050406030204" pitchFamily="18" charset="0"/>
                        </a:rPr>
                        <a:t>fibres</a:t>
                      </a:r>
                      <a:r>
                        <a:rPr lang="en-US" sz="1800" dirty="0">
                          <a:effectLst/>
                          <a:latin typeface="Cambria" panose="02040503050406030204" pitchFamily="18" charset="0"/>
                          <a:ea typeface="Cambria" panose="02040503050406030204" pitchFamily="18" charset="0"/>
                        </a:rPr>
                        <a:t>, semiconductors and nanomaterials for futuristic applications.</a:t>
                      </a:r>
                    </a:p>
                  </a:txBody>
                  <a:tcPr marL="68580" marR="68580" marT="0" marB="0" anchor="ctr"/>
                </a:tc>
                <a:extLst>
                  <a:ext uri="{0D108BD9-81ED-4DB2-BD59-A6C34878D82A}">
                    <a16:rowId xmlns:a16="http://schemas.microsoft.com/office/drawing/2014/main" xmlns="" val="769333717"/>
                  </a:ext>
                </a:extLst>
              </a:tr>
            </a:tbl>
          </a:graphicData>
        </a:graphic>
      </p:graphicFrame>
      <p:sp>
        <p:nvSpPr>
          <p:cNvPr id="8" name="Rectangle 7"/>
          <p:cNvSpPr/>
          <p:nvPr/>
        </p:nvSpPr>
        <p:spPr>
          <a:xfrm>
            <a:off x="859536" y="182880"/>
            <a:ext cx="5870448" cy="769441"/>
          </a:xfrm>
          <a:prstGeom prst="rect">
            <a:avLst/>
          </a:prstGeom>
        </p:spPr>
        <p:txBody>
          <a:bodyPr wrap="square">
            <a:spAutoFit/>
          </a:bodyPr>
          <a:lstStyle/>
          <a:p>
            <a:pPr algn="ctr"/>
            <a:r>
              <a:rPr lang="en-IN" sz="4400" b="1" dirty="0">
                <a:latin typeface="Cambria" panose="02040503050406030204" pitchFamily="18" charset="0"/>
                <a:ea typeface="Cambria" panose="02040503050406030204" pitchFamily="18" charset="0"/>
              </a:rPr>
              <a:t>COURSE OUTCOMES</a:t>
            </a:r>
            <a:endParaRPr lang="en-US" sz="4400" dirty="0">
              <a:latin typeface="Cambria" panose="02040503050406030204" pitchFamily="18" charset="0"/>
              <a:ea typeface="Cambria" panose="02040503050406030204" pitchFamily="18" charset="0"/>
            </a:endParaRPr>
          </a:p>
        </p:txBody>
      </p:sp>
      <p:pic>
        <p:nvPicPr>
          <p:cNvPr id="10242" name="Picture 2" descr="physics labs, fun physics labs, college physics experiment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6316" y="1124446"/>
            <a:ext cx="4587008" cy="497433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038530" y="6356350"/>
            <a:ext cx="1910687" cy="338554"/>
          </a:xfrm>
          <a:prstGeom prst="rect">
            <a:avLst/>
          </a:prstGeom>
          <a:noFill/>
        </p:spPr>
        <p:txBody>
          <a:bodyPr wrap="square" rtlCol="0">
            <a:spAutoFit/>
          </a:bodyPr>
          <a:lstStyle/>
          <a:p>
            <a:r>
              <a:rPr lang="en-US" sz="1600" dirty="0">
                <a:latin typeface="Cambria" panose="02040503050406030204" pitchFamily="18" charset="0"/>
                <a:ea typeface="Cambria" panose="02040503050406030204" pitchFamily="18" charset="0"/>
              </a:rPr>
              <a:t>Figure 2 [2]</a:t>
            </a:r>
          </a:p>
        </p:txBody>
      </p:sp>
    </p:spTree>
    <p:extLst>
      <p:ext uri="{BB962C8B-B14F-4D97-AF65-F5344CB8AC3E}">
        <p14:creationId xmlns:p14="http://schemas.microsoft.com/office/powerpoint/2010/main" val="4208241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4</a:t>
            </a:fld>
            <a:endParaRPr lang="en-US"/>
          </a:p>
        </p:txBody>
      </p:sp>
      <p:sp>
        <p:nvSpPr>
          <p:cNvPr id="6" name="Rectangle 5"/>
          <p:cNvSpPr/>
          <p:nvPr/>
        </p:nvSpPr>
        <p:spPr>
          <a:xfrm>
            <a:off x="1436914" y="404949"/>
            <a:ext cx="8177349" cy="769441"/>
          </a:xfrm>
          <a:prstGeom prst="rect">
            <a:avLst/>
          </a:prstGeom>
        </p:spPr>
        <p:txBody>
          <a:bodyPr wrap="square">
            <a:spAutoFit/>
          </a:bodyPr>
          <a:lstStyle/>
          <a:p>
            <a:pPr algn="ctr"/>
            <a:r>
              <a:rPr lang="en-US" sz="4400" b="1" dirty="0">
                <a:latin typeface="Cambria" panose="02040503050406030204" pitchFamily="18" charset="0"/>
                <a:ea typeface="Cambria" panose="02040503050406030204" pitchFamily="18" charset="0"/>
                <a:cs typeface="Times New Roman" pitchFamily="18" charset="0"/>
              </a:rPr>
              <a:t>           LIST OF EXPERIMENTS </a:t>
            </a:r>
            <a:endParaRPr lang="en-US" sz="4400" dirty="0">
              <a:latin typeface="Cambria" panose="02040503050406030204" pitchFamily="18" charset="0"/>
              <a:ea typeface="Cambria" panose="02040503050406030204" pitchFamily="18" charset="0"/>
            </a:endParaRPr>
          </a:p>
        </p:txBody>
      </p:sp>
      <p:sp>
        <p:nvSpPr>
          <p:cNvPr id="7" name="AutoShape 2" descr="LASER shines on Munich – Physics Worl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LASER shines on Munich – Physics Worl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Abstract red laser beam transparent isolated on Vector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 Placeholder 1"/>
          <p:cNvSpPr>
            <a:spLocks noGrp="1"/>
          </p:cNvSpPr>
          <p:nvPr>
            <p:ph type="body" sz="half" idx="2"/>
          </p:nvPr>
        </p:nvSpPr>
        <p:spPr>
          <a:xfrm>
            <a:off x="765175" y="1249730"/>
            <a:ext cx="10193977" cy="5608270"/>
          </a:xfrm>
        </p:spPr>
        <p:txBody>
          <a:bodyPr>
            <a:normAutofit fontScale="92500" lnSpcReduction="10000"/>
          </a:bodyPr>
          <a:lstStyle/>
          <a:p>
            <a:pPr marL="285750" indent="-285750">
              <a:lnSpc>
                <a:spcPct val="100000"/>
              </a:lnSpc>
              <a:buFont typeface="Wingdings" pitchFamily="2" charset="2"/>
              <a:buChar char="v"/>
            </a:pPr>
            <a:r>
              <a:rPr lang="en-US" sz="2400" dirty="0">
                <a:solidFill>
                  <a:srgbClr val="C00000"/>
                </a:solidFill>
                <a:latin typeface="Cambria" pitchFamily="18" charset="0"/>
              </a:rPr>
              <a:t>To find the divergence of LASER beam.</a:t>
            </a:r>
          </a:p>
          <a:p>
            <a:pPr marL="285750" indent="-285750">
              <a:lnSpc>
                <a:spcPct val="100000"/>
              </a:lnSpc>
              <a:buFont typeface="Wingdings" pitchFamily="2" charset="2"/>
              <a:buChar char="v"/>
            </a:pPr>
            <a:r>
              <a:rPr lang="en-US" sz="2400" dirty="0">
                <a:latin typeface="Cambria" pitchFamily="18" charset="0"/>
              </a:rPr>
              <a:t>To determine the diffraction using LASER beam and find the grating element of diffraction grating.</a:t>
            </a:r>
          </a:p>
          <a:p>
            <a:pPr marL="285750" indent="-285750">
              <a:lnSpc>
                <a:spcPct val="100000"/>
              </a:lnSpc>
              <a:buFont typeface="Wingdings" pitchFamily="2" charset="2"/>
              <a:buChar char="v"/>
            </a:pPr>
            <a:r>
              <a:rPr lang="en-US" sz="2400" dirty="0">
                <a:latin typeface="Cambria" pitchFamily="18" charset="0"/>
              </a:rPr>
              <a:t>To determine the numerical aperture of optical Fiber.</a:t>
            </a:r>
          </a:p>
          <a:p>
            <a:pPr marL="285750" indent="-285750">
              <a:lnSpc>
                <a:spcPct val="100000"/>
              </a:lnSpc>
              <a:buFont typeface="Wingdings" pitchFamily="2" charset="2"/>
              <a:buChar char="v"/>
            </a:pPr>
            <a:r>
              <a:rPr lang="en-US" sz="2400" dirty="0">
                <a:latin typeface="Cambria" pitchFamily="18" charset="0"/>
              </a:rPr>
              <a:t>To determine the resistivity of semiconductors by four probe Method</a:t>
            </a:r>
            <a:r>
              <a:rPr lang="en-US" sz="2400" dirty="0">
                <a:solidFill>
                  <a:srgbClr val="FF0000"/>
                </a:solidFill>
                <a:latin typeface="Cambria" pitchFamily="18" charset="0"/>
              </a:rPr>
              <a:t>.</a:t>
            </a:r>
          </a:p>
          <a:p>
            <a:pPr marL="285750" indent="-285750">
              <a:lnSpc>
                <a:spcPct val="100000"/>
              </a:lnSpc>
              <a:buFont typeface="Wingdings" pitchFamily="2" charset="2"/>
              <a:buChar char="v"/>
            </a:pPr>
            <a:r>
              <a:rPr lang="en-US" sz="2400" dirty="0">
                <a:latin typeface="Cambria" pitchFamily="18" charset="0"/>
              </a:rPr>
              <a:t>To draw the static current- voltage characteristics of a Zener diode.</a:t>
            </a:r>
          </a:p>
          <a:p>
            <a:pPr marL="285750" indent="-285750">
              <a:lnSpc>
                <a:spcPct val="100000"/>
              </a:lnSpc>
              <a:buFont typeface="Wingdings" pitchFamily="2" charset="2"/>
              <a:buChar char="v"/>
            </a:pPr>
            <a:r>
              <a:rPr lang="en-US" sz="2400" dirty="0">
                <a:latin typeface="Cambria" pitchFamily="18" charset="0"/>
              </a:rPr>
              <a:t>To determine the Hall Voltage and Hall Coefficient Using Hall Effect</a:t>
            </a:r>
            <a:r>
              <a:rPr lang="en-IN" sz="2400" dirty="0">
                <a:latin typeface="Cambria" pitchFamily="18" charset="0"/>
                <a:ea typeface="Cambria" panose="02040503050406030204" pitchFamily="18" charset="0"/>
              </a:rPr>
              <a:t>.</a:t>
            </a:r>
          </a:p>
          <a:p>
            <a:pPr marL="285750" indent="-285750">
              <a:lnSpc>
                <a:spcPct val="100000"/>
              </a:lnSpc>
              <a:buFont typeface="Wingdings" pitchFamily="2" charset="2"/>
              <a:buChar char="v"/>
            </a:pPr>
            <a:r>
              <a:rPr lang="en-US" sz="2400" dirty="0">
                <a:latin typeface="Cambria" pitchFamily="18" charset="0"/>
              </a:rPr>
              <a:t>Determine the value of ‘g’ by using Kater’s Pendulum</a:t>
            </a:r>
          </a:p>
          <a:p>
            <a:pPr marL="285750" indent="-285750">
              <a:lnSpc>
                <a:spcPct val="100000"/>
              </a:lnSpc>
              <a:buFont typeface="Wingdings" pitchFamily="2" charset="2"/>
              <a:buChar char="v"/>
            </a:pPr>
            <a:r>
              <a:rPr lang="en-US" sz="2400" dirty="0">
                <a:latin typeface="Cambria" pitchFamily="18" charset="0"/>
              </a:rPr>
              <a:t>To find the velocity of ultrasonic wave in the given liquid.</a:t>
            </a:r>
          </a:p>
          <a:p>
            <a:pPr marL="285750" indent="-285750">
              <a:lnSpc>
                <a:spcPct val="100000"/>
              </a:lnSpc>
              <a:buFont typeface="Wingdings" pitchFamily="2" charset="2"/>
              <a:buChar char="v"/>
            </a:pPr>
            <a:r>
              <a:rPr lang="en-US" sz="2400" dirty="0">
                <a:latin typeface="Cambria" pitchFamily="18" charset="0"/>
              </a:rPr>
              <a:t>Investigating the Doppler Effect with ultrasonic waves.</a:t>
            </a:r>
          </a:p>
          <a:p>
            <a:pPr marL="285750" indent="-285750">
              <a:lnSpc>
                <a:spcPct val="100000"/>
              </a:lnSpc>
              <a:buFont typeface="Wingdings" pitchFamily="2" charset="2"/>
              <a:buChar char="v"/>
            </a:pPr>
            <a:r>
              <a:rPr lang="en-US" sz="2400" dirty="0">
                <a:latin typeface="Cambria" pitchFamily="18" charset="0"/>
              </a:rPr>
              <a:t>Determination of ‘h’ using photocell.</a:t>
            </a:r>
          </a:p>
          <a:p>
            <a:pPr marL="285750" indent="-285750">
              <a:lnSpc>
                <a:spcPct val="100000"/>
              </a:lnSpc>
              <a:buFont typeface="Wingdings" pitchFamily="2" charset="2"/>
              <a:buChar char="v"/>
            </a:pPr>
            <a:r>
              <a:rPr lang="en-US" sz="2400" dirty="0">
                <a:latin typeface="Cambria" pitchFamily="18" charset="0"/>
              </a:rPr>
              <a:t>To study photoelectric effect for a metal at different intensities and fixed frequency.</a:t>
            </a:r>
            <a:endParaRPr lang="en-IN" sz="2400" dirty="0">
              <a:latin typeface="Cambria" pitchFamily="18" charset="0"/>
            </a:endParaRPr>
          </a:p>
          <a:p>
            <a:pPr>
              <a:lnSpc>
                <a:spcPct val="100000"/>
              </a:lnSpc>
            </a:pPr>
            <a:endParaRPr lang="en-US" sz="2400" dirty="0">
              <a:solidFill>
                <a:srgbClr val="FF0000"/>
              </a:solidFill>
              <a:latin typeface="Cambria" pitchFamily="18" charset="0"/>
              <a:ea typeface="Cambria" panose="02040503050406030204" pitchFamily="18" charset="0"/>
            </a:endParaRPr>
          </a:p>
          <a:p>
            <a:endParaRPr lang="en-US" sz="2000" dirty="0"/>
          </a:p>
        </p:txBody>
      </p:sp>
    </p:spTree>
    <p:extLst>
      <p:ext uri="{BB962C8B-B14F-4D97-AF65-F5344CB8AC3E}">
        <p14:creationId xmlns:p14="http://schemas.microsoft.com/office/powerpoint/2010/main" val="910662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5</a:t>
            </a:fld>
            <a:endParaRPr lang="en-US"/>
          </a:p>
        </p:txBody>
      </p:sp>
      <p:sp>
        <p:nvSpPr>
          <p:cNvPr id="6" name="Rectangle 5"/>
          <p:cNvSpPr/>
          <p:nvPr/>
        </p:nvSpPr>
        <p:spPr>
          <a:xfrm>
            <a:off x="1069975" y="195426"/>
            <a:ext cx="10912759" cy="1446550"/>
          </a:xfrm>
          <a:prstGeom prst="rect">
            <a:avLst/>
          </a:prstGeom>
        </p:spPr>
        <p:txBody>
          <a:bodyPr wrap="square">
            <a:spAutoFit/>
          </a:bodyPr>
          <a:lstStyle/>
          <a:p>
            <a:r>
              <a:rPr lang="en-US" sz="4400" b="1" dirty="0">
                <a:latin typeface="Cambria" panose="02040503050406030204" pitchFamily="18" charset="0"/>
                <a:ea typeface="Cambria" panose="02040503050406030204" pitchFamily="18" charset="0"/>
                <a:cs typeface="Times New Roman" pitchFamily="18" charset="0"/>
              </a:rPr>
              <a:t>EXPERIMENT TO BE DISCUSSED</a:t>
            </a:r>
            <a:r>
              <a:rPr lang="en-US" sz="4400" b="1" dirty="0">
                <a:latin typeface="Casper Bold"/>
                <a:cs typeface="Times New Roman" pitchFamily="18" charset="0"/>
              </a:rPr>
              <a:t>…  </a:t>
            </a:r>
            <a:r>
              <a:rPr lang="en-US" sz="4400" b="1" dirty="0">
                <a:solidFill>
                  <a:srgbClr val="C00000"/>
                </a:solidFill>
                <a:latin typeface="Casper Bold"/>
                <a:ea typeface="Karla" pitchFamily="2" charset="0"/>
                <a:cs typeface="Karla" pitchFamily="2" charset="0"/>
              </a:rPr>
              <a:t/>
            </a:r>
            <a:br>
              <a:rPr lang="en-US" sz="4400" b="1" dirty="0">
                <a:solidFill>
                  <a:srgbClr val="C00000"/>
                </a:solidFill>
                <a:latin typeface="Casper Bold"/>
                <a:ea typeface="Karla" pitchFamily="2" charset="0"/>
                <a:cs typeface="Karla" pitchFamily="2" charset="0"/>
              </a:rPr>
            </a:br>
            <a:endParaRPr lang="en-US" sz="4400" dirty="0">
              <a:latin typeface="Casper Bold"/>
            </a:endParaRPr>
          </a:p>
        </p:txBody>
      </p:sp>
      <p:sp>
        <p:nvSpPr>
          <p:cNvPr id="7" name="AutoShape 2" descr="LASER shines on Munich – Physics Worl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LASER shines on Munich – Physics Worl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Abstract red laser beam transparent isolated on Vector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 Placeholder 1"/>
          <p:cNvSpPr>
            <a:spLocks noGrp="1"/>
          </p:cNvSpPr>
          <p:nvPr>
            <p:ph type="body" sz="half" idx="2"/>
          </p:nvPr>
        </p:nvSpPr>
        <p:spPr>
          <a:xfrm>
            <a:off x="839788" y="1113205"/>
            <a:ext cx="10119364" cy="5287595"/>
          </a:xfrm>
        </p:spPr>
        <p:txBody>
          <a:bodyPr>
            <a:normAutofit/>
          </a:bodyPr>
          <a:lstStyle/>
          <a:p>
            <a:pPr marL="342900" indent="-342900">
              <a:lnSpc>
                <a:spcPct val="100000"/>
              </a:lnSpc>
              <a:buFont typeface="Arial" panose="020B0604020202020204" pitchFamily="34" charset="0"/>
              <a:buChar char="•"/>
            </a:pPr>
            <a:r>
              <a:rPr lang="en-IN" sz="2400" dirty="0">
                <a:latin typeface="Cambria" panose="02040503050406030204" pitchFamily="18" charset="0"/>
                <a:ea typeface="Cambria" panose="02040503050406030204" pitchFamily="18" charset="0"/>
              </a:rPr>
              <a:t>To find the divergence of LASER beam.</a:t>
            </a:r>
            <a:endParaRPr lang="en-US" sz="2400" dirty="0">
              <a:latin typeface="Cambria" panose="02040503050406030204" pitchFamily="18" charset="0"/>
              <a:ea typeface="Cambria" panose="02040503050406030204" pitchFamily="18" charset="0"/>
            </a:endParaRPr>
          </a:p>
          <a:p>
            <a:endParaRPr lang="en-US" sz="2000" dirty="0"/>
          </a:p>
        </p:txBody>
      </p:sp>
      <p:sp>
        <p:nvSpPr>
          <p:cNvPr id="3" name="AutoShape 2" descr="Laser &amp; Diffraction Grating | PhysicsOpenLab"/>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292" name="Picture 4" descr="Laser &amp; Diffraction Grating | PhysicsOpenLa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192" y="1801505"/>
            <a:ext cx="9190947" cy="45123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529584" y="6400800"/>
            <a:ext cx="4608576" cy="338554"/>
          </a:xfrm>
          <a:prstGeom prst="rect">
            <a:avLst/>
          </a:prstGeom>
          <a:noFill/>
        </p:spPr>
        <p:txBody>
          <a:bodyPr wrap="square" rtlCol="0">
            <a:spAutoFit/>
          </a:bodyPr>
          <a:lstStyle/>
          <a:p>
            <a:r>
              <a:rPr lang="en-US" sz="1600" dirty="0">
                <a:latin typeface="Cambria" panose="02040503050406030204" pitchFamily="18" charset="0"/>
                <a:ea typeface="Cambria" panose="02040503050406030204" pitchFamily="18" charset="0"/>
              </a:rPr>
              <a:t>Figure 3 Divergence of laser beam [3]</a:t>
            </a:r>
          </a:p>
        </p:txBody>
      </p:sp>
    </p:spTree>
    <p:extLst>
      <p:ext uri="{BB962C8B-B14F-4D97-AF65-F5344CB8AC3E}">
        <p14:creationId xmlns:p14="http://schemas.microsoft.com/office/powerpoint/2010/main" val="1188952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6</a:t>
            </a:fld>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77824" y="658368"/>
            <a:ext cx="9802368" cy="5816977"/>
          </a:xfrm>
          <a:prstGeom prst="rect">
            <a:avLst/>
          </a:prstGeom>
        </p:spPr>
        <p:txBody>
          <a:bodyPr wrap="square">
            <a:spAutoFit/>
          </a:bodyPr>
          <a:lstStyle/>
          <a:p>
            <a:pPr>
              <a:lnSpc>
                <a:spcPct val="150000"/>
              </a:lnSpc>
            </a:pPr>
            <a:r>
              <a:rPr lang="en-IN" sz="2400" b="1" u="sng" dirty="0">
                <a:latin typeface="Cambria" panose="02040503050406030204" pitchFamily="18" charset="0"/>
                <a:ea typeface="Cambria" panose="02040503050406030204" pitchFamily="18" charset="0"/>
              </a:rPr>
              <a:t>AIM:</a:t>
            </a:r>
            <a:r>
              <a:rPr lang="en-IN" sz="2400" b="1" u="sng" dirty="0"/>
              <a:t> </a:t>
            </a:r>
            <a:r>
              <a:rPr lang="en-IN" sz="2400" dirty="0">
                <a:latin typeface="Cambria" panose="02040503050406030204" pitchFamily="18" charset="0"/>
                <a:ea typeface="Cambria" panose="02040503050406030204" pitchFamily="18" charset="0"/>
              </a:rPr>
              <a:t>To find the divergence of LASER beam</a:t>
            </a:r>
            <a:r>
              <a:rPr lang="en-IN" sz="2400" b="1" dirty="0"/>
              <a:t>.</a:t>
            </a:r>
            <a:endParaRPr lang="en-US" sz="2400" b="1" dirty="0"/>
          </a:p>
          <a:p>
            <a:pPr>
              <a:lnSpc>
                <a:spcPct val="150000"/>
              </a:lnSpc>
            </a:pPr>
            <a:r>
              <a:rPr lang="en-US" sz="2400" b="1" dirty="0">
                <a:latin typeface="Cambria" panose="02040503050406030204" pitchFamily="18" charset="0"/>
                <a:ea typeface="Cambria" panose="02040503050406030204" pitchFamily="18" charset="0"/>
              </a:rPr>
              <a:t>List of Equipment Used: </a:t>
            </a:r>
            <a:endParaRPr lang="en-US" sz="2400" dirty="0">
              <a:latin typeface="Cambria" panose="02040503050406030204" pitchFamily="18" charset="0"/>
              <a:ea typeface="Cambria" panose="02040503050406030204" pitchFamily="18" charset="0"/>
            </a:endParaRPr>
          </a:p>
          <a:p>
            <a:pPr>
              <a:lnSpc>
                <a:spcPct val="150000"/>
              </a:lnSpc>
            </a:pPr>
            <a:r>
              <a:rPr lang="en-US" sz="2400" b="1" dirty="0">
                <a:latin typeface="Cambria" panose="02040503050406030204" pitchFamily="18" charset="0"/>
                <a:ea typeface="Cambria" panose="02040503050406030204" pitchFamily="18" charset="0"/>
              </a:rPr>
              <a:t>Table 1: List of Equipments</a:t>
            </a:r>
          </a:p>
          <a:p>
            <a:pPr>
              <a:lnSpc>
                <a:spcPct val="150000"/>
              </a:lnSpc>
            </a:pPr>
            <a:endParaRPr lang="en-US" sz="2400" b="1" dirty="0">
              <a:latin typeface="Cambria" panose="02040503050406030204" pitchFamily="18" charset="0"/>
              <a:ea typeface="Cambria" panose="02040503050406030204" pitchFamily="18" charset="0"/>
            </a:endParaRPr>
          </a:p>
          <a:p>
            <a:pPr>
              <a:lnSpc>
                <a:spcPct val="150000"/>
              </a:lnSpc>
            </a:pPr>
            <a:endParaRPr lang="en-US" sz="2400" b="1" dirty="0">
              <a:latin typeface="Cambria" panose="02040503050406030204" pitchFamily="18" charset="0"/>
              <a:ea typeface="Cambria" panose="02040503050406030204" pitchFamily="18" charset="0"/>
            </a:endParaRPr>
          </a:p>
          <a:p>
            <a:pPr>
              <a:lnSpc>
                <a:spcPct val="150000"/>
              </a:lnSpc>
            </a:pPr>
            <a:endParaRPr lang="en-US" sz="2400" b="1" dirty="0">
              <a:latin typeface="Cambria" panose="02040503050406030204" pitchFamily="18" charset="0"/>
              <a:ea typeface="Cambria" panose="02040503050406030204" pitchFamily="18" charset="0"/>
            </a:endParaRPr>
          </a:p>
          <a:p>
            <a:pPr>
              <a:lnSpc>
                <a:spcPct val="150000"/>
              </a:lnSpc>
            </a:pPr>
            <a:endParaRPr lang="en-US" sz="2400" b="1" dirty="0">
              <a:latin typeface="Cambria" panose="02040503050406030204" pitchFamily="18" charset="0"/>
              <a:ea typeface="Cambria" panose="02040503050406030204" pitchFamily="18" charset="0"/>
            </a:endParaRPr>
          </a:p>
          <a:p>
            <a:pPr>
              <a:lnSpc>
                <a:spcPct val="150000"/>
              </a:lnSpc>
            </a:pPr>
            <a:endParaRPr lang="en-US" sz="2400" b="1" dirty="0">
              <a:latin typeface="Cambria" panose="02040503050406030204" pitchFamily="18" charset="0"/>
              <a:ea typeface="Cambria" panose="02040503050406030204" pitchFamily="18" charset="0"/>
            </a:endParaRPr>
          </a:p>
          <a:p>
            <a:pPr>
              <a:lnSpc>
                <a:spcPct val="150000"/>
              </a:lnSpc>
            </a:pPr>
            <a:endParaRPr lang="en-US" sz="2800" b="1" dirty="0"/>
          </a:p>
          <a:p>
            <a:pPr>
              <a:lnSpc>
                <a:spcPct val="150000"/>
              </a:lnSpc>
            </a:pPr>
            <a:endParaRPr lang="en-IN" sz="2800" b="1" dirty="0"/>
          </a:p>
        </p:txBody>
      </p:sp>
      <p:graphicFrame>
        <p:nvGraphicFramePr>
          <p:cNvPr id="14" name="Table 13"/>
          <p:cNvGraphicFramePr>
            <a:graphicFrameLocks noGrp="1"/>
          </p:cNvGraphicFramePr>
          <p:nvPr>
            <p:extLst>
              <p:ext uri="{D42A27DB-BD31-4B8C-83A1-F6EECF244321}">
                <p14:modId xmlns:p14="http://schemas.microsoft.com/office/powerpoint/2010/main" val="1408120141"/>
              </p:ext>
            </p:extLst>
          </p:nvPr>
        </p:nvGraphicFramePr>
        <p:xfrm>
          <a:off x="1024128" y="2599498"/>
          <a:ext cx="8394192" cy="3293234"/>
        </p:xfrm>
        <a:graphic>
          <a:graphicData uri="http://schemas.openxmlformats.org/drawingml/2006/table">
            <a:tbl>
              <a:tblPr firstRow="1" firstCol="1" bandRow="1"/>
              <a:tblGrid>
                <a:gridCol w="2010288">
                  <a:extLst>
                    <a:ext uri="{9D8B030D-6E8A-4147-A177-3AD203B41FA5}">
                      <a16:colId xmlns:a16="http://schemas.microsoft.com/office/drawing/2014/main" xmlns="" val="20000"/>
                    </a:ext>
                  </a:extLst>
                </a:gridCol>
                <a:gridCol w="3110938">
                  <a:extLst>
                    <a:ext uri="{9D8B030D-6E8A-4147-A177-3AD203B41FA5}">
                      <a16:colId xmlns:a16="http://schemas.microsoft.com/office/drawing/2014/main" xmlns="" val="20001"/>
                    </a:ext>
                  </a:extLst>
                </a:gridCol>
                <a:gridCol w="1790504">
                  <a:extLst>
                    <a:ext uri="{9D8B030D-6E8A-4147-A177-3AD203B41FA5}">
                      <a16:colId xmlns:a16="http://schemas.microsoft.com/office/drawing/2014/main" xmlns="" val="20002"/>
                    </a:ext>
                  </a:extLst>
                </a:gridCol>
                <a:gridCol w="1482462">
                  <a:extLst>
                    <a:ext uri="{9D8B030D-6E8A-4147-A177-3AD203B41FA5}">
                      <a16:colId xmlns:a16="http://schemas.microsoft.com/office/drawing/2014/main" xmlns="" val="20003"/>
                    </a:ext>
                  </a:extLst>
                </a:gridCol>
              </a:tblGrid>
              <a:tr h="560429">
                <a:tc>
                  <a:txBody>
                    <a:bodyPr/>
                    <a:lstStyle/>
                    <a:p>
                      <a:pPr marL="0" marR="0" algn="just">
                        <a:lnSpc>
                          <a:spcPct val="150000"/>
                        </a:lnSpc>
                        <a:spcBef>
                          <a:spcPts val="0"/>
                        </a:spcBef>
                        <a:spcAft>
                          <a:spcPts val="0"/>
                        </a:spcAft>
                      </a:pPr>
                      <a:r>
                        <a:rPr lang="en-US" sz="2400" b="1" dirty="0">
                          <a:solidFill>
                            <a:schemeClr val="bg2">
                              <a:lumMod val="25000"/>
                            </a:schemeClr>
                          </a:solidFill>
                          <a:effectLst/>
                          <a:latin typeface="Cambria" panose="02040503050406030204" pitchFamily="18" charset="0"/>
                          <a:ea typeface="Cambria" panose="02040503050406030204" pitchFamily="18" charset="0"/>
                          <a:cs typeface="Times New Roman" panose="02020603050405020304" pitchFamily="18" charset="0"/>
                        </a:rPr>
                        <a:t>S.N.</a:t>
                      </a:r>
                      <a:endParaRPr lang="en-US" sz="2400" dirty="0">
                        <a:solidFill>
                          <a:schemeClr val="bg2">
                            <a:lumMod val="25000"/>
                          </a:schemeClr>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400" b="1">
                          <a:solidFill>
                            <a:schemeClr val="bg2">
                              <a:lumMod val="25000"/>
                            </a:schemeClr>
                          </a:solidFill>
                          <a:effectLst/>
                          <a:latin typeface="Cambria" panose="02040503050406030204" pitchFamily="18" charset="0"/>
                          <a:ea typeface="Cambria" panose="02040503050406030204" pitchFamily="18" charset="0"/>
                          <a:cs typeface="Times New Roman" panose="02020603050405020304" pitchFamily="18" charset="0"/>
                        </a:rPr>
                        <a:t>Equipment</a:t>
                      </a:r>
                      <a:endParaRPr lang="en-US" sz="2400">
                        <a:solidFill>
                          <a:schemeClr val="bg2">
                            <a:lumMod val="25000"/>
                          </a:schemeClr>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400" b="1" dirty="0">
                          <a:solidFill>
                            <a:schemeClr val="bg2">
                              <a:lumMod val="25000"/>
                            </a:schemeClr>
                          </a:solidFill>
                          <a:effectLst/>
                          <a:latin typeface="Cambria" panose="02040503050406030204" pitchFamily="18" charset="0"/>
                          <a:ea typeface="Cambria" panose="02040503050406030204" pitchFamily="18" charset="0"/>
                          <a:cs typeface="Times New Roman" panose="02020603050405020304" pitchFamily="18" charset="0"/>
                        </a:rPr>
                        <a:t>Range </a:t>
                      </a:r>
                      <a:endParaRPr lang="en-US" sz="2400" dirty="0">
                        <a:solidFill>
                          <a:schemeClr val="bg2">
                            <a:lumMod val="25000"/>
                          </a:schemeClr>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400" b="1" dirty="0">
                          <a:solidFill>
                            <a:schemeClr val="bg2">
                              <a:lumMod val="25000"/>
                            </a:schemeClr>
                          </a:solidFill>
                          <a:effectLst/>
                          <a:latin typeface="Cambria" panose="02040503050406030204" pitchFamily="18" charset="0"/>
                          <a:ea typeface="Cambria" panose="02040503050406030204" pitchFamily="18" charset="0"/>
                          <a:cs typeface="Times New Roman" panose="02020603050405020304" pitchFamily="18" charset="0"/>
                        </a:rPr>
                        <a:t>Quantity</a:t>
                      </a:r>
                      <a:endParaRPr lang="en-US" sz="2400" dirty="0">
                        <a:solidFill>
                          <a:schemeClr val="bg2">
                            <a:lumMod val="25000"/>
                          </a:schemeClr>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611947">
                <a:tc>
                  <a:txBody>
                    <a:bodyPr/>
                    <a:lstStyle/>
                    <a:p>
                      <a:pPr marL="0" marR="0" algn="just">
                        <a:lnSpc>
                          <a:spcPct val="150000"/>
                        </a:lnSpc>
                        <a:spcBef>
                          <a:spcPts val="0"/>
                        </a:spcBef>
                        <a:spcAft>
                          <a:spcPts val="0"/>
                        </a:spcAft>
                      </a:pPr>
                      <a:r>
                        <a:rPr lang="en-US" sz="2400" dirty="0">
                          <a:solidFill>
                            <a:schemeClr val="bg2">
                              <a:lumMod val="25000"/>
                            </a:schemeClr>
                          </a:solidFill>
                          <a:effectLst/>
                          <a:latin typeface="Cambria" panose="02040503050406030204" pitchFamily="18" charset="0"/>
                          <a:ea typeface="Cambria" panose="02040503050406030204" pitchFamily="18"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400" dirty="0">
                          <a:solidFill>
                            <a:schemeClr val="bg2">
                              <a:lumMod val="25000"/>
                            </a:schemeClr>
                          </a:solidFill>
                          <a:effectLst/>
                          <a:latin typeface="Cambria" panose="02040503050406030204" pitchFamily="18" charset="0"/>
                          <a:ea typeface="Cambria" panose="02040503050406030204" pitchFamily="18" charset="0"/>
                          <a:cs typeface="Times New Roman" panose="02020603050405020304" pitchFamily="18" charset="0"/>
                        </a:rPr>
                        <a:t>Power</a:t>
                      </a:r>
                      <a:r>
                        <a:rPr lang="en-US" sz="2400" baseline="0" dirty="0">
                          <a:solidFill>
                            <a:schemeClr val="bg2">
                              <a:lumMod val="25000"/>
                            </a:schemeClr>
                          </a:solidFill>
                          <a:effectLst/>
                          <a:latin typeface="Cambria" panose="02040503050406030204" pitchFamily="18" charset="0"/>
                          <a:ea typeface="Cambria" panose="02040503050406030204" pitchFamily="18" charset="0"/>
                          <a:cs typeface="Times New Roman" panose="02020603050405020304" pitchFamily="18" charset="0"/>
                        </a:rPr>
                        <a:t> </a:t>
                      </a:r>
                      <a:r>
                        <a:rPr lang="en-US" sz="2400" dirty="0">
                          <a:solidFill>
                            <a:schemeClr val="bg2">
                              <a:lumMod val="25000"/>
                            </a:schemeClr>
                          </a:solidFill>
                          <a:effectLst/>
                          <a:latin typeface="Cambria" panose="02040503050406030204" pitchFamily="18" charset="0"/>
                          <a:ea typeface="Cambria" panose="02040503050406030204" pitchFamily="18" charset="0"/>
                          <a:cs typeface="Times New Roman" panose="02020603050405020304" pitchFamily="18" charset="0"/>
                        </a:rPr>
                        <a:t>supply/Operating voltage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400">
                          <a:solidFill>
                            <a:schemeClr val="bg2">
                              <a:lumMod val="25000"/>
                            </a:schemeClr>
                          </a:solidFill>
                          <a:effectLst/>
                          <a:latin typeface="Cambria" panose="02040503050406030204" pitchFamily="18" charset="0"/>
                          <a:ea typeface="Cambria" panose="02040503050406030204" pitchFamily="18" charset="0"/>
                          <a:cs typeface="Times New Roman" panose="02020603050405020304" pitchFamily="18" charset="0"/>
                        </a:rPr>
                        <a:t>5mV/3-12V</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400" dirty="0">
                          <a:solidFill>
                            <a:schemeClr val="bg2">
                              <a:lumMod val="25000"/>
                            </a:schemeClr>
                          </a:solidFill>
                          <a:effectLst/>
                          <a:latin typeface="Cambria" panose="02040503050406030204" pitchFamily="18" charset="0"/>
                          <a:ea typeface="Cambria" panose="02040503050406030204" pitchFamily="18"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560429">
                <a:tc>
                  <a:txBody>
                    <a:bodyPr/>
                    <a:lstStyle/>
                    <a:p>
                      <a:pPr marL="0" marR="0" algn="just">
                        <a:lnSpc>
                          <a:spcPct val="150000"/>
                        </a:lnSpc>
                        <a:spcBef>
                          <a:spcPts val="0"/>
                        </a:spcBef>
                        <a:spcAft>
                          <a:spcPts val="0"/>
                        </a:spcAft>
                      </a:pPr>
                      <a:r>
                        <a:rPr lang="en-US" sz="2400">
                          <a:solidFill>
                            <a:schemeClr val="bg2">
                              <a:lumMod val="25000"/>
                            </a:schemeClr>
                          </a:solidFill>
                          <a:effectLst/>
                          <a:latin typeface="Cambria" panose="02040503050406030204" pitchFamily="18" charset="0"/>
                          <a:ea typeface="Cambria" panose="02040503050406030204" pitchFamily="18"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400">
                          <a:solidFill>
                            <a:schemeClr val="bg2">
                              <a:lumMod val="25000"/>
                            </a:schemeClr>
                          </a:solidFill>
                          <a:effectLst/>
                          <a:latin typeface="Cambria" panose="02040503050406030204" pitchFamily="18" charset="0"/>
                          <a:ea typeface="Cambria" panose="02040503050406030204" pitchFamily="18" charset="0"/>
                          <a:cs typeface="Times New Roman" panose="02020603050405020304" pitchFamily="18" charset="0"/>
                        </a:rPr>
                        <a:t>Diode laser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400">
                          <a:solidFill>
                            <a:schemeClr val="bg2">
                              <a:lumMod val="25000"/>
                            </a:schemeClr>
                          </a:solidFill>
                          <a:effectLst/>
                          <a:latin typeface="Cambria" panose="02040503050406030204" pitchFamily="18" charset="0"/>
                          <a:ea typeface="Cambria" panose="02040503050406030204" pitchFamily="18" charset="0"/>
                          <a:cs typeface="Times New Roman" panose="02020603050405020304" pitchFamily="18" charset="0"/>
                        </a:rPr>
                        <a:t>650nm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400" dirty="0">
                          <a:solidFill>
                            <a:schemeClr val="bg2">
                              <a:lumMod val="25000"/>
                            </a:schemeClr>
                          </a:solidFill>
                          <a:effectLst/>
                          <a:latin typeface="Cambria" panose="02040503050406030204" pitchFamily="18" charset="0"/>
                          <a:ea typeface="Cambria" panose="02040503050406030204" pitchFamily="18"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560429">
                <a:tc>
                  <a:txBody>
                    <a:bodyPr/>
                    <a:lstStyle/>
                    <a:p>
                      <a:pPr marL="0" marR="0" algn="just">
                        <a:lnSpc>
                          <a:spcPct val="150000"/>
                        </a:lnSpc>
                        <a:spcBef>
                          <a:spcPts val="0"/>
                        </a:spcBef>
                        <a:spcAft>
                          <a:spcPts val="0"/>
                        </a:spcAft>
                      </a:pPr>
                      <a:r>
                        <a:rPr lang="en-US" sz="2400" dirty="0">
                          <a:solidFill>
                            <a:schemeClr val="bg2">
                              <a:lumMod val="25000"/>
                            </a:schemeClr>
                          </a:solidFill>
                          <a:effectLst/>
                          <a:latin typeface="Cambria" panose="02040503050406030204" pitchFamily="18" charset="0"/>
                          <a:ea typeface="Cambria" panose="02040503050406030204" pitchFamily="18" charset="0"/>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400" dirty="0">
                          <a:solidFill>
                            <a:schemeClr val="bg2">
                              <a:lumMod val="25000"/>
                            </a:schemeClr>
                          </a:solidFill>
                          <a:effectLst/>
                          <a:latin typeface="Cambria" panose="02040503050406030204" pitchFamily="18" charset="0"/>
                          <a:ea typeface="Cambria" panose="02040503050406030204" pitchFamily="18" charset="0"/>
                          <a:cs typeface="Times New Roman" panose="02020603050405020304" pitchFamily="18" charset="0"/>
                        </a:rPr>
                        <a:t>Stand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400">
                          <a:solidFill>
                            <a:schemeClr val="bg2">
                              <a:lumMod val="25000"/>
                            </a:schemeClr>
                          </a:solidFill>
                          <a:effectLst/>
                          <a:latin typeface="Cambria" panose="02040503050406030204" pitchFamily="18" charset="0"/>
                          <a:ea typeface="Cambria" panose="02040503050406030204" pitchFamily="18" charset="0"/>
                          <a:cs typeface="Times New Roman" panose="02020603050405020304" pitchFamily="18" charset="0"/>
                        </a:rPr>
                        <a:t>NA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400" dirty="0">
                          <a:solidFill>
                            <a:schemeClr val="bg2">
                              <a:lumMod val="25000"/>
                            </a:schemeClr>
                          </a:solidFill>
                          <a:effectLst/>
                          <a:latin typeface="Cambria" panose="02040503050406030204" pitchFamily="18" charset="0"/>
                          <a:ea typeface="Cambria" panose="02040503050406030204" pitchFamily="18"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861741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5840" y="1371600"/>
            <a:ext cx="10349548" cy="4489450"/>
          </a:xfrm>
        </p:spPr>
        <p:txBody>
          <a:bodyPr>
            <a:normAutofit/>
          </a:bodyPr>
          <a:lstStyle/>
          <a:p>
            <a:pPr marL="0" indent="0" algn="just">
              <a:lnSpc>
                <a:spcPct val="150000"/>
              </a:lnSpc>
              <a:buNone/>
            </a:pPr>
            <a:r>
              <a:rPr lang="en-IN" sz="2400" dirty="0">
                <a:latin typeface="Cambria" panose="02040503050406030204" pitchFamily="18" charset="0"/>
                <a:ea typeface="Cambria" panose="02040503050406030204" pitchFamily="18" charset="0"/>
              </a:rPr>
              <a:t> Student is advised to understand the following aspects before carrying out      the experiment</a:t>
            </a:r>
            <a:endParaRPr lang="en-US" sz="2400" dirty="0">
              <a:latin typeface="Cambria" panose="02040503050406030204" pitchFamily="18" charset="0"/>
              <a:ea typeface="Cambria" panose="02040503050406030204" pitchFamily="18" charset="0"/>
            </a:endParaRPr>
          </a:p>
          <a:p>
            <a:pPr lvl="0" algn="just"/>
            <a:r>
              <a:rPr lang="en-US" sz="2400" dirty="0">
                <a:latin typeface="Cambria" panose="02040503050406030204" pitchFamily="18" charset="0"/>
                <a:ea typeface="Cambria" panose="02040503050406030204" pitchFamily="18" charset="0"/>
              </a:rPr>
              <a:t>Fundamentals of Laser and ordinary light.</a:t>
            </a:r>
          </a:p>
          <a:p>
            <a:pPr lvl="0" algn="just"/>
            <a:r>
              <a:rPr lang="en-US" sz="2400" dirty="0">
                <a:latin typeface="Cambria" panose="02040503050406030204" pitchFamily="18" charset="0"/>
                <a:ea typeface="Cambria" panose="02040503050406030204" pitchFamily="18" charset="0"/>
              </a:rPr>
              <a:t>Basic principle to achieve various wavelengths by laser light.</a:t>
            </a:r>
          </a:p>
          <a:p>
            <a:pPr lvl="0" algn="just"/>
            <a:r>
              <a:rPr lang="en-US" sz="2400" dirty="0">
                <a:latin typeface="Cambria" panose="02040503050406030204" pitchFamily="18" charset="0"/>
                <a:ea typeface="Cambria" panose="02040503050406030204" pitchFamily="18" charset="0"/>
              </a:rPr>
              <a:t>Basic principle and working of LASER (Absorption, Emission, Population Inversion and pumping).</a:t>
            </a:r>
          </a:p>
          <a:p>
            <a:pPr lvl="0" algn="just"/>
            <a:r>
              <a:rPr lang="en-US" sz="2400" dirty="0">
                <a:latin typeface="Cambria" panose="02040503050406030204" pitchFamily="18" charset="0"/>
                <a:ea typeface="Cambria" panose="02040503050406030204" pitchFamily="18" charset="0"/>
              </a:rPr>
              <a:t>Practical applications of laser.</a:t>
            </a:r>
          </a:p>
        </p:txBody>
      </p:sp>
      <p:sp>
        <p:nvSpPr>
          <p:cNvPr id="5" name="Slide Number Placeholder 4"/>
          <p:cNvSpPr>
            <a:spLocks noGrp="1"/>
          </p:cNvSpPr>
          <p:nvPr>
            <p:ph type="sldNum" sz="quarter" idx="12"/>
          </p:nvPr>
        </p:nvSpPr>
        <p:spPr/>
        <p:txBody>
          <a:bodyPr/>
          <a:lstStyle/>
          <a:p>
            <a:fld id="{BDCDBBEF-AA6C-4BA6-85B2-A17D7F280E38}" type="slidenum">
              <a:rPr lang="en-US" smtClean="0"/>
              <a:pPr/>
              <a:t>7</a:t>
            </a:fld>
            <a:endParaRPr lang="en-US"/>
          </a:p>
        </p:txBody>
      </p:sp>
      <p:sp>
        <p:nvSpPr>
          <p:cNvPr id="6" name="TextBox 5"/>
          <p:cNvSpPr txBox="1"/>
          <p:nvPr/>
        </p:nvSpPr>
        <p:spPr>
          <a:xfrm>
            <a:off x="1591056" y="219457"/>
            <a:ext cx="9089136" cy="1446550"/>
          </a:xfrm>
          <a:prstGeom prst="rect">
            <a:avLst/>
          </a:prstGeom>
          <a:noFill/>
        </p:spPr>
        <p:txBody>
          <a:bodyPr wrap="square" rtlCol="0">
            <a:spAutoFit/>
          </a:bodyPr>
          <a:lstStyle/>
          <a:p>
            <a:r>
              <a:rPr lang="en-IN" sz="4400" b="1" dirty="0">
                <a:latin typeface="Cambria" panose="02040503050406030204" pitchFamily="18" charset="0"/>
                <a:ea typeface="Cambria" panose="02040503050406030204" pitchFamily="18" charset="0"/>
              </a:rPr>
              <a:t>Pre-preparation/ Prerequisite </a:t>
            </a:r>
            <a:endParaRPr lang="en-US" sz="4400" dirty="0">
              <a:latin typeface="Cambria" panose="02040503050406030204" pitchFamily="18" charset="0"/>
              <a:ea typeface="Cambria" panose="02040503050406030204" pitchFamily="18" charset="0"/>
            </a:endParaRPr>
          </a:p>
          <a:p>
            <a:endParaRPr lang="en-US" sz="4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65669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8</a:t>
            </a:fld>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60375" y="1261872"/>
            <a:ext cx="10951337" cy="4893647"/>
          </a:xfrm>
          <a:prstGeom prst="rect">
            <a:avLst/>
          </a:prstGeom>
        </p:spPr>
        <p:txBody>
          <a:bodyPr wrap="square">
            <a:spAutoFit/>
          </a:bodyPr>
          <a:lstStyle/>
          <a:p>
            <a:pPr algn="just"/>
            <a:r>
              <a:rPr lang="en-IN" sz="2400" b="1" dirty="0">
                <a:latin typeface="Cambria" panose="02040503050406030204" pitchFamily="18" charset="0"/>
                <a:ea typeface="Cambria" panose="02040503050406030204" pitchFamily="18" charset="0"/>
              </a:rPr>
              <a:t>Divergence:- </a:t>
            </a:r>
            <a:r>
              <a:rPr lang="en-US" sz="2400" dirty="0">
                <a:latin typeface="Cambria" panose="02040503050406030204" pitchFamily="18" charset="0"/>
                <a:ea typeface="Cambria" panose="02040503050406030204" pitchFamily="18" charset="0"/>
              </a:rPr>
              <a:t>Divergence describes the expansion of a laser beam over a long distance. The value is given in </a:t>
            </a:r>
            <a:r>
              <a:rPr lang="en-US" sz="2400" dirty="0" err="1">
                <a:latin typeface="Cambria" panose="02040503050406030204" pitchFamily="18" charset="0"/>
                <a:ea typeface="Cambria" panose="02040503050406030204" pitchFamily="18" charset="0"/>
              </a:rPr>
              <a:t>mrad</a:t>
            </a:r>
            <a:r>
              <a:rPr lang="en-US" sz="2400" dirty="0">
                <a:latin typeface="Cambria" panose="02040503050406030204" pitchFamily="18" charset="0"/>
                <a:ea typeface="Cambria" panose="02040503050406030204" pitchFamily="18" charset="0"/>
              </a:rPr>
              <a:t> (milliradian), a unit to specify angles.</a:t>
            </a:r>
            <a:endParaRPr lang="en-IN" sz="2400" dirty="0">
              <a:latin typeface="Cambria" panose="02040503050406030204" pitchFamily="18" charset="0"/>
              <a:ea typeface="Cambria" panose="02040503050406030204" pitchFamily="18" charset="0"/>
            </a:endParaRPr>
          </a:p>
          <a:p>
            <a:pPr algn="just"/>
            <a:r>
              <a:rPr lang="en-IN" sz="2400" dirty="0">
                <a:latin typeface="Cambria" panose="02040503050406030204" pitchFamily="18" charset="0"/>
                <a:ea typeface="Cambria" panose="02040503050406030204" pitchFamily="18" charset="0"/>
              </a:rPr>
              <a:t>The term LASER is the acronym for Light Amplification by Stimulated Emission of Radiation. It is a mechanism for emitting electromagnetic radiation via the process of stimulated emission. There are lasers that emit a broad spectrum of light, or emit different wavelengths of light simultaneously.  A laser beam with a narrow beam divergence is greatly used to make laser pointer devices. Generally, the beam divergence of laser beam is measured using beam profiler. Like all electromagnetic beams, </a:t>
            </a:r>
            <a:r>
              <a:rPr lang="en-IN" sz="2400" b="1" dirty="0">
                <a:latin typeface="Cambria" panose="02040503050406030204" pitchFamily="18" charset="0"/>
                <a:ea typeface="Cambria" panose="02040503050406030204" pitchFamily="18" charset="0"/>
              </a:rPr>
              <a:t>lasers</a:t>
            </a:r>
            <a:r>
              <a:rPr lang="en-IN" sz="2400" dirty="0">
                <a:latin typeface="Cambria" panose="02040503050406030204" pitchFamily="18" charset="0"/>
                <a:ea typeface="Cambria" panose="02040503050406030204" pitchFamily="18" charset="0"/>
              </a:rPr>
              <a:t> are subject to divergence, which is measured in mill radians (milliradian) or</a:t>
            </a:r>
            <a:r>
              <a:rPr lang="en-IN" sz="2400" b="1" dirty="0">
                <a:latin typeface="Cambria" panose="02040503050406030204" pitchFamily="18" charset="0"/>
                <a:ea typeface="Cambria" panose="02040503050406030204" pitchFamily="18" charset="0"/>
              </a:rPr>
              <a:t> degrees</a:t>
            </a:r>
            <a:r>
              <a:rPr lang="en-IN" sz="2400" dirty="0">
                <a:latin typeface="Cambria" panose="02040503050406030204" pitchFamily="18" charset="0"/>
                <a:ea typeface="Cambria" panose="02040503050406030204" pitchFamily="18" charset="0"/>
              </a:rPr>
              <a:t>. For many applications, a lower-divergence beam is preferable. The divergence of a laser beam is proportional to its wavelength and inversely proportional to the diameter of the beam at its narrowest point.</a:t>
            </a:r>
            <a:endParaRPr lang="en-US" sz="2400" dirty="0">
              <a:latin typeface="Cambria" panose="02040503050406030204" pitchFamily="18" charset="0"/>
              <a:ea typeface="Cambria" panose="02040503050406030204" pitchFamily="18" charset="0"/>
            </a:endParaRPr>
          </a:p>
          <a:p>
            <a:endParaRPr lang="en-IN" sz="2400" dirty="0">
              <a:latin typeface="Cambria" panose="02040503050406030204" pitchFamily="18" charset="0"/>
              <a:ea typeface="Cambria" panose="02040503050406030204" pitchFamily="18" charset="0"/>
            </a:endParaRPr>
          </a:p>
        </p:txBody>
      </p:sp>
      <p:sp>
        <p:nvSpPr>
          <p:cNvPr id="21" name="AutoShape 7" descr="Expm 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3236976" y="257037"/>
            <a:ext cx="4297680" cy="1446550"/>
          </a:xfrm>
          <a:prstGeom prst="rect">
            <a:avLst/>
          </a:prstGeom>
          <a:noFill/>
        </p:spPr>
        <p:txBody>
          <a:bodyPr wrap="square" rtlCol="0">
            <a:spAutoFit/>
          </a:bodyPr>
          <a:lstStyle/>
          <a:p>
            <a:r>
              <a:rPr lang="en-IN" sz="4400" b="1" dirty="0">
                <a:latin typeface="Cambria" panose="02040503050406030204" pitchFamily="18" charset="0"/>
                <a:ea typeface="Cambria" panose="02040503050406030204" pitchFamily="18" charset="0"/>
              </a:rPr>
              <a:t>Theory</a:t>
            </a:r>
            <a:endParaRPr lang="en-US" sz="4400" dirty="0">
              <a:latin typeface="Cambria" panose="02040503050406030204" pitchFamily="18" charset="0"/>
              <a:ea typeface="Cambria" panose="02040503050406030204" pitchFamily="18" charset="0"/>
            </a:endParaRPr>
          </a:p>
          <a:p>
            <a:endParaRPr lang="en-US" sz="4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61741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9</a:t>
            </a:fld>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357313" y="371475"/>
            <a:ext cx="8629650" cy="677108"/>
          </a:xfrm>
          <a:prstGeom prst="rect">
            <a:avLst/>
          </a:prstGeom>
          <a:noFill/>
        </p:spPr>
        <p:txBody>
          <a:bodyPr wrap="square" rtlCol="0">
            <a:spAutoFit/>
          </a:bodyPr>
          <a:lstStyle/>
          <a:p>
            <a:r>
              <a:rPr lang="en-US" sz="3800" b="1" dirty="0">
                <a:solidFill>
                  <a:srgbClr val="000000"/>
                </a:solidFill>
                <a:latin typeface="Cambria" panose="02040503050406030204" pitchFamily="18" charset="0"/>
                <a:ea typeface="Cambria" panose="02040503050406030204" pitchFamily="18" charset="0"/>
                <a:cs typeface="Times New Roman" panose="02020603050405020304" pitchFamily="18" charset="0"/>
              </a:rPr>
              <a:t>Divergence of LASER beam diagram</a:t>
            </a:r>
            <a:endParaRPr lang="en-US" sz="3800" b="1" dirty="0">
              <a:latin typeface="Cambria" panose="02040503050406030204" pitchFamily="18" charset="0"/>
              <a:ea typeface="Cambria" panose="02040503050406030204" pitchFamily="18" charset="0"/>
            </a:endParaRPr>
          </a:p>
        </p:txBody>
      </p:sp>
      <p:pic>
        <p:nvPicPr>
          <p:cNvPr id="14" name="Picture 13"/>
          <p:cNvPicPr>
            <a:picLocks noChangeAspect="1"/>
          </p:cNvPicPr>
          <p:nvPr/>
        </p:nvPicPr>
        <p:blipFill>
          <a:blip r:embed="rId2"/>
          <a:stretch>
            <a:fillRect/>
          </a:stretch>
        </p:blipFill>
        <p:spPr>
          <a:xfrm>
            <a:off x="278539" y="1997867"/>
            <a:ext cx="5393599" cy="2874172"/>
          </a:xfrm>
          <a:prstGeom prst="rect">
            <a:avLst/>
          </a:prstGeom>
        </p:spPr>
      </p:pic>
      <p:sp>
        <p:nvSpPr>
          <p:cNvPr id="2" name="TextBox 1"/>
          <p:cNvSpPr txBox="1"/>
          <p:nvPr/>
        </p:nvSpPr>
        <p:spPr>
          <a:xfrm>
            <a:off x="839449" y="5365730"/>
            <a:ext cx="4832689" cy="338554"/>
          </a:xfrm>
          <a:prstGeom prst="rect">
            <a:avLst/>
          </a:prstGeom>
          <a:noFill/>
        </p:spPr>
        <p:txBody>
          <a:bodyPr wrap="square" rtlCol="0">
            <a:spAutoFit/>
          </a:bodyPr>
          <a:lstStyle/>
          <a:p>
            <a:r>
              <a:rPr lang="en-US" sz="1600" dirty="0">
                <a:latin typeface="Cambria" panose="02040503050406030204" pitchFamily="18" charset="0"/>
                <a:ea typeface="Cambria" panose="02040503050406030204" pitchFamily="18" charset="0"/>
              </a:rPr>
              <a:t>Figure 4 (a) Divergence of Laser beam [4]</a:t>
            </a:r>
          </a:p>
        </p:txBody>
      </p:sp>
      <p:sp>
        <p:nvSpPr>
          <p:cNvPr id="3" name="TextBox 2"/>
          <p:cNvSpPr txBox="1"/>
          <p:nvPr/>
        </p:nvSpPr>
        <p:spPr>
          <a:xfrm>
            <a:off x="6160957" y="5365730"/>
            <a:ext cx="5216577" cy="584775"/>
          </a:xfrm>
          <a:prstGeom prst="rect">
            <a:avLst/>
          </a:prstGeom>
          <a:noFill/>
        </p:spPr>
        <p:txBody>
          <a:bodyPr wrap="square" rtlCol="0">
            <a:spAutoFit/>
          </a:bodyPr>
          <a:lstStyle/>
          <a:p>
            <a:r>
              <a:rPr lang="en-US" sz="1600" dirty="0">
                <a:latin typeface="Cambria" panose="02040503050406030204" pitchFamily="18" charset="0"/>
                <a:ea typeface="Cambria" panose="02040503050406030204" pitchFamily="18" charset="0"/>
              </a:rPr>
              <a:t>Figure 5 (b) Divergence of laser beam with increasing distance [5]</a:t>
            </a:r>
          </a:p>
        </p:txBody>
      </p:sp>
      <p:pic>
        <p:nvPicPr>
          <p:cNvPr id="4" name="Picture 3"/>
          <p:cNvPicPr>
            <a:picLocks noChangeAspect="1"/>
          </p:cNvPicPr>
          <p:nvPr/>
        </p:nvPicPr>
        <p:blipFill>
          <a:blip r:embed="rId3"/>
          <a:stretch>
            <a:fillRect/>
          </a:stretch>
        </p:blipFill>
        <p:spPr>
          <a:xfrm>
            <a:off x="6016753" y="1997868"/>
            <a:ext cx="4992623" cy="2874172"/>
          </a:xfrm>
          <a:prstGeom prst="rect">
            <a:avLst/>
          </a:prstGeom>
        </p:spPr>
      </p:pic>
    </p:spTree>
    <p:extLst>
      <p:ext uri="{BB962C8B-B14F-4D97-AF65-F5344CB8AC3E}">
        <p14:creationId xmlns:p14="http://schemas.microsoft.com/office/powerpoint/2010/main" val="263347468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2900</TotalTime>
  <Words>941</Words>
  <Application>Microsoft Office PowerPoint</Application>
  <PresentationFormat>Widescreen</PresentationFormat>
  <Paragraphs>195</Paragraphs>
  <Slides>19</Slides>
  <Notes>0</Notes>
  <HiddenSlides>0</HiddenSlides>
  <MMClips>0</MMClips>
  <ScaleCrop>false</ScaleCrop>
  <HeadingPairs>
    <vt:vector size="8" baseType="variant">
      <vt:variant>
        <vt:lpstr>Fonts Used</vt:lpstr>
      </vt:variant>
      <vt:variant>
        <vt:i4>16</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38" baseType="lpstr">
      <vt:lpstr>Arial Unicode MS</vt:lpstr>
      <vt:lpstr>Arial</vt:lpstr>
      <vt:lpstr>Arial Black</vt:lpstr>
      <vt:lpstr>Book Antiqua</vt:lpstr>
      <vt:lpstr>Calibri</vt:lpstr>
      <vt:lpstr>Calibri Light</vt:lpstr>
      <vt:lpstr>Cambria</vt:lpstr>
      <vt:lpstr>Cambria Math</vt:lpstr>
      <vt:lpstr>Casper</vt:lpstr>
      <vt:lpstr>Casper Bold</vt:lpstr>
      <vt:lpstr>Karla</vt:lpstr>
      <vt:lpstr>Raleway ExtraBold</vt:lpstr>
      <vt:lpstr>Segoe UI</vt:lpstr>
      <vt:lpstr>Symbol</vt:lpstr>
      <vt:lpstr>Times New Roman</vt:lpstr>
      <vt:lpstr>Wingdings</vt:lpstr>
      <vt:lpstr>1_Office Theme</vt:lpstr>
      <vt:lpstr>Contents Slide Master</vt:lpstr>
      <vt:lpstr>CorelDRAW</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Observations &amp; Calculations:-</vt:lpstr>
      <vt:lpstr>PowerPoint Presentation</vt:lpstr>
      <vt:lpstr>                           Sources of error</vt:lpstr>
      <vt:lpstr>Learning Outcomes</vt:lpstr>
      <vt:lpstr>Summary</vt:lpstr>
      <vt:lpstr>Viva voce</vt:lpstr>
      <vt:lpstr>                             Simulation and video links </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Shivani</cp:lastModifiedBy>
  <cp:revision>211</cp:revision>
  <dcterms:created xsi:type="dcterms:W3CDTF">2019-01-09T10:33:58Z</dcterms:created>
  <dcterms:modified xsi:type="dcterms:W3CDTF">2022-07-09T07:22:23Z</dcterms:modified>
</cp:coreProperties>
</file>