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4" r:id="rId4"/>
    <p:sldId id="267" r:id="rId5"/>
    <p:sldId id="269" r:id="rId6"/>
    <p:sldId id="274" r:id="rId7"/>
    <p:sldId id="273" r:id="rId8"/>
    <p:sldId id="280" r:id="rId9"/>
    <p:sldId id="262" r:id="rId10"/>
    <p:sldId id="265" r:id="rId11"/>
    <p:sldId id="272" r:id="rId12"/>
    <p:sldId id="264" r:id="rId13"/>
    <p:sldId id="281" r:id="rId14"/>
    <p:sldId id="289" r:id="rId15"/>
    <p:sldId id="290" r:id="rId16"/>
    <p:sldId id="266" r:id="rId17"/>
    <p:sldId id="268" r:id="rId18"/>
    <p:sldId id="270" r:id="rId19"/>
    <p:sldId id="278" r:id="rId20"/>
    <p:sldId id="271" r:id="rId21"/>
    <p:sldId id="275" r:id="rId22"/>
    <p:sldId id="276" r:id="rId23"/>
    <p:sldId id="277" r:id="rId24"/>
    <p:sldId id="286" r:id="rId25"/>
    <p:sldId id="285" r:id="rId26"/>
    <p:sldId id="287" r:id="rId27"/>
    <p:sldId id="282" r:id="rId2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62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5927F-4BB2-4D24-B293-C02500394C5C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9F8EB-3570-4506-B101-577FDE854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89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9F8EB-3570-4506-B101-577FDE85458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2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텍스트를 나눌 때도 같은 방법을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9F8EB-3570-4506-B101-577FDE85458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415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텍스트 이미지 파이프 라인은 소설이미지에서 워드를 찾고 워드에서 문자를 찾아</a:t>
            </a:r>
            <a:r>
              <a:rPr lang="ko-KR" altLang="en-US" baseline="0" dirty="0"/>
              <a:t> 각각의 문자 이미지 </a:t>
            </a:r>
            <a:r>
              <a:rPr lang="ko-KR" altLang="en-US" baseline="0" dirty="0" err="1"/>
              <a:t>텐서로</a:t>
            </a:r>
            <a:r>
              <a:rPr lang="ko-KR" altLang="en-US" baseline="0" dirty="0"/>
              <a:t> 반환하는 기능이다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9F8EB-3570-4506-B101-577FDE85458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096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히스토그램으로 추출한 이미지와</a:t>
            </a:r>
            <a:r>
              <a:rPr lang="en-US" altLang="ko-KR" dirty="0"/>
              <a:t>,</a:t>
            </a:r>
            <a:r>
              <a:rPr lang="en-US" altLang="ko-KR" baseline="0" dirty="0"/>
              <a:t> CV2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의 인식한 텍스트 이미지</a:t>
            </a:r>
            <a:r>
              <a:rPr lang="ko-KR" altLang="en-US" baseline="0" dirty="0"/>
              <a:t> 영역은 이런 차이점이 있었다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9F8EB-3570-4506-B101-577FDE85458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677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한편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텍스트 이미지 </a:t>
            </a:r>
            <a:r>
              <a:rPr lang="ko-KR" altLang="en-US" baseline="0" dirty="0" err="1"/>
              <a:t>전처리와</a:t>
            </a:r>
            <a:r>
              <a:rPr lang="ko-KR" altLang="en-US" baseline="0" dirty="0"/>
              <a:t> 함께 텍스트 인식 모델을 같이 진행하였다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9F8EB-3570-4506-B101-577FDE85458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66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인식 모델은 소프트 </a:t>
            </a:r>
            <a:r>
              <a:rPr lang="ko-KR" altLang="en-US" dirty="0" err="1"/>
              <a:t>맥스를</a:t>
            </a:r>
            <a:r>
              <a:rPr lang="ko-KR" altLang="en-US" dirty="0"/>
              <a:t> 사용한 </a:t>
            </a:r>
            <a:r>
              <a:rPr lang="en-US" altLang="ko-KR" dirty="0"/>
              <a:t>2350</a:t>
            </a:r>
            <a:r>
              <a:rPr lang="ko-KR" altLang="en-US" dirty="0"/>
              <a:t>자를 분류하는 모델이다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9F8EB-3570-4506-B101-577FDE85458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75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커널 사이즈는  글자 특성을 고려해서 만들었다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9F8EB-3570-4506-B101-577FDE85458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367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커널 사이즈는  글자 특성을 고려해서 만들었다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9F8EB-3570-4506-B101-577FDE85458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303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커널 사이즈는  글자 특성을 고려해서 만들었다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9F8EB-3570-4506-B101-577FDE85458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306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커널 사이즈는  글자 특성을 고려해서 만들었다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9F8EB-3570-4506-B101-577FDE85458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96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커널 사이즈는  글자 특성을 고려해서 만들었다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9F8EB-3570-4506-B101-577FDE85458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515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 과제 </a:t>
            </a:r>
            <a:r>
              <a:rPr lang="en-US" altLang="ko-KR" dirty="0"/>
              <a:t>=&gt; </a:t>
            </a:r>
            <a:r>
              <a:rPr lang="ko-KR" altLang="en-US" dirty="0"/>
              <a:t>텍스트 이미지 파이프라인 </a:t>
            </a:r>
            <a:r>
              <a:rPr lang="en-US" altLang="ko-KR" dirty="0"/>
              <a:t>, </a:t>
            </a:r>
            <a:r>
              <a:rPr lang="ko-KR" altLang="en-US" dirty="0"/>
              <a:t>텍스트 인식</a:t>
            </a:r>
            <a:r>
              <a:rPr lang="en-US" altLang="ko-KR" dirty="0"/>
              <a:t>, </a:t>
            </a:r>
            <a:r>
              <a:rPr lang="ko-KR" altLang="en-US" dirty="0"/>
              <a:t>후처리 순으로 </a:t>
            </a:r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ko-KR" altLang="en-US" dirty="0" err="1"/>
              <a:t>챕터로</a:t>
            </a:r>
            <a:r>
              <a:rPr lang="ko-KR" altLang="en-US" dirty="0"/>
              <a:t> 나눈 </a:t>
            </a:r>
            <a:r>
              <a:rPr lang="ko-KR" altLang="en-US" dirty="0" err="1"/>
              <a:t>로직으로</a:t>
            </a:r>
            <a:r>
              <a:rPr lang="ko-KR" altLang="en-US" dirty="0"/>
              <a:t> 되어있다</a:t>
            </a:r>
            <a:r>
              <a:rPr lang="en-US" altLang="ko-KR" dirty="0"/>
              <a:t>. </a:t>
            </a:r>
            <a:r>
              <a:rPr lang="ko-KR" altLang="en-US" dirty="0"/>
              <a:t>현재 지까지 </a:t>
            </a:r>
            <a:r>
              <a:rPr lang="en-US" altLang="ko-KR" dirty="0" err="1"/>
              <a:t>ocr</a:t>
            </a:r>
            <a:r>
              <a:rPr lang="ko-KR" altLang="en-US" dirty="0"/>
              <a:t>에 대해서 진행했다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9F8EB-3570-4506-B101-577FDE85458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66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커널 사이즈는  글자 특성을 고려해서 만들었다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9F8EB-3570-4506-B101-577FDE85458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645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한편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텍스트 인식 데이터는 </a:t>
            </a:r>
            <a:r>
              <a:rPr lang="en-US" altLang="ko-KR" baseline="0" dirty="0"/>
              <a:t>IBM </a:t>
            </a:r>
            <a:r>
              <a:rPr lang="ko-KR" altLang="en-US" baseline="0" dirty="0"/>
              <a:t>텍스트 생성 사용 방법을 이용하여 보충하였다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데이터는 한글 글자 사용 빈도가 높은 </a:t>
            </a:r>
            <a:r>
              <a:rPr lang="en-US" altLang="ko-KR" baseline="0" dirty="0"/>
              <a:t>2350 </a:t>
            </a:r>
            <a:r>
              <a:rPr lang="ko-KR" altLang="en-US" baseline="0" dirty="0"/>
              <a:t>자에 대한 데이터가 된다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9F8EB-3570-4506-B101-577FDE85458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36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텍스트 이미지 파이프 라인은 소설이미지에서 워드를 찾고 워드에서 문자를 찾아</a:t>
            </a:r>
            <a:r>
              <a:rPr lang="ko-KR" altLang="en-US" baseline="0" dirty="0"/>
              <a:t> 각각의 문자 이미지 </a:t>
            </a:r>
            <a:r>
              <a:rPr lang="ko-KR" altLang="en-US" baseline="0" dirty="0" err="1"/>
              <a:t>텐서로</a:t>
            </a:r>
            <a:r>
              <a:rPr lang="ko-KR" altLang="en-US" baseline="0" dirty="0"/>
              <a:t> 반환하는 기능이다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9F8EB-3570-4506-B101-577FDE85458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46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텍스트 이미지 파이프 라인은 소설이미지에서 워드를 찾고 워드에서 문자를 찾아</a:t>
            </a:r>
            <a:r>
              <a:rPr lang="ko-KR" altLang="en-US" baseline="0" dirty="0"/>
              <a:t> 각각의 문자 이미지 </a:t>
            </a:r>
            <a:r>
              <a:rPr lang="ko-KR" altLang="en-US" baseline="0" dirty="0" err="1"/>
              <a:t>텐서로</a:t>
            </a:r>
            <a:r>
              <a:rPr lang="ko-KR" altLang="en-US" baseline="0" dirty="0"/>
              <a:t> 반환하는 기능이다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9F8EB-3570-4506-B101-577FDE85458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756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텍스트 이미지 파이프 라인은 소설이미지에서 워드를 찾고 워드에서 문자를 찾아</a:t>
            </a:r>
            <a:r>
              <a:rPr lang="ko-KR" altLang="en-US" baseline="0" dirty="0"/>
              <a:t> 각각의 문자 이미지 </a:t>
            </a:r>
            <a:r>
              <a:rPr lang="ko-KR" altLang="en-US" baseline="0" dirty="0" err="1"/>
              <a:t>텐서로</a:t>
            </a:r>
            <a:r>
              <a:rPr lang="ko-KR" altLang="en-US" baseline="0" dirty="0"/>
              <a:t> 반환하는 기능이다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9F8EB-3570-4506-B101-577FDE85458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870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소설 이미지 특성에서 글자 위치 탐색하기 위해 히스토그램을 추출하고 </a:t>
            </a:r>
            <a:r>
              <a:rPr lang="ko-KR" altLang="en-US" dirty="0" err="1"/>
              <a:t>엣지</a:t>
            </a:r>
            <a:r>
              <a:rPr lang="ko-KR" altLang="en-US" dirty="0"/>
              <a:t> 위치를 찾음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9F8EB-3570-4506-B101-577FDE85458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93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히스토그램에서 </a:t>
            </a:r>
            <a:r>
              <a:rPr lang="ko-KR" altLang="en-US" dirty="0" err="1"/>
              <a:t>엣지는</a:t>
            </a:r>
            <a:r>
              <a:rPr lang="ko-KR" altLang="en-US" dirty="0"/>
              <a:t> 이런</a:t>
            </a:r>
            <a:r>
              <a:rPr lang="ko-KR" altLang="en-US" baseline="0" dirty="0"/>
              <a:t> 방법으로 얻었다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9F8EB-3570-4506-B101-577FDE85458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056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엣지에서</a:t>
            </a:r>
            <a:r>
              <a:rPr lang="ko-KR" altLang="en-US" dirty="0"/>
              <a:t> 이미지를 나누기 위해 </a:t>
            </a:r>
            <a:r>
              <a:rPr lang="ko-KR" altLang="en-US" dirty="0" err="1"/>
              <a:t>엣지</a:t>
            </a:r>
            <a:r>
              <a:rPr lang="ko-KR" altLang="en-US" baseline="0" dirty="0" err="1"/>
              <a:t>가</a:t>
            </a:r>
            <a:r>
              <a:rPr lang="ko-KR" altLang="en-US" baseline="0" dirty="0"/>
              <a:t> 표시된 인덱스를 사용하여 워드를  텍스트로 잘라 넣어서 텍스트 이미지 결과를 만들었다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9F8EB-3570-4506-B101-577FDE85458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41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ED64A4B-AA2F-4AC1-8800-8D789DC8DD63}"/>
              </a:ext>
            </a:extLst>
          </p:cNvPr>
          <p:cNvSpPr/>
          <p:nvPr userDrawn="1"/>
        </p:nvSpPr>
        <p:spPr>
          <a:xfrm>
            <a:off x="-1" y="5020022"/>
            <a:ext cx="9144001" cy="12347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6641-7D60-492B-BE44-6F506EDC74E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A8FB-BE14-498C-BC6B-A1E2D6013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37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6641-7D60-492B-BE44-6F506EDC74E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A8FB-BE14-498C-BC6B-A1E2D6013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80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6641-7D60-492B-BE44-6F506EDC74E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A8FB-BE14-498C-BC6B-A1E2D6013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08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11509"/>
            <a:ext cx="8229600" cy="65171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6641-7D60-492B-BE44-6F506EDC74E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A8FB-BE14-498C-BC6B-A1E2D6013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05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6641-7D60-492B-BE44-6F506EDC74E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A8FB-BE14-498C-BC6B-A1E2D6013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21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6641-7D60-492B-BE44-6F506EDC74E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A8FB-BE14-498C-BC6B-A1E2D6013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74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6641-7D60-492B-BE44-6F506EDC74E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A8FB-BE14-498C-BC6B-A1E2D6013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18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6641-7D60-492B-BE44-6F506EDC74E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A8FB-BE14-498C-BC6B-A1E2D6013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90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6641-7D60-492B-BE44-6F506EDC74E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A8FB-BE14-498C-BC6B-A1E2D6013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4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6641-7D60-492B-BE44-6F506EDC74E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A8FB-BE14-498C-BC6B-A1E2D6013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62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6641-7D60-492B-BE44-6F506EDC74E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BA8FB-BE14-498C-BC6B-A1E2D6013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36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46641-7D60-492B-BE44-6F506EDC74E1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BA8FB-BE14-498C-BC6B-A1E2D6013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97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8467" y="1775818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OCR &amp; TTS</a:t>
            </a:r>
            <a:endParaRPr lang="ko-KR" altLang="en-US" sz="4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2160" y="4085659"/>
            <a:ext cx="3111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팀장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김무진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팀원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김태연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최예찬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황인우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20933" y="2718812"/>
            <a:ext cx="255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소설 읽어주기 서비스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ED64A4B-AA2F-4AC1-8800-8D789DC8DD63}"/>
              </a:ext>
            </a:extLst>
          </p:cNvPr>
          <p:cNvSpPr/>
          <p:nvPr/>
        </p:nvSpPr>
        <p:spPr>
          <a:xfrm>
            <a:off x="-1" y="0"/>
            <a:ext cx="9144001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ED64A4B-AA2F-4AC1-8800-8D789DC8DD63}"/>
              </a:ext>
            </a:extLst>
          </p:cNvPr>
          <p:cNvSpPr/>
          <p:nvPr/>
        </p:nvSpPr>
        <p:spPr>
          <a:xfrm>
            <a:off x="-1" y="4803998"/>
            <a:ext cx="9144001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HY울릉도M" pitchFamily="18" charset="-127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2747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말풍선: 사각형 6">
            <a:extLst>
              <a:ext uri="{FF2B5EF4-FFF2-40B4-BE49-F238E27FC236}">
                <a16:creationId xmlns:a16="http://schemas.microsoft.com/office/drawing/2014/main" xmlns="" id="{72F4E418-C93D-46D8-B3EC-0CF2D462A94E}"/>
              </a:ext>
            </a:extLst>
          </p:cNvPr>
          <p:cNvSpPr/>
          <p:nvPr/>
        </p:nvSpPr>
        <p:spPr>
          <a:xfrm>
            <a:off x="2737857" y="1224064"/>
            <a:ext cx="2863923" cy="1070452"/>
          </a:xfrm>
          <a:prstGeom prst="wedgeRectCallout">
            <a:avLst>
              <a:gd name="adj1" fmla="val -49561"/>
              <a:gd name="adj2" fmla="val -18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글자 시작 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255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255-0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831BFCF-E352-4D17-AFD4-400BF6B990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26" t="50000" r="8389"/>
          <a:stretch/>
        </p:blipFill>
        <p:spPr>
          <a:xfrm rot="5400000">
            <a:off x="5400092" y="2103698"/>
            <a:ext cx="3456384" cy="1368152"/>
          </a:xfrm>
          <a:prstGeom prst="rect">
            <a:avLst/>
          </a:prstGeom>
        </p:spPr>
      </p:pic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xmlns="" id="{4355060E-EA59-49F1-AD0C-BECDD92C9E28}"/>
              </a:ext>
            </a:extLst>
          </p:cNvPr>
          <p:cNvSpPr/>
          <p:nvPr/>
        </p:nvSpPr>
        <p:spPr>
          <a:xfrm>
            <a:off x="2737857" y="3428300"/>
            <a:ext cx="2863923" cy="879798"/>
          </a:xfrm>
          <a:prstGeom prst="wedgeRectCallout">
            <a:avLst>
              <a:gd name="adj1" fmla="val -49561"/>
              <a:gd name="adj2" fmla="val -18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글자 끝 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-255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0-255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0290E517-608C-4564-88F0-9A352FCFB0C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7" t="8014" r="13977" b="1284"/>
          <a:stretch/>
        </p:blipFill>
        <p:spPr>
          <a:xfrm rot="5400000">
            <a:off x="-17874" y="2323556"/>
            <a:ext cx="3487704" cy="12276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581DAAE-2455-42D1-A5E5-A37A052EBF3D}"/>
              </a:ext>
            </a:extLst>
          </p:cNvPr>
          <p:cNvSpPr txBox="1"/>
          <p:nvPr/>
        </p:nvSpPr>
        <p:spPr>
          <a:xfrm>
            <a:off x="1132055" y="1018928"/>
            <a:ext cx="1227609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Max[x..</a:t>
            </a:r>
            <a:r>
              <a:rPr lang="en-US" altLang="ko-KR" dirty="0" err="1">
                <a:latin typeface="나눔고딕" pitchFamily="50" charset="-127"/>
                <a:ea typeface="나눔고딕" pitchFamily="50" charset="-127"/>
              </a:rPr>
              <a:t>xt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3181BD24-2AEE-4F52-984F-6D3DB636CBD3}"/>
              </a:ext>
            </a:extLst>
          </p:cNvPr>
          <p:cNvSpPr/>
          <p:nvPr/>
        </p:nvSpPr>
        <p:spPr>
          <a:xfrm>
            <a:off x="7523668" y="1340339"/>
            <a:ext cx="398428" cy="2961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3264AD3-1534-40F1-B990-34926EF4926C}"/>
              </a:ext>
            </a:extLst>
          </p:cNvPr>
          <p:cNvSpPr/>
          <p:nvPr/>
        </p:nvSpPr>
        <p:spPr>
          <a:xfrm>
            <a:off x="6500432" y="1340339"/>
            <a:ext cx="398428" cy="2961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69EF2EE9-9734-40BD-BCDC-540000FECF2C}"/>
              </a:ext>
            </a:extLst>
          </p:cNvPr>
          <p:cNvSpPr/>
          <p:nvPr/>
        </p:nvSpPr>
        <p:spPr>
          <a:xfrm>
            <a:off x="611560" y="627534"/>
            <a:ext cx="1944216" cy="31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글자 위치 탐색</a:t>
            </a:r>
            <a:endParaRPr lang="ko-KR" altLang="en-US" sz="14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말풍선: 사각형 30">
            <a:extLst>
              <a:ext uri="{FF2B5EF4-FFF2-40B4-BE49-F238E27FC236}">
                <a16:creationId xmlns:a16="http://schemas.microsoft.com/office/drawing/2014/main" xmlns="" id="{077D18D0-C46B-4C46-8B28-50CFE05C2B4D}"/>
              </a:ext>
            </a:extLst>
          </p:cNvPr>
          <p:cNvSpPr/>
          <p:nvPr/>
        </p:nvSpPr>
        <p:spPr>
          <a:xfrm>
            <a:off x="8142132" y="2294516"/>
            <a:ext cx="830416" cy="576064"/>
          </a:xfrm>
          <a:prstGeom prst="wedgeRectCallout">
            <a:avLst>
              <a:gd name="adj1" fmla="val -77159"/>
              <a:gd name="adj2" fmla="val -500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글자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시작</a:t>
            </a: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xmlns="" id="{F845EC93-5BC8-4BA5-A284-98EA75B95FBA}"/>
              </a:ext>
            </a:extLst>
          </p:cNvPr>
          <p:cNvSpPr/>
          <p:nvPr/>
        </p:nvSpPr>
        <p:spPr>
          <a:xfrm>
            <a:off x="5610039" y="2890384"/>
            <a:ext cx="817652" cy="576064"/>
          </a:xfrm>
          <a:prstGeom prst="wedgeRectCallout">
            <a:avLst>
              <a:gd name="adj1" fmla="val 61206"/>
              <a:gd name="adj2" fmla="val -7335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글자</a:t>
            </a:r>
            <a:r>
              <a:rPr lang="en-US" altLang="ko-KR" sz="11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끝</a:t>
            </a: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xmlns="" id="{7D859FEA-A907-4E0F-80AB-8EACCD990A5C}"/>
              </a:ext>
            </a:extLst>
          </p:cNvPr>
          <p:cNvSpPr/>
          <p:nvPr/>
        </p:nvSpPr>
        <p:spPr>
          <a:xfrm>
            <a:off x="2737857" y="2327246"/>
            <a:ext cx="2863923" cy="1070452"/>
          </a:xfrm>
          <a:prstGeom prst="wedgeRectCallout">
            <a:avLst>
              <a:gd name="adj1" fmla="val -49561"/>
              <a:gd name="adj2" fmla="val -18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변화가 없는 영역 </a:t>
            </a:r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0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255-255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0-0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DB4EC5D-13EB-4FC9-98E2-0CCB3E5D7E04}"/>
              </a:ext>
            </a:extLst>
          </p:cNvPr>
          <p:cNvSpPr/>
          <p:nvPr/>
        </p:nvSpPr>
        <p:spPr>
          <a:xfrm>
            <a:off x="-987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개  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B37260F-394F-4192-8136-3556889AF318}"/>
              </a:ext>
            </a:extLst>
          </p:cNvPr>
          <p:cNvSpPr/>
          <p:nvPr/>
        </p:nvSpPr>
        <p:spPr>
          <a:xfrm>
            <a:off x="3406485" y="0"/>
            <a:ext cx="1144800" cy="3395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텍스트 감지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8C87AB4A-B304-4991-86B3-2A99074254F7}"/>
              </a:ext>
            </a:extLst>
          </p:cNvPr>
          <p:cNvSpPr/>
          <p:nvPr/>
        </p:nvSpPr>
        <p:spPr>
          <a:xfrm>
            <a:off x="2254357" y="0"/>
            <a:ext cx="1152128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인식모델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(Data)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E83ADDE8-0F6A-4960-A429-B8B453705D8F}"/>
              </a:ext>
            </a:extLst>
          </p:cNvPr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4075E57D-4A5B-4C1D-AA75-832E9B4B4064}"/>
              </a:ext>
            </a:extLst>
          </p:cNvPr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485AEC5-2A38-4BDA-A98B-E2776B77326C}"/>
              </a:ext>
            </a:extLst>
          </p:cNvPr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B1CC960E-B9AC-42A2-912B-7870FBBD395B}"/>
              </a:ext>
            </a:extLst>
          </p:cNvPr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일  정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6A06E8FB-F949-4D74-A1A2-73A54B1137E7}"/>
              </a:ext>
            </a:extLst>
          </p:cNvPr>
          <p:cNvSpPr/>
          <p:nvPr/>
        </p:nvSpPr>
        <p:spPr>
          <a:xfrm>
            <a:off x="113492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진행현황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52479E0C-0D24-4B9C-96DC-FD58495B963C}"/>
              </a:ext>
            </a:extLst>
          </p:cNvPr>
          <p:cNvSpPr/>
          <p:nvPr/>
        </p:nvSpPr>
        <p:spPr>
          <a:xfrm>
            <a:off x="46366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나눔고딕" pitchFamily="50" charset="-127"/>
                <a:ea typeface="나눔고딕" pitchFamily="50" charset="-127"/>
              </a:rPr>
              <a:t>인식모델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D389BFF0-2C62-40A9-9BFF-00143C5BE249}"/>
              </a:ext>
            </a:extLst>
          </p:cNvPr>
          <p:cNvSpPr/>
          <p:nvPr/>
        </p:nvSpPr>
        <p:spPr>
          <a:xfrm>
            <a:off x="57814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결  과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1F96F005-8F9C-4A3C-93AB-939AFA5CE5B0}"/>
              </a:ext>
            </a:extLst>
          </p:cNvPr>
          <p:cNvSpPr/>
          <p:nvPr/>
        </p:nvSpPr>
        <p:spPr>
          <a:xfrm>
            <a:off x="69262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향후 과제</a:t>
            </a:r>
          </a:p>
        </p:txBody>
      </p:sp>
    </p:spTree>
    <p:extLst>
      <p:ext uri="{BB962C8B-B14F-4D97-AF65-F5344CB8AC3E}">
        <p14:creationId xmlns:p14="http://schemas.microsoft.com/office/powerpoint/2010/main" val="3870066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xmlns="" id="{C9D8C276-703A-4657-A2C0-67FFF8508C2F}"/>
              </a:ext>
            </a:extLst>
          </p:cNvPr>
          <p:cNvSpPr/>
          <p:nvPr/>
        </p:nvSpPr>
        <p:spPr>
          <a:xfrm>
            <a:off x="931666" y="3867894"/>
            <a:ext cx="3024336" cy="432047"/>
          </a:xfrm>
          <a:prstGeom prst="wedgeRectCallout">
            <a:avLst>
              <a:gd name="adj1" fmla="val -49561"/>
              <a:gd name="adj2" fmla="val -18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글자 시작과 끝을 찾는 코드</a:t>
            </a:r>
            <a:endParaRPr lang="en-US" altLang="ko-KR" sz="14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9FE96AF-2943-462A-A4C7-73824221B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72" y="1528762"/>
            <a:ext cx="3667125" cy="20859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2581611B-3A2E-46B1-80A1-846CB2B3E6DF}"/>
              </a:ext>
            </a:extLst>
          </p:cNvPr>
          <p:cNvSpPr/>
          <p:nvPr/>
        </p:nvSpPr>
        <p:spPr>
          <a:xfrm>
            <a:off x="1347662" y="2640318"/>
            <a:ext cx="2288233" cy="147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xmlns="" id="{164B260E-AE5E-4A50-B80C-31D1EE16A07B}"/>
              </a:ext>
            </a:extLst>
          </p:cNvPr>
          <p:cNvSpPr/>
          <p:nvPr/>
        </p:nvSpPr>
        <p:spPr>
          <a:xfrm>
            <a:off x="4438821" y="2051857"/>
            <a:ext cx="1025279" cy="576064"/>
          </a:xfrm>
          <a:prstGeom prst="wedgeRectCallout">
            <a:avLst>
              <a:gd name="adj1" fmla="val -123722"/>
              <a:gd name="adj2" fmla="val 5386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Hist[…]</a:t>
            </a:r>
            <a:endParaRPr lang="ko-KR" altLang="en-US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DAF675F1-8E4B-4CB3-8DBD-784D72D9B7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43" b="91467"/>
          <a:stretch/>
        </p:blipFill>
        <p:spPr>
          <a:xfrm>
            <a:off x="5634950" y="1578133"/>
            <a:ext cx="3257530" cy="3322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3F59751C-0147-41F5-A231-CEC67E2FC1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454" b="80956"/>
          <a:stretch/>
        </p:blipFill>
        <p:spPr>
          <a:xfrm>
            <a:off x="5626157" y="2209989"/>
            <a:ext cx="3257530" cy="3322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DDC77E7A-7B73-4526-A68F-E75F0C0C64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377" b="71033"/>
          <a:stretch/>
        </p:blipFill>
        <p:spPr>
          <a:xfrm>
            <a:off x="5626157" y="2815553"/>
            <a:ext cx="3257530" cy="3322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DB4EC5D-13EB-4FC9-98E2-0CCB3E5D7E04}"/>
              </a:ext>
            </a:extLst>
          </p:cNvPr>
          <p:cNvSpPr/>
          <p:nvPr/>
        </p:nvSpPr>
        <p:spPr>
          <a:xfrm>
            <a:off x="-987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개  요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9B37260F-394F-4192-8136-3556889AF318}"/>
              </a:ext>
            </a:extLst>
          </p:cNvPr>
          <p:cNvSpPr/>
          <p:nvPr/>
        </p:nvSpPr>
        <p:spPr>
          <a:xfrm>
            <a:off x="3406485" y="0"/>
            <a:ext cx="1144800" cy="3395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텍스트 감지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C87AB4A-B304-4991-86B3-2A99074254F7}"/>
              </a:ext>
            </a:extLst>
          </p:cNvPr>
          <p:cNvSpPr/>
          <p:nvPr/>
        </p:nvSpPr>
        <p:spPr>
          <a:xfrm>
            <a:off x="2254357" y="0"/>
            <a:ext cx="1152128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인식모델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(Data)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E83ADDE8-0F6A-4960-A429-B8B453705D8F}"/>
              </a:ext>
            </a:extLst>
          </p:cNvPr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4075E57D-4A5B-4C1D-AA75-832E9B4B4064}"/>
              </a:ext>
            </a:extLst>
          </p:cNvPr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485AEC5-2A38-4BDA-A98B-E2776B77326C}"/>
              </a:ext>
            </a:extLst>
          </p:cNvPr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1CC960E-B9AC-42A2-912B-7870FBBD395B}"/>
              </a:ext>
            </a:extLst>
          </p:cNvPr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일  정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6A06E8FB-F949-4D74-A1A2-73A54B1137E7}"/>
              </a:ext>
            </a:extLst>
          </p:cNvPr>
          <p:cNvSpPr/>
          <p:nvPr/>
        </p:nvSpPr>
        <p:spPr>
          <a:xfrm>
            <a:off x="113492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진행현황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52479E0C-0D24-4B9C-96DC-FD58495B963C}"/>
              </a:ext>
            </a:extLst>
          </p:cNvPr>
          <p:cNvSpPr/>
          <p:nvPr/>
        </p:nvSpPr>
        <p:spPr>
          <a:xfrm>
            <a:off x="46366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나눔고딕" pitchFamily="50" charset="-127"/>
                <a:ea typeface="나눔고딕" pitchFamily="50" charset="-127"/>
              </a:rPr>
              <a:t>인식모델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389BFF0-2C62-40A9-9BFF-00143C5BE249}"/>
              </a:ext>
            </a:extLst>
          </p:cNvPr>
          <p:cNvSpPr/>
          <p:nvPr/>
        </p:nvSpPr>
        <p:spPr>
          <a:xfrm>
            <a:off x="57814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결  과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1F96F005-8F9C-4A3C-93AB-939AFA5CE5B0}"/>
              </a:ext>
            </a:extLst>
          </p:cNvPr>
          <p:cNvSpPr/>
          <p:nvPr/>
        </p:nvSpPr>
        <p:spPr>
          <a:xfrm>
            <a:off x="69262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향후 과제</a:t>
            </a:r>
          </a:p>
        </p:txBody>
      </p:sp>
    </p:spTree>
    <p:extLst>
      <p:ext uri="{BB962C8B-B14F-4D97-AF65-F5344CB8AC3E}">
        <p14:creationId xmlns:p14="http://schemas.microsoft.com/office/powerpoint/2010/main" val="116853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/>
          <p:cNvPicPr>
            <a:picLocks noChangeAspect="1" noChangeArrowheads="1"/>
          </p:cNvPicPr>
          <p:nvPr/>
        </p:nvPicPr>
        <p:blipFill rotWithShape="1">
          <a:blip r:embed="rId3" cstate="print"/>
          <a:srcRect l="18599" r="11193"/>
          <a:stretch/>
        </p:blipFill>
        <p:spPr bwMode="auto">
          <a:xfrm>
            <a:off x="899592" y="1203598"/>
            <a:ext cx="708216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아래쪽 화살표 2"/>
          <p:cNvSpPr/>
          <p:nvPr/>
        </p:nvSpPr>
        <p:spPr>
          <a:xfrm rot="10800000">
            <a:off x="4101034" y="2715767"/>
            <a:ext cx="679284" cy="36004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C99F204-7AE7-43E9-969D-551B9FD45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713" y="3294484"/>
            <a:ext cx="6688103" cy="972108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348A72C8-0F68-4177-AF0B-F478344DEA91}"/>
              </a:ext>
            </a:extLst>
          </p:cNvPr>
          <p:cNvSpPr/>
          <p:nvPr/>
        </p:nvSpPr>
        <p:spPr>
          <a:xfrm>
            <a:off x="611560" y="627534"/>
            <a:ext cx="1944216" cy="31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텍스트 </a:t>
            </a:r>
            <a:r>
              <a:rPr lang="ko-KR" altLang="en-US" sz="140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슬라이싱</a:t>
            </a:r>
            <a:endParaRPr lang="ko-KR" altLang="en-US" sz="14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2DB4EC5D-13EB-4FC9-98E2-0CCB3E5D7E04}"/>
              </a:ext>
            </a:extLst>
          </p:cNvPr>
          <p:cNvSpPr/>
          <p:nvPr/>
        </p:nvSpPr>
        <p:spPr>
          <a:xfrm>
            <a:off x="-987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개  요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9B37260F-394F-4192-8136-3556889AF318}"/>
              </a:ext>
            </a:extLst>
          </p:cNvPr>
          <p:cNvSpPr/>
          <p:nvPr/>
        </p:nvSpPr>
        <p:spPr>
          <a:xfrm>
            <a:off x="3406485" y="0"/>
            <a:ext cx="1144800" cy="3395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텍스트 감지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8C87AB4A-B304-4991-86B3-2A99074254F7}"/>
              </a:ext>
            </a:extLst>
          </p:cNvPr>
          <p:cNvSpPr/>
          <p:nvPr/>
        </p:nvSpPr>
        <p:spPr>
          <a:xfrm>
            <a:off x="2254357" y="0"/>
            <a:ext cx="1152128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인식모델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(Data)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E83ADDE8-0F6A-4960-A429-B8B453705D8F}"/>
              </a:ext>
            </a:extLst>
          </p:cNvPr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4075E57D-4A5B-4C1D-AA75-832E9B4B4064}"/>
              </a:ext>
            </a:extLst>
          </p:cNvPr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C485AEC5-2A38-4BDA-A98B-E2776B77326C}"/>
              </a:ext>
            </a:extLst>
          </p:cNvPr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B1CC960E-B9AC-42A2-912B-7870FBBD395B}"/>
              </a:ext>
            </a:extLst>
          </p:cNvPr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일  정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6A06E8FB-F949-4D74-A1A2-73A54B1137E7}"/>
              </a:ext>
            </a:extLst>
          </p:cNvPr>
          <p:cNvSpPr/>
          <p:nvPr/>
        </p:nvSpPr>
        <p:spPr>
          <a:xfrm>
            <a:off x="113492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진행현황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52479E0C-0D24-4B9C-96DC-FD58495B963C}"/>
              </a:ext>
            </a:extLst>
          </p:cNvPr>
          <p:cNvSpPr/>
          <p:nvPr/>
        </p:nvSpPr>
        <p:spPr>
          <a:xfrm>
            <a:off x="46366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나눔고딕" pitchFamily="50" charset="-127"/>
                <a:ea typeface="나눔고딕" pitchFamily="50" charset="-127"/>
              </a:rPr>
              <a:t>인식모델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D389BFF0-2C62-40A9-9BFF-00143C5BE249}"/>
              </a:ext>
            </a:extLst>
          </p:cNvPr>
          <p:cNvSpPr/>
          <p:nvPr/>
        </p:nvSpPr>
        <p:spPr>
          <a:xfrm>
            <a:off x="57814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결  과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1F96F005-8F9C-4A3C-93AB-939AFA5CE5B0}"/>
              </a:ext>
            </a:extLst>
          </p:cNvPr>
          <p:cNvSpPr/>
          <p:nvPr/>
        </p:nvSpPr>
        <p:spPr>
          <a:xfrm>
            <a:off x="69262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향후 과제</a:t>
            </a:r>
          </a:p>
        </p:txBody>
      </p:sp>
    </p:spTree>
    <p:extLst>
      <p:ext uri="{BB962C8B-B14F-4D97-AF65-F5344CB8AC3E}">
        <p14:creationId xmlns:p14="http://schemas.microsoft.com/office/powerpoint/2010/main" val="1176995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0">
            <a:extLst>
              <a:ext uri="{FF2B5EF4-FFF2-40B4-BE49-F238E27FC236}">
                <a16:creationId xmlns:a16="http://schemas.microsoft.com/office/drawing/2014/main" xmlns="" id="{4DADB25D-7993-437E-A67D-73EBD9A502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t="36324" r="75611" b="34172"/>
          <a:stretch/>
        </p:blipFill>
        <p:spPr bwMode="auto">
          <a:xfrm>
            <a:off x="5158308" y="1275920"/>
            <a:ext cx="2281197" cy="107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10">
            <a:extLst>
              <a:ext uri="{FF2B5EF4-FFF2-40B4-BE49-F238E27FC236}">
                <a16:creationId xmlns:a16="http://schemas.microsoft.com/office/drawing/2014/main" xmlns="" id="{606E4F27-F646-4832-9BE5-5FE6CDEB6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37310" t="68914" r="38301" b="1582"/>
          <a:stretch/>
        </p:blipFill>
        <p:spPr bwMode="auto">
          <a:xfrm>
            <a:off x="5148064" y="2499741"/>
            <a:ext cx="2281195" cy="1079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D5F8FDFC-532F-4A14-B41F-0BD0164EA7B9}"/>
              </a:ext>
            </a:extLst>
          </p:cNvPr>
          <p:cNvSpPr/>
          <p:nvPr/>
        </p:nvSpPr>
        <p:spPr>
          <a:xfrm>
            <a:off x="5409445" y="1313971"/>
            <a:ext cx="720080" cy="877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0B82CE26-E2CA-4095-80A8-0E213B225D1D}"/>
              </a:ext>
            </a:extLst>
          </p:cNvPr>
          <p:cNvSpPr/>
          <p:nvPr/>
        </p:nvSpPr>
        <p:spPr>
          <a:xfrm>
            <a:off x="6372200" y="1313971"/>
            <a:ext cx="720080" cy="877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52C28DA-F31C-47E1-84D3-2340DE604456}"/>
              </a:ext>
            </a:extLst>
          </p:cNvPr>
          <p:cNvSpPr/>
          <p:nvPr/>
        </p:nvSpPr>
        <p:spPr>
          <a:xfrm>
            <a:off x="5409445" y="2528991"/>
            <a:ext cx="720080" cy="877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98E02B36-4BC1-4C12-A01E-8972C45AA316}"/>
              </a:ext>
            </a:extLst>
          </p:cNvPr>
          <p:cNvSpPr/>
          <p:nvPr/>
        </p:nvSpPr>
        <p:spPr>
          <a:xfrm>
            <a:off x="6372200" y="2528991"/>
            <a:ext cx="720080" cy="877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15A491D-773A-45F3-B7A9-33F60F1E2463}"/>
              </a:ext>
            </a:extLst>
          </p:cNvPr>
          <p:cNvSpPr/>
          <p:nvPr/>
        </p:nvSpPr>
        <p:spPr>
          <a:xfrm>
            <a:off x="611560" y="627534"/>
            <a:ext cx="1944216" cy="31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글자 공백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6E8CC9F-1D88-4612-98FB-5091B16CECC2}"/>
              </a:ext>
            </a:extLst>
          </p:cNvPr>
          <p:cNvSpPr txBox="1"/>
          <p:nvPr/>
        </p:nvSpPr>
        <p:spPr>
          <a:xfrm>
            <a:off x="2212617" y="4013651"/>
            <a:ext cx="6629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워드를 문자로 자를 때</a:t>
            </a:r>
            <a:r>
              <a:rPr lang="en-US" altLang="ko-KR" dirty="0"/>
              <a:t>. </a:t>
            </a:r>
            <a:r>
              <a:rPr lang="ko-KR" altLang="en-US" dirty="0"/>
              <a:t>초성</a:t>
            </a:r>
            <a:r>
              <a:rPr lang="en-US" altLang="ko-KR" dirty="0"/>
              <a:t>,</a:t>
            </a:r>
            <a:r>
              <a:rPr lang="ko-KR" altLang="en-US" dirty="0"/>
              <a:t> 중성 사이에 빈 공간을</a:t>
            </a:r>
            <a:r>
              <a:rPr lang="en-US" altLang="ko-KR" dirty="0"/>
              <a:t> 	 </a:t>
            </a:r>
            <a:r>
              <a:rPr lang="ko-KR" altLang="en-US" dirty="0"/>
              <a:t>찾아 잘라낸 문제점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F52F2E4-9FCF-4D1F-B82C-6C08BD5FF8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897"/>
          <a:stretch/>
        </p:blipFill>
        <p:spPr>
          <a:xfrm>
            <a:off x="743222" y="1814797"/>
            <a:ext cx="3945290" cy="1297884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D90B22-F5DA-45B2-8EB9-FB769C2503B7}"/>
              </a:ext>
            </a:extLst>
          </p:cNvPr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일  정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2DB4EC5D-13EB-4FC9-98E2-0CCB3E5D7E04}"/>
              </a:ext>
            </a:extLst>
          </p:cNvPr>
          <p:cNvSpPr/>
          <p:nvPr/>
        </p:nvSpPr>
        <p:spPr>
          <a:xfrm>
            <a:off x="-987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개  요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9B37260F-394F-4192-8136-3556889AF318}"/>
              </a:ext>
            </a:extLst>
          </p:cNvPr>
          <p:cNvSpPr/>
          <p:nvPr/>
        </p:nvSpPr>
        <p:spPr>
          <a:xfrm>
            <a:off x="3406485" y="0"/>
            <a:ext cx="1144800" cy="3395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텍스트 감지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8C87AB4A-B304-4991-86B3-2A99074254F7}"/>
              </a:ext>
            </a:extLst>
          </p:cNvPr>
          <p:cNvSpPr/>
          <p:nvPr/>
        </p:nvSpPr>
        <p:spPr>
          <a:xfrm>
            <a:off x="2254357" y="0"/>
            <a:ext cx="1152128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인식모델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(Data)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E83ADDE8-0F6A-4960-A429-B8B453705D8F}"/>
              </a:ext>
            </a:extLst>
          </p:cNvPr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4075E57D-4A5B-4C1D-AA75-832E9B4B4064}"/>
              </a:ext>
            </a:extLst>
          </p:cNvPr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C485AEC5-2A38-4BDA-A98B-E2776B77326C}"/>
              </a:ext>
            </a:extLst>
          </p:cNvPr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B1CC960E-B9AC-42A2-912B-7870FBBD395B}"/>
              </a:ext>
            </a:extLst>
          </p:cNvPr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일  정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6A06E8FB-F949-4D74-A1A2-73A54B1137E7}"/>
              </a:ext>
            </a:extLst>
          </p:cNvPr>
          <p:cNvSpPr/>
          <p:nvPr/>
        </p:nvSpPr>
        <p:spPr>
          <a:xfrm>
            <a:off x="113492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진행현황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52479E0C-0D24-4B9C-96DC-FD58495B963C}"/>
              </a:ext>
            </a:extLst>
          </p:cNvPr>
          <p:cNvSpPr/>
          <p:nvPr/>
        </p:nvSpPr>
        <p:spPr>
          <a:xfrm>
            <a:off x="46366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나눔고딕" pitchFamily="50" charset="-127"/>
                <a:ea typeface="나눔고딕" pitchFamily="50" charset="-127"/>
              </a:rPr>
              <a:t>인식모델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D389BFF0-2C62-40A9-9BFF-00143C5BE249}"/>
              </a:ext>
            </a:extLst>
          </p:cNvPr>
          <p:cNvSpPr/>
          <p:nvPr/>
        </p:nvSpPr>
        <p:spPr>
          <a:xfrm>
            <a:off x="57814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결  과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1F96F005-8F9C-4A3C-93AB-939AFA5CE5B0}"/>
              </a:ext>
            </a:extLst>
          </p:cNvPr>
          <p:cNvSpPr/>
          <p:nvPr/>
        </p:nvSpPr>
        <p:spPr>
          <a:xfrm>
            <a:off x="69262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향후 과제</a:t>
            </a:r>
          </a:p>
        </p:txBody>
      </p:sp>
    </p:spTree>
    <p:extLst>
      <p:ext uri="{BB962C8B-B14F-4D97-AF65-F5344CB8AC3E}">
        <p14:creationId xmlns:p14="http://schemas.microsoft.com/office/powerpoint/2010/main" val="2288813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15A491D-773A-45F3-B7A9-33F60F1E2463}"/>
              </a:ext>
            </a:extLst>
          </p:cNvPr>
          <p:cNvSpPr/>
          <p:nvPr/>
        </p:nvSpPr>
        <p:spPr>
          <a:xfrm>
            <a:off x="611560" y="627534"/>
            <a:ext cx="1944216" cy="31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결 </a:t>
            </a:r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과</a:t>
            </a:r>
            <a:endParaRPr lang="ko-KR" altLang="en-US" sz="14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xmlns="" id="{28B525BB-4E9C-46CE-B9FE-597A503FD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07335" y="2797139"/>
            <a:ext cx="1241352" cy="134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5A6E5F4F-4DBF-4E2C-9D16-8D168F5A2893}"/>
              </a:ext>
            </a:extLst>
          </p:cNvPr>
          <p:cNvGrpSpPr/>
          <p:nvPr/>
        </p:nvGrpSpPr>
        <p:grpSpPr>
          <a:xfrm>
            <a:off x="795962" y="2861053"/>
            <a:ext cx="1978405" cy="1301272"/>
            <a:chOff x="395536" y="1556792"/>
            <a:chExt cx="4608512" cy="3178190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B4D71F86-82F9-474D-8DF1-23F5D3CB14DC}"/>
                </a:ext>
              </a:extLst>
            </p:cNvPr>
            <p:cNvGrpSpPr/>
            <p:nvPr/>
          </p:nvGrpSpPr>
          <p:grpSpPr>
            <a:xfrm>
              <a:off x="395536" y="1556792"/>
              <a:ext cx="2952328" cy="3168352"/>
              <a:chOff x="899592" y="1556792"/>
              <a:chExt cx="1296144" cy="1382554"/>
            </a:xfrm>
          </p:grpSpPr>
          <p:pic>
            <p:nvPicPr>
              <p:cNvPr id="64" name="Picture 2">
                <a:extLst>
                  <a:ext uri="{FF2B5EF4-FFF2-40B4-BE49-F238E27FC236}">
                    <a16:creationId xmlns:a16="http://schemas.microsoft.com/office/drawing/2014/main" xmlns="" id="{74CE2119-169D-41BE-9F6C-0E9AFBD728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99592" y="1556792"/>
                <a:ext cx="1296144" cy="1382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1E3C2E18-5D4A-4BB1-B4E9-CA18C055211A}"/>
                  </a:ext>
                </a:extLst>
              </p:cNvPr>
              <p:cNvSpPr/>
              <p:nvPr/>
            </p:nvSpPr>
            <p:spPr>
              <a:xfrm>
                <a:off x="1115616" y="1844824"/>
                <a:ext cx="864096" cy="864096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xmlns="" id="{AF4DACE8-AEEE-49AD-B66A-231DDF0BEFAC}"/>
                  </a:ext>
                </a:extLst>
              </p:cNvPr>
              <p:cNvCxnSpPr/>
              <p:nvPr/>
            </p:nvCxnSpPr>
            <p:spPr>
              <a:xfrm>
                <a:off x="1115616" y="1844824"/>
                <a:ext cx="864096" cy="86409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xmlns="" id="{EEBC0BB0-A9E9-495C-970E-609E0385794F}"/>
                  </a:ext>
                </a:extLst>
              </p:cNvPr>
              <p:cNvCxnSpPr/>
              <p:nvPr/>
            </p:nvCxnSpPr>
            <p:spPr>
              <a:xfrm flipH="1">
                <a:off x="1115616" y="1844824"/>
                <a:ext cx="864096" cy="86409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C7066E9A-56BA-4CCD-843B-6AF509BFA9A7}"/>
                </a:ext>
              </a:extLst>
            </p:cNvPr>
            <p:cNvGrpSpPr/>
            <p:nvPr/>
          </p:nvGrpSpPr>
          <p:grpSpPr>
            <a:xfrm>
              <a:off x="3419872" y="1650008"/>
              <a:ext cx="1584176" cy="3084974"/>
              <a:chOff x="2195736" y="1700808"/>
              <a:chExt cx="648071" cy="1262033"/>
            </a:xfrm>
          </p:grpSpPr>
          <p:pic>
            <p:nvPicPr>
              <p:cNvPr id="60" name="Picture 3">
                <a:extLst>
                  <a:ext uri="{FF2B5EF4-FFF2-40B4-BE49-F238E27FC236}">
                    <a16:creationId xmlns:a16="http://schemas.microsoft.com/office/drawing/2014/main" xmlns="" id="{658F9FF3-D6A3-4B82-A7EB-897AA7FFAB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195736" y="1700808"/>
                <a:ext cx="648071" cy="1262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A0D2336A-47C3-41EB-8EF5-C28AE51B275D}"/>
                  </a:ext>
                </a:extLst>
              </p:cNvPr>
              <p:cNvSpPr/>
              <p:nvPr/>
            </p:nvSpPr>
            <p:spPr>
              <a:xfrm>
                <a:off x="2267744" y="1772816"/>
                <a:ext cx="504056" cy="1152128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xmlns="" id="{0D327AA1-227A-4C0B-A392-FB1D07279E00}"/>
                  </a:ext>
                </a:extLst>
              </p:cNvPr>
              <p:cNvCxnSpPr/>
              <p:nvPr/>
            </p:nvCxnSpPr>
            <p:spPr>
              <a:xfrm>
                <a:off x="2267744" y="1772816"/>
                <a:ext cx="504056" cy="1152128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xmlns="" id="{0D38126A-FED5-4891-89A6-55C8ACB2B3E0}"/>
                  </a:ext>
                </a:extLst>
              </p:cNvPr>
              <p:cNvCxnSpPr/>
              <p:nvPr/>
            </p:nvCxnSpPr>
            <p:spPr>
              <a:xfrm flipH="1">
                <a:off x="2267744" y="1772816"/>
                <a:ext cx="504056" cy="1152128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xmlns="" id="{4B49A601-FF8B-4CBF-9D88-084EA072EF7D}"/>
                </a:ext>
              </a:extLst>
            </p:cNvPr>
            <p:cNvCxnSpPr/>
            <p:nvPr/>
          </p:nvCxnSpPr>
          <p:spPr>
            <a:xfrm>
              <a:off x="1907704" y="3212976"/>
              <a:ext cx="2304256" cy="0"/>
            </a:xfrm>
            <a:prstGeom prst="line">
              <a:avLst/>
            </a:prstGeom>
            <a:ln w="635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06530F0E-DF20-4100-B59A-625F2D42123B}"/>
                </a:ext>
              </a:extLst>
            </p:cNvPr>
            <p:cNvSpPr/>
            <p:nvPr/>
          </p:nvSpPr>
          <p:spPr>
            <a:xfrm>
              <a:off x="1712000" y="3058800"/>
              <a:ext cx="288032" cy="2880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xmlns="" id="{22B1F5D5-387E-4197-9A86-37DCD66DE6C0}"/>
                </a:ext>
              </a:extLst>
            </p:cNvPr>
            <p:cNvSpPr/>
            <p:nvPr/>
          </p:nvSpPr>
          <p:spPr>
            <a:xfrm>
              <a:off x="4067944" y="3058800"/>
              <a:ext cx="288032" cy="2880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55AB8371-5808-481A-8CCE-EBB5FE7E068C}"/>
              </a:ext>
            </a:extLst>
          </p:cNvPr>
          <p:cNvGrpSpPr/>
          <p:nvPr/>
        </p:nvGrpSpPr>
        <p:grpSpPr>
          <a:xfrm>
            <a:off x="5259676" y="2986693"/>
            <a:ext cx="1589868" cy="1171604"/>
            <a:chOff x="395536" y="3645024"/>
            <a:chExt cx="2951187" cy="2280253"/>
          </a:xfrm>
        </p:grpSpPr>
        <p:pic>
          <p:nvPicPr>
            <p:cNvPr id="69" name="Picture 5">
              <a:extLst>
                <a:ext uri="{FF2B5EF4-FFF2-40B4-BE49-F238E27FC236}">
                  <a16:creationId xmlns:a16="http://schemas.microsoft.com/office/drawing/2014/main" xmlns="" id="{09FBC5D4-E58F-49C9-84E1-1E49010030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5536" y="5085184"/>
              <a:ext cx="720080" cy="840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xmlns="" id="{B15CA07A-667A-46BA-A628-86E0916F3445}"/>
                </a:ext>
              </a:extLst>
            </p:cNvPr>
            <p:cNvGrpSpPr/>
            <p:nvPr/>
          </p:nvGrpSpPr>
          <p:grpSpPr>
            <a:xfrm>
              <a:off x="508184" y="5291048"/>
              <a:ext cx="452368" cy="455126"/>
              <a:chOff x="231200" y="4724256"/>
              <a:chExt cx="1568424" cy="1577987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xmlns="" id="{464127C7-96B9-4E8E-BA4D-388231C7520E}"/>
                  </a:ext>
                </a:extLst>
              </p:cNvPr>
              <p:cNvSpPr/>
              <p:nvPr/>
            </p:nvSpPr>
            <p:spPr>
              <a:xfrm>
                <a:off x="231200" y="4724256"/>
                <a:ext cx="1568424" cy="15779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xmlns="" id="{34490BFE-17BD-486A-A9F2-0413270728A6}"/>
                  </a:ext>
                </a:extLst>
              </p:cNvPr>
              <p:cNvCxnSpPr/>
              <p:nvPr/>
            </p:nvCxnSpPr>
            <p:spPr>
              <a:xfrm>
                <a:off x="231200" y="4724256"/>
                <a:ext cx="1568424" cy="1577987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xmlns="" id="{3332730D-A9E9-4817-A3BC-201C0806AE0F}"/>
                  </a:ext>
                </a:extLst>
              </p:cNvPr>
              <p:cNvCxnSpPr/>
              <p:nvPr/>
            </p:nvCxnSpPr>
            <p:spPr>
              <a:xfrm flipH="1">
                <a:off x="231200" y="4724256"/>
                <a:ext cx="1568424" cy="1577987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xmlns="" id="{78D7F8DE-CBF2-470F-A8F6-F28683B2B762}"/>
                </a:ext>
              </a:extLst>
            </p:cNvPr>
            <p:cNvGrpSpPr/>
            <p:nvPr/>
          </p:nvGrpSpPr>
          <p:grpSpPr>
            <a:xfrm>
              <a:off x="1619672" y="3645024"/>
              <a:ext cx="646931" cy="603802"/>
              <a:chOff x="1907704" y="3645024"/>
              <a:chExt cx="646931" cy="603802"/>
            </a:xfrm>
          </p:grpSpPr>
          <p:pic>
            <p:nvPicPr>
              <p:cNvPr id="79" name="Picture 6">
                <a:extLst>
                  <a:ext uri="{FF2B5EF4-FFF2-40B4-BE49-F238E27FC236}">
                    <a16:creationId xmlns:a16="http://schemas.microsoft.com/office/drawing/2014/main" xmlns="" id="{235E2446-A24F-4D6C-94E1-3584996B19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907704" y="3645024"/>
                <a:ext cx="646931" cy="6038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xmlns="" id="{939DC008-495B-44F8-B983-7F55A1822A55}"/>
                  </a:ext>
                </a:extLst>
              </p:cNvPr>
              <p:cNvSpPr/>
              <p:nvPr/>
            </p:nvSpPr>
            <p:spPr>
              <a:xfrm>
                <a:off x="1979712" y="3717032"/>
                <a:ext cx="452368" cy="455126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xmlns="" id="{8655F111-7F55-459B-A439-5D833BB4AE06}"/>
                  </a:ext>
                </a:extLst>
              </p:cNvPr>
              <p:cNvCxnSpPr/>
              <p:nvPr/>
            </p:nvCxnSpPr>
            <p:spPr>
              <a:xfrm>
                <a:off x="1979712" y="3717032"/>
                <a:ext cx="452368" cy="45512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xmlns="" id="{50D1CA57-A46D-4873-82FF-2D9FB13DAC27}"/>
                  </a:ext>
                </a:extLst>
              </p:cNvPr>
              <p:cNvCxnSpPr/>
              <p:nvPr/>
            </p:nvCxnSpPr>
            <p:spPr>
              <a:xfrm flipH="1">
                <a:off x="1979712" y="3717032"/>
                <a:ext cx="452368" cy="45512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xmlns="" id="{303EE269-C14E-4CB7-8A04-7302DEF93188}"/>
                </a:ext>
              </a:extLst>
            </p:cNvPr>
            <p:cNvGrpSpPr/>
            <p:nvPr/>
          </p:nvGrpSpPr>
          <p:grpSpPr>
            <a:xfrm>
              <a:off x="2699792" y="3645024"/>
              <a:ext cx="646931" cy="603802"/>
              <a:chOff x="2987824" y="3645024"/>
              <a:chExt cx="646931" cy="603802"/>
            </a:xfrm>
          </p:grpSpPr>
          <p:pic>
            <p:nvPicPr>
              <p:cNvPr id="75" name="Picture 6">
                <a:extLst>
                  <a:ext uri="{FF2B5EF4-FFF2-40B4-BE49-F238E27FC236}">
                    <a16:creationId xmlns:a16="http://schemas.microsoft.com/office/drawing/2014/main" xmlns="" id="{2021A0D5-1313-4066-9598-373E27F0EB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987824" y="3645024"/>
                <a:ext cx="646931" cy="6038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xmlns="" id="{A2D24F33-B978-4FDC-96F1-AAC656B3E569}"/>
                  </a:ext>
                </a:extLst>
              </p:cNvPr>
              <p:cNvSpPr/>
              <p:nvPr/>
            </p:nvSpPr>
            <p:spPr>
              <a:xfrm>
                <a:off x="3059832" y="3717032"/>
                <a:ext cx="452368" cy="455126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xmlns="" id="{8FC2A738-CEAD-4023-A138-664FBBFD281C}"/>
                  </a:ext>
                </a:extLst>
              </p:cNvPr>
              <p:cNvCxnSpPr/>
              <p:nvPr/>
            </p:nvCxnSpPr>
            <p:spPr>
              <a:xfrm>
                <a:off x="3059832" y="3717032"/>
                <a:ext cx="452368" cy="45512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xmlns="" id="{B2125917-896D-4B36-92A1-D78C1D370823}"/>
                  </a:ext>
                </a:extLst>
              </p:cNvPr>
              <p:cNvCxnSpPr/>
              <p:nvPr/>
            </p:nvCxnSpPr>
            <p:spPr>
              <a:xfrm flipH="1">
                <a:off x="3059832" y="3717032"/>
                <a:ext cx="452368" cy="45512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947FE8C9-0D52-4B4A-A625-B2EA24174CE2}"/>
                </a:ext>
              </a:extLst>
            </p:cNvPr>
            <p:cNvCxnSpPr/>
            <p:nvPr/>
          </p:nvCxnSpPr>
          <p:spPr>
            <a:xfrm>
              <a:off x="1907704" y="4005064"/>
              <a:ext cx="1152128" cy="0"/>
            </a:xfrm>
            <a:prstGeom prst="line">
              <a:avLst/>
            </a:prstGeom>
            <a:ln w="635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xmlns="" id="{FA5F14EA-3854-44D5-B9BF-C740A9F2727A}"/>
                </a:ext>
              </a:extLst>
            </p:cNvPr>
            <p:cNvCxnSpPr/>
            <p:nvPr/>
          </p:nvCxnSpPr>
          <p:spPr>
            <a:xfrm flipV="1">
              <a:off x="755576" y="4005064"/>
              <a:ext cx="1152128" cy="1512168"/>
            </a:xfrm>
            <a:prstGeom prst="line">
              <a:avLst/>
            </a:prstGeom>
            <a:ln w="635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xmlns="" id="{DCE1BE5B-DB0A-4DF6-B6EA-B486F38654AC}"/>
              </a:ext>
            </a:extLst>
          </p:cNvPr>
          <p:cNvGrpSpPr/>
          <p:nvPr/>
        </p:nvGrpSpPr>
        <p:grpSpPr>
          <a:xfrm>
            <a:off x="7375368" y="2957302"/>
            <a:ext cx="1190623" cy="1146939"/>
            <a:chOff x="6012160" y="3717032"/>
            <a:chExt cx="2210091" cy="2232248"/>
          </a:xfrm>
        </p:grpSpPr>
        <p:pic>
          <p:nvPicPr>
            <p:cNvPr id="87" name="Picture 9">
              <a:extLst>
                <a:ext uri="{FF2B5EF4-FFF2-40B4-BE49-F238E27FC236}">
                  <a16:creationId xmlns:a16="http://schemas.microsoft.com/office/drawing/2014/main" xmlns="" id="{5E007265-340F-4590-B006-36C553935F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380312" y="3717032"/>
              <a:ext cx="841939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8" name="Picture 10">
              <a:extLst>
                <a:ext uri="{FF2B5EF4-FFF2-40B4-BE49-F238E27FC236}">
                  <a16:creationId xmlns:a16="http://schemas.microsoft.com/office/drawing/2014/main" xmlns="" id="{8B58AE5E-584B-4ADF-8102-510F1BD3C6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012160" y="5157192"/>
              <a:ext cx="918823" cy="792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1640D6C-D84D-4FB4-BB3E-338CC4C6BA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762" y="1103525"/>
            <a:ext cx="7881332" cy="1695403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2DB4EC5D-13EB-4FC9-98E2-0CCB3E5D7E04}"/>
              </a:ext>
            </a:extLst>
          </p:cNvPr>
          <p:cNvSpPr/>
          <p:nvPr/>
        </p:nvSpPr>
        <p:spPr>
          <a:xfrm>
            <a:off x="-987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개  요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9B37260F-394F-4192-8136-3556889AF318}"/>
              </a:ext>
            </a:extLst>
          </p:cNvPr>
          <p:cNvSpPr/>
          <p:nvPr/>
        </p:nvSpPr>
        <p:spPr>
          <a:xfrm>
            <a:off x="3406485" y="0"/>
            <a:ext cx="1144800" cy="3395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텍스트 감지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8C87AB4A-B304-4991-86B3-2A99074254F7}"/>
              </a:ext>
            </a:extLst>
          </p:cNvPr>
          <p:cNvSpPr/>
          <p:nvPr/>
        </p:nvSpPr>
        <p:spPr>
          <a:xfrm>
            <a:off x="2254357" y="0"/>
            <a:ext cx="1152128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인식모델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(Data)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E83ADDE8-0F6A-4960-A429-B8B453705D8F}"/>
              </a:ext>
            </a:extLst>
          </p:cNvPr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4075E57D-4A5B-4C1D-AA75-832E9B4B4064}"/>
              </a:ext>
            </a:extLst>
          </p:cNvPr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C485AEC5-2A38-4BDA-A98B-E2776B77326C}"/>
              </a:ext>
            </a:extLst>
          </p:cNvPr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B1CC960E-B9AC-42A2-912B-7870FBBD395B}"/>
              </a:ext>
            </a:extLst>
          </p:cNvPr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일  정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6A06E8FB-F949-4D74-A1A2-73A54B1137E7}"/>
              </a:ext>
            </a:extLst>
          </p:cNvPr>
          <p:cNvSpPr/>
          <p:nvPr/>
        </p:nvSpPr>
        <p:spPr>
          <a:xfrm>
            <a:off x="113492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진행현황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52479E0C-0D24-4B9C-96DC-FD58495B963C}"/>
              </a:ext>
            </a:extLst>
          </p:cNvPr>
          <p:cNvSpPr/>
          <p:nvPr/>
        </p:nvSpPr>
        <p:spPr>
          <a:xfrm>
            <a:off x="46366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나눔고딕" pitchFamily="50" charset="-127"/>
                <a:ea typeface="나눔고딕" pitchFamily="50" charset="-127"/>
              </a:rPr>
              <a:t>인식모델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D389BFF0-2C62-40A9-9BFF-00143C5BE249}"/>
              </a:ext>
            </a:extLst>
          </p:cNvPr>
          <p:cNvSpPr/>
          <p:nvPr/>
        </p:nvSpPr>
        <p:spPr>
          <a:xfrm>
            <a:off x="57814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결  과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1F96F005-8F9C-4A3C-93AB-939AFA5CE5B0}"/>
              </a:ext>
            </a:extLst>
          </p:cNvPr>
          <p:cNvSpPr/>
          <p:nvPr/>
        </p:nvSpPr>
        <p:spPr>
          <a:xfrm>
            <a:off x="69262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향후 과제</a:t>
            </a:r>
          </a:p>
        </p:txBody>
      </p:sp>
    </p:spTree>
    <p:extLst>
      <p:ext uri="{BB962C8B-B14F-4D97-AF65-F5344CB8AC3E}">
        <p14:creationId xmlns:p14="http://schemas.microsoft.com/office/powerpoint/2010/main" val="1177948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15A491D-773A-45F3-B7A9-33F60F1E2463}"/>
              </a:ext>
            </a:extLst>
          </p:cNvPr>
          <p:cNvSpPr/>
          <p:nvPr/>
        </p:nvSpPr>
        <p:spPr>
          <a:xfrm>
            <a:off x="611560" y="627534"/>
            <a:ext cx="1944216" cy="31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결  과</a:t>
            </a:r>
            <a:endParaRPr lang="ko-KR" altLang="en-US" sz="14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FADDA1CD-3A9D-4F53-8DB5-07427023E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75" y="1956908"/>
            <a:ext cx="3799543" cy="1229683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38C6235C-A27E-43D6-A51C-88AA0424EB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134" t="2205" r="10582" b="70186"/>
          <a:stretch/>
        </p:blipFill>
        <p:spPr>
          <a:xfrm>
            <a:off x="6084168" y="1166562"/>
            <a:ext cx="1035685" cy="1117156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0BCA3B2A-0B9C-4F49-B3B6-326E78D783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134" t="35177" r="10582" b="37214"/>
          <a:stretch/>
        </p:blipFill>
        <p:spPr>
          <a:xfrm>
            <a:off x="6084168" y="2482965"/>
            <a:ext cx="1035685" cy="1117156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2DB4EC5D-13EB-4FC9-98E2-0CCB3E5D7E04}"/>
              </a:ext>
            </a:extLst>
          </p:cNvPr>
          <p:cNvSpPr/>
          <p:nvPr/>
        </p:nvSpPr>
        <p:spPr>
          <a:xfrm>
            <a:off x="-987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개  요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9B37260F-394F-4192-8136-3556889AF318}"/>
              </a:ext>
            </a:extLst>
          </p:cNvPr>
          <p:cNvSpPr/>
          <p:nvPr/>
        </p:nvSpPr>
        <p:spPr>
          <a:xfrm>
            <a:off x="3406485" y="0"/>
            <a:ext cx="1144800" cy="3395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텍스트 감지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8C87AB4A-B304-4991-86B3-2A99074254F7}"/>
              </a:ext>
            </a:extLst>
          </p:cNvPr>
          <p:cNvSpPr/>
          <p:nvPr/>
        </p:nvSpPr>
        <p:spPr>
          <a:xfrm>
            <a:off x="2254357" y="0"/>
            <a:ext cx="1152128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인식모델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(Data)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E83ADDE8-0F6A-4960-A429-B8B453705D8F}"/>
              </a:ext>
            </a:extLst>
          </p:cNvPr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075E57D-4A5B-4C1D-AA75-832E9B4B4064}"/>
              </a:ext>
            </a:extLst>
          </p:cNvPr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C485AEC5-2A38-4BDA-A98B-E2776B77326C}"/>
              </a:ext>
            </a:extLst>
          </p:cNvPr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B1CC960E-B9AC-42A2-912B-7870FBBD395B}"/>
              </a:ext>
            </a:extLst>
          </p:cNvPr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일  정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6A06E8FB-F949-4D74-A1A2-73A54B1137E7}"/>
              </a:ext>
            </a:extLst>
          </p:cNvPr>
          <p:cNvSpPr/>
          <p:nvPr/>
        </p:nvSpPr>
        <p:spPr>
          <a:xfrm>
            <a:off x="113492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진행현황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52479E0C-0D24-4B9C-96DC-FD58495B963C}"/>
              </a:ext>
            </a:extLst>
          </p:cNvPr>
          <p:cNvSpPr/>
          <p:nvPr/>
        </p:nvSpPr>
        <p:spPr>
          <a:xfrm>
            <a:off x="46366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나눔고딕" pitchFamily="50" charset="-127"/>
                <a:ea typeface="나눔고딕" pitchFamily="50" charset="-127"/>
              </a:rPr>
              <a:t>인식모델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389BFF0-2C62-40A9-9BFF-00143C5BE249}"/>
              </a:ext>
            </a:extLst>
          </p:cNvPr>
          <p:cNvSpPr/>
          <p:nvPr/>
        </p:nvSpPr>
        <p:spPr>
          <a:xfrm>
            <a:off x="57814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결  과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1F96F005-8F9C-4A3C-93AB-939AFA5CE5B0}"/>
              </a:ext>
            </a:extLst>
          </p:cNvPr>
          <p:cNvSpPr/>
          <p:nvPr/>
        </p:nvSpPr>
        <p:spPr>
          <a:xfrm>
            <a:off x="69262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향후 과제</a:t>
            </a:r>
          </a:p>
        </p:txBody>
      </p:sp>
    </p:spTree>
    <p:extLst>
      <p:ext uri="{BB962C8B-B14F-4D97-AF65-F5344CB8AC3E}">
        <p14:creationId xmlns:p14="http://schemas.microsoft.com/office/powerpoint/2010/main" val="1434852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11560" y="627534"/>
            <a:ext cx="1944216" cy="31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텍스트 이미지 </a:t>
            </a:r>
            <a:r>
              <a:rPr lang="ko-KR" altLang="en-US" sz="140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전처리</a:t>
            </a:r>
            <a:endParaRPr lang="ko-KR" altLang="en-US" sz="14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5536" y="4356224"/>
            <a:ext cx="2376264" cy="442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소설 이미지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353811" y="4356224"/>
            <a:ext cx="2376264" cy="402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라인 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슬라이싱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53880" y="4371225"/>
            <a:ext cx="2376264" cy="402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문자 이미지</a:t>
            </a:r>
          </a:p>
        </p:txBody>
      </p:sp>
      <p:sp>
        <p:nvSpPr>
          <p:cNvPr id="18" name="아래쪽 화살표 17"/>
          <p:cNvSpPr/>
          <p:nvPr/>
        </p:nvSpPr>
        <p:spPr>
          <a:xfrm rot="16200000">
            <a:off x="3006800" y="4507558"/>
            <a:ext cx="246479" cy="14761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4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0362" y="1533222"/>
            <a:ext cx="2664296" cy="1330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F5288CD-AC17-454C-A573-260B749F89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43" b="91467"/>
          <a:stretch/>
        </p:blipFill>
        <p:spPr>
          <a:xfrm>
            <a:off x="3038352" y="1629830"/>
            <a:ext cx="2857889" cy="291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D5034F5B-5071-4028-8881-CB511F13F8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454" b="80956"/>
          <a:stretch/>
        </p:blipFill>
        <p:spPr>
          <a:xfrm>
            <a:off x="3029559" y="2198508"/>
            <a:ext cx="2857889" cy="291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D176B5B0-BFE2-43B7-AD6E-92BAA1846E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377" b="71033"/>
          <a:stretch/>
        </p:blipFill>
        <p:spPr>
          <a:xfrm>
            <a:off x="3029559" y="2754179"/>
            <a:ext cx="2857889" cy="291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FF88EF30-B619-4B9C-A249-14BAE85BED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2" b="29129"/>
          <a:stretch/>
        </p:blipFill>
        <p:spPr>
          <a:xfrm>
            <a:off x="611560" y="1057639"/>
            <a:ext cx="2020323" cy="3175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2DB4EC5D-13EB-4FC9-98E2-0CCB3E5D7E04}"/>
              </a:ext>
            </a:extLst>
          </p:cNvPr>
          <p:cNvSpPr/>
          <p:nvPr/>
        </p:nvSpPr>
        <p:spPr>
          <a:xfrm>
            <a:off x="-987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개  요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9B37260F-394F-4192-8136-3556889AF318}"/>
              </a:ext>
            </a:extLst>
          </p:cNvPr>
          <p:cNvSpPr/>
          <p:nvPr/>
        </p:nvSpPr>
        <p:spPr>
          <a:xfrm>
            <a:off x="3406485" y="0"/>
            <a:ext cx="1144800" cy="3395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텍스트 감지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8C87AB4A-B304-4991-86B3-2A99074254F7}"/>
              </a:ext>
            </a:extLst>
          </p:cNvPr>
          <p:cNvSpPr/>
          <p:nvPr/>
        </p:nvSpPr>
        <p:spPr>
          <a:xfrm>
            <a:off x="2254357" y="0"/>
            <a:ext cx="1152128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인식모델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(Data)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E83ADDE8-0F6A-4960-A429-B8B453705D8F}"/>
              </a:ext>
            </a:extLst>
          </p:cNvPr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4075E57D-4A5B-4C1D-AA75-832E9B4B4064}"/>
              </a:ext>
            </a:extLst>
          </p:cNvPr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C485AEC5-2A38-4BDA-A98B-E2776B77326C}"/>
              </a:ext>
            </a:extLst>
          </p:cNvPr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B1CC960E-B9AC-42A2-912B-7870FBBD395B}"/>
              </a:ext>
            </a:extLst>
          </p:cNvPr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일  정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6A06E8FB-F949-4D74-A1A2-73A54B1137E7}"/>
              </a:ext>
            </a:extLst>
          </p:cNvPr>
          <p:cNvSpPr/>
          <p:nvPr/>
        </p:nvSpPr>
        <p:spPr>
          <a:xfrm>
            <a:off x="113492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진행현황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52479E0C-0D24-4B9C-96DC-FD58495B963C}"/>
              </a:ext>
            </a:extLst>
          </p:cNvPr>
          <p:cNvSpPr/>
          <p:nvPr/>
        </p:nvSpPr>
        <p:spPr>
          <a:xfrm>
            <a:off x="46366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나눔고딕" pitchFamily="50" charset="-127"/>
                <a:ea typeface="나눔고딕" pitchFamily="50" charset="-127"/>
              </a:rPr>
              <a:t>인식모델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D389BFF0-2C62-40A9-9BFF-00143C5BE249}"/>
              </a:ext>
            </a:extLst>
          </p:cNvPr>
          <p:cNvSpPr/>
          <p:nvPr/>
        </p:nvSpPr>
        <p:spPr>
          <a:xfrm>
            <a:off x="57814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결  과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1F96F005-8F9C-4A3C-93AB-939AFA5CE5B0}"/>
              </a:ext>
            </a:extLst>
          </p:cNvPr>
          <p:cNvSpPr/>
          <p:nvPr/>
        </p:nvSpPr>
        <p:spPr>
          <a:xfrm>
            <a:off x="69262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향후 과제</a:t>
            </a:r>
          </a:p>
        </p:txBody>
      </p:sp>
      <p:sp>
        <p:nvSpPr>
          <p:cNvPr id="59" name="아래쪽 화살표 58"/>
          <p:cNvSpPr/>
          <p:nvPr/>
        </p:nvSpPr>
        <p:spPr>
          <a:xfrm rot="16200000">
            <a:off x="5962728" y="4507558"/>
            <a:ext cx="246479" cy="14761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284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147814"/>
            <a:ext cx="2520280" cy="1258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B8B65B8-95C5-4785-A8A5-1B0A5BFA1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519" y="1123689"/>
            <a:ext cx="3621243" cy="26721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D5D69E4-2FE5-4D29-B46B-223492E015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/>
          <a:srcRect t="1589" b="94148"/>
          <a:stretch/>
        </p:blipFill>
        <p:spPr bwMode="auto">
          <a:xfrm>
            <a:off x="920105" y="1302425"/>
            <a:ext cx="3030418" cy="2793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xmlns="" id="{51DCD780-A1FF-4EE3-9B59-AB628CE05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/>
          <a:srcRect t="12319" b="83418"/>
          <a:stretch/>
        </p:blipFill>
        <p:spPr bwMode="auto">
          <a:xfrm>
            <a:off x="917481" y="1747631"/>
            <a:ext cx="3030418" cy="2793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xmlns="" id="{B5A10A65-1134-4A73-AFD4-4BA9FB8D5F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/>
          <a:srcRect t="17435" b="78302"/>
          <a:stretch/>
        </p:blipFill>
        <p:spPr bwMode="auto">
          <a:xfrm>
            <a:off x="899592" y="2162193"/>
            <a:ext cx="3030418" cy="2793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xmlns="" id="{B2E84DFC-0625-40B5-9D0F-9CAE22C8E3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/>
          <a:srcRect t="22023" b="73714"/>
          <a:stretch/>
        </p:blipFill>
        <p:spPr bwMode="auto">
          <a:xfrm>
            <a:off x="917481" y="2594241"/>
            <a:ext cx="3030418" cy="2793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1F021B7-EE01-4CE6-9AA3-9F8BA23D2CC1}"/>
              </a:ext>
            </a:extLst>
          </p:cNvPr>
          <p:cNvSpPr/>
          <p:nvPr/>
        </p:nvSpPr>
        <p:spPr>
          <a:xfrm>
            <a:off x="4932042" y="1057568"/>
            <a:ext cx="3960436" cy="353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CV2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55675B0-9F04-46EC-AD66-1145984854B9}"/>
              </a:ext>
            </a:extLst>
          </p:cNvPr>
          <p:cNvSpPr/>
          <p:nvPr/>
        </p:nvSpPr>
        <p:spPr>
          <a:xfrm>
            <a:off x="611560" y="1057568"/>
            <a:ext cx="3600400" cy="353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rPr>
              <a:t>히스토그램</a:t>
            </a:r>
            <a:endParaRPr lang="en-US" altLang="ko-KR" sz="1200" dirty="0">
              <a:solidFill>
                <a:schemeClr val="tx1"/>
              </a:solidFill>
              <a:latin typeface="HY울릉도M" pitchFamily="18" charset="-127"/>
              <a:ea typeface="HY울릉도M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B3D486B-8BF0-4DFA-8827-151A78F69AEC}"/>
              </a:ext>
            </a:extLst>
          </p:cNvPr>
          <p:cNvSpPr/>
          <p:nvPr/>
        </p:nvSpPr>
        <p:spPr>
          <a:xfrm>
            <a:off x="611560" y="627534"/>
            <a:ext cx="1944216" cy="31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결과 비교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940283A0-7426-445F-83BB-AF2E34440916}"/>
              </a:ext>
            </a:extLst>
          </p:cNvPr>
          <p:cNvSpPr/>
          <p:nvPr/>
        </p:nvSpPr>
        <p:spPr>
          <a:xfrm>
            <a:off x="5580112" y="2162193"/>
            <a:ext cx="3600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643D682-FD62-46FF-95DE-A49FA0120B96}"/>
              </a:ext>
            </a:extLst>
          </p:cNvPr>
          <p:cNvSpPr/>
          <p:nvPr/>
        </p:nvSpPr>
        <p:spPr>
          <a:xfrm>
            <a:off x="6552220" y="2172857"/>
            <a:ext cx="2973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DB4EC5D-13EB-4FC9-98E2-0CCB3E5D7E04}"/>
              </a:ext>
            </a:extLst>
          </p:cNvPr>
          <p:cNvSpPr/>
          <p:nvPr/>
        </p:nvSpPr>
        <p:spPr>
          <a:xfrm>
            <a:off x="-987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개  요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9B37260F-394F-4192-8136-3556889AF318}"/>
              </a:ext>
            </a:extLst>
          </p:cNvPr>
          <p:cNvSpPr/>
          <p:nvPr/>
        </p:nvSpPr>
        <p:spPr>
          <a:xfrm>
            <a:off x="3406485" y="0"/>
            <a:ext cx="1144800" cy="3395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텍스트 감지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C87AB4A-B304-4991-86B3-2A99074254F7}"/>
              </a:ext>
            </a:extLst>
          </p:cNvPr>
          <p:cNvSpPr/>
          <p:nvPr/>
        </p:nvSpPr>
        <p:spPr>
          <a:xfrm>
            <a:off x="2254357" y="0"/>
            <a:ext cx="1152128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인식모델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(Data)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E83ADDE8-0F6A-4960-A429-B8B453705D8F}"/>
              </a:ext>
            </a:extLst>
          </p:cNvPr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4075E57D-4A5B-4C1D-AA75-832E9B4B4064}"/>
              </a:ext>
            </a:extLst>
          </p:cNvPr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485AEC5-2A38-4BDA-A98B-E2776B77326C}"/>
              </a:ext>
            </a:extLst>
          </p:cNvPr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1CC960E-B9AC-42A2-912B-7870FBBD395B}"/>
              </a:ext>
            </a:extLst>
          </p:cNvPr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일  정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6A06E8FB-F949-4D74-A1A2-73A54B1137E7}"/>
              </a:ext>
            </a:extLst>
          </p:cNvPr>
          <p:cNvSpPr/>
          <p:nvPr/>
        </p:nvSpPr>
        <p:spPr>
          <a:xfrm>
            <a:off x="113492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진행현황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52479E0C-0D24-4B9C-96DC-FD58495B963C}"/>
              </a:ext>
            </a:extLst>
          </p:cNvPr>
          <p:cNvSpPr/>
          <p:nvPr/>
        </p:nvSpPr>
        <p:spPr>
          <a:xfrm>
            <a:off x="46366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나눔고딕" pitchFamily="50" charset="-127"/>
                <a:ea typeface="나눔고딕" pitchFamily="50" charset="-127"/>
              </a:rPr>
              <a:t>인식모델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389BFF0-2C62-40A9-9BFF-00143C5BE249}"/>
              </a:ext>
            </a:extLst>
          </p:cNvPr>
          <p:cNvSpPr/>
          <p:nvPr/>
        </p:nvSpPr>
        <p:spPr>
          <a:xfrm>
            <a:off x="57814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결  과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1F96F005-8F9C-4A3C-93AB-939AFA5CE5B0}"/>
              </a:ext>
            </a:extLst>
          </p:cNvPr>
          <p:cNvSpPr/>
          <p:nvPr/>
        </p:nvSpPr>
        <p:spPr>
          <a:xfrm>
            <a:off x="69262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향후 과제</a:t>
            </a:r>
          </a:p>
        </p:txBody>
      </p:sp>
    </p:spTree>
    <p:extLst>
      <p:ext uri="{BB962C8B-B14F-4D97-AF65-F5344CB8AC3E}">
        <p14:creationId xmlns:p14="http://schemas.microsoft.com/office/powerpoint/2010/main" val="3500343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11560" y="1347614"/>
            <a:ext cx="2880320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</a:rPr>
              <a:t>OCR</a:t>
            </a:r>
            <a:endParaRPr lang="ko-KR" altLang="en-US" sz="1400" dirty="0">
              <a:solidFill>
                <a:schemeClr val="dk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1560" y="2211710"/>
            <a:ext cx="2880320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dk1"/>
                </a:solidFill>
                <a:latin typeface="나눔고딕" pitchFamily="50" charset="-127"/>
                <a:ea typeface="나눔고딕" pitchFamily="50" charset="-127"/>
              </a:rPr>
              <a:t>TTS</a:t>
            </a:r>
            <a:endParaRPr lang="ko-KR" altLang="en-US" sz="1400" dirty="0">
              <a:solidFill>
                <a:schemeClr val="dk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 rot="16200000">
            <a:off x="4157954" y="1563638"/>
            <a:ext cx="324036" cy="21602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dk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42108" y="1347614"/>
            <a:ext cx="334631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텍스트 이미지 전처리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042108" y="2502951"/>
            <a:ext cx="3346316" cy="6416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텍스트 인식 모델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042108" y="3579862"/>
            <a:ext cx="3346316" cy="641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후처리</a:t>
            </a:r>
          </a:p>
        </p:txBody>
      </p:sp>
      <p:sp>
        <p:nvSpPr>
          <p:cNvPr id="23" name="아래쪽 화살표 22"/>
          <p:cNvSpPr/>
          <p:nvPr/>
        </p:nvSpPr>
        <p:spPr>
          <a:xfrm>
            <a:off x="6391230" y="2139702"/>
            <a:ext cx="648072" cy="21602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아래쪽 화살표 23"/>
          <p:cNvSpPr/>
          <p:nvPr/>
        </p:nvSpPr>
        <p:spPr>
          <a:xfrm>
            <a:off x="6391230" y="3219822"/>
            <a:ext cx="648072" cy="21602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6BA5B275-EAB7-4604-B9DE-41342FF8C65D}"/>
              </a:ext>
            </a:extLst>
          </p:cNvPr>
          <p:cNvSpPr/>
          <p:nvPr/>
        </p:nvSpPr>
        <p:spPr>
          <a:xfrm>
            <a:off x="611560" y="627534"/>
            <a:ext cx="1944216" cy="31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인식모델</a:t>
            </a:r>
            <a:endParaRPr lang="ko-KR" altLang="en-US" sz="14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2DB4EC5D-13EB-4FC9-98E2-0CCB3E5D7E04}"/>
              </a:ext>
            </a:extLst>
          </p:cNvPr>
          <p:cNvSpPr/>
          <p:nvPr/>
        </p:nvSpPr>
        <p:spPr>
          <a:xfrm>
            <a:off x="-987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개  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9B37260F-394F-4192-8136-3556889AF318}"/>
              </a:ext>
            </a:extLst>
          </p:cNvPr>
          <p:cNvSpPr/>
          <p:nvPr/>
        </p:nvSpPr>
        <p:spPr>
          <a:xfrm>
            <a:off x="3406485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텍스트 감지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8C87AB4A-B304-4991-86B3-2A99074254F7}"/>
              </a:ext>
            </a:extLst>
          </p:cNvPr>
          <p:cNvSpPr/>
          <p:nvPr/>
        </p:nvSpPr>
        <p:spPr>
          <a:xfrm>
            <a:off x="2254357" y="0"/>
            <a:ext cx="1152128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인식모델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(Data)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E83ADDE8-0F6A-4960-A429-B8B453705D8F}"/>
              </a:ext>
            </a:extLst>
          </p:cNvPr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075E57D-4A5B-4C1D-AA75-832E9B4B4064}"/>
              </a:ext>
            </a:extLst>
          </p:cNvPr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485AEC5-2A38-4BDA-A98B-E2776B77326C}"/>
              </a:ext>
            </a:extLst>
          </p:cNvPr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1CC960E-B9AC-42A2-912B-7870FBBD395B}"/>
              </a:ext>
            </a:extLst>
          </p:cNvPr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일  정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A06E8FB-F949-4D74-A1A2-73A54B1137E7}"/>
              </a:ext>
            </a:extLst>
          </p:cNvPr>
          <p:cNvSpPr/>
          <p:nvPr/>
        </p:nvSpPr>
        <p:spPr>
          <a:xfrm>
            <a:off x="113492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진행현황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52479E0C-0D24-4B9C-96DC-FD58495B963C}"/>
              </a:ext>
            </a:extLst>
          </p:cNvPr>
          <p:cNvSpPr/>
          <p:nvPr/>
        </p:nvSpPr>
        <p:spPr>
          <a:xfrm>
            <a:off x="4636680" y="0"/>
            <a:ext cx="1144800" cy="3395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나눔고딕" pitchFamily="50" charset="-127"/>
                <a:ea typeface="나눔고딕" pitchFamily="50" charset="-127"/>
              </a:rPr>
              <a:t>인식모델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389BFF0-2C62-40A9-9BFF-00143C5BE249}"/>
              </a:ext>
            </a:extLst>
          </p:cNvPr>
          <p:cNvSpPr/>
          <p:nvPr/>
        </p:nvSpPr>
        <p:spPr>
          <a:xfrm>
            <a:off x="57814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결  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1F96F005-8F9C-4A3C-93AB-939AFA5CE5B0}"/>
              </a:ext>
            </a:extLst>
          </p:cNvPr>
          <p:cNvSpPr/>
          <p:nvPr/>
        </p:nvSpPr>
        <p:spPr>
          <a:xfrm>
            <a:off x="69262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향후 과제</a:t>
            </a:r>
          </a:p>
        </p:txBody>
      </p:sp>
    </p:spTree>
    <p:extLst>
      <p:ext uri="{BB962C8B-B14F-4D97-AF65-F5344CB8AC3E}">
        <p14:creationId xmlns:p14="http://schemas.microsoft.com/office/powerpoint/2010/main" val="1978230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23">
            <a:extLst>
              <a:ext uri="{FF2B5EF4-FFF2-40B4-BE49-F238E27FC236}">
                <a16:creationId xmlns:a16="http://schemas.microsoft.com/office/drawing/2014/main" xmlns="" id="{17AA7DD0-B5B7-44F8-B5B2-4039D3F4F0DE}"/>
              </a:ext>
            </a:extLst>
          </p:cNvPr>
          <p:cNvSpPr/>
          <p:nvPr/>
        </p:nvSpPr>
        <p:spPr>
          <a:xfrm>
            <a:off x="4035944" y="1651179"/>
            <a:ext cx="1144800" cy="99891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Conv2D(64, 21)</a:t>
            </a:r>
          </a:p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BatchNor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GlobMaxPool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24">
            <a:extLst>
              <a:ext uri="{FF2B5EF4-FFF2-40B4-BE49-F238E27FC236}">
                <a16:creationId xmlns:a16="http://schemas.microsoft.com/office/drawing/2014/main" xmlns="" id="{141CAD87-B0FA-4D31-8995-A2AA48F3592D}"/>
              </a:ext>
            </a:extLst>
          </p:cNvPr>
          <p:cNvSpPr/>
          <p:nvPr/>
        </p:nvSpPr>
        <p:spPr>
          <a:xfrm>
            <a:off x="5334948" y="1651179"/>
            <a:ext cx="1144800" cy="99891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Conv2D(21, 64)</a:t>
            </a:r>
          </a:p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BatchNor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GlobMaxPool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25">
            <a:extLst>
              <a:ext uri="{FF2B5EF4-FFF2-40B4-BE49-F238E27FC236}">
                <a16:creationId xmlns:a16="http://schemas.microsoft.com/office/drawing/2014/main" xmlns="" id="{70003856-2DAA-4098-9AEC-DA67525C1561}"/>
              </a:ext>
            </a:extLst>
          </p:cNvPr>
          <p:cNvSpPr/>
          <p:nvPr/>
        </p:nvSpPr>
        <p:spPr>
          <a:xfrm>
            <a:off x="6645720" y="1651179"/>
            <a:ext cx="1144800" cy="99891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Conv2D(21, 21)</a:t>
            </a:r>
          </a:p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BatchNor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GlobMaxPool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26">
            <a:extLst>
              <a:ext uri="{FF2B5EF4-FFF2-40B4-BE49-F238E27FC236}">
                <a16:creationId xmlns:a16="http://schemas.microsoft.com/office/drawing/2014/main" xmlns="" id="{2AE7B62C-1CB4-40F0-97FA-C68725D67CF5}"/>
              </a:ext>
            </a:extLst>
          </p:cNvPr>
          <p:cNvSpPr/>
          <p:nvPr/>
        </p:nvSpPr>
        <p:spPr>
          <a:xfrm>
            <a:off x="7956376" y="1651179"/>
            <a:ext cx="1144800" cy="99891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Conv2D(5, 5)</a:t>
            </a:r>
          </a:p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BatchNor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GlobMaxPool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4">
            <a:extLst>
              <a:ext uri="{FF2B5EF4-FFF2-40B4-BE49-F238E27FC236}">
                <a16:creationId xmlns:a16="http://schemas.microsoft.com/office/drawing/2014/main" xmlns="" id="{742BEF46-9A2B-401F-9660-7EA8C5FB1FF7}"/>
              </a:ext>
            </a:extLst>
          </p:cNvPr>
          <p:cNvSpPr/>
          <p:nvPr/>
        </p:nvSpPr>
        <p:spPr>
          <a:xfrm>
            <a:off x="5667940" y="3019331"/>
            <a:ext cx="1782288" cy="288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Flatten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27">
            <a:extLst>
              <a:ext uri="{FF2B5EF4-FFF2-40B4-BE49-F238E27FC236}">
                <a16:creationId xmlns:a16="http://schemas.microsoft.com/office/drawing/2014/main" xmlns="" id="{30922818-2D52-4CB4-8DBE-8034FD4A2CB8}"/>
              </a:ext>
            </a:extLst>
          </p:cNvPr>
          <p:cNvSpPr/>
          <p:nvPr/>
        </p:nvSpPr>
        <p:spPr>
          <a:xfrm>
            <a:off x="5453648" y="3523387"/>
            <a:ext cx="2210872" cy="50467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Dense(1512)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Dense(2350, </a:t>
            </a:r>
            <a:r>
              <a:rPr lang="en-US" altLang="ko-KR" sz="1400" dirty="0" err="1">
                <a:solidFill>
                  <a:schemeClr val="tx1"/>
                </a:solidFill>
              </a:rPr>
              <a:t>softmax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28">
            <a:extLst>
              <a:ext uri="{FF2B5EF4-FFF2-40B4-BE49-F238E27FC236}">
                <a16:creationId xmlns:a16="http://schemas.microsoft.com/office/drawing/2014/main" xmlns="" id="{3699F670-C205-4613-B45C-5BAC9A41BBC7}"/>
              </a:ext>
            </a:extLst>
          </p:cNvPr>
          <p:cNvSpPr/>
          <p:nvPr/>
        </p:nvSpPr>
        <p:spPr>
          <a:xfrm>
            <a:off x="5667940" y="987574"/>
            <a:ext cx="1782288" cy="28803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Input</a:t>
            </a:r>
            <a:endParaRPr lang="ko-KR" altLang="en-US" sz="1400" dirty="0"/>
          </a:p>
        </p:txBody>
      </p:sp>
      <p:sp>
        <p:nvSpPr>
          <p:cNvPr id="21" name="모서리가 둥근 직사각형 29">
            <a:extLst>
              <a:ext uri="{FF2B5EF4-FFF2-40B4-BE49-F238E27FC236}">
                <a16:creationId xmlns:a16="http://schemas.microsoft.com/office/drawing/2014/main" xmlns="" id="{80D42871-C488-455D-BF4A-9119B64D5294}"/>
              </a:ext>
            </a:extLst>
          </p:cNvPr>
          <p:cNvSpPr/>
          <p:nvPr/>
        </p:nvSpPr>
        <p:spPr>
          <a:xfrm>
            <a:off x="5667940" y="4269330"/>
            <a:ext cx="1782288" cy="28803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Output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꺾인 연결선 34">
            <a:extLst>
              <a:ext uri="{FF2B5EF4-FFF2-40B4-BE49-F238E27FC236}">
                <a16:creationId xmlns:a16="http://schemas.microsoft.com/office/drawing/2014/main" xmlns="" id="{7790CF0A-47E4-4539-97D3-F99786D6C246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>
          <a:xfrm rot="5400000">
            <a:off x="5395928" y="488022"/>
            <a:ext cx="375573" cy="19507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36">
            <a:extLst>
              <a:ext uri="{FF2B5EF4-FFF2-40B4-BE49-F238E27FC236}">
                <a16:creationId xmlns:a16="http://schemas.microsoft.com/office/drawing/2014/main" xmlns="" id="{2105FBB7-A252-4FF7-9223-B869718A5564}"/>
              </a:ext>
            </a:extLst>
          </p:cNvPr>
          <p:cNvCxnSpPr>
            <a:cxnSpLocks/>
            <a:stCxn id="20" idx="2"/>
            <a:endCxn id="13" idx="0"/>
          </p:cNvCxnSpPr>
          <p:nvPr/>
        </p:nvCxnSpPr>
        <p:spPr>
          <a:xfrm rot="5400000">
            <a:off x="6045430" y="1137524"/>
            <a:ext cx="375573" cy="6517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39">
            <a:extLst>
              <a:ext uri="{FF2B5EF4-FFF2-40B4-BE49-F238E27FC236}">
                <a16:creationId xmlns:a16="http://schemas.microsoft.com/office/drawing/2014/main" xmlns="" id="{4B5AE9A6-1488-4D70-890C-F6C1510E64A3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 rot="16200000" flipH="1">
            <a:off x="6700816" y="1133874"/>
            <a:ext cx="375573" cy="6590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42">
            <a:extLst>
              <a:ext uri="{FF2B5EF4-FFF2-40B4-BE49-F238E27FC236}">
                <a16:creationId xmlns:a16="http://schemas.microsoft.com/office/drawing/2014/main" xmlns="" id="{CE5D4086-EED3-4088-99C8-B132AE2BB19C}"/>
              </a:ext>
            </a:extLst>
          </p:cNvPr>
          <p:cNvCxnSpPr>
            <a:cxnSpLocks/>
            <a:stCxn id="20" idx="2"/>
            <a:endCxn id="17" idx="0"/>
          </p:cNvCxnSpPr>
          <p:nvPr/>
        </p:nvCxnSpPr>
        <p:spPr>
          <a:xfrm rot="16200000" flipH="1">
            <a:off x="7356144" y="478546"/>
            <a:ext cx="375573" cy="19696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45">
            <a:extLst>
              <a:ext uri="{FF2B5EF4-FFF2-40B4-BE49-F238E27FC236}">
                <a16:creationId xmlns:a16="http://schemas.microsoft.com/office/drawing/2014/main" xmlns="" id="{B6AA4DEF-6852-4EF9-BFB1-FB04DDEDEF9C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rot="16200000" flipH="1">
            <a:off x="5399094" y="1859341"/>
            <a:ext cx="369240" cy="19507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48">
            <a:extLst>
              <a:ext uri="{FF2B5EF4-FFF2-40B4-BE49-F238E27FC236}">
                <a16:creationId xmlns:a16="http://schemas.microsoft.com/office/drawing/2014/main" xmlns="" id="{CE1AFA77-0D3D-4A16-A15B-266D77F6C62B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rot="16200000" flipH="1">
            <a:off x="6048596" y="2508843"/>
            <a:ext cx="369240" cy="6517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51">
            <a:extLst>
              <a:ext uri="{FF2B5EF4-FFF2-40B4-BE49-F238E27FC236}">
                <a16:creationId xmlns:a16="http://schemas.microsoft.com/office/drawing/2014/main" xmlns="" id="{2F6A17B4-D7F0-4BF3-AFE7-DDF1E5BBA9BF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rot="5400000">
            <a:off x="6703982" y="2505193"/>
            <a:ext cx="369240" cy="6590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54">
            <a:extLst>
              <a:ext uri="{FF2B5EF4-FFF2-40B4-BE49-F238E27FC236}">
                <a16:creationId xmlns:a16="http://schemas.microsoft.com/office/drawing/2014/main" xmlns="" id="{D292576A-BC00-4B29-9A4A-96D4F2BB438C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rot="5400000">
            <a:off x="7359310" y="1849865"/>
            <a:ext cx="369240" cy="19696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A768ED9C-4510-4BD6-ADA0-50FEAFD96AAF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6559084" y="3307363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38841766-245E-4B0D-9D92-5B7BBBAF68F3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>
            <a:off x="6559084" y="4028057"/>
            <a:ext cx="0" cy="24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8E967560-AB55-4E0B-8F30-D102D05A03FA}"/>
              </a:ext>
            </a:extLst>
          </p:cNvPr>
          <p:cNvSpPr/>
          <p:nvPr/>
        </p:nvSpPr>
        <p:spPr>
          <a:xfrm>
            <a:off x="611560" y="627534"/>
            <a:ext cx="1944216" cy="31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텍스트 인식 모델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28AF01CC-4422-4A63-B10E-D1E0C0665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42" y="1256592"/>
            <a:ext cx="3855232" cy="318798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2DB4EC5D-13EB-4FC9-98E2-0CCB3E5D7E04}"/>
              </a:ext>
            </a:extLst>
          </p:cNvPr>
          <p:cNvSpPr/>
          <p:nvPr/>
        </p:nvSpPr>
        <p:spPr>
          <a:xfrm>
            <a:off x="-987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개  요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9B37260F-394F-4192-8136-3556889AF318}"/>
              </a:ext>
            </a:extLst>
          </p:cNvPr>
          <p:cNvSpPr/>
          <p:nvPr/>
        </p:nvSpPr>
        <p:spPr>
          <a:xfrm>
            <a:off x="3406485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텍스트 감지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8C87AB4A-B304-4991-86B3-2A99074254F7}"/>
              </a:ext>
            </a:extLst>
          </p:cNvPr>
          <p:cNvSpPr/>
          <p:nvPr/>
        </p:nvSpPr>
        <p:spPr>
          <a:xfrm>
            <a:off x="2254357" y="0"/>
            <a:ext cx="1152128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인식모델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(Data)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E83ADDE8-0F6A-4960-A429-B8B453705D8F}"/>
              </a:ext>
            </a:extLst>
          </p:cNvPr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4075E57D-4A5B-4C1D-AA75-832E9B4B4064}"/>
              </a:ext>
            </a:extLst>
          </p:cNvPr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C485AEC5-2A38-4BDA-A98B-E2776B77326C}"/>
              </a:ext>
            </a:extLst>
          </p:cNvPr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B1CC960E-B9AC-42A2-912B-7870FBBD395B}"/>
              </a:ext>
            </a:extLst>
          </p:cNvPr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일  정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6A06E8FB-F949-4D74-A1A2-73A54B1137E7}"/>
              </a:ext>
            </a:extLst>
          </p:cNvPr>
          <p:cNvSpPr/>
          <p:nvPr/>
        </p:nvSpPr>
        <p:spPr>
          <a:xfrm>
            <a:off x="113492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진행현황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52479E0C-0D24-4B9C-96DC-FD58495B963C}"/>
              </a:ext>
            </a:extLst>
          </p:cNvPr>
          <p:cNvSpPr/>
          <p:nvPr/>
        </p:nvSpPr>
        <p:spPr>
          <a:xfrm>
            <a:off x="4636680" y="0"/>
            <a:ext cx="1144800" cy="3395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나눔고딕" pitchFamily="50" charset="-127"/>
                <a:ea typeface="나눔고딕" pitchFamily="50" charset="-127"/>
              </a:rPr>
              <a:t>인식모델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D389BFF0-2C62-40A9-9BFF-00143C5BE249}"/>
              </a:ext>
            </a:extLst>
          </p:cNvPr>
          <p:cNvSpPr/>
          <p:nvPr/>
        </p:nvSpPr>
        <p:spPr>
          <a:xfrm>
            <a:off x="57814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결  과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1F96F005-8F9C-4A3C-93AB-939AFA5CE5B0}"/>
              </a:ext>
            </a:extLst>
          </p:cNvPr>
          <p:cNvSpPr/>
          <p:nvPr/>
        </p:nvSpPr>
        <p:spPr>
          <a:xfrm>
            <a:off x="69262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향후 과제</a:t>
            </a:r>
          </a:p>
        </p:txBody>
      </p:sp>
    </p:spTree>
    <p:extLst>
      <p:ext uri="{BB962C8B-B14F-4D97-AF65-F5344CB8AC3E}">
        <p14:creationId xmlns:p14="http://schemas.microsoft.com/office/powerpoint/2010/main" val="55325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539344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Content</a:t>
            </a:r>
            <a:endParaRPr lang="ko-KR" altLang="en-US" sz="4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419622"/>
            <a:ext cx="1718740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나눔고딕"/>
              </a:rPr>
              <a:t>개  요</a:t>
            </a:r>
            <a:endParaRPr lang="en-US" altLang="ko-KR" sz="1400" b="1" dirty="0">
              <a:latin typeface="나눔고딕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고딕"/>
              </a:rPr>
              <a:t>진행현황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고딕"/>
              </a:rPr>
              <a:t>텍스트 감지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고딕"/>
              </a:rPr>
              <a:t>인식모델</a:t>
            </a:r>
            <a:r>
              <a:rPr lang="en-US" altLang="ko-KR" sz="1400" b="1" dirty="0">
                <a:latin typeface="나눔고딕"/>
              </a:rPr>
              <a:t>(Data)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고딕"/>
              </a:rPr>
              <a:t>인식모델</a:t>
            </a:r>
            <a:endParaRPr lang="en-US" altLang="ko-KR" sz="1400" b="1" dirty="0">
              <a:latin typeface="나눔고딕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고딕"/>
              </a:rPr>
              <a:t>결 과</a:t>
            </a:r>
            <a:endParaRPr lang="en-US" altLang="ko-KR" sz="1400" b="1" dirty="0">
              <a:latin typeface="나눔고딕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고딕"/>
              </a:rPr>
              <a:t>향후 과제</a:t>
            </a:r>
            <a:endParaRPr lang="en-US" altLang="ko-KR" sz="1400" b="1" dirty="0">
              <a:latin typeface="나눔고딕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고딕"/>
              </a:rPr>
              <a:t>일  정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latin typeface="나눔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ED64A4B-AA2F-4AC1-8800-8D789DC8DD63}"/>
              </a:ext>
            </a:extLst>
          </p:cNvPr>
          <p:cNvSpPr/>
          <p:nvPr/>
        </p:nvSpPr>
        <p:spPr>
          <a:xfrm>
            <a:off x="-1" y="0"/>
            <a:ext cx="9144001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atin typeface="HY울릉도M" pitchFamily="18" charset="-127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6633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2AE4F48-9F86-4D2E-8193-B2DA9ACE1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60" y="1256592"/>
            <a:ext cx="3855232" cy="318798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xmlns="" id="{0AE63824-95E7-4F0D-946F-62F9F33ED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r="87515" b="79167"/>
          <a:stretch/>
        </p:blipFill>
        <p:spPr bwMode="auto">
          <a:xfrm>
            <a:off x="4505254" y="1851670"/>
            <a:ext cx="2592287" cy="2160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C828C9B8-0933-4C09-AF3E-9E788BD22334}"/>
              </a:ext>
            </a:extLst>
          </p:cNvPr>
          <p:cNvSpPr/>
          <p:nvPr/>
        </p:nvSpPr>
        <p:spPr>
          <a:xfrm>
            <a:off x="4927384" y="3003798"/>
            <a:ext cx="158417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FC61C90-8259-4340-950A-A790562C7C19}"/>
              </a:ext>
            </a:extLst>
          </p:cNvPr>
          <p:cNvSpPr/>
          <p:nvPr/>
        </p:nvSpPr>
        <p:spPr>
          <a:xfrm>
            <a:off x="2123728" y="1391316"/>
            <a:ext cx="1224136" cy="244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4" name="Picture 11">
            <a:extLst>
              <a:ext uri="{FF2B5EF4-FFF2-40B4-BE49-F238E27FC236}">
                <a16:creationId xmlns:a16="http://schemas.microsoft.com/office/drawing/2014/main" xmlns="" id="{7C48440D-E341-4CF5-A413-EC6662BC1C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l="14565" t="1389" r="76766" b="77778"/>
          <a:stretch/>
        </p:blipFill>
        <p:spPr bwMode="auto">
          <a:xfrm>
            <a:off x="6732240" y="1995687"/>
            <a:ext cx="1800200" cy="216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3078CEF-F07A-4D60-BF98-BE3221D77D72}"/>
              </a:ext>
            </a:extLst>
          </p:cNvPr>
          <p:cNvSpPr/>
          <p:nvPr/>
        </p:nvSpPr>
        <p:spPr>
          <a:xfrm>
            <a:off x="6798676" y="2607752"/>
            <a:ext cx="158417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961F0B2-72B1-4D51-B053-765872551695}"/>
              </a:ext>
            </a:extLst>
          </p:cNvPr>
          <p:cNvSpPr/>
          <p:nvPr/>
        </p:nvSpPr>
        <p:spPr>
          <a:xfrm flipH="1">
            <a:off x="5043394" y="2179348"/>
            <a:ext cx="253946" cy="7200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CADF766-C2C7-4D67-BBFC-6E24397462A1}"/>
              </a:ext>
            </a:extLst>
          </p:cNvPr>
          <p:cNvSpPr/>
          <p:nvPr/>
        </p:nvSpPr>
        <p:spPr>
          <a:xfrm flipH="1">
            <a:off x="5559076" y="2211710"/>
            <a:ext cx="253946" cy="7200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8761A623-9917-419C-A075-FD9492D0D05C}"/>
              </a:ext>
            </a:extLst>
          </p:cNvPr>
          <p:cNvSpPr/>
          <p:nvPr/>
        </p:nvSpPr>
        <p:spPr>
          <a:xfrm flipH="1">
            <a:off x="5957249" y="2093882"/>
            <a:ext cx="253946" cy="85927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864F135-D81D-4BEC-AF9E-7BCB27FC4535}"/>
              </a:ext>
            </a:extLst>
          </p:cNvPr>
          <p:cNvSpPr/>
          <p:nvPr/>
        </p:nvSpPr>
        <p:spPr>
          <a:xfrm flipH="1">
            <a:off x="7097541" y="3076161"/>
            <a:ext cx="243963" cy="53970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957E964-B485-4706-88EE-186857C1AAD0}"/>
              </a:ext>
            </a:extLst>
          </p:cNvPr>
          <p:cNvSpPr/>
          <p:nvPr/>
        </p:nvSpPr>
        <p:spPr>
          <a:xfrm flipH="1">
            <a:off x="7197945" y="2171038"/>
            <a:ext cx="160118" cy="53970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27211372-9FD4-4084-8EA1-878EF2C9BB9B}"/>
              </a:ext>
            </a:extLst>
          </p:cNvPr>
          <p:cNvSpPr/>
          <p:nvPr/>
        </p:nvSpPr>
        <p:spPr>
          <a:xfrm flipH="1">
            <a:off x="7838124" y="2171038"/>
            <a:ext cx="160118" cy="53970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AE35701-7D4C-44E8-BFC8-1E66F7A4F837}"/>
              </a:ext>
            </a:extLst>
          </p:cNvPr>
          <p:cNvSpPr/>
          <p:nvPr/>
        </p:nvSpPr>
        <p:spPr>
          <a:xfrm>
            <a:off x="611560" y="627534"/>
            <a:ext cx="1944216" cy="31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텍스트 인식 모델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8FA57DB-7BBE-4CEA-9327-BD22EB363A88}"/>
              </a:ext>
            </a:extLst>
          </p:cNvPr>
          <p:cNvSpPr/>
          <p:nvPr/>
        </p:nvSpPr>
        <p:spPr>
          <a:xfrm>
            <a:off x="4932040" y="1244612"/>
            <a:ext cx="1545369" cy="3403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커널</a:t>
            </a:r>
            <a:endParaRPr lang="ko-KR" altLang="en-US" sz="14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왼쪽 중괄호 35">
            <a:extLst>
              <a:ext uri="{FF2B5EF4-FFF2-40B4-BE49-F238E27FC236}">
                <a16:creationId xmlns:a16="http://schemas.microsoft.com/office/drawing/2014/main" xmlns="" id="{719AEE92-03E9-4AB2-B457-E922E5F9F7FD}"/>
              </a:ext>
            </a:extLst>
          </p:cNvPr>
          <p:cNvSpPr/>
          <p:nvPr/>
        </p:nvSpPr>
        <p:spPr>
          <a:xfrm>
            <a:off x="4860032" y="1244611"/>
            <a:ext cx="94042" cy="34039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E1C0B11-CF69-4B7B-9CE3-B5D6ECF4902C}"/>
              </a:ext>
            </a:extLst>
          </p:cNvPr>
          <p:cNvSpPr txBox="1"/>
          <p:nvPr/>
        </p:nvSpPr>
        <p:spPr>
          <a:xfrm>
            <a:off x="4570472" y="1274591"/>
            <a:ext cx="405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21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왼쪽 중괄호 37">
            <a:extLst>
              <a:ext uri="{FF2B5EF4-FFF2-40B4-BE49-F238E27FC236}">
                <a16:creationId xmlns:a16="http://schemas.microsoft.com/office/drawing/2014/main" xmlns="" id="{D2763795-5EDB-45C4-BB4F-CA1E9649F84E}"/>
              </a:ext>
            </a:extLst>
          </p:cNvPr>
          <p:cNvSpPr/>
          <p:nvPr/>
        </p:nvSpPr>
        <p:spPr>
          <a:xfrm rot="16200000">
            <a:off x="5586028" y="909650"/>
            <a:ext cx="237395" cy="154537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3AD778D-8D63-4729-BD88-BB11F80C2726}"/>
              </a:ext>
            </a:extLst>
          </p:cNvPr>
          <p:cNvSpPr txBox="1"/>
          <p:nvPr/>
        </p:nvSpPr>
        <p:spPr>
          <a:xfrm>
            <a:off x="5508104" y="1779662"/>
            <a:ext cx="422737" cy="276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64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8EFCFBD-DA7D-42D2-A5CA-CA5D10AC3260}"/>
              </a:ext>
            </a:extLst>
          </p:cNvPr>
          <p:cNvSpPr/>
          <p:nvPr/>
        </p:nvSpPr>
        <p:spPr>
          <a:xfrm>
            <a:off x="4661104" y="4299942"/>
            <a:ext cx="3855231" cy="292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문자의 세로 방향 특성 추출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DB4EC5D-13EB-4FC9-98E2-0CCB3E5D7E04}"/>
              </a:ext>
            </a:extLst>
          </p:cNvPr>
          <p:cNvSpPr/>
          <p:nvPr/>
        </p:nvSpPr>
        <p:spPr>
          <a:xfrm>
            <a:off x="-987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개  요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9B37260F-394F-4192-8136-3556889AF318}"/>
              </a:ext>
            </a:extLst>
          </p:cNvPr>
          <p:cNvSpPr/>
          <p:nvPr/>
        </p:nvSpPr>
        <p:spPr>
          <a:xfrm>
            <a:off x="3406485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텍스트 감지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C87AB4A-B304-4991-86B3-2A99074254F7}"/>
              </a:ext>
            </a:extLst>
          </p:cNvPr>
          <p:cNvSpPr/>
          <p:nvPr/>
        </p:nvSpPr>
        <p:spPr>
          <a:xfrm>
            <a:off x="2254357" y="0"/>
            <a:ext cx="1152128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인식모델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(Data)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E83ADDE8-0F6A-4960-A429-B8B453705D8F}"/>
              </a:ext>
            </a:extLst>
          </p:cNvPr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4075E57D-4A5B-4C1D-AA75-832E9B4B4064}"/>
              </a:ext>
            </a:extLst>
          </p:cNvPr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485AEC5-2A38-4BDA-A98B-E2776B77326C}"/>
              </a:ext>
            </a:extLst>
          </p:cNvPr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1CC960E-B9AC-42A2-912B-7870FBBD395B}"/>
              </a:ext>
            </a:extLst>
          </p:cNvPr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일  정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6A06E8FB-F949-4D74-A1A2-73A54B1137E7}"/>
              </a:ext>
            </a:extLst>
          </p:cNvPr>
          <p:cNvSpPr/>
          <p:nvPr/>
        </p:nvSpPr>
        <p:spPr>
          <a:xfrm>
            <a:off x="113492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진행현황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52479E0C-0D24-4B9C-96DC-FD58495B963C}"/>
              </a:ext>
            </a:extLst>
          </p:cNvPr>
          <p:cNvSpPr/>
          <p:nvPr/>
        </p:nvSpPr>
        <p:spPr>
          <a:xfrm>
            <a:off x="4636680" y="0"/>
            <a:ext cx="1144800" cy="3395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나눔고딕" pitchFamily="50" charset="-127"/>
                <a:ea typeface="나눔고딕" pitchFamily="50" charset="-127"/>
              </a:rPr>
              <a:t>인식모델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389BFF0-2C62-40A9-9BFF-00143C5BE249}"/>
              </a:ext>
            </a:extLst>
          </p:cNvPr>
          <p:cNvSpPr/>
          <p:nvPr/>
        </p:nvSpPr>
        <p:spPr>
          <a:xfrm>
            <a:off x="57814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결  과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1F96F005-8F9C-4A3C-93AB-939AFA5CE5B0}"/>
              </a:ext>
            </a:extLst>
          </p:cNvPr>
          <p:cNvSpPr/>
          <p:nvPr/>
        </p:nvSpPr>
        <p:spPr>
          <a:xfrm>
            <a:off x="69262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향후 과제</a:t>
            </a:r>
          </a:p>
        </p:txBody>
      </p:sp>
    </p:spTree>
    <p:extLst>
      <p:ext uri="{BB962C8B-B14F-4D97-AF65-F5344CB8AC3E}">
        <p14:creationId xmlns:p14="http://schemas.microsoft.com/office/powerpoint/2010/main" val="1589757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2AE4F48-9F86-4D2E-8193-B2DA9ACE1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60" y="1256592"/>
            <a:ext cx="3855232" cy="318798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xmlns="" id="{0AE63824-95E7-4F0D-946F-62F9F33ED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l="1921" r="89596" b="79167"/>
          <a:stretch/>
        </p:blipFill>
        <p:spPr bwMode="auto">
          <a:xfrm>
            <a:off x="4826832" y="1995686"/>
            <a:ext cx="1761392" cy="2160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C828C9B8-0933-4C09-AF3E-9E788BD22334}"/>
              </a:ext>
            </a:extLst>
          </p:cNvPr>
          <p:cNvSpPr/>
          <p:nvPr/>
        </p:nvSpPr>
        <p:spPr>
          <a:xfrm rot="5400000">
            <a:off x="5328085" y="2607754"/>
            <a:ext cx="158417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FC61C90-8259-4340-950A-A790562C7C19}"/>
              </a:ext>
            </a:extLst>
          </p:cNvPr>
          <p:cNvSpPr/>
          <p:nvPr/>
        </p:nvSpPr>
        <p:spPr>
          <a:xfrm>
            <a:off x="2123728" y="1995686"/>
            <a:ext cx="1224136" cy="244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xmlns="" id="{9E224CC3-5B7A-4B3F-8415-45CF4422F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l="26875" r="64642" b="79167"/>
          <a:stretch/>
        </p:blipFill>
        <p:spPr bwMode="auto">
          <a:xfrm>
            <a:off x="6695801" y="1995686"/>
            <a:ext cx="1761392" cy="2160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D112405-D3F1-4E24-9BE3-89CEF8FF584F}"/>
              </a:ext>
            </a:extLst>
          </p:cNvPr>
          <p:cNvSpPr/>
          <p:nvPr/>
        </p:nvSpPr>
        <p:spPr>
          <a:xfrm rot="5400000">
            <a:off x="7200292" y="2607754"/>
            <a:ext cx="158417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7F92FA4-40C4-47FA-86FA-C34F16B6F08C}"/>
              </a:ext>
            </a:extLst>
          </p:cNvPr>
          <p:cNvSpPr/>
          <p:nvPr/>
        </p:nvSpPr>
        <p:spPr>
          <a:xfrm flipH="1">
            <a:off x="4948681" y="2355726"/>
            <a:ext cx="847455" cy="14401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33265B0-3DFD-40A7-AC3B-0EFC932BFE47}"/>
              </a:ext>
            </a:extLst>
          </p:cNvPr>
          <p:cNvSpPr/>
          <p:nvPr/>
        </p:nvSpPr>
        <p:spPr>
          <a:xfrm flipH="1">
            <a:off x="4948681" y="2884064"/>
            <a:ext cx="847455" cy="14401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B980225-8B63-4F1B-BAA6-05C5488C4046}"/>
              </a:ext>
            </a:extLst>
          </p:cNvPr>
          <p:cNvSpPr/>
          <p:nvPr/>
        </p:nvSpPr>
        <p:spPr>
          <a:xfrm flipH="1">
            <a:off x="5991989" y="2650360"/>
            <a:ext cx="452219" cy="13741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4A5E4AC-C4E2-4818-99EC-A90B51E12048}"/>
              </a:ext>
            </a:extLst>
          </p:cNvPr>
          <p:cNvSpPr/>
          <p:nvPr/>
        </p:nvSpPr>
        <p:spPr>
          <a:xfrm flipH="1">
            <a:off x="5109378" y="3151115"/>
            <a:ext cx="1046797" cy="13741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E9CD67E-9E79-4351-9B09-617139A352DA}"/>
              </a:ext>
            </a:extLst>
          </p:cNvPr>
          <p:cNvSpPr/>
          <p:nvPr/>
        </p:nvSpPr>
        <p:spPr>
          <a:xfrm flipH="1">
            <a:off x="6927814" y="2431034"/>
            <a:ext cx="884545" cy="14071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C42F503A-7EB2-4ADD-B84E-52C2050EDC6F}"/>
              </a:ext>
            </a:extLst>
          </p:cNvPr>
          <p:cNvSpPr/>
          <p:nvPr/>
        </p:nvSpPr>
        <p:spPr>
          <a:xfrm flipH="1">
            <a:off x="6915064" y="3023247"/>
            <a:ext cx="897295" cy="1965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3F8B09A-78F1-4BC8-A1DB-1277DF43137B}"/>
              </a:ext>
            </a:extLst>
          </p:cNvPr>
          <p:cNvSpPr/>
          <p:nvPr/>
        </p:nvSpPr>
        <p:spPr>
          <a:xfrm flipH="1">
            <a:off x="7349419" y="3583162"/>
            <a:ext cx="925878" cy="14071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BB187BA1-43EE-4B82-9092-14FC76725D32}"/>
              </a:ext>
            </a:extLst>
          </p:cNvPr>
          <p:cNvSpPr/>
          <p:nvPr/>
        </p:nvSpPr>
        <p:spPr>
          <a:xfrm flipH="1">
            <a:off x="7668344" y="2545471"/>
            <a:ext cx="462940" cy="17029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280C32E-0B5F-49AF-AFD9-D70ECCA8122E}"/>
              </a:ext>
            </a:extLst>
          </p:cNvPr>
          <p:cNvSpPr/>
          <p:nvPr/>
        </p:nvSpPr>
        <p:spPr>
          <a:xfrm flipH="1">
            <a:off x="7668344" y="2853329"/>
            <a:ext cx="462940" cy="17029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F69B9B49-34A0-4175-8CCC-E66FFE685843}"/>
              </a:ext>
            </a:extLst>
          </p:cNvPr>
          <p:cNvSpPr/>
          <p:nvPr/>
        </p:nvSpPr>
        <p:spPr>
          <a:xfrm>
            <a:off x="611560" y="627534"/>
            <a:ext cx="1944216" cy="31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텍스트 인식 모델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FF95220-34DE-4905-9067-5377F864E434}"/>
              </a:ext>
            </a:extLst>
          </p:cNvPr>
          <p:cNvSpPr/>
          <p:nvPr/>
        </p:nvSpPr>
        <p:spPr>
          <a:xfrm>
            <a:off x="5170529" y="644500"/>
            <a:ext cx="342000" cy="13277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커</a:t>
            </a:r>
            <a:endParaRPr lang="en-US" altLang="ko-KR" sz="12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널</a:t>
            </a:r>
          </a:p>
        </p:txBody>
      </p:sp>
      <p:sp>
        <p:nvSpPr>
          <p:cNvPr id="35" name="왼쪽 중괄호 34">
            <a:extLst>
              <a:ext uri="{FF2B5EF4-FFF2-40B4-BE49-F238E27FC236}">
                <a16:creationId xmlns:a16="http://schemas.microsoft.com/office/drawing/2014/main" xmlns="" id="{6A9F2325-BD97-4F5F-AB18-A83D41DC5997}"/>
              </a:ext>
            </a:extLst>
          </p:cNvPr>
          <p:cNvSpPr/>
          <p:nvPr/>
        </p:nvSpPr>
        <p:spPr>
          <a:xfrm>
            <a:off x="4970848" y="644501"/>
            <a:ext cx="199681" cy="132774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48DFC1C-8319-47E6-8BE6-DE89322E1A22}"/>
              </a:ext>
            </a:extLst>
          </p:cNvPr>
          <p:cNvSpPr txBox="1"/>
          <p:nvPr/>
        </p:nvSpPr>
        <p:spPr>
          <a:xfrm>
            <a:off x="5168488" y="2036727"/>
            <a:ext cx="405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21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왼쪽 중괄호 36">
            <a:extLst>
              <a:ext uri="{FF2B5EF4-FFF2-40B4-BE49-F238E27FC236}">
                <a16:creationId xmlns:a16="http://schemas.microsoft.com/office/drawing/2014/main" xmlns="" id="{3525A700-9574-42FE-811E-9CA86E44A227}"/>
              </a:ext>
            </a:extLst>
          </p:cNvPr>
          <p:cNvSpPr/>
          <p:nvPr/>
        </p:nvSpPr>
        <p:spPr>
          <a:xfrm rot="16200000">
            <a:off x="5298125" y="1876577"/>
            <a:ext cx="98791" cy="33701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DA459B9-FBFC-4EE0-BAAC-D2A4B2860ECB}"/>
              </a:ext>
            </a:extLst>
          </p:cNvPr>
          <p:cNvSpPr txBox="1"/>
          <p:nvPr/>
        </p:nvSpPr>
        <p:spPr>
          <a:xfrm>
            <a:off x="4644008" y="1203598"/>
            <a:ext cx="405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64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302E4BE8-8145-45C9-A4B2-62CC3A3472D3}"/>
              </a:ext>
            </a:extLst>
          </p:cNvPr>
          <p:cNvSpPr/>
          <p:nvPr/>
        </p:nvSpPr>
        <p:spPr>
          <a:xfrm>
            <a:off x="4661104" y="4299942"/>
            <a:ext cx="3855231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문자의 가로 방향 특성 추출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2DB4EC5D-13EB-4FC9-98E2-0CCB3E5D7E04}"/>
              </a:ext>
            </a:extLst>
          </p:cNvPr>
          <p:cNvSpPr/>
          <p:nvPr/>
        </p:nvSpPr>
        <p:spPr>
          <a:xfrm>
            <a:off x="-987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개  요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9B37260F-394F-4192-8136-3556889AF318}"/>
              </a:ext>
            </a:extLst>
          </p:cNvPr>
          <p:cNvSpPr/>
          <p:nvPr/>
        </p:nvSpPr>
        <p:spPr>
          <a:xfrm>
            <a:off x="3406485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텍스트 감지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C87AB4A-B304-4991-86B3-2A99074254F7}"/>
              </a:ext>
            </a:extLst>
          </p:cNvPr>
          <p:cNvSpPr/>
          <p:nvPr/>
        </p:nvSpPr>
        <p:spPr>
          <a:xfrm>
            <a:off x="2254357" y="0"/>
            <a:ext cx="1152128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인식모델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(Data)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E83ADDE8-0F6A-4960-A429-B8B453705D8F}"/>
              </a:ext>
            </a:extLst>
          </p:cNvPr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4075E57D-4A5B-4C1D-AA75-832E9B4B4064}"/>
              </a:ext>
            </a:extLst>
          </p:cNvPr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485AEC5-2A38-4BDA-A98B-E2776B77326C}"/>
              </a:ext>
            </a:extLst>
          </p:cNvPr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1CC960E-B9AC-42A2-912B-7870FBBD395B}"/>
              </a:ext>
            </a:extLst>
          </p:cNvPr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일  정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6A06E8FB-F949-4D74-A1A2-73A54B1137E7}"/>
              </a:ext>
            </a:extLst>
          </p:cNvPr>
          <p:cNvSpPr/>
          <p:nvPr/>
        </p:nvSpPr>
        <p:spPr>
          <a:xfrm>
            <a:off x="113492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진행현황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52479E0C-0D24-4B9C-96DC-FD58495B963C}"/>
              </a:ext>
            </a:extLst>
          </p:cNvPr>
          <p:cNvSpPr/>
          <p:nvPr/>
        </p:nvSpPr>
        <p:spPr>
          <a:xfrm>
            <a:off x="4636680" y="0"/>
            <a:ext cx="1144800" cy="3395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나눔고딕" pitchFamily="50" charset="-127"/>
                <a:ea typeface="나눔고딕" pitchFamily="50" charset="-127"/>
              </a:rPr>
              <a:t>인식모델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D389BFF0-2C62-40A9-9BFF-00143C5BE249}"/>
              </a:ext>
            </a:extLst>
          </p:cNvPr>
          <p:cNvSpPr/>
          <p:nvPr/>
        </p:nvSpPr>
        <p:spPr>
          <a:xfrm>
            <a:off x="57814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결  과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1F96F005-8F9C-4A3C-93AB-939AFA5CE5B0}"/>
              </a:ext>
            </a:extLst>
          </p:cNvPr>
          <p:cNvSpPr/>
          <p:nvPr/>
        </p:nvSpPr>
        <p:spPr>
          <a:xfrm>
            <a:off x="69262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향후 과제</a:t>
            </a:r>
          </a:p>
        </p:txBody>
      </p:sp>
    </p:spTree>
    <p:extLst>
      <p:ext uri="{BB962C8B-B14F-4D97-AF65-F5344CB8AC3E}">
        <p14:creationId xmlns:p14="http://schemas.microsoft.com/office/powerpoint/2010/main" val="1336786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2AE4F48-9F86-4D2E-8193-B2DA9ACE1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60" y="1256592"/>
            <a:ext cx="3855232" cy="318798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xmlns="" id="{0AE63824-95E7-4F0D-946F-62F9F33ED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l="2081" r="89596" b="79167"/>
          <a:stretch/>
        </p:blipFill>
        <p:spPr bwMode="auto">
          <a:xfrm>
            <a:off x="5004048" y="1779662"/>
            <a:ext cx="1728194" cy="2160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C828C9B8-0933-4C09-AF3E-9E788BD22334}"/>
              </a:ext>
            </a:extLst>
          </p:cNvPr>
          <p:cNvSpPr/>
          <p:nvPr/>
        </p:nvSpPr>
        <p:spPr>
          <a:xfrm rot="5400000">
            <a:off x="5130140" y="2139701"/>
            <a:ext cx="72008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FC61C90-8259-4340-950A-A790562C7C19}"/>
              </a:ext>
            </a:extLst>
          </p:cNvPr>
          <p:cNvSpPr/>
          <p:nvPr/>
        </p:nvSpPr>
        <p:spPr>
          <a:xfrm>
            <a:off x="2123728" y="2571750"/>
            <a:ext cx="1224136" cy="244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xmlns="" id="{784AB358-A66E-494E-A9F0-A6A474D3F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l="51911" r="39766" b="79167"/>
          <a:stretch/>
        </p:blipFill>
        <p:spPr bwMode="auto">
          <a:xfrm>
            <a:off x="6781916" y="1779662"/>
            <a:ext cx="1728194" cy="2160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5A5C373-BA9E-447B-829B-915AF2CFCDD7}"/>
              </a:ext>
            </a:extLst>
          </p:cNvPr>
          <p:cNvSpPr/>
          <p:nvPr/>
        </p:nvSpPr>
        <p:spPr>
          <a:xfrm rot="5400000">
            <a:off x="7236298" y="2282308"/>
            <a:ext cx="72008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DA2B6394-A262-41F8-A17C-4E9A8345B953}"/>
              </a:ext>
            </a:extLst>
          </p:cNvPr>
          <p:cNvSpPr/>
          <p:nvPr/>
        </p:nvSpPr>
        <p:spPr>
          <a:xfrm>
            <a:off x="611560" y="627534"/>
            <a:ext cx="1944216" cy="31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텍스트 인식 모델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94A50DD4-4557-4EF1-81A3-7ADC6DF22CF0}"/>
              </a:ext>
            </a:extLst>
          </p:cNvPr>
          <p:cNvSpPr/>
          <p:nvPr/>
        </p:nvSpPr>
        <p:spPr>
          <a:xfrm>
            <a:off x="5191055" y="1203598"/>
            <a:ext cx="533072" cy="533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커널</a:t>
            </a:r>
            <a:endParaRPr lang="ko-KR" altLang="en-US" sz="10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xmlns="" id="{A945D85F-BB96-40D8-A0FE-26F31B41DC99}"/>
              </a:ext>
            </a:extLst>
          </p:cNvPr>
          <p:cNvSpPr/>
          <p:nvPr/>
        </p:nvSpPr>
        <p:spPr>
          <a:xfrm>
            <a:off x="5074977" y="1203598"/>
            <a:ext cx="111012" cy="53307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7C3F842-5DED-438B-92ED-661D0CFE927B}"/>
              </a:ext>
            </a:extLst>
          </p:cNvPr>
          <p:cNvSpPr txBox="1"/>
          <p:nvPr/>
        </p:nvSpPr>
        <p:spPr>
          <a:xfrm>
            <a:off x="5283507" y="1791710"/>
            <a:ext cx="405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21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왼쪽 중괄호 29">
            <a:extLst>
              <a:ext uri="{FF2B5EF4-FFF2-40B4-BE49-F238E27FC236}">
                <a16:creationId xmlns:a16="http://schemas.microsoft.com/office/drawing/2014/main" xmlns="" id="{648EA061-13C5-42C9-A40E-E169C3E93DFE}"/>
              </a:ext>
            </a:extLst>
          </p:cNvPr>
          <p:cNvSpPr/>
          <p:nvPr/>
        </p:nvSpPr>
        <p:spPr>
          <a:xfrm rot="16200000">
            <a:off x="5406185" y="1526992"/>
            <a:ext cx="108267" cy="527619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915DE49-9D7D-41A3-AFCF-7DE882D83203}"/>
              </a:ext>
            </a:extLst>
          </p:cNvPr>
          <p:cNvSpPr txBox="1"/>
          <p:nvPr/>
        </p:nvSpPr>
        <p:spPr>
          <a:xfrm>
            <a:off x="4780349" y="1234593"/>
            <a:ext cx="405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21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72BC9A3F-D8A4-4B8A-80DC-7E46A21276A9}"/>
              </a:ext>
            </a:extLst>
          </p:cNvPr>
          <p:cNvSpPr/>
          <p:nvPr/>
        </p:nvSpPr>
        <p:spPr>
          <a:xfrm>
            <a:off x="4661104" y="4299942"/>
            <a:ext cx="3855231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문자의 위치 탐색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2DB4EC5D-13EB-4FC9-98E2-0CCB3E5D7E04}"/>
              </a:ext>
            </a:extLst>
          </p:cNvPr>
          <p:cNvSpPr/>
          <p:nvPr/>
        </p:nvSpPr>
        <p:spPr>
          <a:xfrm>
            <a:off x="-987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개  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B37260F-394F-4192-8136-3556889AF318}"/>
              </a:ext>
            </a:extLst>
          </p:cNvPr>
          <p:cNvSpPr/>
          <p:nvPr/>
        </p:nvSpPr>
        <p:spPr>
          <a:xfrm>
            <a:off x="3406485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텍스트 감지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8C87AB4A-B304-4991-86B3-2A99074254F7}"/>
              </a:ext>
            </a:extLst>
          </p:cNvPr>
          <p:cNvSpPr/>
          <p:nvPr/>
        </p:nvSpPr>
        <p:spPr>
          <a:xfrm>
            <a:off x="2254357" y="0"/>
            <a:ext cx="1152128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인식모델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(Data)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E83ADDE8-0F6A-4960-A429-B8B453705D8F}"/>
              </a:ext>
            </a:extLst>
          </p:cNvPr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4075E57D-4A5B-4C1D-AA75-832E9B4B4064}"/>
              </a:ext>
            </a:extLst>
          </p:cNvPr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C485AEC5-2A38-4BDA-A98B-E2776B77326C}"/>
              </a:ext>
            </a:extLst>
          </p:cNvPr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B1CC960E-B9AC-42A2-912B-7870FBBD395B}"/>
              </a:ext>
            </a:extLst>
          </p:cNvPr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일  정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6A06E8FB-F949-4D74-A1A2-73A54B1137E7}"/>
              </a:ext>
            </a:extLst>
          </p:cNvPr>
          <p:cNvSpPr/>
          <p:nvPr/>
        </p:nvSpPr>
        <p:spPr>
          <a:xfrm>
            <a:off x="113492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진행현황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52479E0C-0D24-4B9C-96DC-FD58495B963C}"/>
              </a:ext>
            </a:extLst>
          </p:cNvPr>
          <p:cNvSpPr/>
          <p:nvPr/>
        </p:nvSpPr>
        <p:spPr>
          <a:xfrm>
            <a:off x="4636680" y="0"/>
            <a:ext cx="1144800" cy="3395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나눔고딕" pitchFamily="50" charset="-127"/>
                <a:ea typeface="나눔고딕" pitchFamily="50" charset="-127"/>
              </a:rPr>
              <a:t>인식모델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D389BFF0-2C62-40A9-9BFF-00143C5BE249}"/>
              </a:ext>
            </a:extLst>
          </p:cNvPr>
          <p:cNvSpPr/>
          <p:nvPr/>
        </p:nvSpPr>
        <p:spPr>
          <a:xfrm>
            <a:off x="57814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결  과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1F96F005-8F9C-4A3C-93AB-939AFA5CE5B0}"/>
              </a:ext>
            </a:extLst>
          </p:cNvPr>
          <p:cNvSpPr/>
          <p:nvPr/>
        </p:nvSpPr>
        <p:spPr>
          <a:xfrm>
            <a:off x="69262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향후 과제</a:t>
            </a:r>
          </a:p>
        </p:txBody>
      </p:sp>
    </p:spTree>
    <p:extLst>
      <p:ext uri="{BB962C8B-B14F-4D97-AF65-F5344CB8AC3E}">
        <p14:creationId xmlns:p14="http://schemas.microsoft.com/office/powerpoint/2010/main" val="3176912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2AE4F48-9F86-4D2E-8193-B2DA9ACE1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60" y="1256592"/>
            <a:ext cx="3855232" cy="318798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xmlns="" id="{0AE63824-95E7-4F0D-946F-62F9F33ED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l="2427" r="89943" b="79167"/>
          <a:stretch/>
        </p:blipFill>
        <p:spPr bwMode="auto">
          <a:xfrm>
            <a:off x="5004046" y="1779662"/>
            <a:ext cx="1584178" cy="2160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C828C9B8-0933-4C09-AF3E-9E788BD22334}"/>
              </a:ext>
            </a:extLst>
          </p:cNvPr>
          <p:cNvSpPr/>
          <p:nvPr/>
        </p:nvSpPr>
        <p:spPr>
          <a:xfrm rot="5400000">
            <a:off x="6012159" y="2355727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FC61C90-8259-4340-950A-A790562C7C19}"/>
              </a:ext>
            </a:extLst>
          </p:cNvPr>
          <p:cNvSpPr/>
          <p:nvPr/>
        </p:nvSpPr>
        <p:spPr>
          <a:xfrm>
            <a:off x="2123728" y="3147814"/>
            <a:ext cx="10801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xmlns="" id="{5C22B55F-374B-4B3F-ADA9-0379E1D40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l="2427" r="89943" b="79167"/>
          <a:stretch/>
        </p:blipFill>
        <p:spPr bwMode="auto">
          <a:xfrm>
            <a:off x="6876254" y="1779662"/>
            <a:ext cx="1584178" cy="2160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6C609D7-AFC9-4E38-8678-0EF451254285}"/>
              </a:ext>
            </a:extLst>
          </p:cNvPr>
          <p:cNvSpPr/>
          <p:nvPr/>
        </p:nvSpPr>
        <p:spPr>
          <a:xfrm rot="5400000">
            <a:off x="7452318" y="2994599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9024749C-35D1-4D8D-B500-8AE9AEB17540}"/>
              </a:ext>
            </a:extLst>
          </p:cNvPr>
          <p:cNvSpPr/>
          <p:nvPr/>
        </p:nvSpPr>
        <p:spPr>
          <a:xfrm rot="5400000">
            <a:off x="5292078" y="3219823"/>
            <a:ext cx="288032" cy="2880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AEE9B72D-D302-42E0-8A15-E974EBC0C750}"/>
              </a:ext>
            </a:extLst>
          </p:cNvPr>
          <p:cNvSpPr/>
          <p:nvPr/>
        </p:nvSpPr>
        <p:spPr>
          <a:xfrm rot="5400000">
            <a:off x="7685066" y="3179218"/>
            <a:ext cx="288032" cy="2880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7F00D2A5-7601-4910-B22B-F5A861D966AE}"/>
              </a:ext>
            </a:extLst>
          </p:cNvPr>
          <p:cNvSpPr/>
          <p:nvPr/>
        </p:nvSpPr>
        <p:spPr>
          <a:xfrm>
            <a:off x="611560" y="627534"/>
            <a:ext cx="1944216" cy="31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텍스트 인식 모델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70BF5834-E1D1-4ADE-AB2F-3010004A0698}"/>
              </a:ext>
            </a:extLst>
          </p:cNvPr>
          <p:cNvSpPr/>
          <p:nvPr/>
        </p:nvSpPr>
        <p:spPr>
          <a:xfrm>
            <a:off x="5192133" y="1256592"/>
            <a:ext cx="289562" cy="2890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커널</a:t>
            </a:r>
            <a:endParaRPr lang="ko-KR" altLang="en-US" sz="10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왼쪽 중괄호 28">
            <a:extLst>
              <a:ext uri="{FF2B5EF4-FFF2-40B4-BE49-F238E27FC236}">
                <a16:creationId xmlns:a16="http://schemas.microsoft.com/office/drawing/2014/main" xmlns="" id="{9666998A-CE69-4477-BC24-E2F59FDF1AEF}"/>
              </a:ext>
            </a:extLst>
          </p:cNvPr>
          <p:cNvSpPr/>
          <p:nvPr/>
        </p:nvSpPr>
        <p:spPr>
          <a:xfrm>
            <a:off x="5004046" y="1256591"/>
            <a:ext cx="183021" cy="28900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8287E69-4E96-4C77-B9B9-DC3D3A479E88}"/>
              </a:ext>
            </a:extLst>
          </p:cNvPr>
          <p:cNvSpPr txBox="1"/>
          <p:nvPr/>
        </p:nvSpPr>
        <p:spPr>
          <a:xfrm>
            <a:off x="5220072" y="1646679"/>
            <a:ext cx="235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왼쪽 중괄호 30">
            <a:extLst>
              <a:ext uri="{FF2B5EF4-FFF2-40B4-BE49-F238E27FC236}">
                <a16:creationId xmlns:a16="http://schemas.microsoft.com/office/drawing/2014/main" xmlns="" id="{37C016FB-15A8-4355-B8A1-15919322B99C}"/>
              </a:ext>
            </a:extLst>
          </p:cNvPr>
          <p:cNvSpPr/>
          <p:nvPr/>
        </p:nvSpPr>
        <p:spPr>
          <a:xfrm rot="16200000">
            <a:off x="5264381" y="1490337"/>
            <a:ext cx="150523" cy="284109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A76EDF9-E0C0-4130-BA3D-40BD278013BA}"/>
              </a:ext>
            </a:extLst>
          </p:cNvPr>
          <p:cNvSpPr txBox="1"/>
          <p:nvPr/>
        </p:nvSpPr>
        <p:spPr>
          <a:xfrm>
            <a:off x="4716016" y="1286639"/>
            <a:ext cx="405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en-US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ED319ED8-CE40-4E6D-AC61-1058B8F25CDD}"/>
              </a:ext>
            </a:extLst>
          </p:cNvPr>
          <p:cNvSpPr/>
          <p:nvPr/>
        </p:nvSpPr>
        <p:spPr>
          <a:xfrm>
            <a:off x="4661104" y="4299942"/>
            <a:ext cx="3855231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대각선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모서리 탐색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2DB4EC5D-13EB-4FC9-98E2-0CCB3E5D7E04}"/>
              </a:ext>
            </a:extLst>
          </p:cNvPr>
          <p:cNvSpPr/>
          <p:nvPr/>
        </p:nvSpPr>
        <p:spPr>
          <a:xfrm>
            <a:off x="-987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개  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B37260F-394F-4192-8136-3556889AF318}"/>
              </a:ext>
            </a:extLst>
          </p:cNvPr>
          <p:cNvSpPr/>
          <p:nvPr/>
        </p:nvSpPr>
        <p:spPr>
          <a:xfrm>
            <a:off x="3406485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텍스트 감지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8C87AB4A-B304-4991-86B3-2A99074254F7}"/>
              </a:ext>
            </a:extLst>
          </p:cNvPr>
          <p:cNvSpPr/>
          <p:nvPr/>
        </p:nvSpPr>
        <p:spPr>
          <a:xfrm>
            <a:off x="2254357" y="0"/>
            <a:ext cx="1152128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인식모델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(Data)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E83ADDE8-0F6A-4960-A429-B8B453705D8F}"/>
              </a:ext>
            </a:extLst>
          </p:cNvPr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4075E57D-4A5B-4C1D-AA75-832E9B4B4064}"/>
              </a:ext>
            </a:extLst>
          </p:cNvPr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C485AEC5-2A38-4BDA-A98B-E2776B77326C}"/>
              </a:ext>
            </a:extLst>
          </p:cNvPr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B1CC960E-B9AC-42A2-912B-7870FBBD395B}"/>
              </a:ext>
            </a:extLst>
          </p:cNvPr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일  정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6A06E8FB-F949-4D74-A1A2-73A54B1137E7}"/>
              </a:ext>
            </a:extLst>
          </p:cNvPr>
          <p:cNvSpPr/>
          <p:nvPr/>
        </p:nvSpPr>
        <p:spPr>
          <a:xfrm>
            <a:off x="113492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진행현황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52479E0C-0D24-4B9C-96DC-FD58495B963C}"/>
              </a:ext>
            </a:extLst>
          </p:cNvPr>
          <p:cNvSpPr/>
          <p:nvPr/>
        </p:nvSpPr>
        <p:spPr>
          <a:xfrm>
            <a:off x="4636680" y="0"/>
            <a:ext cx="1144800" cy="3395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나눔고딕" pitchFamily="50" charset="-127"/>
                <a:ea typeface="나눔고딕" pitchFamily="50" charset="-127"/>
              </a:rPr>
              <a:t>인식모델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D389BFF0-2C62-40A9-9BFF-00143C5BE249}"/>
              </a:ext>
            </a:extLst>
          </p:cNvPr>
          <p:cNvSpPr/>
          <p:nvPr/>
        </p:nvSpPr>
        <p:spPr>
          <a:xfrm>
            <a:off x="57814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결  과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1F96F005-8F9C-4A3C-93AB-939AFA5CE5B0}"/>
              </a:ext>
            </a:extLst>
          </p:cNvPr>
          <p:cNvSpPr/>
          <p:nvPr/>
        </p:nvSpPr>
        <p:spPr>
          <a:xfrm>
            <a:off x="69262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향후 과제</a:t>
            </a:r>
          </a:p>
        </p:txBody>
      </p:sp>
    </p:spTree>
    <p:extLst>
      <p:ext uri="{BB962C8B-B14F-4D97-AF65-F5344CB8AC3E}">
        <p14:creationId xmlns:p14="http://schemas.microsoft.com/office/powerpoint/2010/main" val="587175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EE543C7-B46E-440B-92A0-B1888AE3F3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001"/>
          <a:stretch/>
        </p:blipFill>
        <p:spPr>
          <a:xfrm>
            <a:off x="2691330" y="627534"/>
            <a:ext cx="6180300" cy="396044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9E0B0808-2C94-45F3-9E3C-2849FF72274A}"/>
              </a:ext>
            </a:extLst>
          </p:cNvPr>
          <p:cNvSpPr/>
          <p:nvPr/>
        </p:nvSpPr>
        <p:spPr>
          <a:xfrm>
            <a:off x="611560" y="627534"/>
            <a:ext cx="1944216" cy="31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대용량 데이터 학습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B4EC5D-13EB-4FC9-98E2-0CCB3E5D7E04}"/>
              </a:ext>
            </a:extLst>
          </p:cNvPr>
          <p:cNvSpPr/>
          <p:nvPr/>
        </p:nvSpPr>
        <p:spPr>
          <a:xfrm>
            <a:off x="-987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개  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B37260F-394F-4192-8136-3556889AF318}"/>
              </a:ext>
            </a:extLst>
          </p:cNvPr>
          <p:cNvSpPr/>
          <p:nvPr/>
        </p:nvSpPr>
        <p:spPr>
          <a:xfrm>
            <a:off x="3406485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텍스트 감지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C87AB4A-B304-4991-86B3-2A99074254F7}"/>
              </a:ext>
            </a:extLst>
          </p:cNvPr>
          <p:cNvSpPr/>
          <p:nvPr/>
        </p:nvSpPr>
        <p:spPr>
          <a:xfrm>
            <a:off x="2254357" y="0"/>
            <a:ext cx="1152128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인식모델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(Data)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83ADDE8-0F6A-4960-A429-B8B453705D8F}"/>
              </a:ext>
            </a:extLst>
          </p:cNvPr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075E57D-4A5B-4C1D-AA75-832E9B4B4064}"/>
              </a:ext>
            </a:extLst>
          </p:cNvPr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C485AEC5-2A38-4BDA-A98B-E2776B77326C}"/>
              </a:ext>
            </a:extLst>
          </p:cNvPr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B1CC960E-B9AC-42A2-912B-7870FBBD395B}"/>
              </a:ext>
            </a:extLst>
          </p:cNvPr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일  정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6A06E8FB-F949-4D74-A1A2-73A54B1137E7}"/>
              </a:ext>
            </a:extLst>
          </p:cNvPr>
          <p:cNvSpPr/>
          <p:nvPr/>
        </p:nvSpPr>
        <p:spPr>
          <a:xfrm>
            <a:off x="113492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진행현황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52479E0C-0D24-4B9C-96DC-FD58495B963C}"/>
              </a:ext>
            </a:extLst>
          </p:cNvPr>
          <p:cNvSpPr/>
          <p:nvPr/>
        </p:nvSpPr>
        <p:spPr>
          <a:xfrm>
            <a:off x="4636680" y="0"/>
            <a:ext cx="1144800" cy="3395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나눔고딕" pitchFamily="50" charset="-127"/>
                <a:ea typeface="나눔고딕" pitchFamily="50" charset="-127"/>
              </a:rPr>
              <a:t>인식모델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389BFF0-2C62-40A9-9BFF-00143C5BE249}"/>
              </a:ext>
            </a:extLst>
          </p:cNvPr>
          <p:cNvSpPr/>
          <p:nvPr/>
        </p:nvSpPr>
        <p:spPr>
          <a:xfrm>
            <a:off x="57814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결  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1F96F005-8F9C-4A3C-93AB-939AFA5CE5B0}"/>
              </a:ext>
            </a:extLst>
          </p:cNvPr>
          <p:cNvSpPr/>
          <p:nvPr/>
        </p:nvSpPr>
        <p:spPr>
          <a:xfrm>
            <a:off x="69262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향후 과제</a:t>
            </a:r>
          </a:p>
        </p:txBody>
      </p:sp>
    </p:spTree>
    <p:extLst>
      <p:ext uri="{BB962C8B-B14F-4D97-AF65-F5344CB8AC3E}">
        <p14:creationId xmlns:p14="http://schemas.microsoft.com/office/powerpoint/2010/main" val="3349243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558FC137-F7CA-466F-BCDA-996DAEA725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599" b="-99"/>
          <a:stretch/>
        </p:blipFill>
        <p:spPr>
          <a:xfrm>
            <a:off x="539552" y="1095586"/>
            <a:ext cx="6180300" cy="162018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51C6814-DCD7-4C21-8D15-466BFF8AFE24}"/>
              </a:ext>
            </a:extLst>
          </p:cNvPr>
          <p:cNvSpPr txBox="1"/>
          <p:nvPr/>
        </p:nvSpPr>
        <p:spPr>
          <a:xfrm>
            <a:off x="519196" y="2887492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나눔 폰트 </a:t>
            </a:r>
            <a:r>
              <a:rPr lang="en-US" altLang="ko-KR" sz="1400" dirty="0"/>
              <a:t>Acc : 0.97</a:t>
            </a:r>
          </a:p>
          <a:p>
            <a:r>
              <a:rPr lang="ko-KR" altLang="en-US" sz="1400" dirty="0"/>
              <a:t>필기체 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Acc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0.12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87998D61-1AC0-4D5B-B840-12923D880D96}"/>
              </a:ext>
            </a:extLst>
          </p:cNvPr>
          <p:cNvSpPr/>
          <p:nvPr/>
        </p:nvSpPr>
        <p:spPr>
          <a:xfrm>
            <a:off x="611560" y="627534"/>
            <a:ext cx="1944216" cy="31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결 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DB4EC5D-13EB-4FC9-98E2-0CCB3E5D7E04}"/>
              </a:ext>
            </a:extLst>
          </p:cNvPr>
          <p:cNvSpPr/>
          <p:nvPr/>
        </p:nvSpPr>
        <p:spPr>
          <a:xfrm>
            <a:off x="-987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개  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B37260F-394F-4192-8136-3556889AF318}"/>
              </a:ext>
            </a:extLst>
          </p:cNvPr>
          <p:cNvSpPr/>
          <p:nvPr/>
        </p:nvSpPr>
        <p:spPr>
          <a:xfrm>
            <a:off x="3406485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텍스트 감지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8C87AB4A-B304-4991-86B3-2A99074254F7}"/>
              </a:ext>
            </a:extLst>
          </p:cNvPr>
          <p:cNvSpPr/>
          <p:nvPr/>
        </p:nvSpPr>
        <p:spPr>
          <a:xfrm>
            <a:off x="2254357" y="0"/>
            <a:ext cx="1152128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인식모델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(Data)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E83ADDE8-0F6A-4960-A429-B8B453705D8F}"/>
              </a:ext>
            </a:extLst>
          </p:cNvPr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4075E57D-4A5B-4C1D-AA75-832E9B4B4064}"/>
              </a:ext>
            </a:extLst>
          </p:cNvPr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C485AEC5-2A38-4BDA-A98B-E2776B77326C}"/>
              </a:ext>
            </a:extLst>
          </p:cNvPr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B1CC960E-B9AC-42A2-912B-7870FBBD395B}"/>
              </a:ext>
            </a:extLst>
          </p:cNvPr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일  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6A06E8FB-F949-4D74-A1A2-73A54B1137E7}"/>
              </a:ext>
            </a:extLst>
          </p:cNvPr>
          <p:cNvSpPr/>
          <p:nvPr/>
        </p:nvSpPr>
        <p:spPr>
          <a:xfrm>
            <a:off x="113492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진행현황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52479E0C-0D24-4B9C-96DC-FD58495B963C}"/>
              </a:ext>
            </a:extLst>
          </p:cNvPr>
          <p:cNvSpPr/>
          <p:nvPr/>
        </p:nvSpPr>
        <p:spPr>
          <a:xfrm>
            <a:off x="46366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나눔고딕" pitchFamily="50" charset="-127"/>
                <a:ea typeface="나눔고딕" pitchFamily="50" charset="-127"/>
              </a:rPr>
              <a:t>인식모델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D389BFF0-2C62-40A9-9BFF-00143C5BE249}"/>
              </a:ext>
            </a:extLst>
          </p:cNvPr>
          <p:cNvSpPr/>
          <p:nvPr/>
        </p:nvSpPr>
        <p:spPr>
          <a:xfrm>
            <a:off x="5781480" y="0"/>
            <a:ext cx="1144800" cy="3395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결  과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1F96F005-8F9C-4A3C-93AB-939AFA5CE5B0}"/>
              </a:ext>
            </a:extLst>
          </p:cNvPr>
          <p:cNvSpPr/>
          <p:nvPr/>
        </p:nvSpPr>
        <p:spPr>
          <a:xfrm>
            <a:off x="69262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향후 과제</a:t>
            </a:r>
          </a:p>
        </p:txBody>
      </p:sp>
    </p:spTree>
    <p:extLst>
      <p:ext uri="{BB962C8B-B14F-4D97-AF65-F5344CB8AC3E}">
        <p14:creationId xmlns:p14="http://schemas.microsoft.com/office/powerpoint/2010/main" val="2693139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E48C113-D0C9-49DE-9A81-DFE443E9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275606"/>
            <a:ext cx="5214743" cy="2040012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B8022F40-68B0-405A-BD40-69B8E7E5C952}"/>
              </a:ext>
            </a:extLst>
          </p:cNvPr>
          <p:cNvSpPr/>
          <p:nvPr/>
        </p:nvSpPr>
        <p:spPr>
          <a:xfrm>
            <a:off x="611560" y="627534"/>
            <a:ext cx="1944216" cy="31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향후 과제</a:t>
            </a:r>
            <a:endParaRPr lang="ko-KR" altLang="en-US" sz="14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97370494-06AD-453B-B70E-F86BC25C5D4A}"/>
              </a:ext>
            </a:extLst>
          </p:cNvPr>
          <p:cNvSpPr/>
          <p:nvPr/>
        </p:nvSpPr>
        <p:spPr>
          <a:xfrm>
            <a:off x="4427984" y="2499742"/>
            <a:ext cx="5760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1297C9FE-6492-4840-B119-AEBC9AE81623}"/>
              </a:ext>
            </a:extLst>
          </p:cNvPr>
          <p:cNvSpPr txBox="1"/>
          <p:nvPr/>
        </p:nvSpPr>
        <p:spPr>
          <a:xfrm>
            <a:off x="5873214" y="1484079"/>
            <a:ext cx="31632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특수문자 인식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		   (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괄호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마침표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후처리 모델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		     (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띄어쓰기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C85266FD-B7FD-4CC6-9978-FC912EB84BFD}"/>
              </a:ext>
            </a:extLst>
          </p:cNvPr>
          <p:cNvSpPr/>
          <p:nvPr/>
        </p:nvSpPr>
        <p:spPr>
          <a:xfrm>
            <a:off x="2771800" y="1376066"/>
            <a:ext cx="1656184" cy="259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DB4EC5D-13EB-4FC9-98E2-0CCB3E5D7E04}"/>
              </a:ext>
            </a:extLst>
          </p:cNvPr>
          <p:cNvSpPr/>
          <p:nvPr/>
        </p:nvSpPr>
        <p:spPr>
          <a:xfrm>
            <a:off x="-987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개  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B37260F-394F-4192-8136-3556889AF318}"/>
              </a:ext>
            </a:extLst>
          </p:cNvPr>
          <p:cNvSpPr/>
          <p:nvPr/>
        </p:nvSpPr>
        <p:spPr>
          <a:xfrm>
            <a:off x="3406485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텍스트 감지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8C87AB4A-B304-4991-86B3-2A99074254F7}"/>
              </a:ext>
            </a:extLst>
          </p:cNvPr>
          <p:cNvSpPr/>
          <p:nvPr/>
        </p:nvSpPr>
        <p:spPr>
          <a:xfrm>
            <a:off x="2254357" y="0"/>
            <a:ext cx="1152128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인식모델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(Data)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83ADDE8-0F6A-4960-A429-B8B453705D8F}"/>
              </a:ext>
            </a:extLst>
          </p:cNvPr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4075E57D-4A5B-4C1D-AA75-832E9B4B4064}"/>
              </a:ext>
            </a:extLst>
          </p:cNvPr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485AEC5-2A38-4BDA-A98B-E2776B77326C}"/>
              </a:ext>
            </a:extLst>
          </p:cNvPr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B1CC960E-B9AC-42A2-912B-7870FBBD395B}"/>
              </a:ext>
            </a:extLst>
          </p:cNvPr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일  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6A06E8FB-F949-4D74-A1A2-73A54B1137E7}"/>
              </a:ext>
            </a:extLst>
          </p:cNvPr>
          <p:cNvSpPr/>
          <p:nvPr/>
        </p:nvSpPr>
        <p:spPr>
          <a:xfrm>
            <a:off x="113492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진행현황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52479E0C-0D24-4B9C-96DC-FD58495B963C}"/>
              </a:ext>
            </a:extLst>
          </p:cNvPr>
          <p:cNvSpPr/>
          <p:nvPr/>
        </p:nvSpPr>
        <p:spPr>
          <a:xfrm>
            <a:off x="46366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나눔고딕" pitchFamily="50" charset="-127"/>
                <a:ea typeface="나눔고딕" pitchFamily="50" charset="-127"/>
              </a:rPr>
              <a:t>인식모델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389BFF0-2C62-40A9-9BFF-00143C5BE249}"/>
              </a:ext>
            </a:extLst>
          </p:cNvPr>
          <p:cNvSpPr/>
          <p:nvPr/>
        </p:nvSpPr>
        <p:spPr>
          <a:xfrm>
            <a:off x="57814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결  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1F96F005-8F9C-4A3C-93AB-939AFA5CE5B0}"/>
              </a:ext>
            </a:extLst>
          </p:cNvPr>
          <p:cNvSpPr/>
          <p:nvPr/>
        </p:nvSpPr>
        <p:spPr>
          <a:xfrm>
            <a:off x="6926280" y="0"/>
            <a:ext cx="1144800" cy="3395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향후 과제</a:t>
            </a:r>
          </a:p>
        </p:txBody>
      </p:sp>
    </p:spTree>
    <p:extLst>
      <p:ext uri="{BB962C8B-B14F-4D97-AF65-F5344CB8AC3E}">
        <p14:creationId xmlns:p14="http://schemas.microsoft.com/office/powerpoint/2010/main" val="3853317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8796B12C-75D5-4DB8-9C78-1EF162761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877410"/>
              </p:ext>
            </p:extLst>
          </p:nvPr>
        </p:nvGraphicFramePr>
        <p:xfrm>
          <a:off x="1058369" y="1059582"/>
          <a:ext cx="6955253" cy="3490080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{22838BEF-8BB2-4498-84A7-C5851F593DF1}</a:tableStyleId>
              </a:tblPr>
              <a:tblGrid>
                <a:gridCol w="7736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5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61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1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614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239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4239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4239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4239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4239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96779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96779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295722">
                <a:tc rowSpan="2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81029" marR="81029" marT="40515" marB="40515" anchor="ctr">
                    <a:lnTlToB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Action</a:t>
                      </a:r>
                    </a:p>
                  </a:txBody>
                  <a:tcPr marL="81029" marR="81029" marT="40515" marB="40515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3</a:t>
                      </a:r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월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81029" marR="81029" marT="40515" marB="4051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4</a:t>
                      </a:r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월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81029" marR="81029" marT="40515" marB="4051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월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81029" marR="81029" marT="40515" marB="40515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월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81029" marR="81029" marT="40515" marB="4051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9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29</a:t>
                      </a:r>
                      <a:endParaRPr lang="en-US" altLang="ko-KR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30</a:t>
                      </a:r>
                      <a:endParaRPr lang="en-US" altLang="ko-KR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31</a:t>
                      </a:r>
                      <a:endParaRPr lang="en-US" altLang="ko-KR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주차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주차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3</a:t>
                      </a:r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주차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4</a:t>
                      </a:r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주차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5</a:t>
                      </a:r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주차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146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기초자료</a:t>
                      </a:r>
                      <a:endParaRPr lang="ko-KR" altLang="en-US" sz="11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기획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1F2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81029" marR="81029" marT="40515" marB="40515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146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6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기술탐색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1F2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81029" marR="81029" marT="40515" marB="40515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146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Image to</a:t>
                      </a:r>
                    </a:p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text</a:t>
                      </a:r>
                      <a:endParaRPr lang="en-US" altLang="ko-KR" sz="11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81029" marR="81029" marT="40515" marB="405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데이터 구성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1F2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81029" marR="81029" marT="40515" marB="40515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1468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6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이미지 전처리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1F2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81029" marR="81029" marT="40515" marB="40515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14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텍스트 후처리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1F2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81029" marR="81029" marT="40515" marB="40515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14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API </a:t>
                      </a:r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테스트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1F2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81029" marR="81029" marT="40515" marB="40515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146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Text to</a:t>
                      </a:r>
                    </a:p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speech</a:t>
                      </a:r>
                      <a:endParaRPr lang="en-US" sz="11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81029" marR="81029" marT="40515" marB="4051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데이터 구성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1F2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81029" marR="81029" marT="40515" marB="40515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14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음성데이터 전처리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1F2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81029" marR="81029" marT="40515" marB="40515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14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모델링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1F2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81029" marR="81029" marT="40515" marB="40515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14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보정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1F2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81029" marR="81029" marT="40515" marB="40515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1" u="none" strike="noStrike" dirty="0">
                          <a:solidFill>
                            <a:srgbClr val="0070C0"/>
                          </a:solidFill>
                          <a:latin typeface="+mn-lt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6" name="모서리가 둥근 직사각형 95">
            <a:extLst>
              <a:ext uri="{FF2B5EF4-FFF2-40B4-BE49-F238E27FC236}">
                <a16:creationId xmlns:a16="http://schemas.microsoft.com/office/drawing/2014/main" xmlns="" id="{9BC4DB0F-C697-4E28-B8B0-4C53DF1C3ADB}"/>
              </a:ext>
            </a:extLst>
          </p:cNvPr>
          <p:cNvSpPr/>
          <p:nvPr/>
        </p:nvSpPr>
        <p:spPr>
          <a:xfrm>
            <a:off x="2771801" y="1563639"/>
            <a:ext cx="144016" cy="21602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96">
            <a:extLst>
              <a:ext uri="{FF2B5EF4-FFF2-40B4-BE49-F238E27FC236}">
                <a16:creationId xmlns:a16="http://schemas.microsoft.com/office/drawing/2014/main" xmlns="" id="{73F4FC0E-283E-4DEE-9151-96CFA98BC24B}"/>
              </a:ext>
            </a:extLst>
          </p:cNvPr>
          <p:cNvSpPr/>
          <p:nvPr/>
        </p:nvSpPr>
        <p:spPr>
          <a:xfrm>
            <a:off x="2771801" y="1888788"/>
            <a:ext cx="5198879" cy="21602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96">
            <a:extLst>
              <a:ext uri="{FF2B5EF4-FFF2-40B4-BE49-F238E27FC236}">
                <a16:creationId xmlns:a16="http://schemas.microsoft.com/office/drawing/2014/main" xmlns="" id="{306C7969-D8DF-4E25-9FA7-642F54F1328D}"/>
              </a:ext>
            </a:extLst>
          </p:cNvPr>
          <p:cNvSpPr/>
          <p:nvPr/>
        </p:nvSpPr>
        <p:spPr>
          <a:xfrm>
            <a:off x="3203849" y="2176820"/>
            <a:ext cx="1656184" cy="21602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96">
            <a:extLst>
              <a:ext uri="{FF2B5EF4-FFF2-40B4-BE49-F238E27FC236}">
                <a16:creationId xmlns:a16="http://schemas.microsoft.com/office/drawing/2014/main" xmlns="" id="{0CEDC873-84B4-4D6D-8917-2789F69FDCA0}"/>
              </a:ext>
            </a:extLst>
          </p:cNvPr>
          <p:cNvSpPr/>
          <p:nvPr/>
        </p:nvSpPr>
        <p:spPr>
          <a:xfrm>
            <a:off x="3923928" y="2499742"/>
            <a:ext cx="1584176" cy="21602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96">
            <a:extLst>
              <a:ext uri="{FF2B5EF4-FFF2-40B4-BE49-F238E27FC236}">
                <a16:creationId xmlns:a16="http://schemas.microsoft.com/office/drawing/2014/main" xmlns="" id="{000C8655-60EC-468D-B462-DA513D8FD75A}"/>
              </a:ext>
            </a:extLst>
          </p:cNvPr>
          <p:cNvSpPr/>
          <p:nvPr/>
        </p:nvSpPr>
        <p:spPr>
          <a:xfrm>
            <a:off x="4499992" y="2783582"/>
            <a:ext cx="1440160" cy="21602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96">
            <a:extLst>
              <a:ext uri="{FF2B5EF4-FFF2-40B4-BE49-F238E27FC236}">
                <a16:creationId xmlns:a16="http://schemas.microsoft.com/office/drawing/2014/main" xmlns="" id="{2E4BE20D-FF71-4262-B67C-93208CE1D70B}"/>
              </a:ext>
            </a:extLst>
          </p:cNvPr>
          <p:cNvSpPr/>
          <p:nvPr/>
        </p:nvSpPr>
        <p:spPr>
          <a:xfrm>
            <a:off x="5076056" y="3097262"/>
            <a:ext cx="1296144" cy="21602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96">
            <a:extLst>
              <a:ext uri="{FF2B5EF4-FFF2-40B4-BE49-F238E27FC236}">
                <a16:creationId xmlns:a16="http://schemas.microsoft.com/office/drawing/2014/main" xmlns="" id="{774926B9-0DAD-4B50-A568-2A50CC609834}"/>
              </a:ext>
            </a:extLst>
          </p:cNvPr>
          <p:cNvSpPr/>
          <p:nvPr/>
        </p:nvSpPr>
        <p:spPr>
          <a:xfrm>
            <a:off x="6156176" y="3410942"/>
            <a:ext cx="1728192" cy="21602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96">
            <a:extLst>
              <a:ext uri="{FF2B5EF4-FFF2-40B4-BE49-F238E27FC236}">
                <a16:creationId xmlns:a16="http://schemas.microsoft.com/office/drawing/2014/main" xmlns="" id="{893DC88B-CC87-4C38-A8D6-03AC8208062D}"/>
              </a:ext>
            </a:extLst>
          </p:cNvPr>
          <p:cNvSpPr/>
          <p:nvPr/>
        </p:nvSpPr>
        <p:spPr>
          <a:xfrm>
            <a:off x="6300192" y="3698974"/>
            <a:ext cx="1584176" cy="21602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96">
            <a:extLst>
              <a:ext uri="{FF2B5EF4-FFF2-40B4-BE49-F238E27FC236}">
                <a16:creationId xmlns:a16="http://schemas.microsoft.com/office/drawing/2014/main" xmlns="" id="{963553D6-E6CE-4E51-A7FE-B5BDD5C1E012}"/>
              </a:ext>
            </a:extLst>
          </p:cNvPr>
          <p:cNvSpPr/>
          <p:nvPr/>
        </p:nvSpPr>
        <p:spPr>
          <a:xfrm>
            <a:off x="6300192" y="3987006"/>
            <a:ext cx="1584176" cy="21602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96">
            <a:extLst>
              <a:ext uri="{FF2B5EF4-FFF2-40B4-BE49-F238E27FC236}">
                <a16:creationId xmlns:a16="http://schemas.microsoft.com/office/drawing/2014/main" xmlns="" id="{293BF613-943A-4AB9-A77B-E4012F2871E0}"/>
              </a:ext>
            </a:extLst>
          </p:cNvPr>
          <p:cNvSpPr/>
          <p:nvPr/>
        </p:nvSpPr>
        <p:spPr>
          <a:xfrm>
            <a:off x="7092280" y="4275038"/>
            <a:ext cx="792088" cy="21602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05059CBC-9AC2-44C3-A451-BFC2692926F4}"/>
              </a:ext>
            </a:extLst>
          </p:cNvPr>
          <p:cNvSpPr/>
          <p:nvPr/>
        </p:nvSpPr>
        <p:spPr>
          <a:xfrm>
            <a:off x="611560" y="627534"/>
            <a:ext cx="1944216" cy="31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일 정</a:t>
            </a:r>
            <a:endParaRPr lang="ko-KR" altLang="en-US" sz="14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2DB4EC5D-13EB-4FC9-98E2-0CCB3E5D7E04}"/>
              </a:ext>
            </a:extLst>
          </p:cNvPr>
          <p:cNvSpPr/>
          <p:nvPr/>
        </p:nvSpPr>
        <p:spPr>
          <a:xfrm>
            <a:off x="-987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개  요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9B37260F-394F-4192-8136-3556889AF318}"/>
              </a:ext>
            </a:extLst>
          </p:cNvPr>
          <p:cNvSpPr/>
          <p:nvPr/>
        </p:nvSpPr>
        <p:spPr>
          <a:xfrm>
            <a:off x="3406485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텍스트 감지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8C87AB4A-B304-4991-86B3-2A99074254F7}"/>
              </a:ext>
            </a:extLst>
          </p:cNvPr>
          <p:cNvSpPr/>
          <p:nvPr/>
        </p:nvSpPr>
        <p:spPr>
          <a:xfrm>
            <a:off x="2254357" y="0"/>
            <a:ext cx="1152128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인식모델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(Data)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83ADDE8-0F6A-4960-A429-B8B453705D8F}"/>
              </a:ext>
            </a:extLst>
          </p:cNvPr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4075E57D-4A5B-4C1D-AA75-832E9B4B4064}"/>
              </a:ext>
            </a:extLst>
          </p:cNvPr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C485AEC5-2A38-4BDA-A98B-E2776B77326C}"/>
              </a:ext>
            </a:extLst>
          </p:cNvPr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B1CC960E-B9AC-42A2-912B-7870FBBD395B}"/>
              </a:ext>
            </a:extLst>
          </p:cNvPr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일  정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6A06E8FB-F949-4D74-A1A2-73A54B1137E7}"/>
              </a:ext>
            </a:extLst>
          </p:cNvPr>
          <p:cNvSpPr/>
          <p:nvPr/>
        </p:nvSpPr>
        <p:spPr>
          <a:xfrm>
            <a:off x="113492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진행현황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52479E0C-0D24-4B9C-96DC-FD58495B963C}"/>
              </a:ext>
            </a:extLst>
          </p:cNvPr>
          <p:cNvSpPr/>
          <p:nvPr/>
        </p:nvSpPr>
        <p:spPr>
          <a:xfrm>
            <a:off x="46366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나눔고딕" pitchFamily="50" charset="-127"/>
                <a:ea typeface="나눔고딕" pitchFamily="50" charset="-127"/>
              </a:rPr>
              <a:t>인식모델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D389BFF0-2C62-40A9-9BFF-00143C5BE249}"/>
              </a:ext>
            </a:extLst>
          </p:cNvPr>
          <p:cNvSpPr/>
          <p:nvPr/>
        </p:nvSpPr>
        <p:spPr>
          <a:xfrm>
            <a:off x="57814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결  과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1F96F005-8F9C-4A3C-93AB-939AFA5CE5B0}"/>
              </a:ext>
            </a:extLst>
          </p:cNvPr>
          <p:cNvSpPr/>
          <p:nvPr/>
        </p:nvSpPr>
        <p:spPr>
          <a:xfrm>
            <a:off x="69262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향후 과제</a:t>
            </a:r>
          </a:p>
        </p:txBody>
      </p:sp>
    </p:spTree>
    <p:extLst>
      <p:ext uri="{BB962C8B-B14F-4D97-AF65-F5344CB8AC3E}">
        <p14:creationId xmlns:p14="http://schemas.microsoft.com/office/powerpoint/2010/main" val="350328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4DAE98BB-8293-46A2-B83E-AF087AB61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610134"/>
            <a:ext cx="1898123" cy="1321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7810ECE-A345-4339-8DE7-E29C087DC6C9}"/>
              </a:ext>
            </a:extLst>
          </p:cNvPr>
          <p:cNvSpPr txBox="1"/>
          <p:nvPr/>
        </p:nvSpPr>
        <p:spPr>
          <a:xfrm>
            <a:off x="1717595" y="3454291"/>
            <a:ext cx="6079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00B050"/>
                </a:solidFill>
              </a:rPr>
              <a:t>Image </a:t>
            </a:r>
            <a:r>
              <a:rPr lang="ko-KR" altLang="en-US" sz="4000" b="1" dirty="0">
                <a:solidFill>
                  <a:srgbClr val="00B050"/>
                </a:solidFill>
              </a:rPr>
              <a:t>→ </a:t>
            </a:r>
            <a:r>
              <a:rPr lang="en-US" altLang="ko-KR" sz="4000" b="1" dirty="0">
                <a:solidFill>
                  <a:srgbClr val="00B050"/>
                </a:solidFill>
              </a:rPr>
              <a:t>Text </a:t>
            </a:r>
            <a:r>
              <a:rPr lang="ko-KR" altLang="en-US" sz="4000" b="1" dirty="0">
                <a:solidFill>
                  <a:srgbClr val="00B050"/>
                </a:solidFill>
              </a:rPr>
              <a:t>→ </a:t>
            </a:r>
            <a:r>
              <a:rPr lang="en-US" altLang="ko-KR" sz="4000" b="1" dirty="0">
                <a:solidFill>
                  <a:srgbClr val="00B050"/>
                </a:solidFill>
              </a:rPr>
              <a:t>Voice</a:t>
            </a:r>
            <a:endParaRPr lang="ko-KR" altLang="en-US" sz="4000" b="1" dirty="0">
              <a:solidFill>
                <a:srgbClr val="00B050"/>
              </a:solidFill>
            </a:endParaRPr>
          </a:p>
        </p:txBody>
      </p:sp>
      <p:pic>
        <p:nvPicPr>
          <p:cNvPr id="1026" name="Picture 2" descr="목소리 좋아지는법✓목소리 바꾸는법 :: 야채좋아">
            <a:extLst>
              <a:ext uri="{FF2B5EF4-FFF2-40B4-BE49-F238E27FC236}">
                <a16:creationId xmlns:a16="http://schemas.microsoft.com/office/drawing/2014/main" xmlns="" id="{C6FAB284-130D-4004-9683-A6E9A1C6F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068" y="1563638"/>
            <a:ext cx="1368152" cy="141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877477B-0B6D-47BD-88B3-E9997AC578CF}"/>
              </a:ext>
            </a:extLst>
          </p:cNvPr>
          <p:cNvSpPr/>
          <p:nvPr/>
        </p:nvSpPr>
        <p:spPr>
          <a:xfrm>
            <a:off x="-9872" y="0"/>
            <a:ext cx="1144800" cy="3395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개  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653796A-B319-48EC-B384-5525833E4F9B}"/>
              </a:ext>
            </a:extLst>
          </p:cNvPr>
          <p:cNvSpPr/>
          <p:nvPr/>
        </p:nvSpPr>
        <p:spPr>
          <a:xfrm>
            <a:off x="227507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텍스트 감지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BDB9C35-643C-463F-988E-58F4D0D8A10A}"/>
              </a:ext>
            </a:extLst>
          </p:cNvPr>
          <p:cNvSpPr/>
          <p:nvPr/>
        </p:nvSpPr>
        <p:spPr>
          <a:xfrm>
            <a:off x="3419872" y="0"/>
            <a:ext cx="1152128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인식모델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(Data)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C3A44E0A-5459-47D9-89ED-33C3F0A02B5D}"/>
              </a:ext>
            </a:extLst>
          </p:cNvPr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73FE1211-1720-4D57-B5EB-77D22C22E534}"/>
              </a:ext>
            </a:extLst>
          </p:cNvPr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CADD3BE-C57B-45AD-B578-7D0D82BA44CB}"/>
              </a:ext>
            </a:extLst>
          </p:cNvPr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51922E0-B7D1-466D-8E3D-2E619F34D679}"/>
              </a:ext>
            </a:extLst>
          </p:cNvPr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일  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F5466006-813E-4C75-A17C-33B81BA70604}"/>
              </a:ext>
            </a:extLst>
          </p:cNvPr>
          <p:cNvSpPr/>
          <p:nvPr/>
        </p:nvSpPr>
        <p:spPr>
          <a:xfrm>
            <a:off x="113492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진행현황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1E36EFD-3F7A-4862-98E3-FFE83D64B0B3}"/>
              </a:ext>
            </a:extLst>
          </p:cNvPr>
          <p:cNvSpPr/>
          <p:nvPr/>
        </p:nvSpPr>
        <p:spPr>
          <a:xfrm>
            <a:off x="46366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인식모델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677801A6-EFE9-4F23-A277-21A0E33D3FC2}"/>
              </a:ext>
            </a:extLst>
          </p:cNvPr>
          <p:cNvSpPr/>
          <p:nvPr/>
        </p:nvSpPr>
        <p:spPr>
          <a:xfrm>
            <a:off x="57814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결  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366A8F2F-AC0F-4465-AE3F-8353F2BB7D25}"/>
              </a:ext>
            </a:extLst>
          </p:cNvPr>
          <p:cNvSpPr/>
          <p:nvPr/>
        </p:nvSpPr>
        <p:spPr>
          <a:xfrm>
            <a:off x="69262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향후 과제</a:t>
            </a:r>
          </a:p>
        </p:txBody>
      </p:sp>
    </p:spTree>
    <p:extLst>
      <p:ext uri="{BB962C8B-B14F-4D97-AF65-F5344CB8AC3E}">
        <p14:creationId xmlns:p14="http://schemas.microsoft.com/office/powerpoint/2010/main" val="229455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855DF2C-B4CD-4BBD-80A6-74BB613B7A45}"/>
              </a:ext>
            </a:extLst>
          </p:cNvPr>
          <p:cNvSpPr/>
          <p:nvPr/>
        </p:nvSpPr>
        <p:spPr>
          <a:xfrm>
            <a:off x="4746664" y="1743658"/>
            <a:ext cx="3713768" cy="27723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OCR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08554" y="2409732"/>
            <a:ext cx="2880320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OCR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808554" y="3273828"/>
            <a:ext cx="2880320" cy="6480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TTS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5015666" y="2277716"/>
            <a:ext cx="3134404" cy="43246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텍스트 이미지 </a:t>
            </a:r>
            <a:r>
              <a:rPr lang="ko-KR" altLang="en-US" sz="1400" dirty="0" err="1"/>
              <a:t>전처리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5015666" y="2928372"/>
            <a:ext cx="3134404" cy="4324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텍스트 인식 모델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015666" y="3618866"/>
            <a:ext cx="3134404" cy="432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후처리</a:t>
            </a:r>
          </a:p>
        </p:txBody>
      </p:sp>
      <p:sp>
        <p:nvSpPr>
          <p:cNvPr id="23" name="아래쪽 화살표 22"/>
          <p:cNvSpPr/>
          <p:nvPr/>
        </p:nvSpPr>
        <p:spPr>
          <a:xfrm>
            <a:off x="6444208" y="2769772"/>
            <a:ext cx="277320" cy="8701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4" name="아래쪽 화살표 23"/>
          <p:cNvSpPr/>
          <p:nvPr/>
        </p:nvSpPr>
        <p:spPr>
          <a:xfrm>
            <a:off x="6444208" y="3489852"/>
            <a:ext cx="277320" cy="8701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5A471772-391A-4C0B-BC01-20CFBC8114B2}"/>
              </a:ext>
            </a:extLst>
          </p:cNvPr>
          <p:cNvSpPr/>
          <p:nvPr/>
        </p:nvSpPr>
        <p:spPr>
          <a:xfrm>
            <a:off x="605556" y="1743658"/>
            <a:ext cx="3396771" cy="277230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Stage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119C484C-A0C3-49F5-B915-557D1ABBEF41}"/>
              </a:ext>
            </a:extLst>
          </p:cNvPr>
          <p:cNvCxnSpPr/>
          <p:nvPr/>
        </p:nvCxnSpPr>
        <p:spPr>
          <a:xfrm>
            <a:off x="605556" y="904822"/>
            <a:ext cx="785487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EB60D46D-0F17-497D-852E-EA945DFA6D82}"/>
              </a:ext>
            </a:extLst>
          </p:cNvPr>
          <p:cNvCxnSpPr>
            <a:cxnSpLocks/>
          </p:cNvCxnSpPr>
          <p:nvPr/>
        </p:nvCxnSpPr>
        <p:spPr>
          <a:xfrm>
            <a:off x="4427984" y="760806"/>
            <a:ext cx="0" cy="28803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58B93006-1278-4BF5-B98A-0A85AC1707CE}"/>
              </a:ext>
            </a:extLst>
          </p:cNvPr>
          <p:cNvCxnSpPr>
            <a:cxnSpLocks/>
          </p:cNvCxnSpPr>
          <p:nvPr/>
        </p:nvCxnSpPr>
        <p:spPr>
          <a:xfrm>
            <a:off x="2339752" y="760806"/>
            <a:ext cx="0" cy="28803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7B1032AB-A341-43D7-98F6-FA8A5746E607}"/>
              </a:ext>
            </a:extLst>
          </p:cNvPr>
          <p:cNvCxnSpPr>
            <a:cxnSpLocks/>
          </p:cNvCxnSpPr>
          <p:nvPr/>
        </p:nvCxnSpPr>
        <p:spPr>
          <a:xfrm>
            <a:off x="6516216" y="760806"/>
            <a:ext cx="0" cy="28803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21788586-E2D1-4223-BC7D-120FC12BCEE9}"/>
              </a:ext>
            </a:extLst>
          </p:cNvPr>
          <p:cNvCxnSpPr>
            <a:cxnSpLocks/>
          </p:cNvCxnSpPr>
          <p:nvPr/>
        </p:nvCxnSpPr>
        <p:spPr>
          <a:xfrm>
            <a:off x="5436096" y="760806"/>
            <a:ext cx="0" cy="28803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44C84313-3001-4F0D-97BF-3FCB6E4E0FE3}"/>
              </a:ext>
            </a:extLst>
          </p:cNvPr>
          <p:cNvCxnSpPr>
            <a:cxnSpLocks/>
          </p:cNvCxnSpPr>
          <p:nvPr/>
        </p:nvCxnSpPr>
        <p:spPr>
          <a:xfrm>
            <a:off x="3347864" y="760806"/>
            <a:ext cx="0" cy="28803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4A6D4B61-59DF-4030-945A-A55C61120F95}"/>
              </a:ext>
            </a:extLst>
          </p:cNvPr>
          <p:cNvCxnSpPr>
            <a:cxnSpLocks/>
          </p:cNvCxnSpPr>
          <p:nvPr/>
        </p:nvCxnSpPr>
        <p:spPr>
          <a:xfrm>
            <a:off x="1403648" y="760806"/>
            <a:ext cx="0" cy="28803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86ED9B76-C522-49FE-ACE7-F6FFDAF76505}"/>
              </a:ext>
            </a:extLst>
          </p:cNvPr>
          <p:cNvCxnSpPr>
            <a:cxnSpLocks/>
          </p:cNvCxnSpPr>
          <p:nvPr/>
        </p:nvCxnSpPr>
        <p:spPr>
          <a:xfrm>
            <a:off x="7524328" y="760806"/>
            <a:ext cx="0" cy="28803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CFE97F1-ED0D-4568-AA91-32C25B70245B}"/>
              </a:ext>
            </a:extLst>
          </p:cNvPr>
          <p:cNvSpPr txBox="1"/>
          <p:nvPr/>
        </p:nvSpPr>
        <p:spPr>
          <a:xfrm>
            <a:off x="845595" y="1080196"/>
            <a:ext cx="1116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HY울릉도M" pitchFamily="18" charset="-127"/>
                <a:ea typeface="HY울릉도M" pitchFamily="18" charset="-127"/>
              </a:rPr>
              <a:t>데이터 </a:t>
            </a:r>
            <a:r>
              <a:rPr lang="ko-KR" altLang="en-US" sz="1100" dirty="0" err="1">
                <a:latin typeface="HY울릉도M" pitchFamily="18" charset="-127"/>
                <a:ea typeface="HY울릉도M" pitchFamily="18" charset="-127"/>
              </a:rPr>
              <a:t>전처리</a:t>
            </a:r>
            <a:endParaRPr lang="ko-KR" altLang="en-US" sz="11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F0C90B9-66FA-4E28-8DD9-EB7D59942AFA}"/>
              </a:ext>
            </a:extLst>
          </p:cNvPr>
          <p:cNvSpPr txBox="1"/>
          <p:nvPr/>
        </p:nvSpPr>
        <p:spPr>
          <a:xfrm>
            <a:off x="1781699" y="1080196"/>
            <a:ext cx="1116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HY울릉도M" pitchFamily="18" charset="-127"/>
                <a:ea typeface="HY울릉도M" pitchFamily="18" charset="-127"/>
              </a:rPr>
              <a:t>전처리</a:t>
            </a:r>
            <a:r>
              <a:rPr lang="ko-KR" altLang="en-US" sz="1100" dirty="0">
                <a:latin typeface="HY울릉도M" pitchFamily="18" charset="-127"/>
                <a:ea typeface="HY울릉도M" pitchFamily="18" charset="-127"/>
              </a:rPr>
              <a:t> 개선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AEEDA4D-B97F-441C-AC53-D5A15A7C5424}"/>
              </a:ext>
            </a:extLst>
          </p:cNvPr>
          <p:cNvSpPr txBox="1"/>
          <p:nvPr/>
        </p:nvSpPr>
        <p:spPr>
          <a:xfrm>
            <a:off x="2789811" y="1080196"/>
            <a:ext cx="1116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HY울릉도M" pitchFamily="18" charset="-127"/>
                <a:ea typeface="HY울릉도M" pitchFamily="18" charset="-127"/>
              </a:rPr>
              <a:t>텍스트 인식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866A987-BD65-42BF-88DE-953ACFE91780}"/>
              </a:ext>
            </a:extLst>
          </p:cNvPr>
          <p:cNvSpPr txBox="1"/>
          <p:nvPr/>
        </p:nvSpPr>
        <p:spPr>
          <a:xfrm>
            <a:off x="3869931" y="1080196"/>
            <a:ext cx="1116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HY울릉도M" pitchFamily="18" charset="-127"/>
                <a:ea typeface="HY울릉도M" pitchFamily="18" charset="-127"/>
              </a:rPr>
              <a:t>텍스트 후처리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EE06D58-27A2-401A-8FAC-371F8E7AE6B1}"/>
              </a:ext>
            </a:extLst>
          </p:cNvPr>
          <p:cNvSpPr txBox="1"/>
          <p:nvPr/>
        </p:nvSpPr>
        <p:spPr>
          <a:xfrm>
            <a:off x="845595" y="555526"/>
            <a:ext cx="1116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HY울릉도M" pitchFamily="18" charset="-127"/>
                <a:ea typeface="HY울릉도M" pitchFamily="18" charset="-127"/>
              </a:rPr>
              <a:t>1</a:t>
            </a:r>
            <a:r>
              <a:rPr lang="ko-KR" altLang="en-US" sz="1100" dirty="0">
                <a:latin typeface="HY울릉도M" pitchFamily="18" charset="-127"/>
                <a:ea typeface="HY울릉도M" pitchFamily="18" charset="-127"/>
              </a:rPr>
              <a:t>주 차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202B9AD-7F0B-4486-9843-86E2CD76E64F}"/>
              </a:ext>
            </a:extLst>
          </p:cNvPr>
          <p:cNvSpPr txBox="1"/>
          <p:nvPr/>
        </p:nvSpPr>
        <p:spPr>
          <a:xfrm>
            <a:off x="1781699" y="555526"/>
            <a:ext cx="1116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HY울릉도M" pitchFamily="18" charset="-127"/>
                <a:ea typeface="HY울릉도M" pitchFamily="18" charset="-127"/>
              </a:rPr>
              <a:t>2</a:t>
            </a:r>
            <a:r>
              <a:rPr lang="ko-KR" altLang="en-US" sz="1100" dirty="0">
                <a:latin typeface="HY울릉도M" pitchFamily="18" charset="-127"/>
                <a:ea typeface="HY울릉도M" pitchFamily="18" charset="-127"/>
              </a:rPr>
              <a:t>주차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2CE7948-6FAE-40E0-891B-CEA20F939172}"/>
              </a:ext>
            </a:extLst>
          </p:cNvPr>
          <p:cNvSpPr txBox="1"/>
          <p:nvPr/>
        </p:nvSpPr>
        <p:spPr>
          <a:xfrm>
            <a:off x="2789811" y="555526"/>
            <a:ext cx="1116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HY울릉도M" pitchFamily="18" charset="-127"/>
                <a:ea typeface="HY울릉도M" pitchFamily="18" charset="-127"/>
              </a:rPr>
              <a:t>3</a:t>
            </a:r>
            <a:r>
              <a:rPr lang="ko-KR" altLang="en-US" sz="1100" dirty="0">
                <a:latin typeface="HY울릉도M" pitchFamily="18" charset="-127"/>
                <a:ea typeface="HY울릉도M" pitchFamily="18" charset="-127"/>
              </a:rPr>
              <a:t>주차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EC3CFA9-E57D-4EF9-9955-376B107C7BDB}"/>
              </a:ext>
            </a:extLst>
          </p:cNvPr>
          <p:cNvSpPr txBox="1"/>
          <p:nvPr/>
        </p:nvSpPr>
        <p:spPr>
          <a:xfrm>
            <a:off x="3869930" y="555526"/>
            <a:ext cx="1116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HY울릉도M" pitchFamily="18" charset="-127"/>
                <a:ea typeface="HY울릉도M" pitchFamily="18" charset="-127"/>
              </a:rPr>
              <a:t>4</a:t>
            </a:r>
            <a:r>
              <a:rPr lang="ko-KR" altLang="en-US" sz="1100" dirty="0">
                <a:latin typeface="HY울릉도M" pitchFamily="18" charset="-127"/>
                <a:ea typeface="HY울릉도M" pitchFamily="18" charset="-127"/>
              </a:rPr>
              <a:t>주차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E5A46A19-8E9A-41E0-8CE4-72A2E604D931}"/>
              </a:ext>
            </a:extLst>
          </p:cNvPr>
          <p:cNvSpPr/>
          <p:nvPr/>
        </p:nvSpPr>
        <p:spPr>
          <a:xfrm>
            <a:off x="-987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개  요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7ED64A4B-AA2F-4AC1-8800-8D789DC8DD63}"/>
              </a:ext>
            </a:extLst>
          </p:cNvPr>
          <p:cNvSpPr/>
          <p:nvPr/>
        </p:nvSpPr>
        <p:spPr>
          <a:xfrm>
            <a:off x="227507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텍스트 감지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0E801CBF-70D6-4B6D-870B-D1168668668F}"/>
              </a:ext>
            </a:extLst>
          </p:cNvPr>
          <p:cNvSpPr/>
          <p:nvPr/>
        </p:nvSpPr>
        <p:spPr>
          <a:xfrm>
            <a:off x="3419872" y="0"/>
            <a:ext cx="1152128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인식모델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(Data)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2C21E0A4-2394-4419-AB11-1EA07D67CBEF}"/>
              </a:ext>
            </a:extLst>
          </p:cNvPr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0C422475-4310-4243-B829-D1851AD2C1CF}"/>
              </a:ext>
            </a:extLst>
          </p:cNvPr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AB8B43B-3FA1-4CD3-A438-6992B33F44F8}"/>
              </a:ext>
            </a:extLst>
          </p:cNvPr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44BE0F4E-DD3F-4ED1-A7B0-DBF1F22CA3D4}"/>
              </a:ext>
            </a:extLst>
          </p:cNvPr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일  정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C752962C-496B-46B9-B911-46D6AB4AD80A}"/>
              </a:ext>
            </a:extLst>
          </p:cNvPr>
          <p:cNvSpPr/>
          <p:nvPr/>
        </p:nvSpPr>
        <p:spPr>
          <a:xfrm>
            <a:off x="1134928" y="0"/>
            <a:ext cx="1144800" cy="3395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진행현황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1D514FF7-4B8A-40A7-BB5C-EE5667693C11}"/>
              </a:ext>
            </a:extLst>
          </p:cNvPr>
          <p:cNvSpPr/>
          <p:nvPr/>
        </p:nvSpPr>
        <p:spPr>
          <a:xfrm>
            <a:off x="46366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인식모델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8457FFAA-121E-4B0A-8D7D-DE2BD128FE0E}"/>
              </a:ext>
            </a:extLst>
          </p:cNvPr>
          <p:cNvSpPr/>
          <p:nvPr/>
        </p:nvSpPr>
        <p:spPr>
          <a:xfrm>
            <a:off x="57814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결  과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C3D676FC-CB62-409A-9526-FA5143D01593}"/>
              </a:ext>
            </a:extLst>
          </p:cNvPr>
          <p:cNvSpPr/>
          <p:nvPr/>
        </p:nvSpPr>
        <p:spPr>
          <a:xfrm>
            <a:off x="69262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향후 과제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4A4AD95B-F487-4D8A-A545-EBA7E8B3B4AE}"/>
              </a:ext>
            </a:extLst>
          </p:cNvPr>
          <p:cNvSpPr txBox="1"/>
          <p:nvPr/>
        </p:nvSpPr>
        <p:spPr>
          <a:xfrm>
            <a:off x="4878043" y="1080196"/>
            <a:ext cx="1116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HY울릉도M" pitchFamily="18" charset="-127"/>
                <a:ea typeface="HY울릉도M" pitchFamily="18" charset="-127"/>
              </a:rPr>
              <a:t>음성 </a:t>
            </a:r>
            <a:r>
              <a:rPr lang="ko-KR" altLang="en-US" sz="1100" dirty="0" err="1">
                <a:latin typeface="HY울릉도M" pitchFamily="18" charset="-127"/>
                <a:ea typeface="HY울릉도M" pitchFamily="18" charset="-127"/>
              </a:rPr>
              <a:t>전처리</a:t>
            </a:r>
            <a:endParaRPr lang="ko-KR" altLang="en-US" sz="11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536646FF-5613-45E4-BA01-94C1B0868CF1}"/>
              </a:ext>
            </a:extLst>
          </p:cNvPr>
          <p:cNvSpPr txBox="1"/>
          <p:nvPr/>
        </p:nvSpPr>
        <p:spPr>
          <a:xfrm>
            <a:off x="5958163" y="1080196"/>
            <a:ext cx="1116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HY울릉도M" pitchFamily="18" charset="-127"/>
                <a:ea typeface="HY울릉도M" pitchFamily="18" charset="-127"/>
              </a:rPr>
              <a:t>TTS </a:t>
            </a:r>
            <a:r>
              <a:rPr lang="ko-KR" altLang="en-US" sz="1100" dirty="0">
                <a:latin typeface="HY울릉도M" pitchFamily="18" charset="-127"/>
                <a:ea typeface="HY울릉도M" pitchFamily="18" charset="-127"/>
              </a:rPr>
              <a:t>모델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84705408-4529-4022-B667-AA7CB90332D7}"/>
              </a:ext>
            </a:extLst>
          </p:cNvPr>
          <p:cNvSpPr txBox="1"/>
          <p:nvPr/>
        </p:nvSpPr>
        <p:spPr>
          <a:xfrm>
            <a:off x="6966275" y="1080196"/>
            <a:ext cx="1116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HY울릉도M" pitchFamily="18" charset="-127"/>
                <a:ea typeface="HY울릉도M" pitchFamily="18" charset="-127"/>
              </a:rPr>
              <a:t>TTS </a:t>
            </a:r>
            <a:r>
              <a:rPr lang="ko-KR" altLang="en-US" sz="1100" dirty="0">
                <a:latin typeface="HY울릉도M" pitchFamily="18" charset="-127"/>
                <a:ea typeface="HY울릉도M" pitchFamily="18" charset="-127"/>
              </a:rPr>
              <a:t>모델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E8B9AFCD-B3D3-4EB0-B29D-7A58E9959A44}"/>
              </a:ext>
            </a:extLst>
          </p:cNvPr>
          <p:cNvSpPr txBox="1"/>
          <p:nvPr/>
        </p:nvSpPr>
        <p:spPr>
          <a:xfrm>
            <a:off x="4896055" y="555526"/>
            <a:ext cx="1116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HY울릉도M" pitchFamily="18" charset="-127"/>
                <a:ea typeface="HY울릉도M" pitchFamily="18" charset="-127"/>
              </a:rPr>
              <a:t>5</a:t>
            </a:r>
            <a:r>
              <a:rPr lang="ko-KR" altLang="en-US" sz="1100" dirty="0">
                <a:latin typeface="HY울릉도M" pitchFamily="18" charset="-127"/>
                <a:ea typeface="HY울릉도M" pitchFamily="18" charset="-127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358002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321F674-3297-4B98-AE6C-AEFF58052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347945"/>
            <a:ext cx="4200525" cy="26098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A98B482-E864-40EF-97F6-624AABD3A996}"/>
              </a:ext>
            </a:extLst>
          </p:cNvPr>
          <p:cNvSpPr/>
          <p:nvPr/>
        </p:nvSpPr>
        <p:spPr>
          <a:xfrm>
            <a:off x="876182" y="2211710"/>
            <a:ext cx="3528392" cy="1656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137DEE5-1969-4088-AFA3-5C619F2A6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622" y="1502540"/>
            <a:ext cx="3686359" cy="230065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DA275B0-4D18-49A8-B9A9-0C5A0FE3B556}"/>
              </a:ext>
            </a:extLst>
          </p:cNvPr>
          <p:cNvSpPr/>
          <p:nvPr/>
        </p:nvSpPr>
        <p:spPr>
          <a:xfrm>
            <a:off x="-987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개  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BA3479F-D9DA-4205-9E5E-92F24465AC77}"/>
              </a:ext>
            </a:extLst>
          </p:cNvPr>
          <p:cNvSpPr/>
          <p:nvPr/>
        </p:nvSpPr>
        <p:spPr>
          <a:xfrm>
            <a:off x="341987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텍스트 감지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EBE919B-3883-4D24-AB6D-8A4D96A7BE35}"/>
              </a:ext>
            </a:extLst>
          </p:cNvPr>
          <p:cNvSpPr/>
          <p:nvPr/>
        </p:nvSpPr>
        <p:spPr>
          <a:xfrm>
            <a:off x="2279728" y="0"/>
            <a:ext cx="1152128" cy="3395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인식모델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(Data)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F44B54C-AEDD-4036-86FD-79C2AD63DC9D}"/>
              </a:ext>
            </a:extLst>
          </p:cNvPr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2D47EFAE-8406-4757-B801-4AA83E9FAC59}"/>
              </a:ext>
            </a:extLst>
          </p:cNvPr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D8F45D96-0D6C-45D8-B845-0255ABCFF24F}"/>
              </a:ext>
            </a:extLst>
          </p:cNvPr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00B7370-804B-4948-9F0A-E926EEF0DC40}"/>
              </a:ext>
            </a:extLst>
          </p:cNvPr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일  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A32D214-D36A-4567-A9D0-4E6702FB21BD}"/>
              </a:ext>
            </a:extLst>
          </p:cNvPr>
          <p:cNvSpPr/>
          <p:nvPr/>
        </p:nvSpPr>
        <p:spPr>
          <a:xfrm>
            <a:off x="113492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진행현황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839576B-E51B-4900-A5EC-9D0D9376FDA6}"/>
              </a:ext>
            </a:extLst>
          </p:cNvPr>
          <p:cNvSpPr/>
          <p:nvPr/>
        </p:nvSpPr>
        <p:spPr>
          <a:xfrm>
            <a:off x="46366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나눔고딕" pitchFamily="50" charset="-127"/>
                <a:ea typeface="나눔고딕" pitchFamily="50" charset="-127"/>
              </a:rPr>
              <a:t>인식모델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EDC7420-F743-4645-A2D5-1D50E4E9CA8B}"/>
              </a:ext>
            </a:extLst>
          </p:cNvPr>
          <p:cNvSpPr/>
          <p:nvPr/>
        </p:nvSpPr>
        <p:spPr>
          <a:xfrm>
            <a:off x="57814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결  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B606CE1-3A3C-4FE4-A102-B6E8A5976C6C}"/>
              </a:ext>
            </a:extLst>
          </p:cNvPr>
          <p:cNvSpPr/>
          <p:nvPr/>
        </p:nvSpPr>
        <p:spPr>
          <a:xfrm>
            <a:off x="69262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향후 과제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13745BC9-45C6-43C4-90B5-944C9316F8E6}"/>
              </a:ext>
            </a:extLst>
          </p:cNvPr>
          <p:cNvSpPr/>
          <p:nvPr/>
        </p:nvSpPr>
        <p:spPr>
          <a:xfrm>
            <a:off x="5202184" y="3802033"/>
            <a:ext cx="3114232" cy="8640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한국 산업 규격으로 지정된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자주 사용하는 문자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2350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문자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. 34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개의 폰트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7F89872C-BD77-4DEC-B881-899166F4252B}"/>
              </a:ext>
            </a:extLst>
          </p:cNvPr>
          <p:cNvSpPr/>
          <p:nvPr/>
        </p:nvSpPr>
        <p:spPr>
          <a:xfrm>
            <a:off x="611560" y="627534"/>
            <a:ext cx="1944216" cy="31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텍스트 인식 데이터</a:t>
            </a:r>
          </a:p>
        </p:txBody>
      </p:sp>
    </p:spTree>
    <p:extLst>
      <p:ext uri="{BB962C8B-B14F-4D97-AF65-F5344CB8AC3E}">
        <p14:creationId xmlns:p14="http://schemas.microsoft.com/office/powerpoint/2010/main" val="297324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DA01D515-3BB9-471F-A261-E7E47DAA26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54" b="80956"/>
          <a:stretch/>
        </p:blipFill>
        <p:spPr>
          <a:xfrm>
            <a:off x="4932040" y="1469059"/>
            <a:ext cx="3257530" cy="3322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6350AEC7-A93B-43DB-82BB-6544F9F197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" b="29129"/>
          <a:stretch/>
        </p:blipFill>
        <p:spPr>
          <a:xfrm>
            <a:off x="1077966" y="1302589"/>
            <a:ext cx="2020323" cy="3175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780C2F08-858C-4FDA-B2B2-B0030D877C59}"/>
              </a:ext>
            </a:extLst>
          </p:cNvPr>
          <p:cNvCxnSpPr>
            <a:cxnSpLocks/>
          </p:cNvCxnSpPr>
          <p:nvPr/>
        </p:nvCxnSpPr>
        <p:spPr>
          <a:xfrm>
            <a:off x="1115616" y="1967779"/>
            <a:ext cx="24482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4446F423-841B-4CA7-89FE-E8DF4272A66B}"/>
              </a:ext>
            </a:extLst>
          </p:cNvPr>
          <p:cNvCxnSpPr>
            <a:cxnSpLocks/>
          </p:cNvCxnSpPr>
          <p:nvPr/>
        </p:nvCxnSpPr>
        <p:spPr>
          <a:xfrm>
            <a:off x="1115616" y="2139702"/>
            <a:ext cx="24482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xmlns="" id="{0B49C3CA-C55B-4A1F-84E3-6DB4E60A38C4}"/>
              </a:ext>
            </a:extLst>
          </p:cNvPr>
          <p:cNvSpPr/>
          <p:nvPr/>
        </p:nvSpPr>
        <p:spPr>
          <a:xfrm>
            <a:off x="4067944" y="1932334"/>
            <a:ext cx="1440160" cy="576064"/>
          </a:xfrm>
          <a:prstGeom prst="wedgeRectCallout">
            <a:avLst>
              <a:gd name="adj1" fmla="val -83636"/>
              <a:gd name="adj2" fmla="val -453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Max(y)</a:t>
            </a:r>
            <a:endParaRPr lang="ko-KR" altLang="en-US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xmlns="" id="{B976DEDD-10B1-4B05-AA7A-CC43D19B9327}"/>
              </a:ext>
            </a:extLst>
          </p:cNvPr>
          <p:cNvSpPr/>
          <p:nvPr/>
        </p:nvSpPr>
        <p:spPr>
          <a:xfrm>
            <a:off x="3788497" y="2715766"/>
            <a:ext cx="1440160" cy="576064"/>
          </a:xfrm>
          <a:prstGeom prst="wedgeRectCallout">
            <a:avLst>
              <a:gd name="adj1" fmla="val -65428"/>
              <a:gd name="adj2" fmla="val -1410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Min(y)</a:t>
            </a:r>
            <a:endParaRPr lang="ko-KR" altLang="en-US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85F1F872-2139-4BD0-ACD0-BBF89F7A38AA}"/>
              </a:ext>
            </a:extLst>
          </p:cNvPr>
          <p:cNvCxnSpPr>
            <a:cxnSpLocks/>
          </p:cNvCxnSpPr>
          <p:nvPr/>
        </p:nvCxnSpPr>
        <p:spPr>
          <a:xfrm flipV="1">
            <a:off x="6444208" y="1382369"/>
            <a:ext cx="0" cy="5413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21151867-B100-4F6D-A529-D819FAAA16D7}"/>
              </a:ext>
            </a:extLst>
          </p:cNvPr>
          <p:cNvCxnSpPr>
            <a:cxnSpLocks/>
          </p:cNvCxnSpPr>
          <p:nvPr/>
        </p:nvCxnSpPr>
        <p:spPr>
          <a:xfrm flipV="1">
            <a:off x="6588224" y="1382369"/>
            <a:ext cx="0" cy="5413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xmlns="" id="{6E61F501-C2F0-4CCE-B0DB-AC2A66E374F6}"/>
              </a:ext>
            </a:extLst>
          </p:cNvPr>
          <p:cNvSpPr/>
          <p:nvPr/>
        </p:nvSpPr>
        <p:spPr>
          <a:xfrm>
            <a:off x="7022504" y="2005704"/>
            <a:ext cx="1440160" cy="576064"/>
          </a:xfrm>
          <a:prstGeom prst="wedgeRectCallout">
            <a:avLst>
              <a:gd name="adj1" fmla="val -73832"/>
              <a:gd name="adj2" fmla="val -628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Max(x)</a:t>
            </a:r>
            <a:endParaRPr lang="ko-KR" altLang="en-US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말풍선: 사각형 29">
            <a:extLst>
              <a:ext uri="{FF2B5EF4-FFF2-40B4-BE49-F238E27FC236}">
                <a16:creationId xmlns:a16="http://schemas.microsoft.com/office/drawing/2014/main" xmlns="" id="{EADC46F2-66BE-4E5A-998D-BD0D7E3C90FC}"/>
              </a:ext>
            </a:extLst>
          </p:cNvPr>
          <p:cNvSpPr/>
          <p:nvPr/>
        </p:nvSpPr>
        <p:spPr>
          <a:xfrm>
            <a:off x="6302424" y="2816466"/>
            <a:ext cx="1440160" cy="576064"/>
          </a:xfrm>
          <a:prstGeom prst="wedgeRectCallout">
            <a:avLst>
              <a:gd name="adj1" fmla="val -40218"/>
              <a:gd name="adj2" fmla="val -2052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Min(x)</a:t>
            </a:r>
            <a:endParaRPr lang="ko-KR" altLang="en-US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B4EC5D-13EB-4FC9-98E2-0CCB3E5D7E04}"/>
              </a:ext>
            </a:extLst>
          </p:cNvPr>
          <p:cNvSpPr/>
          <p:nvPr/>
        </p:nvSpPr>
        <p:spPr>
          <a:xfrm>
            <a:off x="-987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개  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9B37260F-394F-4192-8136-3556889AF318}"/>
              </a:ext>
            </a:extLst>
          </p:cNvPr>
          <p:cNvSpPr/>
          <p:nvPr/>
        </p:nvSpPr>
        <p:spPr>
          <a:xfrm>
            <a:off x="3406485" y="0"/>
            <a:ext cx="1144800" cy="3395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텍스트 감지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8C87AB4A-B304-4991-86B3-2A99074254F7}"/>
              </a:ext>
            </a:extLst>
          </p:cNvPr>
          <p:cNvSpPr/>
          <p:nvPr/>
        </p:nvSpPr>
        <p:spPr>
          <a:xfrm>
            <a:off x="2254357" y="0"/>
            <a:ext cx="1152128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인식모델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(Data)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83ADDE8-0F6A-4960-A429-B8B453705D8F}"/>
              </a:ext>
            </a:extLst>
          </p:cNvPr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4075E57D-4A5B-4C1D-AA75-832E9B4B4064}"/>
              </a:ext>
            </a:extLst>
          </p:cNvPr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485AEC5-2A38-4BDA-A98B-E2776B77326C}"/>
              </a:ext>
            </a:extLst>
          </p:cNvPr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1CC960E-B9AC-42A2-912B-7870FBBD395B}"/>
              </a:ext>
            </a:extLst>
          </p:cNvPr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일  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6A06E8FB-F949-4D74-A1A2-73A54B1137E7}"/>
              </a:ext>
            </a:extLst>
          </p:cNvPr>
          <p:cNvSpPr/>
          <p:nvPr/>
        </p:nvSpPr>
        <p:spPr>
          <a:xfrm>
            <a:off x="113492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진행현황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2479E0C-0D24-4B9C-96DC-FD58495B963C}"/>
              </a:ext>
            </a:extLst>
          </p:cNvPr>
          <p:cNvSpPr/>
          <p:nvPr/>
        </p:nvSpPr>
        <p:spPr>
          <a:xfrm>
            <a:off x="46366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나눔고딕" pitchFamily="50" charset="-127"/>
                <a:ea typeface="나눔고딕" pitchFamily="50" charset="-127"/>
              </a:rPr>
              <a:t>인식모델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389BFF0-2C62-40A9-9BFF-00143C5BE249}"/>
              </a:ext>
            </a:extLst>
          </p:cNvPr>
          <p:cNvSpPr/>
          <p:nvPr/>
        </p:nvSpPr>
        <p:spPr>
          <a:xfrm>
            <a:off x="57814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결  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1F96F005-8F9C-4A3C-93AB-939AFA5CE5B0}"/>
              </a:ext>
            </a:extLst>
          </p:cNvPr>
          <p:cNvSpPr/>
          <p:nvPr/>
        </p:nvSpPr>
        <p:spPr>
          <a:xfrm>
            <a:off x="69262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향후 과제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43016140-DFEC-4CA8-A99A-65F694897AFA}"/>
              </a:ext>
            </a:extLst>
          </p:cNvPr>
          <p:cNvSpPr/>
          <p:nvPr/>
        </p:nvSpPr>
        <p:spPr>
          <a:xfrm>
            <a:off x="611560" y="627534"/>
            <a:ext cx="1944216" cy="31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글자 위치 탐색</a:t>
            </a:r>
            <a:endParaRPr lang="ko-KR" altLang="en-US" sz="14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002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E5B8CE2-B99E-4947-ADC6-DD5B396A4F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" b="29129"/>
          <a:stretch/>
        </p:blipFill>
        <p:spPr>
          <a:xfrm>
            <a:off x="1077966" y="1302589"/>
            <a:ext cx="2020323" cy="3175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C0FB22A-1DA1-40DB-9C25-9DE0C562F3F0}"/>
              </a:ext>
            </a:extLst>
          </p:cNvPr>
          <p:cNvSpPr/>
          <p:nvPr/>
        </p:nvSpPr>
        <p:spPr>
          <a:xfrm>
            <a:off x="1331640" y="1419622"/>
            <a:ext cx="2160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2" name="Picture 11">
            <a:extLst>
              <a:ext uri="{FF2B5EF4-FFF2-40B4-BE49-F238E27FC236}">
                <a16:creationId xmlns:a16="http://schemas.microsoft.com/office/drawing/2014/main" xmlns="" id="{F2C8A15F-0C77-4C8F-9C93-1B57285EC5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r="87855" b="82229"/>
          <a:stretch/>
        </p:blipFill>
        <p:spPr bwMode="auto">
          <a:xfrm>
            <a:off x="4081015" y="1275606"/>
            <a:ext cx="187220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A13F53D5-6564-4B0E-B347-215041599772}"/>
              </a:ext>
            </a:extLst>
          </p:cNvPr>
          <p:cNvSpPr/>
          <p:nvPr/>
        </p:nvSpPr>
        <p:spPr>
          <a:xfrm>
            <a:off x="4369047" y="1419622"/>
            <a:ext cx="1296144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xmlns="" id="{A66995F2-3F2C-419E-A8C0-7BE3136BED35}"/>
              </a:ext>
            </a:extLst>
          </p:cNvPr>
          <p:cNvSpPr/>
          <p:nvPr/>
        </p:nvSpPr>
        <p:spPr>
          <a:xfrm>
            <a:off x="6697882" y="1416904"/>
            <a:ext cx="1368152" cy="576064"/>
          </a:xfrm>
          <a:prstGeom prst="wedgeRectCallout">
            <a:avLst>
              <a:gd name="adj1" fmla="val -125410"/>
              <a:gd name="adj2" fmla="val -476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Max(</a:t>
            </a:r>
            <a:r>
              <a:rPr lang="en-US" altLang="ko-KR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x,y</a:t>
            </a:r>
            <a:r>
              <a:rPr lang="en-US" altLang="ko-KR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말풍선: 사각형 28">
            <a:extLst>
              <a:ext uri="{FF2B5EF4-FFF2-40B4-BE49-F238E27FC236}">
                <a16:creationId xmlns:a16="http://schemas.microsoft.com/office/drawing/2014/main" xmlns="" id="{5D75672E-7131-4553-B976-5ABF9D42A7C2}"/>
              </a:ext>
            </a:extLst>
          </p:cNvPr>
          <p:cNvSpPr/>
          <p:nvPr/>
        </p:nvSpPr>
        <p:spPr>
          <a:xfrm>
            <a:off x="5017119" y="3075806"/>
            <a:ext cx="1368152" cy="576064"/>
          </a:xfrm>
          <a:prstGeom prst="wedgeRectCallout">
            <a:avLst>
              <a:gd name="adj1" fmla="val -97890"/>
              <a:gd name="adj2" fmla="val -1235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Min(</a:t>
            </a:r>
            <a:r>
              <a:rPr lang="en-US" altLang="ko-KR" dirty="0" err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x,y</a:t>
            </a:r>
            <a:r>
              <a:rPr lang="en-US" altLang="ko-KR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9CAD7B41-A3CB-403C-ADD8-FE995016EE0A}"/>
              </a:ext>
            </a:extLst>
          </p:cNvPr>
          <p:cNvSpPr/>
          <p:nvPr/>
        </p:nvSpPr>
        <p:spPr>
          <a:xfrm>
            <a:off x="611560" y="627534"/>
            <a:ext cx="1944216" cy="31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글자 위치 탐색</a:t>
            </a:r>
            <a:endParaRPr lang="ko-KR" altLang="en-US" sz="14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DB4EC5D-13EB-4FC9-98E2-0CCB3E5D7E04}"/>
              </a:ext>
            </a:extLst>
          </p:cNvPr>
          <p:cNvSpPr/>
          <p:nvPr/>
        </p:nvSpPr>
        <p:spPr>
          <a:xfrm>
            <a:off x="-987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개  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9B37260F-394F-4192-8136-3556889AF318}"/>
              </a:ext>
            </a:extLst>
          </p:cNvPr>
          <p:cNvSpPr/>
          <p:nvPr/>
        </p:nvSpPr>
        <p:spPr>
          <a:xfrm>
            <a:off x="3406485" y="0"/>
            <a:ext cx="1144800" cy="3395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텍스트 감지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8C87AB4A-B304-4991-86B3-2A99074254F7}"/>
              </a:ext>
            </a:extLst>
          </p:cNvPr>
          <p:cNvSpPr/>
          <p:nvPr/>
        </p:nvSpPr>
        <p:spPr>
          <a:xfrm>
            <a:off x="2254357" y="0"/>
            <a:ext cx="1152128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인식모델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(Data)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83ADDE8-0F6A-4960-A429-B8B453705D8F}"/>
              </a:ext>
            </a:extLst>
          </p:cNvPr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4075E57D-4A5B-4C1D-AA75-832E9B4B4064}"/>
              </a:ext>
            </a:extLst>
          </p:cNvPr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C485AEC5-2A38-4BDA-A98B-E2776B77326C}"/>
              </a:ext>
            </a:extLst>
          </p:cNvPr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B1CC960E-B9AC-42A2-912B-7870FBBD395B}"/>
              </a:ext>
            </a:extLst>
          </p:cNvPr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일  정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6A06E8FB-F949-4D74-A1A2-73A54B1137E7}"/>
              </a:ext>
            </a:extLst>
          </p:cNvPr>
          <p:cNvSpPr/>
          <p:nvPr/>
        </p:nvSpPr>
        <p:spPr>
          <a:xfrm>
            <a:off x="113492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진행현황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52479E0C-0D24-4B9C-96DC-FD58495B963C}"/>
              </a:ext>
            </a:extLst>
          </p:cNvPr>
          <p:cNvSpPr/>
          <p:nvPr/>
        </p:nvSpPr>
        <p:spPr>
          <a:xfrm>
            <a:off x="46366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나눔고딕" pitchFamily="50" charset="-127"/>
                <a:ea typeface="나눔고딕" pitchFamily="50" charset="-127"/>
              </a:rPr>
              <a:t>인식모델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389BFF0-2C62-40A9-9BFF-00143C5BE249}"/>
              </a:ext>
            </a:extLst>
          </p:cNvPr>
          <p:cNvSpPr/>
          <p:nvPr/>
        </p:nvSpPr>
        <p:spPr>
          <a:xfrm>
            <a:off x="57814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결  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1F96F005-8F9C-4A3C-93AB-939AFA5CE5B0}"/>
              </a:ext>
            </a:extLst>
          </p:cNvPr>
          <p:cNvSpPr/>
          <p:nvPr/>
        </p:nvSpPr>
        <p:spPr>
          <a:xfrm>
            <a:off x="69262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향후 과제</a:t>
            </a:r>
          </a:p>
        </p:txBody>
      </p:sp>
    </p:spTree>
    <p:extLst>
      <p:ext uri="{BB962C8B-B14F-4D97-AF65-F5344CB8AC3E}">
        <p14:creationId xmlns:p14="http://schemas.microsoft.com/office/powerpoint/2010/main" val="202144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11B8782-251D-4734-8A93-BF34E856F472}"/>
              </a:ext>
            </a:extLst>
          </p:cNvPr>
          <p:cNvSpPr/>
          <p:nvPr/>
        </p:nvSpPr>
        <p:spPr>
          <a:xfrm>
            <a:off x="1187624" y="1995686"/>
            <a:ext cx="1512168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500" dirty="0" err="1">
                <a:solidFill>
                  <a:schemeClr val="tx1"/>
                </a:solidFill>
              </a:rPr>
              <a:t>ㄱ</a:t>
            </a:r>
            <a:endParaRPr lang="ko-KR" altLang="en-US" sz="11500" dirty="0">
              <a:solidFill>
                <a:schemeClr val="tx1"/>
              </a:solidFill>
            </a:endParaRPr>
          </a:p>
        </p:txBody>
      </p:sp>
      <p:sp>
        <p:nvSpPr>
          <p:cNvPr id="17" name="아래쪽 화살표 20">
            <a:extLst>
              <a:ext uri="{FF2B5EF4-FFF2-40B4-BE49-F238E27FC236}">
                <a16:creationId xmlns:a16="http://schemas.microsoft.com/office/drawing/2014/main" xmlns="" id="{5ED6C644-9997-43F2-AF38-FD460409A558}"/>
              </a:ext>
            </a:extLst>
          </p:cNvPr>
          <p:cNvSpPr/>
          <p:nvPr/>
        </p:nvSpPr>
        <p:spPr>
          <a:xfrm rot="16200000">
            <a:off x="3773388" y="2562749"/>
            <a:ext cx="679124" cy="37804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DF53DFD-8E56-4439-906A-61E77467DBA9}"/>
              </a:ext>
            </a:extLst>
          </p:cNvPr>
          <p:cNvSpPr/>
          <p:nvPr/>
        </p:nvSpPr>
        <p:spPr>
          <a:xfrm>
            <a:off x="5494620" y="1707654"/>
            <a:ext cx="1813684" cy="23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tx1"/>
                </a:solidFill>
              </a:rPr>
              <a:t>0,0,0,0,0,0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0,1,1,1,1,0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0,0,0,0,1,0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0,0,0,0,1,0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0,0,0,0,0,0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A3387BF-DE50-4BC9-A922-56FCC4B4CE52}"/>
              </a:ext>
            </a:extLst>
          </p:cNvPr>
          <p:cNvSpPr/>
          <p:nvPr/>
        </p:nvSpPr>
        <p:spPr>
          <a:xfrm>
            <a:off x="5868144" y="2283718"/>
            <a:ext cx="100811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9378A4B-22A3-4072-8F56-4DE1F0897779}"/>
              </a:ext>
            </a:extLst>
          </p:cNvPr>
          <p:cNvSpPr/>
          <p:nvPr/>
        </p:nvSpPr>
        <p:spPr>
          <a:xfrm>
            <a:off x="6676047" y="2285128"/>
            <a:ext cx="200210" cy="1222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715DC18-688A-4D86-A075-359F6AED382A}"/>
              </a:ext>
            </a:extLst>
          </p:cNvPr>
          <p:cNvSpPr/>
          <p:nvPr/>
        </p:nvSpPr>
        <p:spPr>
          <a:xfrm>
            <a:off x="611560" y="627534"/>
            <a:ext cx="1944216" cy="31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글자 위치 탐색</a:t>
            </a:r>
            <a:endParaRPr lang="ko-KR" altLang="en-US" sz="14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2DB4EC5D-13EB-4FC9-98E2-0CCB3E5D7E04}"/>
              </a:ext>
            </a:extLst>
          </p:cNvPr>
          <p:cNvSpPr/>
          <p:nvPr/>
        </p:nvSpPr>
        <p:spPr>
          <a:xfrm>
            <a:off x="-987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개  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B37260F-394F-4192-8136-3556889AF318}"/>
              </a:ext>
            </a:extLst>
          </p:cNvPr>
          <p:cNvSpPr/>
          <p:nvPr/>
        </p:nvSpPr>
        <p:spPr>
          <a:xfrm>
            <a:off x="3406485" y="0"/>
            <a:ext cx="1144800" cy="3395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텍스트 감지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8C87AB4A-B304-4991-86B3-2A99074254F7}"/>
              </a:ext>
            </a:extLst>
          </p:cNvPr>
          <p:cNvSpPr/>
          <p:nvPr/>
        </p:nvSpPr>
        <p:spPr>
          <a:xfrm>
            <a:off x="2254357" y="0"/>
            <a:ext cx="1152128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인식모델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(Data)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E83ADDE8-0F6A-4960-A429-B8B453705D8F}"/>
              </a:ext>
            </a:extLst>
          </p:cNvPr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075E57D-4A5B-4C1D-AA75-832E9B4B4064}"/>
              </a:ext>
            </a:extLst>
          </p:cNvPr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C485AEC5-2A38-4BDA-A98B-E2776B77326C}"/>
              </a:ext>
            </a:extLst>
          </p:cNvPr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1CC960E-B9AC-42A2-912B-7870FBBD395B}"/>
              </a:ext>
            </a:extLst>
          </p:cNvPr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일  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6A06E8FB-F949-4D74-A1A2-73A54B1137E7}"/>
              </a:ext>
            </a:extLst>
          </p:cNvPr>
          <p:cNvSpPr/>
          <p:nvPr/>
        </p:nvSpPr>
        <p:spPr>
          <a:xfrm>
            <a:off x="113492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진행현황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52479E0C-0D24-4B9C-96DC-FD58495B963C}"/>
              </a:ext>
            </a:extLst>
          </p:cNvPr>
          <p:cNvSpPr/>
          <p:nvPr/>
        </p:nvSpPr>
        <p:spPr>
          <a:xfrm>
            <a:off x="46366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나눔고딕" pitchFamily="50" charset="-127"/>
                <a:ea typeface="나눔고딕" pitchFamily="50" charset="-127"/>
              </a:rPr>
              <a:t>인식모델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D389BFF0-2C62-40A9-9BFF-00143C5BE249}"/>
              </a:ext>
            </a:extLst>
          </p:cNvPr>
          <p:cNvSpPr/>
          <p:nvPr/>
        </p:nvSpPr>
        <p:spPr>
          <a:xfrm>
            <a:off x="57814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결  과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1F96F005-8F9C-4A3C-93AB-939AFA5CE5B0}"/>
              </a:ext>
            </a:extLst>
          </p:cNvPr>
          <p:cNvSpPr/>
          <p:nvPr/>
        </p:nvSpPr>
        <p:spPr>
          <a:xfrm>
            <a:off x="69262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향후 과제</a:t>
            </a:r>
          </a:p>
        </p:txBody>
      </p:sp>
    </p:spTree>
    <p:extLst>
      <p:ext uri="{BB962C8B-B14F-4D97-AF65-F5344CB8AC3E}">
        <p14:creationId xmlns:p14="http://schemas.microsoft.com/office/powerpoint/2010/main" val="4122729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/>
          <p:cNvPicPr>
            <a:picLocks noChangeAspect="1" noChangeArrowheads="1"/>
          </p:cNvPicPr>
          <p:nvPr/>
        </p:nvPicPr>
        <p:blipFill rotWithShape="1">
          <a:blip r:embed="rId3" cstate="print"/>
          <a:srcRect l="5317" t="31373" b="9452"/>
          <a:stretch/>
        </p:blipFill>
        <p:spPr bwMode="auto">
          <a:xfrm flipV="1">
            <a:off x="3563888" y="1302586"/>
            <a:ext cx="1615496" cy="317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F4CD105-2BF2-4810-A4F6-B3BB5CC47C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583" t="50000" r="61724"/>
          <a:stretch/>
        </p:blipFill>
        <p:spPr>
          <a:xfrm rot="5400000">
            <a:off x="5551484" y="2307558"/>
            <a:ext cx="3099661" cy="124118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9B551FC-B01B-448C-9B2A-7A47F098EE47}"/>
              </a:ext>
            </a:extLst>
          </p:cNvPr>
          <p:cNvSpPr/>
          <p:nvPr/>
        </p:nvSpPr>
        <p:spPr>
          <a:xfrm>
            <a:off x="7488832" y="1340339"/>
            <a:ext cx="398428" cy="2961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B2F5A8A-BEB5-44D1-A003-D588DC7FC47B}"/>
              </a:ext>
            </a:extLst>
          </p:cNvPr>
          <p:cNvSpPr/>
          <p:nvPr/>
        </p:nvSpPr>
        <p:spPr>
          <a:xfrm>
            <a:off x="6465596" y="1340339"/>
            <a:ext cx="398428" cy="2961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47C16684-4F68-49BD-A560-052BF53AE7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2" b="29129"/>
          <a:stretch/>
        </p:blipFill>
        <p:spPr>
          <a:xfrm>
            <a:off x="628840" y="1302589"/>
            <a:ext cx="2020323" cy="3175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아래쪽 화살표 20">
            <a:extLst>
              <a:ext uri="{FF2B5EF4-FFF2-40B4-BE49-F238E27FC236}">
                <a16:creationId xmlns:a16="http://schemas.microsoft.com/office/drawing/2014/main" xmlns="" id="{45F781D1-CF21-4711-80DE-94662B6CBFF3}"/>
              </a:ext>
            </a:extLst>
          </p:cNvPr>
          <p:cNvSpPr/>
          <p:nvPr/>
        </p:nvSpPr>
        <p:spPr>
          <a:xfrm rot="16200000">
            <a:off x="2814781" y="2631947"/>
            <a:ext cx="580114" cy="37804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5648C38F-28E0-405E-A813-E3E2FA3BF0DD}"/>
              </a:ext>
            </a:extLst>
          </p:cNvPr>
          <p:cNvSpPr/>
          <p:nvPr/>
        </p:nvSpPr>
        <p:spPr>
          <a:xfrm>
            <a:off x="611560" y="627534"/>
            <a:ext cx="1944216" cy="31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글자 위치 탐색</a:t>
            </a:r>
            <a:endParaRPr lang="ko-KR" altLang="en-US" sz="14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2DB4EC5D-13EB-4FC9-98E2-0CCB3E5D7E04}"/>
              </a:ext>
            </a:extLst>
          </p:cNvPr>
          <p:cNvSpPr/>
          <p:nvPr/>
        </p:nvSpPr>
        <p:spPr>
          <a:xfrm>
            <a:off x="-987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개  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9B37260F-394F-4192-8136-3556889AF318}"/>
              </a:ext>
            </a:extLst>
          </p:cNvPr>
          <p:cNvSpPr/>
          <p:nvPr/>
        </p:nvSpPr>
        <p:spPr>
          <a:xfrm>
            <a:off x="3406485" y="0"/>
            <a:ext cx="1144800" cy="3395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텍스트 감지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8C87AB4A-B304-4991-86B3-2A99074254F7}"/>
              </a:ext>
            </a:extLst>
          </p:cNvPr>
          <p:cNvSpPr/>
          <p:nvPr/>
        </p:nvSpPr>
        <p:spPr>
          <a:xfrm>
            <a:off x="2254357" y="0"/>
            <a:ext cx="1152128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인식모델</a:t>
            </a:r>
            <a:r>
              <a:rPr lang="en-US" altLang="ko-KR" sz="1100" dirty="0">
                <a:latin typeface="나눔고딕" pitchFamily="50" charset="-127"/>
                <a:ea typeface="나눔고딕" pitchFamily="50" charset="-127"/>
              </a:rPr>
              <a:t>(Data)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E83ADDE8-0F6A-4960-A429-B8B453705D8F}"/>
              </a:ext>
            </a:extLst>
          </p:cNvPr>
          <p:cNvSpPr/>
          <p:nvPr/>
        </p:nvSpPr>
        <p:spPr>
          <a:xfrm>
            <a:off x="4552318" y="0"/>
            <a:ext cx="1155644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075E57D-4A5B-4C1D-AA75-832E9B4B4064}"/>
              </a:ext>
            </a:extLst>
          </p:cNvPr>
          <p:cNvSpPr/>
          <p:nvPr/>
        </p:nvSpPr>
        <p:spPr>
          <a:xfrm>
            <a:off x="5707962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485AEC5-2A38-4BDA-A98B-E2776B77326C}"/>
              </a:ext>
            </a:extLst>
          </p:cNvPr>
          <p:cNvSpPr/>
          <p:nvPr/>
        </p:nvSpPr>
        <p:spPr>
          <a:xfrm>
            <a:off x="6849544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1CC960E-B9AC-42A2-912B-7870FBBD395B}"/>
              </a:ext>
            </a:extLst>
          </p:cNvPr>
          <p:cNvSpPr/>
          <p:nvPr/>
        </p:nvSpPr>
        <p:spPr>
          <a:xfrm>
            <a:off x="7970680" y="0"/>
            <a:ext cx="117332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일  정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A06E8FB-F949-4D74-A1A2-73A54B1137E7}"/>
              </a:ext>
            </a:extLst>
          </p:cNvPr>
          <p:cNvSpPr/>
          <p:nvPr/>
        </p:nvSpPr>
        <p:spPr>
          <a:xfrm>
            <a:off x="1134928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진행현황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52479E0C-0D24-4B9C-96DC-FD58495B963C}"/>
              </a:ext>
            </a:extLst>
          </p:cNvPr>
          <p:cNvSpPr/>
          <p:nvPr/>
        </p:nvSpPr>
        <p:spPr>
          <a:xfrm>
            <a:off x="46366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latin typeface="나눔고딕" pitchFamily="50" charset="-127"/>
                <a:ea typeface="나눔고딕" pitchFamily="50" charset="-127"/>
              </a:rPr>
              <a:t>인식모델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389BFF0-2C62-40A9-9BFF-00143C5BE249}"/>
              </a:ext>
            </a:extLst>
          </p:cNvPr>
          <p:cNvSpPr/>
          <p:nvPr/>
        </p:nvSpPr>
        <p:spPr>
          <a:xfrm>
            <a:off x="57814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결  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1F96F005-8F9C-4A3C-93AB-939AFA5CE5B0}"/>
              </a:ext>
            </a:extLst>
          </p:cNvPr>
          <p:cNvSpPr/>
          <p:nvPr/>
        </p:nvSpPr>
        <p:spPr>
          <a:xfrm>
            <a:off x="6926280" y="0"/>
            <a:ext cx="1144800" cy="33950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향후 과제</a:t>
            </a:r>
          </a:p>
        </p:txBody>
      </p:sp>
      <p:sp>
        <p:nvSpPr>
          <p:cNvPr id="24" name="말풍선: 사각형 30">
            <a:extLst>
              <a:ext uri="{FF2B5EF4-FFF2-40B4-BE49-F238E27FC236}">
                <a16:creationId xmlns:a16="http://schemas.microsoft.com/office/drawing/2014/main" xmlns="" id="{077D18D0-C46B-4C46-8B28-50CFE05C2B4D}"/>
              </a:ext>
            </a:extLst>
          </p:cNvPr>
          <p:cNvSpPr/>
          <p:nvPr/>
        </p:nvSpPr>
        <p:spPr>
          <a:xfrm>
            <a:off x="8142132" y="2294516"/>
            <a:ext cx="830416" cy="576064"/>
          </a:xfrm>
          <a:prstGeom prst="wedgeRectCallout">
            <a:avLst>
              <a:gd name="adj1" fmla="val -77159"/>
              <a:gd name="adj2" fmla="val -500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글자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시작</a:t>
            </a: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말풍선: 사각형 31">
            <a:extLst>
              <a:ext uri="{FF2B5EF4-FFF2-40B4-BE49-F238E27FC236}">
                <a16:creationId xmlns:a16="http://schemas.microsoft.com/office/drawing/2014/main" xmlns="" id="{F845EC93-5BC8-4BA5-A284-98EA75B95FBA}"/>
              </a:ext>
            </a:extLst>
          </p:cNvPr>
          <p:cNvSpPr/>
          <p:nvPr/>
        </p:nvSpPr>
        <p:spPr>
          <a:xfrm>
            <a:off x="5610039" y="2890384"/>
            <a:ext cx="817652" cy="576064"/>
          </a:xfrm>
          <a:prstGeom prst="wedgeRectCallout">
            <a:avLst>
              <a:gd name="adj1" fmla="val 61206"/>
              <a:gd name="adj2" fmla="val -7335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글자</a:t>
            </a:r>
            <a:r>
              <a:rPr lang="en-US" altLang="ko-KR" sz="11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끝</a:t>
            </a:r>
            <a:endParaRPr lang="ko-KR" altLang="en-US" sz="11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43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1008</Words>
  <Application>Microsoft Office PowerPoint</Application>
  <PresentationFormat>화면 슬라이드 쇼(16:9)</PresentationFormat>
  <Paragraphs>526</Paragraphs>
  <Slides>27</Slides>
  <Notes>20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tykim</cp:lastModifiedBy>
  <cp:revision>87</cp:revision>
  <dcterms:created xsi:type="dcterms:W3CDTF">2021-04-07T01:53:16Z</dcterms:created>
  <dcterms:modified xsi:type="dcterms:W3CDTF">2021-04-08T13:16:45Z</dcterms:modified>
</cp:coreProperties>
</file>