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7" r:id="rId21"/>
    <p:sldId id="271" r:id="rId22"/>
    <p:sldId id="292" r:id="rId23"/>
    <p:sldId id="288" r:id="rId24"/>
    <p:sldId id="289" r:id="rId25"/>
    <p:sldId id="290" r:id="rId26"/>
    <p:sldId id="291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-58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570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01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736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34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735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38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887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852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994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957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03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881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05BE232-005E-44EB-998B-733564EC0603}"/>
              </a:ext>
            </a:extLst>
          </p:cNvPr>
          <p:cNvCxnSpPr>
            <a:cxnSpLocks/>
          </p:cNvCxnSpPr>
          <p:nvPr/>
        </p:nvCxnSpPr>
        <p:spPr>
          <a:xfrm>
            <a:off x="9744984" y="3317875"/>
            <a:ext cx="2448000" cy="0"/>
          </a:xfrm>
          <a:prstGeom prst="line">
            <a:avLst/>
          </a:prstGeom>
          <a:ln w="9525">
            <a:gradFill flip="none" rotWithShape="1"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702215" y="2827422"/>
            <a:ext cx="10751254" cy="9225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4800" b="1" kern="0" dirty="0" smtClean="0">
                <a:ln w="12700">
                  <a:noFill/>
                </a:ln>
                <a:solidFill>
                  <a:prstClr val="white"/>
                </a:solidFill>
              </a:rPr>
              <a:t>OCR &amp; TTS </a:t>
            </a:r>
            <a:r>
              <a:rPr lang="en-US" altLang="ko-KR" sz="1200" dirty="0" smtClean="0"/>
              <a:t>Optical character reader/recognition   Text to Speech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A05BE232-005E-44EB-998B-733564EC0603}"/>
              </a:ext>
            </a:extLst>
          </p:cNvPr>
          <p:cNvCxnSpPr>
            <a:cxnSpLocks/>
          </p:cNvCxnSpPr>
          <p:nvPr/>
        </p:nvCxnSpPr>
        <p:spPr>
          <a:xfrm>
            <a:off x="29484" y="4206875"/>
            <a:ext cx="2448000" cy="0"/>
          </a:xfrm>
          <a:prstGeom prst="line">
            <a:avLst/>
          </a:prstGeom>
          <a:ln w="9525">
            <a:gradFill flip="none" rotWithShape="1"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468899" y="4052007"/>
            <a:ext cx="1184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팀장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김무진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7749" y="4473113"/>
            <a:ext cx="11849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김태연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/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최예찬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황인우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95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xmlns="" id="{72F4E418-C93D-46D8-B3EC-0CF2D462A94E}"/>
              </a:ext>
            </a:extLst>
          </p:cNvPr>
          <p:cNvSpPr/>
          <p:nvPr/>
        </p:nvSpPr>
        <p:spPr>
          <a:xfrm>
            <a:off x="3916952" y="2030181"/>
            <a:ext cx="2863923" cy="1070452"/>
          </a:xfrm>
          <a:prstGeom prst="wedgeRectCallout">
            <a:avLst>
              <a:gd name="adj1" fmla="val -49561"/>
              <a:gd name="adj2" fmla="val -18500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66EF"/>
                </a:solidFill>
              </a:rPr>
              <a:t>글자 시작 </a:t>
            </a:r>
            <a:r>
              <a:rPr lang="en-US" altLang="ko-KR" sz="2400" b="1" dirty="0">
                <a:solidFill>
                  <a:srgbClr val="0066EF"/>
                </a:solidFill>
              </a:rPr>
              <a:t>: 255</a:t>
            </a:r>
          </a:p>
          <a:p>
            <a:pPr algn="ctr"/>
            <a:r>
              <a:rPr lang="en-US" altLang="ko-KR" sz="2400" b="1" dirty="0">
                <a:solidFill>
                  <a:srgbClr val="0066EF"/>
                </a:solidFill>
              </a:rPr>
              <a:t>255-0</a:t>
            </a:r>
          </a:p>
        </p:txBody>
      </p:sp>
      <p:sp>
        <p:nvSpPr>
          <p:cNvPr id="11" name="말풍선: 사각형 12">
            <a:extLst>
              <a:ext uri="{FF2B5EF4-FFF2-40B4-BE49-F238E27FC236}">
                <a16:creationId xmlns:a16="http://schemas.microsoft.com/office/drawing/2014/main" xmlns="" id="{4355060E-EA59-49F1-AD0C-BECDD92C9E28}"/>
              </a:ext>
            </a:extLst>
          </p:cNvPr>
          <p:cNvSpPr/>
          <p:nvPr/>
        </p:nvSpPr>
        <p:spPr>
          <a:xfrm>
            <a:off x="3916952" y="4992406"/>
            <a:ext cx="2863923" cy="879798"/>
          </a:xfrm>
          <a:prstGeom prst="wedgeRectCallout">
            <a:avLst>
              <a:gd name="adj1" fmla="val -49561"/>
              <a:gd name="adj2" fmla="val -18500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66EF"/>
                </a:solidFill>
              </a:rPr>
              <a:t>글자 끝 </a:t>
            </a:r>
            <a:r>
              <a:rPr lang="en-US" altLang="ko-KR" sz="2400" b="1" dirty="0">
                <a:solidFill>
                  <a:srgbClr val="0066EF"/>
                </a:solidFill>
              </a:rPr>
              <a:t>: -255</a:t>
            </a:r>
          </a:p>
          <a:p>
            <a:pPr algn="ctr"/>
            <a:r>
              <a:rPr lang="en-US" altLang="ko-KR" sz="2400" b="1" dirty="0">
                <a:solidFill>
                  <a:srgbClr val="0066EF"/>
                </a:solidFill>
              </a:rPr>
              <a:t>0-255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914400" y="1455822"/>
            <a:ext cx="2502568" cy="4813562"/>
            <a:chOff x="1785942" y="1981455"/>
            <a:chExt cx="1247491" cy="366228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0290E517-608C-4564-88F0-9A352FCF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7307" t="8014" r="13977" b="1284"/>
            <a:stretch/>
          </p:blipFill>
          <p:spPr>
            <a:xfrm rot="5400000">
              <a:off x="655895" y="3286083"/>
              <a:ext cx="3487704" cy="12276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581DAAE-2455-42D1-A5E5-A37A052EBF3D}"/>
                </a:ext>
              </a:extLst>
            </p:cNvPr>
            <p:cNvSpPr txBox="1"/>
            <p:nvPr/>
          </p:nvSpPr>
          <p:spPr>
            <a:xfrm>
              <a:off x="1805824" y="1981455"/>
              <a:ext cx="1227609" cy="2809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Max[x..</a:t>
              </a:r>
              <a:r>
                <a:rPr lang="en-US" altLang="ko-KR" dirty="0" err="1"/>
                <a:t>xt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82063" y="1443790"/>
            <a:ext cx="4692317" cy="4756598"/>
            <a:chOff x="6283808" y="2022109"/>
            <a:chExt cx="3362509" cy="345638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8831BFCF-E352-4D17-AFD4-400BF6B990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6226" t="50000" r="8389"/>
            <a:stretch/>
          </p:blipFill>
          <p:spPr>
            <a:xfrm rot="5400000">
              <a:off x="6073861" y="3066225"/>
              <a:ext cx="3456384" cy="1368152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181BD24-2AEE-4F52-984F-6D3DB636CBD3}"/>
                </a:ext>
              </a:extLst>
            </p:cNvPr>
            <p:cNvSpPr/>
            <p:nvPr/>
          </p:nvSpPr>
          <p:spPr>
            <a:xfrm>
              <a:off x="8197437" y="2302866"/>
              <a:ext cx="398428" cy="2961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53264AD3-1534-40F1-B990-34926EF4926C}"/>
                </a:ext>
              </a:extLst>
            </p:cNvPr>
            <p:cNvSpPr/>
            <p:nvPr/>
          </p:nvSpPr>
          <p:spPr>
            <a:xfrm>
              <a:off x="7174201" y="2302866"/>
              <a:ext cx="398428" cy="2961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말풍선: 사각형 30">
              <a:extLst>
                <a:ext uri="{FF2B5EF4-FFF2-40B4-BE49-F238E27FC236}">
                  <a16:creationId xmlns:a16="http://schemas.microsoft.com/office/drawing/2014/main" xmlns="" id="{077D18D0-C46B-4C46-8B28-50CFE05C2B4D}"/>
                </a:ext>
              </a:extLst>
            </p:cNvPr>
            <p:cNvSpPr/>
            <p:nvPr/>
          </p:nvSpPr>
          <p:spPr>
            <a:xfrm>
              <a:off x="8815901" y="3257043"/>
              <a:ext cx="830416" cy="576064"/>
            </a:xfrm>
            <a:prstGeom prst="wedgeRectCallout">
              <a:avLst>
                <a:gd name="adj1" fmla="val -77159"/>
                <a:gd name="adj2" fmla="val -50012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0066EF"/>
                  </a:solidFill>
                </a:rPr>
                <a:t>글자 시작</a:t>
              </a:r>
            </a:p>
          </p:txBody>
        </p:sp>
        <p:sp>
          <p:nvSpPr>
            <p:cNvPr id="17" name="말풍선: 사각형 31">
              <a:extLst>
                <a:ext uri="{FF2B5EF4-FFF2-40B4-BE49-F238E27FC236}">
                  <a16:creationId xmlns:a16="http://schemas.microsoft.com/office/drawing/2014/main" xmlns="" id="{F845EC93-5BC8-4BA5-A284-98EA75B95FBA}"/>
                </a:ext>
              </a:extLst>
            </p:cNvPr>
            <p:cNvSpPr/>
            <p:nvPr/>
          </p:nvSpPr>
          <p:spPr>
            <a:xfrm>
              <a:off x="6283808" y="3852911"/>
              <a:ext cx="817652" cy="576064"/>
            </a:xfrm>
            <a:prstGeom prst="wedgeRectCallout">
              <a:avLst>
                <a:gd name="adj1" fmla="val 61206"/>
                <a:gd name="adj2" fmla="val -73355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0066EF"/>
                  </a:solidFill>
                </a:rPr>
                <a:t>글자</a:t>
              </a:r>
              <a:endParaRPr lang="en-US" altLang="ko-KR" sz="2400" b="1" dirty="0">
                <a:solidFill>
                  <a:srgbClr val="0066EF"/>
                </a:solidFill>
              </a:endParaRPr>
            </a:p>
            <a:p>
              <a:pPr algn="ctr"/>
              <a:r>
                <a:rPr lang="ko-KR" altLang="en-US" sz="2400" b="1" dirty="0">
                  <a:solidFill>
                    <a:srgbClr val="0066EF"/>
                  </a:solidFill>
                </a:rPr>
                <a:t>끝</a:t>
              </a:r>
            </a:p>
          </p:txBody>
        </p:sp>
      </p:grpSp>
      <p:sp>
        <p:nvSpPr>
          <p:cNvPr id="18" name="말풍선: 사각형 32">
            <a:extLst>
              <a:ext uri="{FF2B5EF4-FFF2-40B4-BE49-F238E27FC236}">
                <a16:creationId xmlns:a16="http://schemas.microsoft.com/office/drawing/2014/main" xmlns="" id="{7D859FEA-A907-4E0F-80AB-8EACCD990A5C}"/>
              </a:ext>
            </a:extLst>
          </p:cNvPr>
          <p:cNvSpPr/>
          <p:nvPr/>
        </p:nvSpPr>
        <p:spPr>
          <a:xfrm>
            <a:off x="3916952" y="3284621"/>
            <a:ext cx="2863923" cy="1552074"/>
          </a:xfrm>
          <a:prstGeom prst="wedgeRectCallout">
            <a:avLst>
              <a:gd name="adj1" fmla="val -49561"/>
              <a:gd name="adj2" fmla="val -18500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66EF"/>
                </a:solidFill>
              </a:rPr>
              <a:t>변화가 없는 영역 </a:t>
            </a:r>
            <a:r>
              <a:rPr lang="en-US" altLang="ko-KR" sz="2400" b="1" dirty="0">
                <a:solidFill>
                  <a:srgbClr val="0066EF"/>
                </a:solidFill>
              </a:rPr>
              <a:t>: 0</a:t>
            </a:r>
          </a:p>
          <a:p>
            <a:pPr algn="ctr"/>
            <a:r>
              <a:rPr lang="en-US" altLang="ko-KR" sz="2400" b="1" dirty="0">
                <a:solidFill>
                  <a:srgbClr val="0066EF"/>
                </a:solidFill>
              </a:rPr>
              <a:t>255-255</a:t>
            </a:r>
          </a:p>
          <a:p>
            <a:pPr algn="ctr"/>
            <a:r>
              <a:rPr lang="en-US" altLang="ko-KR" sz="2400" b="1" dirty="0">
                <a:solidFill>
                  <a:srgbClr val="0066EF"/>
                </a:solidFill>
              </a:rPr>
              <a:t>0-0</a:t>
            </a:r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AF675F1-8E4B-4CB3-8DBD-784D72D9B7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943" b="91467"/>
          <a:stretch/>
        </p:blipFill>
        <p:spPr>
          <a:xfrm>
            <a:off x="7087699" y="3140243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F59751C-0147-41F5-A231-CEC67E2FC1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4454" b="80956"/>
          <a:stretch/>
        </p:blipFill>
        <p:spPr>
          <a:xfrm>
            <a:off x="7102969" y="3820225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DC77E7A-7B73-4526-A68F-E75F0C0C6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24377" b="71033"/>
          <a:stretch/>
        </p:blipFill>
        <p:spPr>
          <a:xfrm>
            <a:off x="7102969" y="4425789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7" name="그룹 16"/>
          <p:cNvGrpSpPr/>
          <p:nvPr/>
        </p:nvGrpSpPr>
        <p:grpSpPr>
          <a:xfrm>
            <a:off x="1091534" y="1662250"/>
            <a:ext cx="5778497" cy="4882929"/>
            <a:chOff x="1091535" y="1662250"/>
            <a:chExt cx="4813737" cy="3995961"/>
          </a:xfrm>
        </p:grpSpPr>
        <p:sp>
          <p:nvSpPr>
            <p:cNvPr id="7" name="말풍선: 사각형 10">
              <a:extLst>
                <a:ext uri="{FF2B5EF4-FFF2-40B4-BE49-F238E27FC236}">
                  <a16:creationId xmlns:a16="http://schemas.microsoft.com/office/drawing/2014/main" xmlns="" id="{C9D8C276-703A-4657-A2C0-67FFF8508C2F}"/>
                </a:ext>
              </a:extLst>
            </p:cNvPr>
            <p:cNvSpPr/>
            <p:nvPr/>
          </p:nvSpPr>
          <p:spPr>
            <a:xfrm>
              <a:off x="1092823" y="4974618"/>
              <a:ext cx="3024336" cy="683593"/>
            </a:xfrm>
            <a:prstGeom prst="wedgeRectCallout">
              <a:avLst>
                <a:gd name="adj1" fmla="val -49561"/>
                <a:gd name="adj2" fmla="val -18500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0066EF"/>
                  </a:solidFill>
                </a:rPr>
                <a:t>글자 시작과 끝을 찾는 코드</a:t>
              </a:r>
              <a:endParaRPr lang="en-US" altLang="ko-KR" b="1" dirty="0">
                <a:solidFill>
                  <a:srgbClr val="0066EF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19FE96AF-2943-462A-A4C7-73824221B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535" y="2241621"/>
              <a:ext cx="4406041" cy="250629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581611B-3A2E-46B1-80A1-846CB2B3E6DF}"/>
                </a:ext>
              </a:extLst>
            </p:cNvPr>
            <p:cNvSpPr/>
            <p:nvPr/>
          </p:nvSpPr>
          <p:spPr>
            <a:xfrm>
              <a:off x="1828925" y="3773322"/>
              <a:ext cx="2749305" cy="17716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말풍선: 사각형 15">
              <a:extLst>
                <a:ext uri="{FF2B5EF4-FFF2-40B4-BE49-F238E27FC236}">
                  <a16:creationId xmlns:a16="http://schemas.microsoft.com/office/drawing/2014/main" xmlns="" id="{164B260E-AE5E-4A50-B80C-31D1EE16A07B}"/>
                </a:ext>
              </a:extLst>
            </p:cNvPr>
            <p:cNvSpPr/>
            <p:nvPr/>
          </p:nvSpPr>
          <p:spPr>
            <a:xfrm>
              <a:off x="4879993" y="2830575"/>
              <a:ext cx="1025279" cy="576064"/>
            </a:xfrm>
            <a:prstGeom prst="wedgeRectCallout">
              <a:avLst>
                <a:gd name="adj1" fmla="val -83642"/>
                <a:gd name="adj2" fmla="val 123941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066EF"/>
                  </a:solidFill>
                </a:rPr>
                <a:t>Hist[…]</a:t>
              </a:r>
              <a:endParaRPr lang="ko-KR" altLang="en-US" sz="1400" b="1" dirty="0">
                <a:solidFill>
                  <a:srgbClr val="0066E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77223818-4B4C-40E2-BF79-9974CE5BCD89}"/>
                </a:ext>
              </a:extLst>
            </p:cNvPr>
            <p:cNvSpPr/>
            <p:nvPr/>
          </p:nvSpPr>
          <p:spPr>
            <a:xfrm>
              <a:off x="1092823" y="1662250"/>
              <a:ext cx="1944216" cy="3174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66EF"/>
                  </a:solidFill>
                </a:rPr>
                <a:t>워드 </a:t>
              </a:r>
              <a:r>
                <a:rPr lang="ko-KR" altLang="en-US" sz="1400" b="1" dirty="0" err="1">
                  <a:solidFill>
                    <a:srgbClr val="0066EF"/>
                  </a:solidFill>
                </a:rPr>
                <a:t>슬라이싱</a:t>
              </a:r>
              <a:r>
                <a:rPr lang="ko-KR" altLang="en-US" sz="1400" b="1" dirty="0">
                  <a:solidFill>
                    <a:srgbClr val="0066EF"/>
                  </a:solidFill>
                </a:rPr>
                <a:t> 결과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AF675F1-8E4B-4CB3-8DBD-784D72D9B7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943" b="91467"/>
          <a:stretch/>
        </p:blipFill>
        <p:spPr>
          <a:xfrm>
            <a:off x="7087699" y="3140243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F59751C-0147-41F5-A231-CEC67E2FC1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4454" b="80956"/>
          <a:stretch/>
        </p:blipFill>
        <p:spPr>
          <a:xfrm>
            <a:off x="7102969" y="3820225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DC77E7A-7B73-4526-A68F-E75F0C0C6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24377" b="71033"/>
          <a:stretch/>
        </p:blipFill>
        <p:spPr>
          <a:xfrm>
            <a:off x="7102969" y="4425789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그룹 16"/>
          <p:cNvGrpSpPr/>
          <p:nvPr/>
        </p:nvGrpSpPr>
        <p:grpSpPr>
          <a:xfrm>
            <a:off x="1091534" y="1662250"/>
            <a:ext cx="5778497" cy="4882929"/>
            <a:chOff x="1091535" y="1662250"/>
            <a:chExt cx="4813737" cy="3995961"/>
          </a:xfrm>
        </p:grpSpPr>
        <p:sp>
          <p:nvSpPr>
            <p:cNvPr id="7" name="말풍선: 사각형 10">
              <a:extLst>
                <a:ext uri="{FF2B5EF4-FFF2-40B4-BE49-F238E27FC236}">
                  <a16:creationId xmlns:a16="http://schemas.microsoft.com/office/drawing/2014/main" xmlns="" id="{C9D8C276-703A-4657-A2C0-67FFF8508C2F}"/>
                </a:ext>
              </a:extLst>
            </p:cNvPr>
            <p:cNvSpPr/>
            <p:nvPr/>
          </p:nvSpPr>
          <p:spPr>
            <a:xfrm>
              <a:off x="1092823" y="4974618"/>
              <a:ext cx="3024336" cy="683593"/>
            </a:xfrm>
            <a:prstGeom prst="wedgeRectCallout">
              <a:avLst>
                <a:gd name="adj1" fmla="val -49561"/>
                <a:gd name="adj2" fmla="val -18500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0066EF"/>
                  </a:solidFill>
                </a:rPr>
                <a:t>글자 시작과 끝을 찾는 코드</a:t>
              </a:r>
              <a:endParaRPr lang="en-US" altLang="ko-KR" b="1" dirty="0">
                <a:solidFill>
                  <a:srgbClr val="0066EF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19FE96AF-2943-462A-A4C7-73824221B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535" y="2241621"/>
              <a:ext cx="4406041" cy="250629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581611B-3A2E-46B1-80A1-846CB2B3E6DF}"/>
                </a:ext>
              </a:extLst>
            </p:cNvPr>
            <p:cNvSpPr/>
            <p:nvPr/>
          </p:nvSpPr>
          <p:spPr>
            <a:xfrm>
              <a:off x="1828925" y="3773322"/>
              <a:ext cx="2749305" cy="17716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말풍선: 사각형 15">
              <a:extLst>
                <a:ext uri="{FF2B5EF4-FFF2-40B4-BE49-F238E27FC236}">
                  <a16:creationId xmlns:a16="http://schemas.microsoft.com/office/drawing/2014/main" xmlns="" id="{164B260E-AE5E-4A50-B80C-31D1EE16A07B}"/>
                </a:ext>
              </a:extLst>
            </p:cNvPr>
            <p:cNvSpPr/>
            <p:nvPr/>
          </p:nvSpPr>
          <p:spPr>
            <a:xfrm>
              <a:off x="4879993" y="2830575"/>
              <a:ext cx="1025279" cy="576064"/>
            </a:xfrm>
            <a:prstGeom prst="wedgeRectCallout">
              <a:avLst>
                <a:gd name="adj1" fmla="val -83642"/>
                <a:gd name="adj2" fmla="val 123941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066EF"/>
                  </a:solidFill>
                </a:rPr>
                <a:t>Hist[…]</a:t>
              </a:r>
              <a:endParaRPr lang="ko-KR" altLang="en-US" sz="1400" b="1" dirty="0">
                <a:solidFill>
                  <a:srgbClr val="0066E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77223818-4B4C-40E2-BF79-9974CE5BCD89}"/>
                </a:ext>
              </a:extLst>
            </p:cNvPr>
            <p:cNvSpPr/>
            <p:nvPr/>
          </p:nvSpPr>
          <p:spPr>
            <a:xfrm>
              <a:off x="1092823" y="1662250"/>
              <a:ext cx="1944216" cy="3174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66EF"/>
                  </a:solidFill>
                </a:rPr>
                <a:t>워드 </a:t>
              </a:r>
              <a:r>
                <a:rPr lang="ko-KR" altLang="en-US" sz="1400" b="1" dirty="0" err="1">
                  <a:solidFill>
                    <a:srgbClr val="0066EF"/>
                  </a:solidFill>
                </a:rPr>
                <a:t>슬라이싱</a:t>
              </a:r>
              <a:r>
                <a:rPr lang="ko-KR" altLang="en-US" sz="1400" b="1" dirty="0">
                  <a:solidFill>
                    <a:srgbClr val="0066EF"/>
                  </a:solidFill>
                </a:rPr>
                <a:t> 결과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AF675F1-8E4B-4CB3-8DBD-784D72D9B7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943" b="91467"/>
          <a:stretch/>
        </p:blipFill>
        <p:spPr>
          <a:xfrm>
            <a:off x="7087699" y="3140243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F59751C-0147-41F5-A231-CEC67E2FC1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4454" b="80956"/>
          <a:stretch/>
        </p:blipFill>
        <p:spPr>
          <a:xfrm>
            <a:off x="7102969" y="3820225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DC77E7A-7B73-4526-A68F-E75F0C0C6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24377" b="71033"/>
          <a:stretch/>
        </p:blipFill>
        <p:spPr>
          <a:xfrm>
            <a:off x="7102969" y="4425789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그룹 16"/>
          <p:cNvGrpSpPr/>
          <p:nvPr/>
        </p:nvGrpSpPr>
        <p:grpSpPr>
          <a:xfrm>
            <a:off x="1091534" y="1662250"/>
            <a:ext cx="5778497" cy="4882929"/>
            <a:chOff x="1091535" y="1662250"/>
            <a:chExt cx="4813737" cy="3995961"/>
          </a:xfrm>
        </p:grpSpPr>
        <p:sp>
          <p:nvSpPr>
            <p:cNvPr id="7" name="말풍선: 사각형 10">
              <a:extLst>
                <a:ext uri="{FF2B5EF4-FFF2-40B4-BE49-F238E27FC236}">
                  <a16:creationId xmlns:a16="http://schemas.microsoft.com/office/drawing/2014/main" xmlns="" id="{C9D8C276-703A-4657-A2C0-67FFF8508C2F}"/>
                </a:ext>
              </a:extLst>
            </p:cNvPr>
            <p:cNvSpPr/>
            <p:nvPr/>
          </p:nvSpPr>
          <p:spPr>
            <a:xfrm>
              <a:off x="1092823" y="4974618"/>
              <a:ext cx="3024336" cy="683593"/>
            </a:xfrm>
            <a:prstGeom prst="wedgeRectCallout">
              <a:avLst>
                <a:gd name="adj1" fmla="val -49561"/>
                <a:gd name="adj2" fmla="val -18500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0066EF"/>
                  </a:solidFill>
                </a:rPr>
                <a:t>글자 시작과 끝을 찾는 코드</a:t>
              </a:r>
              <a:endParaRPr lang="en-US" altLang="ko-KR" b="1" dirty="0">
                <a:solidFill>
                  <a:srgbClr val="0066EF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19FE96AF-2943-462A-A4C7-73824221B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535" y="2241621"/>
              <a:ext cx="4406041" cy="250629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581611B-3A2E-46B1-80A1-846CB2B3E6DF}"/>
                </a:ext>
              </a:extLst>
            </p:cNvPr>
            <p:cNvSpPr/>
            <p:nvPr/>
          </p:nvSpPr>
          <p:spPr>
            <a:xfrm>
              <a:off x="1828925" y="3773322"/>
              <a:ext cx="2749305" cy="17716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말풍선: 사각형 15">
              <a:extLst>
                <a:ext uri="{FF2B5EF4-FFF2-40B4-BE49-F238E27FC236}">
                  <a16:creationId xmlns:a16="http://schemas.microsoft.com/office/drawing/2014/main" xmlns="" id="{164B260E-AE5E-4A50-B80C-31D1EE16A07B}"/>
                </a:ext>
              </a:extLst>
            </p:cNvPr>
            <p:cNvSpPr/>
            <p:nvPr/>
          </p:nvSpPr>
          <p:spPr>
            <a:xfrm>
              <a:off x="4879993" y="2830575"/>
              <a:ext cx="1025279" cy="576064"/>
            </a:xfrm>
            <a:prstGeom prst="wedgeRectCallout">
              <a:avLst>
                <a:gd name="adj1" fmla="val -83642"/>
                <a:gd name="adj2" fmla="val 123941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066EF"/>
                  </a:solidFill>
                </a:rPr>
                <a:t>Hist[…]</a:t>
              </a:r>
              <a:endParaRPr lang="ko-KR" altLang="en-US" sz="1400" b="1" dirty="0">
                <a:solidFill>
                  <a:srgbClr val="0066E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77223818-4B4C-40E2-BF79-9974CE5BCD89}"/>
                </a:ext>
              </a:extLst>
            </p:cNvPr>
            <p:cNvSpPr/>
            <p:nvPr/>
          </p:nvSpPr>
          <p:spPr>
            <a:xfrm>
              <a:off x="1092823" y="1662250"/>
              <a:ext cx="1944216" cy="3174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66EF"/>
                  </a:solidFill>
                </a:rPr>
                <a:t>워드 </a:t>
              </a:r>
              <a:r>
                <a:rPr lang="ko-KR" altLang="en-US" sz="1400" b="1" dirty="0" err="1">
                  <a:solidFill>
                    <a:srgbClr val="0066EF"/>
                  </a:solidFill>
                </a:rPr>
                <a:t>슬라이싱</a:t>
              </a:r>
              <a:r>
                <a:rPr lang="ko-KR" altLang="en-US" sz="1400" b="1" dirty="0">
                  <a:solidFill>
                    <a:srgbClr val="0066EF"/>
                  </a:solidFill>
                </a:rPr>
                <a:t> 결과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AF675F1-8E4B-4CB3-8DBD-784D72D9B7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943" b="91467"/>
          <a:stretch/>
        </p:blipFill>
        <p:spPr>
          <a:xfrm>
            <a:off x="7087699" y="3140243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F59751C-0147-41F5-A231-CEC67E2FC1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4454" b="80956"/>
          <a:stretch/>
        </p:blipFill>
        <p:spPr>
          <a:xfrm>
            <a:off x="7102969" y="3820225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DC77E7A-7B73-4526-A68F-E75F0C0C6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24377" b="71033"/>
          <a:stretch/>
        </p:blipFill>
        <p:spPr>
          <a:xfrm>
            <a:off x="7102969" y="4425789"/>
            <a:ext cx="4102813" cy="418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그룹 16"/>
          <p:cNvGrpSpPr/>
          <p:nvPr/>
        </p:nvGrpSpPr>
        <p:grpSpPr>
          <a:xfrm>
            <a:off x="1091534" y="1662250"/>
            <a:ext cx="5778497" cy="4882929"/>
            <a:chOff x="1091535" y="1662250"/>
            <a:chExt cx="4813737" cy="3995961"/>
          </a:xfrm>
        </p:grpSpPr>
        <p:sp>
          <p:nvSpPr>
            <p:cNvPr id="7" name="말풍선: 사각형 10">
              <a:extLst>
                <a:ext uri="{FF2B5EF4-FFF2-40B4-BE49-F238E27FC236}">
                  <a16:creationId xmlns:a16="http://schemas.microsoft.com/office/drawing/2014/main" xmlns="" id="{C9D8C276-703A-4657-A2C0-67FFF8508C2F}"/>
                </a:ext>
              </a:extLst>
            </p:cNvPr>
            <p:cNvSpPr/>
            <p:nvPr/>
          </p:nvSpPr>
          <p:spPr>
            <a:xfrm>
              <a:off x="1092823" y="4974618"/>
              <a:ext cx="3024336" cy="683593"/>
            </a:xfrm>
            <a:prstGeom prst="wedgeRectCallout">
              <a:avLst>
                <a:gd name="adj1" fmla="val -49561"/>
                <a:gd name="adj2" fmla="val -18500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0066EF"/>
                  </a:solidFill>
                </a:rPr>
                <a:t>글자 시작과 끝을 찾는 코드</a:t>
              </a:r>
              <a:endParaRPr lang="en-US" altLang="ko-KR" b="1" dirty="0">
                <a:solidFill>
                  <a:srgbClr val="0066EF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19FE96AF-2943-462A-A4C7-73824221B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535" y="2241621"/>
              <a:ext cx="4406041" cy="250629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581611B-3A2E-46B1-80A1-846CB2B3E6DF}"/>
                </a:ext>
              </a:extLst>
            </p:cNvPr>
            <p:cNvSpPr/>
            <p:nvPr/>
          </p:nvSpPr>
          <p:spPr>
            <a:xfrm>
              <a:off x="1828925" y="3773322"/>
              <a:ext cx="2749305" cy="17716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말풍선: 사각형 15">
              <a:extLst>
                <a:ext uri="{FF2B5EF4-FFF2-40B4-BE49-F238E27FC236}">
                  <a16:creationId xmlns:a16="http://schemas.microsoft.com/office/drawing/2014/main" xmlns="" id="{164B260E-AE5E-4A50-B80C-31D1EE16A07B}"/>
                </a:ext>
              </a:extLst>
            </p:cNvPr>
            <p:cNvSpPr/>
            <p:nvPr/>
          </p:nvSpPr>
          <p:spPr>
            <a:xfrm>
              <a:off x="4879993" y="2830575"/>
              <a:ext cx="1025279" cy="576064"/>
            </a:xfrm>
            <a:prstGeom prst="wedgeRectCallout">
              <a:avLst>
                <a:gd name="adj1" fmla="val -83642"/>
                <a:gd name="adj2" fmla="val 123941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066EF"/>
                  </a:solidFill>
                </a:rPr>
                <a:t>Hist[…]</a:t>
              </a:r>
              <a:endParaRPr lang="ko-KR" altLang="en-US" sz="1400" b="1" dirty="0">
                <a:solidFill>
                  <a:srgbClr val="0066E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77223818-4B4C-40E2-BF79-9974CE5BCD89}"/>
                </a:ext>
              </a:extLst>
            </p:cNvPr>
            <p:cNvSpPr/>
            <p:nvPr/>
          </p:nvSpPr>
          <p:spPr>
            <a:xfrm>
              <a:off x="1092823" y="1662250"/>
              <a:ext cx="1944216" cy="3174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66EF"/>
                  </a:solidFill>
                </a:rPr>
                <a:t>워드 </a:t>
              </a:r>
              <a:r>
                <a:rPr lang="ko-KR" altLang="en-US" sz="1400" b="1" dirty="0" err="1">
                  <a:solidFill>
                    <a:srgbClr val="0066EF"/>
                  </a:solidFill>
                </a:rPr>
                <a:t>슬라이싱</a:t>
              </a:r>
              <a:r>
                <a:rPr lang="ko-KR" altLang="en-US" sz="1400" b="1" dirty="0">
                  <a:solidFill>
                    <a:srgbClr val="0066EF"/>
                  </a:solidFill>
                </a:rPr>
                <a:t> 결과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xmlns="" id="{4DADB25D-7993-437E-A67D-73EBD9A50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36324" r="75611" b="34172"/>
          <a:stretch/>
        </p:blipFill>
        <p:spPr bwMode="auto">
          <a:xfrm>
            <a:off x="8707624" y="2515172"/>
            <a:ext cx="2281197" cy="10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xmlns="" id="{606E4F27-F646-4832-9BE5-5FE6CDEB6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37310" t="68914" r="38301" b="1582"/>
          <a:stretch/>
        </p:blipFill>
        <p:spPr bwMode="auto">
          <a:xfrm>
            <a:off x="8697380" y="3738993"/>
            <a:ext cx="2281195" cy="107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5F8FDFC-532F-4A14-B41F-0BD0164EA7B9}"/>
              </a:ext>
            </a:extLst>
          </p:cNvPr>
          <p:cNvSpPr/>
          <p:nvPr/>
        </p:nvSpPr>
        <p:spPr>
          <a:xfrm>
            <a:off x="6444161" y="2481034"/>
            <a:ext cx="720080" cy="877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B82CE26-E2CA-4095-80A8-0E213B225D1D}"/>
              </a:ext>
            </a:extLst>
          </p:cNvPr>
          <p:cNvSpPr/>
          <p:nvPr/>
        </p:nvSpPr>
        <p:spPr>
          <a:xfrm>
            <a:off x="7406916" y="2481034"/>
            <a:ext cx="720080" cy="877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52C28DA-F31C-47E1-84D3-2340DE604456}"/>
              </a:ext>
            </a:extLst>
          </p:cNvPr>
          <p:cNvSpPr/>
          <p:nvPr/>
        </p:nvSpPr>
        <p:spPr>
          <a:xfrm>
            <a:off x="6444161" y="3696054"/>
            <a:ext cx="720080" cy="877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8E02B36-4BC1-4C12-A01E-8972C45AA316}"/>
              </a:ext>
            </a:extLst>
          </p:cNvPr>
          <p:cNvSpPr/>
          <p:nvPr/>
        </p:nvSpPr>
        <p:spPr>
          <a:xfrm>
            <a:off x="7406916" y="3696054"/>
            <a:ext cx="720080" cy="877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15A491D-773A-45F3-B7A9-33F60F1E2463}"/>
              </a:ext>
            </a:extLst>
          </p:cNvPr>
          <p:cNvSpPr/>
          <p:nvPr/>
        </p:nvSpPr>
        <p:spPr>
          <a:xfrm>
            <a:off x="1562054" y="1806629"/>
            <a:ext cx="1944216" cy="317490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66EF"/>
                </a:solidFill>
              </a:rPr>
              <a:t>글자 공백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6E8CC9F-1D88-4612-98FB-5091B16CECC2}"/>
              </a:ext>
            </a:extLst>
          </p:cNvPr>
          <p:cNvSpPr txBox="1"/>
          <p:nvPr/>
        </p:nvSpPr>
        <p:spPr>
          <a:xfrm>
            <a:off x="1959955" y="5216809"/>
            <a:ext cx="8050320" cy="690697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/>
            <a:r>
              <a:rPr lang="ko-KR" altLang="en-US" b="1" dirty="0">
                <a:solidFill>
                  <a:srgbClr val="0066EF"/>
                </a:solidFill>
              </a:rPr>
              <a:t>워드를 문자로 자를 때</a:t>
            </a:r>
            <a:r>
              <a:rPr lang="en-US" altLang="ko-KR" b="1" dirty="0">
                <a:solidFill>
                  <a:srgbClr val="0066EF"/>
                </a:solidFill>
              </a:rPr>
              <a:t>. </a:t>
            </a:r>
            <a:r>
              <a:rPr lang="ko-KR" altLang="en-US" b="1" dirty="0">
                <a:solidFill>
                  <a:srgbClr val="0066EF"/>
                </a:solidFill>
              </a:rPr>
              <a:t>초성</a:t>
            </a:r>
            <a:r>
              <a:rPr lang="en-US" altLang="ko-KR" b="1" dirty="0">
                <a:solidFill>
                  <a:srgbClr val="0066EF"/>
                </a:solidFill>
              </a:rPr>
              <a:t>,</a:t>
            </a:r>
            <a:r>
              <a:rPr lang="ko-KR" altLang="en-US" b="1" dirty="0">
                <a:solidFill>
                  <a:srgbClr val="0066EF"/>
                </a:solidFill>
              </a:rPr>
              <a:t> 중성 사이에 빈 </a:t>
            </a:r>
            <a:r>
              <a:rPr lang="ko-KR" altLang="en-US" b="1" dirty="0" smtClean="0">
                <a:solidFill>
                  <a:srgbClr val="0066EF"/>
                </a:solidFill>
              </a:rPr>
              <a:t>공간을</a:t>
            </a:r>
            <a:r>
              <a:rPr lang="en-US" altLang="ko-KR" b="1" dirty="0" smtClean="0">
                <a:solidFill>
                  <a:srgbClr val="0066EF"/>
                </a:solidFill>
              </a:rPr>
              <a:t> </a:t>
            </a:r>
            <a:r>
              <a:rPr lang="ko-KR" altLang="en-US" b="1" dirty="0" smtClean="0">
                <a:solidFill>
                  <a:srgbClr val="0066EF"/>
                </a:solidFill>
              </a:rPr>
              <a:t>찾아 </a:t>
            </a:r>
            <a:r>
              <a:rPr lang="ko-KR" altLang="en-US" b="1" dirty="0">
                <a:solidFill>
                  <a:srgbClr val="0066EF"/>
                </a:solidFill>
              </a:rPr>
              <a:t>잘라낸 문제점</a:t>
            </a:r>
            <a:r>
              <a:rPr lang="en-US" altLang="ko-KR" b="1" dirty="0">
                <a:solidFill>
                  <a:srgbClr val="0066EF"/>
                </a:solidFill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F52F2E4-9FCF-4D1F-B82C-6C08BD5FF8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38897"/>
          <a:stretch/>
        </p:blipFill>
        <p:spPr>
          <a:xfrm>
            <a:off x="959791" y="2428406"/>
            <a:ext cx="7210960" cy="237219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5F8FDFC-532F-4A14-B41F-0BD0164EA7B9}"/>
              </a:ext>
            </a:extLst>
          </p:cNvPr>
          <p:cNvSpPr/>
          <p:nvPr/>
        </p:nvSpPr>
        <p:spPr>
          <a:xfrm>
            <a:off x="8910635" y="2577287"/>
            <a:ext cx="720080" cy="8772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B82CE26-E2CA-4095-80A8-0E213B225D1D}"/>
              </a:ext>
            </a:extLst>
          </p:cNvPr>
          <p:cNvSpPr/>
          <p:nvPr/>
        </p:nvSpPr>
        <p:spPr>
          <a:xfrm>
            <a:off x="10077927" y="2577287"/>
            <a:ext cx="720080" cy="8772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52C28DA-F31C-47E1-84D3-2340DE604456}"/>
              </a:ext>
            </a:extLst>
          </p:cNvPr>
          <p:cNvSpPr/>
          <p:nvPr/>
        </p:nvSpPr>
        <p:spPr>
          <a:xfrm>
            <a:off x="8910635" y="3792307"/>
            <a:ext cx="720080" cy="8772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8E02B36-4BC1-4C12-A01E-8972C45AA316}"/>
              </a:ext>
            </a:extLst>
          </p:cNvPr>
          <p:cNvSpPr/>
          <p:nvPr/>
        </p:nvSpPr>
        <p:spPr>
          <a:xfrm>
            <a:off x="10065895" y="3792307"/>
            <a:ext cx="720080" cy="8772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15A491D-773A-45F3-B7A9-33F60F1E2463}"/>
              </a:ext>
            </a:extLst>
          </p:cNvPr>
          <p:cNvSpPr/>
          <p:nvPr/>
        </p:nvSpPr>
        <p:spPr>
          <a:xfrm>
            <a:off x="1453770" y="1662250"/>
            <a:ext cx="1944216" cy="317490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66EF"/>
                </a:solidFill>
              </a:rPr>
              <a:t>결과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28B525BB-4E9C-46CE-B9FE-597A503F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7829" y="5022983"/>
            <a:ext cx="1241352" cy="134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A6E5F4F-4DBF-4E2C-9D16-8D168F5A2893}"/>
              </a:ext>
            </a:extLst>
          </p:cNvPr>
          <p:cNvGrpSpPr/>
          <p:nvPr/>
        </p:nvGrpSpPr>
        <p:grpSpPr>
          <a:xfrm>
            <a:off x="1626139" y="5014707"/>
            <a:ext cx="1978405" cy="1301272"/>
            <a:chOff x="395536" y="1556792"/>
            <a:chExt cx="4608512" cy="3178190"/>
          </a:xfrm>
        </p:grpSpPr>
        <p:grpSp>
          <p:nvGrpSpPr>
            <p:cNvPr id="13" name="그룹 54">
              <a:extLst>
                <a:ext uri="{FF2B5EF4-FFF2-40B4-BE49-F238E27FC236}">
                  <a16:creationId xmlns:a16="http://schemas.microsoft.com/office/drawing/2014/main" xmlns="" id="{B4D71F86-82F9-474D-8DF1-23F5D3CB14DC}"/>
                </a:ext>
              </a:extLst>
            </p:cNvPr>
            <p:cNvGrpSpPr/>
            <p:nvPr/>
          </p:nvGrpSpPr>
          <p:grpSpPr>
            <a:xfrm>
              <a:off x="395536" y="1556792"/>
              <a:ext cx="2952328" cy="3168352"/>
              <a:chOff x="899592" y="1556792"/>
              <a:chExt cx="1296144" cy="1382554"/>
            </a:xfrm>
          </p:grpSpPr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xmlns="" id="{74CE2119-169D-41BE-9F6C-0E9AFBD728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99592" y="1556792"/>
                <a:ext cx="1296144" cy="1382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1E3C2E18-5D4A-4BB1-B4E9-CA18C055211A}"/>
                  </a:ext>
                </a:extLst>
              </p:cNvPr>
              <p:cNvSpPr/>
              <p:nvPr/>
            </p:nvSpPr>
            <p:spPr>
              <a:xfrm>
                <a:off x="1115616" y="1844824"/>
                <a:ext cx="864096" cy="86409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AF4DACE8-AEEE-49AD-B66A-231DDF0BEFAC}"/>
                  </a:ext>
                </a:extLst>
              </p:cNvPr>
              <p:cNvCxnSpPr/>
              <p:nvPr/>
            </p:nvCxnSpPr>
            <p:spPr>
              <a:xfrm>
                <a:off x="1115616" y="1844824"/>
                <a:ext cx="864096" cy="86409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EEBC0BB0-A9E9-495C-970E-609E0385794F}"/>
                  </a:ext>
                </a:extLst>
              </p:cNvPr>
              <p:cNvCxnSpPr/>
              <p:nvPr/>
            </p:nvCxnSpPr>
            <p:spPr>
              <a:xfrm flipH="1">
                <a:off x="1115616" y="1844824"/>
                <a:ext cx="864096" cy="86409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55">
              <a:extLst>
                <a:ext uri="{FF2B5EF4-FFF2-40B4-BE49-F238E27FC236}">
                  <a16:creationId xmlns:a16="http://schemas.microsoft.com/office/drawing/2014/main" xmlns="" id="{C7066E9A-56BA-4CCD-843B-6AF509BFA9A7}"/>
                </a:ext>
              </a:extLst>
            </p:cNvPr>
            <p:cNvGrpSpPr/>
            <p:nvPr/>
          </p:nvGrpSpPr>
          <p:grpSpPr>
            <a:xfrm>
              <a:off x="3419872" y="1650008"/>
              <a:ext cx="1584176" cy="3084974"/>
              <a:chOff x="2195736" y="1700808"/>
              <a:chExt cx="648071" cy="1262033"/>
            </a:xfrm>
          </p:grpSpPr>
          <p:pic>
            <p:nvPicPr>
              <p:cNvPr id="22" name="Picture 3">
                <a:extLst>
                  <a:ext uri="{FF2B5EF4-FFF2-40B4-BE49-F238E27FC236}">
                    <a16:creationId xmlns:a16="http://schemas.microsoft.com/office/drawing/2014/main" xmlns="" id="{658F9FF3-D6A3-4B82-A7EB-897AA7FFA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95736" y="1700808"/>
                <a:ext cx="648071" cy="1262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A0D2336A-47C3-41EB-8EF5-C28AE51B275D}"/>
                  </a:ext>
                </a:extLst>
              </p:cNvPr>
              <p:cNvSpPr/>
              <p:nvPr/>
            </p:nvSpPr>
            <p:spPr>
              <a:xfrm>
                <a:off x="2267744" y="1772816"/>
                <a:ext cx="504056" cy="115212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0D327AA1-227A-4C0B-A392-FB1D07279E00}"/>
                  </a:ext>
                </a:extLst>
              </p:cNvPr>
              <p:cNvCxnSpPr/>
              <p:nvPr/>
            </p:nvCxnSpPr>
            <p:spPr>
              <a:xfrm>
                <a:off x="2267744" y="1772816"/>
                <a:ext cx="504056" cy="11521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0D38126A-FED5-4891-89A6-55C8ACB2B3E0}"/>
                  </a:ext>
                </a:extLst>
              </p:cNvPr>
              <p:cNvCxnSpPr/>
              <p:nvPr/>
            </p:nvCxnSpPr>
            <p:spPr>
              <a:xfrm flipH="1">
                <a:off x="2267744" y="1772816"/>
                <a:ext cx="504056" cy="11521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4B49A601-FF8B-4CBF-9D88-084EA072EF7D}"/>
                </a:ext>
              </a:extLst>
            </p:cNvPr>
            <p:cNvCxnSpPr/>
            <p:nvPr/>
          </p:nvCxnSpPr>
          <p:spPr>
            <a:xfrm>
              <a:off x="1907704" y="3212976"/>
              <a:ext cx="2304256" cy="0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06530F0E-DF20-4100-B59A-625F2D42123B}"/>
                </a:ext>
              </a:extLst>
            </p:cNvPr>
            <p:cNvSpPr/>
            <p:nvPr/>
          </p:nvSpPr>
          <p:spPr>
            <a:xfrm>
              <a:off x="1712000" y="3058800"/>
              <a:ext cx="288032" cy="2880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22B1F5D5-387E-4197-9A86-37DCD66DE6C0}"/>
                </a:ext>
              </a:extLst>
            </p:cNvPr>
            <p:cNvSpPr/>
            <p:nvPr/>
          </p:nvSpPr>
          <p:spPr>
            <a:xfrm>
              <a:off x="4067944" y="3058800"/>
              <a:ext cx="288032" cy="2880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55AB8371-5808-481A-8CCE-EBB5FE7E068C}"/>
              </a:ext>
            </a:extLst>
          </p:cNvPr>
          <p:cNvGrpSpPr/>
          <p:nvPr/>
        </p:nvGrpSpPr>
        <p:grpSpPr>
          <a:xfrm>
            <a:off x="6667370" y="5224568"/>
            <a:ext cx="1589868" cy="1171604"/>
            <a:chOff x="395536" y="3645024"/>
            <a:chExt cx="2951187" cy="2280253"/>
          </a:xfrm>
        </p:grpSpPr>
        <p:pic>
          <p:nvPicPr>
            <p:cNvPr id="31" name="Picture 5">
              <a:extLst>
                <a:ext uri="{FF2B5EF4-FFF2-40B4-BE49-F238E27FC236}">
                  <a16:creationId xmlns:a16="http://schemas.microsoft.com/office/drawing/2014/main" xmlns="" id="{09FBC5D4-E58F-49C9-84E1-1E4901003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5085184"/>
              <a:ext cx="720080" cy="840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" name="그룹 69">
              <a:extLst>
                <a:ext uri="{FF2B5EF4-FFF2-40B4-BE49-F238E27FC236}">
                  <a16:creationId xmlns:a16="http://schemas.microsoft.com/office/drawing/2014/main" xmlns="" id="{B15CA07A-667A-46BA-A628-86E0916F3445}"/>
                </a:ext>
              </a:extLst>
            </p:cNvPr>
            <p:cNvGrpSpPr/>
            <p:nvPr/>
          </p:nvGrpSpPr>
          <p:grpSpPr>
            <a:xfrm>
              <a:off x="508184" y="5291048"/>
              <a:ext cx="452368" cy="455126"/>
              <a:chOff x="231200" y="4724256"/>
              <a:chExt cx="1568424" cy="157798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464127C7-96B9-4E8E-BA4D-388231C7520E}"/>
                  </a:ext>
                </a:extLst>
              </p:cNvPr>
              <p:cNvSpPr/>
              <p:nvPr/>
            </p:nvSpPr>
            <p:spPr>
              <a:xfrm>
                <a:off x="231200" y="4724256"/>
                <a:ext cx="1568424" cy="15779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34490BFE-17BD-486A-A9F2-0413270728A6}"/>
                  </a:ext>
                </a:extLst>
              </p:cNvPr>
              <p:cNvCxnSpPr/>
              <p:nvPr/>
            </p:nvCxnSpPr>
            <p:spPr>
              <a:xfrm>
                <a:off x="231200" y="4724256"/>
                <a:ext cx="1568424" cy="15779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3332730D-A9E9-4817-A3BC-201C0806AE0F}"/>
                  </a:ext>
                </a:extLst>
              </p:cNvPr>
              <p:cNvCxnSpPr/>
              <p:nvPr/>
            </p:nvCxnSpPr>
            <p:spPr>
              <a:xfrm flipH="1">
                <a:off x="231200" y="4724256"/>
                <a:ext cx="1568424" cy="15779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70">
              <a:extLst>
                <a:ext uri="{FF2B5EF4-FFF2-40B4-BE49-F238E27FC236}">
                  <a16:creationId xmlns:a16="http://schemas.microsoft.com/office/drawing/2014/main" xmlns="" id="{78D7F8DE-CBF2-470F-A8F6-F28683B2B762}"/>
                </a:ext>
              </a:extLst>
            </p:cNvPr>
            <p:cNvGrpSpPr/>
            <p:nvPr/>
          </p:nvGrpSpPr>
          <p:grpSpPr>
            <a:xfrm>
              <a:off x="1619672" y="3645024"/>
              <a:ext cx="646931" cy="603802"/>
              <a:chOff x="1907704" y="3645024"/>
              <a:chExt cx="646931" cy="603802"/>
            </a:xfrm>
          </p:grpSpPr>
          <p:pic>
            <p:nvPicPr>
              <p:cNvPr id="41" name="Picture 6">
                <a:extLst>
                  <a:ext uri="{FF2B5EF4-FFF2-40B4-BE49-F238E27FC236}">
                    <a16:creationId xmlns:a16="http://schemas.microsoft.com/office/drawing/2014/main" xmlns="" id="{235E2446-A24F-4D6C-94E1-3584996B19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907704" y="3645024"/>
                <a:ext cx="646931" cy="603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939DC008-495B-44F8-B983-7F55A1822A55}"/>
                  </a:ext>
                </a:extLst>
              </p:cNvPr>
              <p:cNvSpPr/>
              <p:nvPr/>
            </p:nvSpPr>
            <p:spPr>
              <a:xfrm>
                <a:off x="1979712" y="3717032"/>
                <a:ext cx="452368" cy="45512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8655F111-7F55-459B-A439-5D833BB4AE06}"/>
                  </a:ext>
                </a:extLst>
              </p:cNvPr>
              <p:cNvCxnSpPr/>
              <p:nvPr/>
            </p:nvCxnSpPr>
            <p:spPr>
              <a:xfrm>
                <a:off x="1979712" y="3717032"/>
                <a:ext cx="452368" cy="45512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50D1CA57-A46D-4873-82FF-2D9FB13DAC27}"/>
                  </a:ext>
                </a:extLst>
              </p:cNvPr>
              <p:cNvCxnSpPr/>
              <p:nvPr/>
            </p:nvCxnSpPr>
            <p:spPr>
              <a:xfrm flipH="1">
                <a:off x="1979712" y="3717032"/>
                <a:ext cx="452368" cy="45512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71">
              <a:extLst>
                <a:ext uri="{FF2B5EF4-FFF2-40B4-BE49-F238E27FC236}">
                  <a16:creationId xmlns:a16="http://schemas.microsoft.com/office/drawing/2014/main" xmlns="" id="{303EE269-C14E-4CB7-8A04-7302DEF93188}"/>
                </a:ext>
              </a:extLst>
            </p:cNvPr>
            <p:cNvGrpSpPr/>
            <p:nvPr/>
          </p:nvGrpSpPr>
          <p:grpSpPr>
            <a:xfrm>
              <a:off x="2699792" y="3645024"/>
              <a:ext cx="646931" cy="603802"/>
              <a:chOff x="2987824" y="3645024"/>
              <a:chExt cx="646931" cy="603802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xmlns="" id="{2021A0D5-1313-4066-9598-373E27F0E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987824" y="3645024"/>
                <a:ext cx="646931" cy="603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A2D24F33-B978-4FDC-96F1-AAC656B3E569}"/>
                  </a:ext>
                </a:extLst>
              </p:cNvPr>
              <p:cNvSpPr/>
              <p:nvPr/>
            </p:nvSpPr>
            <p:spPr>
              <a:xfrm>
                <a:off x="3059832" y="3717032"/>
                <a:ext cx="452368" cy="45512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8FC2A738-CEAD-4023-A138-664FBBFD281C}"/>
                  </a:ext>
                </a:extLst>
              </p:cNvPr>
              <p:cNvCxnSpPr/>
              <p:nvPr/>
            </p:nvCxnSpPr>
            <p:spPr>
              <a:xfrm>
                <a:off x="3059832" y="3717032"/>
                <a:ext cx="452368" cy="45512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B2125917-896D-4B36-92A1-D78C1D370823}"/>
                  </a:ext>
                </a:extLst>
              </p:cNvPr>
              <p:cNvCxnSpPr/>
              <p:nvPr/>
            </p:nvCxnSpPr>
            <p:spPr>
              <a:xfrm flipH="1">
                <a:off x="3059832" y="3717032"/>
                <a:ext cx="452368" cy="45512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947FE8C9-0D52-4B4A-A625-B2EA24174CE2}"/>
                </a:ext>
              </a:extLst>
            </p:cNvPr>
            <p:cNvCxnSpPr/>
            <p:nvPr/>
          </p:nvCxnSpPr>
          <p:spPr>
            <a:xfrm>
              <a:off x="1907704" y="4005064"/>
              <a:ext cx="1152128" cy="0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FA5F14EA-3854-44D5-B9BF-C740A9F2727A}"/>
                </a:ext>
              </a:extLst>
            </p:cNvPr>
            <p:cNvCxnSpPr/>
            <p:nvPr/>
          </p:nvCxnSpPr>
          <p:spPr>
            <a:xfrm flipV="1">
              <a:off x="755576" y="4005064"/>
              <a:ext cx="1152128" cy="1512168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CE1BE5B-DB0A-4DF6-B6EA-B486F38654AC}"/>
              </a:ext>
            </a:extLst>
          </p:cNvPr>
          <p:cNvGrpSpPr/>
          <p:nvPr/>
        </p:nvGrpSpPr>
        <p:grpSpPr>
          <a:xfrm>
            <a:off x="9083850" y="5219240"/>
            <a:ext cx="1190623" cy="1146939"/>
            <a:chOff x="6012160" y="3717032"/>
            <a:chExt cx="2210091" cy="2232248"/>
          </a:xfrm>
        </p:grpSpPr>
        <p:pic>
          <p:nvPicPr>
            <p:cNvPr id="49" name="Picture 9">
              <a:extLst>
                <a:ext uri="{FF2B5EF4-FFF2-40B4-BE49-F238E27FC236}">
                  <a16:creationId xmlns:a16="http://schemas.microsoft.com/office/drawing/2014/main" xmlns="" id="{5E007265-340F-4590-B006-36C553935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80312" y="3717032"/>
              <a:ext cx="84193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10">
              <a:extLst>
                <a:ext uri="{FF2B5EF4-FFF2-40B4-BE49-F238E27FC236}">
                  <a16:creationId xmlns:a16="http://schemas.microsoft.com/office/drawing/2014/main" xmlns="" id="{8B58AE5E-584B-4ADF-8102-510F1BD3C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12160" y="5157192"/>
              <a:ext cx="918823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11640D6C-D84D-4FB4-BB3E-338CC4C6BA2B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9380" y="2280333"/>
            <a:ext cx="10876872" cy="23397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15A491D-773A-45F3-B7A9-33F60F1E2463}"/>
              </a:ext>
            </a:extLst>
          </p:cNvPr>
          <p:cNvSpPr/>
          <p:nvPr/>
        </p:nvSpPr>
        <p:spPr>
          <a:xfrm>
            <a:off x="1465799" y="1951005"/>
            <a:ext cx="1944216" cy="317490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66EF"/>
                </a:solidFill>
              </a:rPr>
              <a:t>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ADDA1CD-3A9D-4F53-8DB5-07427023EE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774" y="2690835"/>
            <a:ext cx="8080257" cy="26150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8C6235C-A27E-43D6-A51C-88AA0424EB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1134" t="2205" r="10582" b="70186"/>
          <a:stretch/>
        </p:blipFill>
        <p:spPr>
          <a:xfrm>
            <a:off x="9444790" y="2044868"/>
            <a:ext cx="1585326" cy="17100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BCA3B2A-0B9C-4F49-B3B6-326E78D783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1134" t="35177" r="10582" b="37214"/>
          <a:stretch/>
        </p:blipFill>
        <p:spPr>
          <a:xfrm>
            <a:off x="9444790" y="4143322"/>
            <a:ext cx="1585326" cy="17100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85328" y="1481776"/>
            <a:ext cx="1944216" cy="317490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66EF"/>
                </a:solidFill>
              </a:rPr>
              <a:t>텍스트 이미지 </a:t>
            </a:r>
            <a:r>
              <a:rPr lang="ko-KR" altLang="en-US" sz="1400" b="1" dirty="0" err="1">
                <a:solidFill>
                  <a:srgbClr val="0066EF"/>
                </a:solidFill>
              </a:rPr>
              <a:t>전처리</a:t>
            </a:r>
            <a:endParaRPr lang="ko-KR" altLang="en-US" sz="1400" b="1" dirty="0">
              <a:solidFill>
                <a:srgbClr val="0066E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9304" y="5920329"/>
            <a:ext cx="2376264" cy="442849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66EF"/>
                </a:solidFill>
              </a:rPr>
              <a:t>소설 이미지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05095" y="5920329"/>
            <a:ext cx="2376264" cy="402590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66EF"/>
                </a:solidFill>
              </a:rPr>
              <a:t>라인 </a:t>
            </a:r>
            <a:r>
              <a:rPr lang="ko-KR" altLang="en-US" sz="1400" b="1" dirty="0" err="1">
                <a:solidFill>
                  <a:srgbClr val="0066EF"/>
                </a:solidFill>
              </a:rPr>
              <a:t>슬라이싱</a:t>
            </a:r>
            <a:endParaRPr lang="ko-KR" altLang="en-US" sz="1400" b="1" dirty="0">
              <a:solidFill>
                <a:srgbClr val="0066E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8301" y="5935330"/>
            <a:ext cx="2376264" cy="402590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66EF"/>
                </a:solidFill>
              </a:rPr>
              <a:t>문자 이미지</a:t>
            </a:r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3812614" y="5825283"/>
            <a:ext cx="460205" cy="577307"/>
          </a:xfrm>
          <a:prstGeom prst="downArrow">
            <a:avLst/>
          </a:prstGeom>
          <a:gradFill flip="none" rotWithShape="1">
            <a:lin ang="27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7364226" y="5867769"/>
            <a:ext cx="460205" cy="572716"/>
          </a:xfrm>
          <a:prstGeom prst="downArrow">
            <a:avLst/>
          </a:prstGeom>
          <a:gradFill flip="none" rotWithShape="1">
            <a:lin ang="27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2750" y="2616063"/>
            <a:ext cx="3314215" cy="165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7F5288CD-AC17-454C-A573-260B749F89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3943" b="91467"/>
          <a:stretch/>
        </p:blipFill>
        <p:spPr>
          <a:xfrm>
            <a:off x="4325731" y="2712672"/>
            <a:ext cx="2857889" cy="291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5034F5B-5071-4028-8881-CB511F13F8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14454" b="80956"/>
          <a:stretch/>
        </p:blipFill>
        <p:spPr>
          <a:xfrm>
            <a:off x="4316938" y="3281350"/>
            <a:ext cx="2857889" cy="291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D176B5B0-BFE2-43B7-AD6E-92BAA1846E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4377" b="71033"/>
          <a:stretch/>
        </p:blipFill>
        <p:spPr>
          <a:xfrm>
            <a:off x="4316938" y="3837021"/>
            <a:ext cx="2857889" cy="291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FF88EF30-B619-4B9C-A249-14BAE85BED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142" b="29129"/>
          <a:stretch/>
        </p:blipFill>
        <p:spPr>
          <a:xfrm>
            <a:off x="1080791" y="1911881"/>
            <a:ext cx="2408367" cy="3785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93612" y="2344946"/>
            <a:ext cx="4177009" cy="4130711"/>
            <a:chOff x="1670339" y="2344947"/>
            <a:chExt cx="3600400" cy="353040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55675B0-9F04-46EC-AD66-1145984854B9}"/>
                </a:ext>
              </a:extLst>
            </p:cNvPr>
            <p:cNvSpPr/>
            <p:nvPr/>
          </p:nvSpPr>
          <p:spPr>
            <a:xfrm>
              <a:off x="1670339" y="2344947"/>
              <a:ext cx="3600400" cy="35304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66EF"/>
                  </a:solidFill>
                </a:rPr>
                <a:t>히스토그램</a:t>
              </a:r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ko-KR" altLang="en-US" sz="1400" b="1" dirty="0">
                <a:solidFill>
                  <a:srgbClr val="0066EF"/>
                </a:solidFill>
              </a:endParaRPr>
            </a:p>
          </p:txBody>
        </p:sp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74395" y="4435193"/>
              <a:ext cx="2520280" cy="1258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xmlns="" id="{3D5D69E4-2FE5-4D29-B46B-223492E015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1589" b="94148"/>
            <a:stretch/>
          </p:blipFill>
          <p:spPr bwMode="auto">
            <a:xfrm>
              <a:off x="1978884" y="2589804"/>
              <a:ext cx="3030418" cy="2793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xmlns="" id="{51DCD780-A1FF-4EE3-9B59-AB628CE059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12319" b="83418"/>
            <a:stretch/>
          </p:blipFill>
          <p:spPr bwMode="auto">
            <a:xfrm>
              <a:off x="1976260" y="3035010"/>
              <a:ext cx="3030418" cy="2793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xmlns="" id="{B5A10A65-1134-4A73-AFD4-4BA9FB8D5F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17435" b="78302"/>
            <a:stretch/>
          </p:blipFill>
          <p:spPr bwMode="auto">
            <a:xfrm>
              <a:off x="1958371" y="3449572"/>
              <a:ext cx="3030418" cy="2793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xmlns="" id="{B2E84DFC-0625-40B5-9D0F-9CAE22C8E3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22023" b="73714"/>
            <a:stretch/>
          </p:blipFill>
          <p:spPr bwMode="auto">
            <a:xfrm>
              <a:off x="1976260" y="3881620"/>
              <a:ext cx="3030418" cy="2793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B3D486B-8BF0-4DFA-8827-151A78F69AEC}"/>
              </a:ext>
            </a:extLst>
          </p:cNvPr>
          <p:cNvSpPr/>
          <p:nvPr/>
        </p:nvSpPr>
        <p:spPr>
          <a:xfrm>
            <a:off x="1441739" y="1553966"/>
            <a:ext cx="1944216" cy="317490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66EF"/>
                </a:solidFill>
              </a:rPr>
              <a:t>결과 비교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6256420" y="2302371"/>
            <a:ext cx="4759615" cy="4242808"/>
            <a:chOff x="5990821" y="2344947"/>
            <a:chExt cx="3960436" cy="353040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71F021B7-EE01-4CE6-9AA3-9F8BA23D2CC1}"/>
                </a:ext>
              </a:extLst>
            </p:cNvPr>
            <p:cNvSpPr/>
            <p:nvPr/>
          </p:nvSpPr>
          <p:spPr>
            <a:xfrm>
              <a:off x="5990821" y="2344947"/>
              <a:ext cx="3960436" cy="35304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066EF"/>
                  </a:solidFill>
                </a:rPr>
                <a:t>CV2</a:t>
              </a: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en-US" altLang="ko-KR" sz="1400" b="1" dirty="0">
                <a:solidFill>
                  <a:srgbClr val="0066EF"/>
                </a:solidFill>
              </a:endParaRPr>
            </a:p>
            <a:p>
              <a:pPr algn="ctr"/>
              <a:endParaRPr lang="ko-KR" altLang="en-US" sz="1400" b="1" dirty="0">
                <a:solidFill>
                  <a:srgbClr val="0066EF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AB8B65B8-95C5-4785-A8A5-1B0A5BFA1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5298" y="2920669"/>
              <a:ext cx="3621243" cy="2672197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940283A0-7426-445F-83BB-AF2E34440916}"/>
                </a:ext>
              </a:extLst>
            </p:cNvPr>
            <p:cNvSpPr/>
            <p:nvPr/>
          </p:nvSpPr>
          <p:spPr>
            <a:xfrm>
              <a:off x="6638891" y="3959172"/>
              <a:ext cx="360040" cy="21602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3643D682-FD62-46FF-95DE-A49FA0120B96}"/>
                </a:ext>
              </a:extLst>
            </p:cNvPr>
            <p:cNvSpPr/>
            <p:nvPr/>
          </p:nvSpPr>
          <p:spPr>
            <a:xfrm>
              <a:off x="7610999" y="3969836"/>
              <a:ext cx="297324" cy="21602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18359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PPT</a:t>
            </a: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 </a:t>
            </a:r>
            <a:r>
              <a:rPr lang="en-US" altLang="ko-KR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Content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41077" y="1527509"/>
            <a:ext cx="3801143" cy="590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66EF"/>
                </a:solidFill>
              </a:rPr>
              <a:t>개요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-886999" y="1677917"/>
            <a:ext cx="2896272" cy="4867262"/>
          </a:xfrm>
          <a:prstGeom prst="arc">
            <a:avLst>
              <a:gd name="adj1" fmla="val 16177636"/>
              <a:gd name="adj2" fmla="val 5450089"/>
            </a:avLst>
          </a:prstGeom>
          <a:noFill/>
          <a:ln w="508000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2277989" y="1584030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</a:t>
            </a:r>
            <a:endParaRPr lang="ko-KR" altLang="en-US" sz="2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65930" y="2182371"/>
            <a:ext cx="3801143" cy="590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66EF"/>
                </a:solidFill>
              </a:rPr>
              <a:t>진행 현황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2711127" y="2238892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87035" y="2837233"/>
            <a:ext cx="3801143" cy="590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66EF"/>
                </a:solidFill>
              </a:rPr>
              <a:t>텍스트 감지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3096137" y="2893754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47983" y="3492095"/>
            <a:ext cx="3801143" cy="590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66EF"/>
                </a:solidFill>
              </a:rPr>
              <a:t>인식모델 </a:t>
            </a:r>
            <a:r>
              <a:rPr lang="en-US" altLang="ko-KR" sz="2400" b="1" dirty="0" smtClean="0">
                <a:solidFill>
                  <a:srgbClr val="0066EF"/>
                </a:solidFill>
              </a:rPr>
              <a:t>(Data)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3457085" y="3548616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4</a:t>
            </a:r>
            <a:endParaRPr lang="ko-KR" altLang="en-US" sz="2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7983" y="4146957"/>
            <a:ext cx="3801143" cy="590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66EF"/>
                </a:solidFill>
              </a:rPr>
              <a:t>인식 모델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3457085" y="4203478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</a:t>
            </a:r>
            <a:endParaRPr lang="ko-KR" altLang="en-US" sz="2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7034" y="4801819"/>
            <a:ext cx="3801143" cy="590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66EF"/>
                </a:solidFill>
              </a:rPr>
              <a:t>결 과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3096136" y="4858340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6</a:t>
            </a:r>
            <a:endParaRPr lang="ko-KR" altLang="en-US" sz="2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26088" y="5456681"/>
            <a:ext cx="3801143" cy="590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66EF"/>
                </a:solidFill>
              </a:rPr>
              <a:t>향후 과제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2771285" y="5513202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7</a:t>
            </a:r>
            <a:endParaRPr lang="ko-KR" altLang="en-US" sz="2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41077" y="6111541"/>
            <a:ext cx="3801143" cy="590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66EF"/>
                </a:solidFill>
              </a:rPr>
              <a:t>일정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2277989" y="6168062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8</a:t>
            </a:r>
            <a:endParaRPr lang="ko-KR" altLang="en-US" sz="2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5487" y="2490614"/>
            <a:ext cx="2880320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OCR</a:t>
            </a:r>
            <a:endParaRPr lang="ko-KR" altLang="en-US" sz="3200" b="1" dirty="0"/>
          </a:p>
        </p:txBody>
      </p:sp>
      <p:sp>
        <p:nvSpPr>
          <p:cNvPr id="9" name="직사각형 8"/>
          <p:cNvSpPr/>
          <p:nvPr/>
        </p:nvSpPr>
        <p:spPr>
          <a:xfrm>
            <a:off x="1345487" y="3354710"/>
            <a:ext cx="2880320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TTS</a:t>
            </a:r>
            <a:endParaRPr lang="ko-KR" altLang="en-US" sz="3200" b="1" dirty="0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4729863" y="2706638"/>
            <a:ext cx="648072" cy="21602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/>
          </a:p>
        </p:txBody>
      </p:sp>
      <p:sp>
        <p:nvSpPr>
          <p:cNvPr id="11" name="직사각형 10"/>
          <p:cNvSpPr/>
          <p:nvPr/>
        </p:nvSpPr>
        <p:spPr>
          <a:xfrm>
            <a:off x="5776034" y="2406315"/>
            <a:ext cx="4607219" cy="73237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텍스트 이미지 전처리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509961" y="3645951"/>
            <a:ext cx="3346316" cy="641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텍스트 인식 모델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09961" y="4722862"/>
            <a:ext cx="3346316" cy="641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후처리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7859083" y="3282702"/>
            <a:ext cx="648072" cy="21602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/>
          </a:p>
        </p:txBody>
      </p:sp>
      <p:sp>
        <p:nvSpPr>
          <p:cNvPr id="15" name="아래쪽 화살표 14"/>
          <p:cNvSpPr/>
          <p:nvPr/>
        </p:nvSpPr>
        <p:spPr>
          <a:xfrm>
            <a:off x="7859083" y="4362822"/>
            <a:ext cx="648072" cy="21602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BA5B275-EAB7-4604-B9DE-41342FF8C65D}"/>
              </a:ext>
            </a:extLst>
          </p:cNvPr>
          <p:cNvSpPr/>
          <p:nvPr/>
        </p:nvSpPr>
        <p:spPr>
          <a:xfrm>
            <a:off x="1345487" y="1770534"/>
            <a:ext cx="1944216" cy="317490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66EF"/>
                </a:solidFill>
              </a:rPr>
              <a:t>진행현황</a:t>
            </a:r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05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인식 모델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431606" y="1865879"/>
            <a:ext cx="5986362" cy="4330383"/>
            <a:chOff x="4757838" y="2058385"/>
            <a:chExt cx="5065232" cy="3569788"/>
          </a:xfrm>
        </p:grpSpPr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xmlns="" id="{17AA7DD0-B5B7-44F8-B5B2-4039D3F4F0DE}"/>
                </a:ext>
              </a:extLst>
            </p:cNvPr>
            <p:cNvSpPr/>
            <p:nvPr/>
          </p:nvSpPr>
          <p:spPr>
            <a:xfrm>
              <a:off x="4757838" y="2721990"/>
              <a:ext cx="1144800" cy="9989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Conv2D(64, 21)</a:t>
              </a:r>
            </a:p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BatchNor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GlobMaxPool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24">
              <a:extLst>
                <a:ext uri="{FF2B5EF4-FFF2-40B4-BE49-F238E27FC236}">
                  <a16:creationId xmlns:a16="http://schemas.microsoft.com/office/drawing/2014/main" xmlns="" id="{141CAD87-B0FA-4D31-8995-A2AA48F3592D}"/>
                </a:ext>
              </a:extLst>
            </p:cNvPr>
            <p:cNvSpPr/>
            <p:nvPr/>
          </p:nvSpPr>
          <p:spPr>
            <a:xfrm>
              <a:off x="6056842" y="2721990"/>
              <a:ext cx="1144800" cy="9989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Conv2D(21, 64)</a:t>
              </a:r>
            </a:p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BatchNor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GlobMaxPool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25">
              <a:extLst>
                <a:ext uri="{FF2B5EF4-FFF2-40B4-BE49-F238E27FC236}">
                  <a16:creationId xmlns:a16="http://schemas.microsoft.com/office/drawing/2014/main" xmlns="" id="{70003856-2DAA-4098-9AEC-DA67525C1561}"/>
                </a:ext>
              </a:extLst>
            </p:cNvPr>
            <p:cNvSpPr/>
            <p:nvPr/>
          </p:nvSpPr>
          <p:spPr>
            <a:xfrm>
              <a:off x="7367614" y="2721990"/>
              <a:ext cx="1144800" cy="9989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Conv2D(21, 21)</a:t>
              </a:r>
            </a:p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BatchNor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GlobMaxPool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6">
              <a:extLst>
                <a:ext uri="{FF2B5EF4-FFF2-40B4-BE49-F238E27FC236}">
                  <a16:creationId xmlns:a16="http://schemas.microsoft.com/office/drawing/2014/main" xmlns="" id="{2AE7B62C-1CB4-40F0-97FA-C68725D67CF5}"/>
                </a:ext>
              </a:extLst>
            </p:cNvPr>
            <p:cNvSpPr/>
            <p:nvPr/>
          </p:nvSpPr>
          <p:spPr>
            <a:xfrm>
              <a:off x="8678270" y="2721990"/>
              <a:ext cx="1144800" cy="9989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Conv2D(5, 5)</a:t>
              </a:r>
            </a:p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BatchNor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GlobMaxPool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4">
              <a:extLst>
                <a:ext uri="{FF2B5EF4-FFF2-40B4-BE49-F238E27FC236}">
                  <a16:creationId xmlns:a16="http://schemas.microsoft.com/office/drawing/2014/main" xmlns="" id="{742BEF46-9A2B-401F-9660-7EA8C5FB1FF7}"/>
                </a:ext>
              </a:extLst>
            </p:cNvPr>
            <p:cNvSpPr/>
            <p:nvPr/>
          </p:nvSpPr>
          <p:spPr>
            <a:xfrm>
              <a:off x="6389834" y="4090142"/>
              <a:ext cx="1782288" cy="28803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Flatten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7">
              <a:extLst>
                <a:ext uri="{FF2B5EF4-FFF2-40B4-BE49-F238E27FC236}">
                  <a16:creationId xmlns:a16="http://schemas.microsoft.com/office/drawing/2014/main" xmlns="" id="{30922818-2D52-4CB4-8DBE-8034FD4A2CB8}"/>
                </a:ext>
              </a:extLst>
            </p:cNvPr>
            <p:cNvSpPr/>
            <p:nvPr/>
          </p:nvSpPr>
          <p:spPr>
            <a:xfrm>
              <a:off x="6175542" y="4594198"/>
              <a:ext cx="2210872" cy="50467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Dense(1512)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Dense(2350,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softmax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8">
              <a:extLst>
                <a:ext uri="{FF2B5EF4-FFF2-40B4-BE49-F238E27FC236}">
                  <a16:creationId xmlns:a16="http://schemas.microsoft.com/office/drawing/2014/main" xmlns="" id="{3699F670-C205-4613-B45C-5BAC9A41BBC7}"/>
                </a:ext>
              </a:extLst>
            </p:cNvPr>
            <p:cNvSpPr/>
            <p:nvPr/>
          </p:nvSpPr>
          <p:spPr>
            <a:xfrm>
              <a:off x="6389834" y="2058385"/>
              <a:ext cx="1782288" cy="2880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Input</a:t>
              </a:r>
              <a:endParaRPr lang="ko-KR" altLang="en-US" sz="1400" dirty="0"/>
            </a:p>
          </p:txBody>
        </p:sp>
        <p:sp>
          <p:nvSpPr>
            <p:cNvPr id="25" name="모서리가 둥근 직사각형 29">
              <a:extLst>
                <a:ext uri="{FF2B5EF4-FFF2-40B4-BE49-F238E27FC236}">
                  <a16:creationId xmlns:a16="http://schemas.microsoft.com/office/drawing/2014/main" xmlns="" id="{80D42871-C488-455D-BF4A-9119B64D5294}"/>
                </a:ext>
              </a:extLst>
            </p:cNvPr>
            <p:cNvSpPr/>
            <p:nvPr/>
          </p:nvSpPr>
          <p:spPr>
            <a:xfrm>
              <a:off x="6389834" y="5340141"/>
              <a:ext cx="1782288" cy="28803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Output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꺾인 연결선 34">
              <a:extLst>
                <a:ext uri="{FF2B5EF4-FFF2-40B4-BE49-F238E27FC236}">
                  <a16:creationId xmlns:a16="http://schemas.microsoft.com/office/drawing/2014/main" xmlns="" id="{7790CF0A-47E4-4539-97D3-F99786D6C246}"/>
                </a:ext>
              </a:extLst>
            </p:cNvPr>
            <p:cNvCxnSpPr>
              <a:cxnSpLocks/>
              <a:stCxn id="24" idx="2"/>
              <a:endCxn id="18" idx="0"/>
            </p:cNvCxnSpPr>
            <p:nvPr/>
          </p:nvCxnSpPr>
          <p:spPr>
            <a:xfrm rot="5400000">
              <a:off x="6117822" y="1558833"/>
              <a:ext cx="375573" cy="195074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36">
              <a:extLst>
                <a:ext uri="{FF2B5EF4-FFF2-40B4-BE49-F238E27FC236}">
                  <a16:creationId xmlns:a16="http://schemas.microsoft.com/office/drawing/2014/main" xmlns="" id="{2105FBB7-A252-4FF7-9223-B869718A5564}"/>
                </a:ext>
              </a:extLst>
            </p:cNvPr>
            <p:cNvCxnSpPr>
              <a:cxnSpLocks/>
              <a:stCxn id="24" idx="2"/>
              <a:endCxn id="19" idx="0"/>
            </p:cNvCxnSpPr>
            <p:nvPr/>
          </p:nvCxnSpPr>
          <p:spPr>
            <a:xfrm rot="5400000">
              <a:off x="6767324" y="2208335"/>
              <a:ext cx="375573" cy="65173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39">
              <a:extLst>
                <a:ext uri="{FF2B5EF4-FFF2-40B4-BE49-F238E27FC236}">
                  <a16:creationId xmlns:a16="http://schemas.microsoft.com/office/drawing/2014/main" xmlns="" id="{4B5AE9A6-1488-4D70-890C-F6C1510E64A3}"/>
                </a:ext>
              </a:extLst>
            </p:cNvPr>
            <p:cNvCxnSpPr>
              <a:cxnSpLocks/>
              <a:stCxn id="24" idx="2"/>
              <a:endCxn id="20" idx="0"/>
            </p:cNvCxnSpPr>
            <p:nvPr/>
          </p:nvCxnSpPr>
          <p:spPr>
            <a:xfrm rot="16200000" flipH="1">
              <a:off x="7422710" y="2204685"/>
              <a:ext cx="375573" cy="65903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42">
              <a:extLst>
                <a:ext uri="{FF2B5EF4-FFF2-40B4-BE49-F238E27FC236}">
                  <a16:creationId xmlns:a16="http://schemas.microsoft.com/office/drawing/2014/main" xmlns="" id="{CE5D4086-EED3-4088-99C8-B132AE2BB19C}"/>
                </a:ext>
              </a:extLst>
            </p:cNvPr>
            <p:cNvCxnSpPr>
              <a:cxnSpLocks/>
              <a:stCxn id="24" idx="2"/>
              <a:endCxn id="21" idx="0"/>
            </p:cNvCxnSpPr>
            <p:nvPr/>
          </p:nvCxnSpPr>
          <p:spPr>
            <a:xfrm rot="16200000" flipH="1">
              <a:off x="8078038" y="1549357"/>
              <a:ext cx="375573" cy="196969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45">
              <a:extLst>
                <a:ext uri="{FF2B5EF4-FFF2-40B4-BE49-F238E27FC236}">
                  <a16:creationId xmlns:a16="http://schemas.microsoft.com/office/drawing/2014/main" xmlns="" id="{B6AA4DEF-6852-4EF9-BFB1-FB04DDEDEF9C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 rot="16200000" flipH="1">
              <a:off x="6120988" y="2930152"/>
              <a:ext cx="369240" cy="195074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48">
              <a:extLst>
                <a:ext uri="{FF2B5EF4-FFF2-40B4-BE49-F238E27FC236}">
                  <a16:creationId xmlns:a16="http://schemas.microsoft.com/office/drawing/2014/main" xmlns="" id="{CE1AFA77-0D3D-4A16-A15B-266D77F6C62B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 rot="16200000" flipH="1">
              <a:off x="6770490" y="3579654"/>
              <a:ext cx="369240" cy="65173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51">
              <a:extLst>
                <a:ext uri="{FF2B5EF4-FFF2-40B4-BE49-F238E27FC236}">
                  <a16:creationId xmlns:a16="http://schemas.microsoft.com/office/drawing/2014/main" xmlns="" id="{2F6A17B4-D7F0-4BF3-AFE7-DDF1E5BBA9B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rot="5400000">
              <a:off x="7425876" y="3576004"/>
              <a:ext cx="369240" cy="65903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54">
              <a:extLst>
                <a:ext uri="{FF2B5EF4-FFF2-40B4-BE49-F238E27FC236}">
                  <a16:creationId xmlns:a16="http://schemas.microsoft.com/office/drawing/2014/main" xmlns="" id="{D292576A-BC00-4B29-9A4A-96D4F2BB438C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>
              <a:off x="8081204" y="2920676"/>
              <a:ext cx="369240" cy="196969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A768ED9C-4510-4BD6-ADA0-50FEAFD96AAF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7280978" y="437817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38841766-245E-4B0D-9D92-5B7BBBAF68F3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>
              <a:off x="7280978" y="5098868"/>
              <a:ext cx="0" cy="24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E967560-AB55-4E0B-8F30-D102D05A03FA}"/>
              </a:ext>
            </a:extLst>
          </p:cNvPr>
          <p:cNvSpPr/>
          <p:nvPr/>
        </p:nvSpPr>
        <p:spPr>
          <a:xfrm>
            <a:off x="1333454" y="1698345"/>
            <a:ext cx="1944216" cy="317490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66EF"/>
                </a:solidFill>
              </a:rPr>
              <a:t>텍스트 인식 모델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28AF01CC-4422-4A63-B10E-D1E0C0665DD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736" y="2327403"/>
            <a:ext cx="4343976" cy="35921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05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인식 모델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2AE4F48-9F86-4D2E-8193-B2DA9ACE1C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075" y="1913022"/>
            <a:ext cx="5011087" cy="4143783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DFC61C90-8259-4340-950A-A790562C7C19}"/>
              </a:ext>
            </a:extLst>
          </p:cNvPr>
          <p:cNvSpPr/>
          <p:nvPr/>
        </p:nvSpPr>
        <p:spPr>
          <a:xfrm>
            <a:off x="2687459" y="2088138"/>
            <a:ext cx="1591150" cy="3175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xmlns="" id="{0AE63824-95E7-4F0D-946F-62F9F33ED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87515" b="79167"/>
          <a:stretch/>
        </p:blipFill>
        <p:spPr bwMode="auto">
          <a:xfrm>
            <a:off x="5828727" y="2599323"/>
            <a:ext cx="3512586" cy="278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828C9B8-0933-4C09-AF3E-9E788BD22334}"/>
              </a:ext>
            </a:extLst>
          </p:cNvPr>
          <p:cNvSpPr/>
          <p:nvPr/>
        </p:nvSpPr>
        <p:spPr>
          <a:xfrm>
            <a:off x="6400719" y="4084521"/>
            <a:ext cx="2146581" cy="8354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11">
            <a:extLst>
              <a:ext uri="{FF2B5EF4-FFF2-40B4-BE49-F238E27FC236}">
                <a16:creationId xmlns:a16="http://schemas.microsoft.com/office/drawing/2014/main" xmlns="" id="{7C48440D-E341-4CF5-A413-EC6662BC1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4565" t="1389" r="76766" b="77778"/>
          <a:stretch/>
        </p:blipFill>
        <p:spPr bwMode="auto">
          <a:xfrm>
            <a:off x="8846325" y="2784974"/>
            <a:ext cx="2439296" cy="278474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3078CEF-F07A-4D60-BF98-BE3221D77D72}"/>
              </a:ext>
            </a:extLst>
          </p:cNvPr>
          <p:cNvSpPr/>
          <p:nvPr/>
        </p:nvSpPr>
        <p:spPr>
          <a:xfrm>
            <a:off x="8936346" y="3573982"/>
            <a:ext cx="2146581" cy="8354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961F0B2-72B1-4D51-B053-765872551695}"/>
              </a:ext>
            </a:extLst>
          </p:cNvPr>
          <p:cNvSpPr/>
          <p:nvPr/>
        </p:nvSpPr>
        <p:spPr>
          <a:xfrm flipH="1">
            <a:off x="6557914" y="3021730"/>
            <a:ext cx="344100" cy="92824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CADF766-C2C7-4D67-BBFC-6E24397462A1}"/>
              </a:ext>
            </a:extLst>
          </p:cNvPr>
          <p:cNvSpPr/>
          <p:nvPr/>
        </p:nvSpPr>
        <p:spPr>
          <a:xfrm flipH="1">
            <a:off x="7256671" y="3063448"/>
            <a:ext cx="344100" cy="92824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8761A623-9917-419C-A075-FD9492D0D05C}"/>
              </a:ext>
            </a:extLst>
          </p:cNvPr>
          <p:cNvSpPr/>
          <p:nvPr/>
        </p:nvSpPr>
        <p:spPr>
          <a:xfrm flipH="1">
            <a:off x="7796201" y="2911557"/>
            <a:ext cx="344100" cy="110768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4F135-D81D-4BEC-AF9E-7BCB27FC4535}"/>
              </a:ext>
            </a:extLst>
          </p:cNvPr>
          <p:cNvSpPr/>
          <p:nvPr/>
        </p:nvSpPr>
        <p:spPr>
          <a:xfrm flipH="1">
            <a:off x="9341313" y="4177804"/>
            <a:ext cx="330573" cy="695725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957E964-B485-4706-88EE-186857C1AAD0}"/>
              </a:ext>
            </a:extLst>
          </p:cNvPr>
          <p:cNvSpPr/>
          <p:nvPr/>
        </p:nvSpPr>
        <p:spPr>
          <a:xfrm flipH="1">
            <a:off x="9477361" y="3011018"/>
            <a:ext cx="216962" cy="695725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27211372-9FD4-4084-8EA1-878EF2C9BB9B}"/>
              </a:ext>
            </a:extLst>
          </p:cNvPr>
          <p:cNvSpPr/>
          <p:nvPr/>
        </p:nvSpPr>
        <p:spPr>
          <a:xfrm flipH="1">
            <a:off x="10344813" y="3011018"/>
            <a:ext cx="216962" cy="695725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8FA57DB-7BBE-4CEA-9327-BD22EB363A88}"/>
              </a:ext>
            </a:extLst>
          </p:cNvPr>
          <p:cNvSpPr/>
          <p:nvPr/>
        </p:nvSpPr>
        <p:spPr>
          <a:xfrm>
            <a:off x="6407028" y="1816770"/>
            <a:ext cx="2093997" cy="4388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커널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xmlns="" id="{719AEE92-03E9-4AB2-B457-E922E5F9F7FD}"/>
              </a:ext>
            </a:extLst>
          </p:cNvPr>
          <p:cNvSpPr/>
          <p:nvPr/>
        </p:nvSpPr>
        <p:spPr>
          <a:xfrm>
            <a:off x="6309456" y="1816769"/>
            <a:ext cx="127428" cy="4388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E1C0B11-CF69-4B7B-9CE3-B5D6ECF4902C}"/>
              </a:ext>
            </a:extLst>
          </p:cNvPr>
          <p:cNvSpPr txBox="1"/>
          <p:nvPr/>
        </p:nvSpPr>
        <p:spPr>
          <a:xfrm>
            <a:off x="5917098" y="1855416"/>
            <a:ext cx="549648" cy="35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21</a:t>
            </a:r>
            <a:endParaRPr lang="ko-KR" altLang="en-US" sz="1200" dirty="0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xmlns="" id="{D2763795-5EDB-45C4-BB4F-CA1E9649F84E}"/>
              </a:ext>
            </a:extLst>
          </p:cNvPr>
          <p:cNvSpPr/>
          <p:nvPr/>
        </p:nvSpPr>
        <p:spPr>
          <a:xfrm rot="16200000">
            <a:off x="7301016" y="1334036"/>
            <a:ext cx="306024" cy="209399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3AD778D-8D63-4729-BD88-BB11F80C2726}"/>
              </a:ext>
            </a:extLst>
          </p:cNvPr>
          <p:cNvSpPr txBox="1"/>
          <p:nvPr/>
        </p:nvSpPr>
        <p:spPr>
          <a:xfrm>
            <a:off x="7187603" y="2506498"/>
            <a:ext cx="572815" cy="35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64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8EFCFBD-DA7D-42D2-A5CA-CA5D10AC3260}"/>
              </a:ext>
            </a:extLst>
          </p:cNvPr>
          <p:cNvSpPr/>
          <p:nvPr/>
        </p:nvSpPr>
        <p:spPr>
          <a:xfrm>
            <a:off x="6039906" y="5589105"/>
            <a:ext cx="5223893" cy="543577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66EF"/>
                </a:solidFill>
              </a:rPr>
              <a:t>문자의 세로 방향 특성 추출</a:t>
            </a:r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05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인식 모델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532967" y="1522804"/>
            <a:ext cx="4596244" cy="4902058"/>
            <a:chOff x="4644008" y="644500"/>
            <a:chExt cx="3902978" cy="4201262"/>
          </a:xfrm>
        </p:grpSpPr>
        <p:pic>
          <p:nvPicPr>
            <p:cNvPr id="38" name="Picture 11">
              <a:extLst>
                <a:ext uri="{FF2B5EF4-FFF2-40B4-BE49-F238E27FC236}">
                  <a16:creationId xmlns:a16="http://schemas.microsoft.com/office/drawing/2014/main" xmlns="" id="{0AE63824-95E7-4F0D-946F-62F9F33EDE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1921" r="89596" b="79167"/>
            <a:stretch/>
          </p:blipFill>
          <p:spPr bwMode="auto">
            <a:xfrm>
              <a:off x="4826832" y="1995686"/>
              <a:ext cx="1761392" cy="2160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C828C9B8-0933-4C09-AF3E-9E788BD22334}"/>
                </a:ext>
              </a:extLst>
            </p:cNvPr>
            <p:cNvSpPr/>
            <p:nvPr/>
          </p:nvSpPr>
          <p:spPr>
            <a:xfrm rot="5400000">
              <a:off x="5328085" y="2607754"/>
              <a:ext cx="1584176" cy="64807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xmlns="" id="{9E224CC3-5B7A-4B3F-8415-45CF4422FB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6875" r="64642" b="79167"/>
            <a:stretch/>
          </p:blipFill>
          <p:spPr bwMode="auto">
            <a:xfrm>
              <a:off x="6695801" y="1995686"/>
              <a:ext cx="1761392" cy="2160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9D112405-D3F1-4E24-9BE3-89CEF8FF584F}"/>
                </a:ext>
              </a:extLst>
            </p:cNvPr>
            <p:cNvSpPr/>
            <p:nvPr/>
          </p:nvSpPr>
          <p:spPr>
            <a:xfrm rot="5400000">
              <a:off x="7200292" y="2607754"/>
              <a:ext cx="1584176" cy="64807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D7F92FA4-40C4-47FA-86FA-C34F16B6F08C}"/>
                </a:ext>
              </a:extLst>
            </p:cNvPr>
            <p:cNvSpPr/>
            <p:nvPr/>
          </p:nvSpPr>
          <p:spPr>
            <a:xfrm flipH="1">
              <a:off x="4948681" y="2355726"/>
              <a:ext cx="847455" cy="144016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B33265B0-3DFD-40A7-AC3B-0EFC932BFE47}"/>
                </a:ext>
              </a:extLst>
            </p:cNvPr>
            <p:cNvSpPr/>
            <p:nvPr/>
          </p:nvSpPr>
          <p:spPr>
            <a:xfrm flipH="1">
              <a:off x="4948681" y="2884064"/>
              <a:ext cx="847455" cy="144016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1B980225-8B63-4F1B-BAA6-05C5488C4046}"/>
                </a:ext>
              </a:extLst>
            </p:cNvPr>
            <p:cNvSpPr/>
            <p:nvPr/>
          </p:nvSpPr>
          <p:spPr>
            <a:xfrm flipH="1">
              <a:off x="5991989" y="2650360"/>
              <a:ext cx="452219" cy="137414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E4A5E4AC-C4E2-4818-99EC-A90B51E12048}"/>
                </a:ext>
              </a:extLst>
            </p:cNvPr>
            <p:cNvSpPr/>
            <p:nvPr/>
          </p:nvSpPr>
          <p:spPr>
            <a:xfrm flipH="1">
              <a:off x="5109378" y="3151115"/>
              <a:ext cx="1046797" cy="137414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DE9CD67E-9E79-4351-9B09-617139A352DA}"/>
                </a:ext>
              </a:extLst>
            </p:cNvPr>
            <p:cNvSpPr/>
            <p:nvPr/>
          </p:nvSpPr>
          <p:spPr>
            <a:xfrm flipH="1">
              <a:off x="6927814" y="2431034"/>
              <a:ext cx="884545" cy="140715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C42F503A-7EB2-4ADD-B84E-52C2050EDC6F}"/>
                </a:ext>
              </a:extLst>
            </p:cNvPr>
            <p:cNvSpPr/>
            <p:nvPr/>
          </p:nvSpPr>
          <p:spPr>
            <a:xfrm flipH="1">
              <a:off x="6915064" y="3023247"/>
              <a:ext cx="897295" cy="196575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A3F8B09A-78F1-4BC8-A1DB-1277DF43137B}"/>
                </a:ext>
              </a:extLst>
            </p:cNvPr>
            <p:cNvSpPr/>
            <p:nvPr/>
          </p:nvSpPr>
          <p:spPr>
            <a:xfrm flipH="1">
              <a:off x="7349419" y="3583162"/>
              <a:ext cx="925878" cy="140715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BB187BA1-43EE-4B82-9092-14FC76725D32}"/>
                </a:ext>
              </a:extLst>
            </p:cNvPr>
            <p:cNvSpPr/>
            <p:nvPr/>
          </p:nvSpPr>
          <p:spPr>
            <a:xfrm flipH="1">
              <a:off x="7668344" y="2545471"/>
              <a:ext cx="462940" cy="170296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C280C32E-0B5F-49AF-AFD9-D70ECCA8122E}"/>
                </a:ext>
              </a:extLst>
            </p:cNvPr>
            <p:cNvSpPr/>
            <p:nvPr/>
          </p:nvSpPr>
          <p:spPr>
            <a:xfrm flipH="1">
              <a:off x="7668344" y="2853329"/>
              <a:ext cx="462940" cy="170296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7FF95220-34DE-4905-9067-5377F864E434}"/>
                </a:ext>
              </a:extLst>
            </p:cNvPr>
            <p:cNvSpPr/>
            <p:nvPr/>
          </p:nvSpPr>
          <p:spPr>
            <a:xfrm>
              <a:off x="5170529" y="644500"/>
              <a:ext cx="342000" cy="132774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커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널</a:t>
              </a:r>
            </a:p>
          </p:txBody>
        </p:sp>
        <p:sp>
          <p:nvSpPr>
            <p:cNvPr id="52" name="왼쪽 중괄호 51">
              <a:extLst>
                <a:ext uri="{FF2B5EF4-FFF2-40B4-BE49-F238E27FC236}">
                  <a16:creationId xmlns:a16="http://schemas.microsoft.com/office/drawing/2014/main" xmlns="" id="{6A9F2325-BD97-4F5F-AB18-A83D41DC5997}"/>
                </a:ext>
              </a:extLst>
            </p:cNvPr>
            <p:cNvSpPr/>
            <p:nvPr/>
          </p:nvSpPr>
          <p:spPr>
            <a:xfrm>
              <a:off x="4970848" y="644501"/>
              <a:ext cx="199681" cy="13277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A48DFC1C-8319-47E6-8BE6-DE89322E1A22}"/>
                </a:ext>
              </a:extLst>
            </p:cNvPr>
            <p:cNvSpPr txBox="1"/>
            <p:nvPr/>
          </p:nvSpPr>
          <p:spPr>
            <a:xfrm>
              <a:off x="5168488" y="2036727"/>
              <a:ext cx="405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21</a:t>
              </a:r>
              <a:endParaRPr lang="ko-KR" altLang="en-US" sz="1200" dirty="0"/>
            </a:p>
          </p:txBody>
        </p:sp>
        <p:sp>
          <p:nvSpPr>
            <p:cNvPr id="54" name="왼쪽 중괄호 53">
              <a:extLst>
                <a:ext uri="{FF2B5EF4-FFF2-40B4-BE49-F238E27FC236}">
                  <a16:creationId xmlns:a16="http://schemas.microsoft.com/office/drawing/2014/main" xmlns="" id="{3525A700-9574-42FE-811E-9CA86E44A227}"/>
                </a:ext>
              </a:extLst>
            </p:cNvPr>
            <p:cNvSpPr/>
            <p:nvPr/>
          </p:nvSpPr>
          <p:spPr>
            <a:xfrm rot="16200000">
              <a:off x="5298125" y="1876577"/>
              <a:ext cx="98791" cy="33701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BDA459B9-FBFC-4EE0-BAAC-D2A4B2860ECB}"/>
                </a:ext>
              </a:extLst>
            </p:cNvPr>
            <p:cNvSpPr txBox="1"/>
            <p:nvPr/>
          </p:nvSpPr>
          <p:spPr>
            <a:xfrm>
              <a:off x="4644008" y="1203598"/>
              <a:ext cx="405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64</a:t>
              </a:r>
              <a:endParaRPr lang="ko-KR" altLang="en-US" sz="12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02E4BE8-8145-45C9-A4B2-62CC3A3472D3}"/>
                </a:ext>
              </a:extLst>
            </p:cNvPr>
            <p:cNvSpPr/>
            <p:nvPr/>
          </p:nvSpPr>
          <p:spPr>
            <a:xfrm>
              <a:off x="4691755" y="4424087"/>
              <a:ext cx="3855231" cy="42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0066EF"/>
                  </a:solidFill>
                </a:rPr>
                <a:t>문자의 가로 방향 특성 추출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82AE4F48-9F86-4D2E-8193-B2DA9ACE1C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075" y="1913022"/>
            <a:ext cx="5011087" cy="4143783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FC61C90-8259-4340-950A-A790562C7C19}"/>
              </a:ext>
            </a:extLst>
          </p:cNvPr>
          <p:cNvSpPr/>
          <p:nvPr/>
        </p:nvSpPr>
        <p:spPr>
          <a:xfrm>
            <a:off x="2687459" y="2822065"/>
            <a:ext cx="1591150" cy="3175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05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인식 모델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2AE4F48-9F86-4D2E-8193-B2DA9ACE1C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075" y="1913022"/>
            <a:ext cx="5011087" cy="4143783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FC61C90-8259-4340-950A-A790562C7C19}"/>
              </a:ext>
            </a:extLst>
          </p:cNvPr>
          <p:cNvSpPr/>
          <p:nvPr/>
        </p:nvSpPr>
        <p:spPr>
          <a:xfrm>
            <a:off x="2687459" y="3580055"/>
            <a:ext cx="1591150" cy="3175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304549" y="1660358"/>
            <a:ext cx="4822640" cy="4744385"/>
            <a:chOff x="4661104" y="853157"/>
            <a:chExt cx="3855231" cy="3734817"/>
          </a:xfrm>
        </p:grpSpPr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xmlns="" id="{0AE63824-95E7-4F0D-946F-62F9F33EDE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2081" r="89596" b="79167"/>
            <a:stretch/>
          </p:blipFill>
          <p:spPr bwMode="auto">
            <a:xfrm>
              <a:off x="5004048" y="1779662"/>
              <a:ext cx="1728194" cy="2160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C828C9B8-0933-4C09-AF3E-9E788BD22334}"/>
                </a:ext>
              </a:extLst>
            </p:cNvPr>
            <p:cNvSpPr/>
            <p:nvPr/>
          </p:nvSpPr>
          <p:spPr>
            <a:xfrm rot="5400000">
              <a:off x="5130140" y="2139701"/>
              <a:ext cx="720080" cy="72008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Picture 11">
              <a:extLst>
                <a:ext uri="{FF2B5EF4-FFF2-40B4-BE49-F238E27FC236}">
                  <a16:creationId xmlns:a16="http://schemas.microsoft.com/office/drawing/2014/main" xmlns="" id="{784AB358-A66E-494E-A9F0-A6A474D3F8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1911" r="39766" b="79167"/>
            <a:stretch/>
          </p:blipFill>
          <p:spPr bwMode="auto">
            <a:xfrm>
              <a:off x="6781916" y="1779662"/>
              <a:ext cx="1728194" cy="2160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A5A5C373-BA9E-447B-829B-915AF2CFCDD7}"/>
                </a:ext>
              </a:extLst>
            </p:cNvPr>
            <p:cNvSpPr/>
            <p:nvPr/>
          </p:nvSpPr>
          <p:spPr>
            <a:xfrm rot="5400000">
              <a:off x="7236298" y="2282308"/>
              <a:ext cx="720080" cy="72008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94A50DD4-4557-4EF1-81A3-7ADC6DF22CF0}"/>
                </a:ext>
              </a:extLst>
            </p:cNvPr>
            <p:cNvSpPr/>
            <p:nvPr/>
          </p:nvSpPr>
          <p:spPr>
            <a:xfrm>
              <a:off x="5171818" y="853158"/>
              <a:ext cx="533072" cy="53307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커널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왼쪽 중괄호 44">
              <a:extLst>
                <a:ext uri="{FF2B5EF4-FFF2-40B4-BE49-F238E27FC236}">
                  <a16:creationId xmlns:a16="http://schemas.microsoft.com/office/drawing/2014/main" xmlns="" id="{A945D85F-BB96-40D8-A0FE-26F31B41DC99}"/>
                </a:ext>
              </a:extLst>
            </p:cNvPr>
            <p:cNvSpPr/>
            <p:nvPr/>
          </p:nvSpPr>
          <p:spPr>
            <a:xfrm>
              <a:off x="5055740" y="853157"/>
              <a:ext cx="111012" cy="53307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7C3F842-5DED-438B-92ED-661D0CFE927B}"/>
                </a:ext>
              </a:extLst>
            </p:cNvPr>
            <p:cNvSpPr txBox="1"/>
            <p:nvPr/>
          </p:nvSpPr>
          <p:spPr>
            <a:xfrm>
              <a:off x="5264270" y="1441269"/>
              <a:ext cx="405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21</a:t>
              </a:r>
              <a:endParaRPr lang="ko-KR" altLang="en-US" sz="1200" dirty="0"/>
            </a:p>
          </p:txBody>
        </p:sp>
        <p:sp>
          <p:nvSpPr>
            <p:cNvPr id="47" name="왼쪽 중괄호 46">
              <a:extLst>
                <a:ext uri="{FF2B5EF4-FFF2-40B4-BE49-F238E27FC236}">
                  <a16:creationId xmlns:a16="http://schemas.microsoft.com/office/drawing/2014/main" xmlns="" id="{648EA061-13C5-42C9-A40E-E169C3E93DFE}"/>
                </a:ext>
              </a:extLst>
            </p:cNvPr>
            <p:cNvSpPr/>
            <p:nvPr/>
          </p:nvSpPr>
          <p:spPr>
            <a:xfrm rot="16200000">
              <a:off x="5386948" y="1176552"/>
              <a:ext cx="108267" cy="52761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9915DE49-9D7D-41A3-AFCF-7DE882D83203}"/>
                </a:ext>
              </a:extLst>
            </p:cNvPr>
            <p:cNvSpPr txBox="1"/>
            <p:nvPr/>
          </p:nvSpPr>
          <p:spPr>
            <a:xfrm>
              <a:off x="4761112" y="884152"/>
              <a:ext cx="405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21</a:t>
              </a:r>
              <a:endParaRPr lang="ko-KR" altLang="en-US" sz="12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72BC9A3F-D8A4-4B8A-80DC-7E46A21276A9}"/>
                </a:ext>
              </a:extLst>
            </p:cNvPr>
            <p:cNvSpPr/>
            <p:nvPr/>
          </p:nvSpPr>
          <p:spPr>
            <a:xfrm>
              <a:off x="4661104" y="4166299"/>
              <a:ext cx="3855231" cy="42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0066EF"/>
                  </a:solidFill>
                </a:rPr>
                <a:t>문자의 위치 탐색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05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인식 모델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015790" y="1876926"/>
            <a:ext cx="5255778" cy="4620127"/>
            <a:chOff x="4661104" y="1256591"/>
            <a:chExt cx="3855231" cy="3331383"/>
          </a:xfrm>
        </p:grpSpPr>
        <p:pic>
          <p:nvPicPr>
            <p:cNvPr id="38" name="Picture 11">
              <a:extLst>
                <a:ext uri="{FF2B5EF4-FFF2-40B4-BE49-F238E27FC236}">
                  <a16:creationId xmlns:a16="http://schemas.microsoft.com/office/drawing/2014/main" xmlns="" id="{0AE63824-95E7-4F0D-946F-62F9F33EDE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427" r="89943" b="79167"/>
            <a:stretch/>
          </p:blipFill>
          <p:spPr bwMode="auto">
            <a:xfrm>
              <a:off x="5004046" y="1779662"/>
              <a:ext cx="1584178" cy="2160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C828C9B8-0933-4C09-AF3E-9E788BD22334}"/>
                </a:ext>
              </a:extLst>
            </p:cNvPr>
            <p:cNvSpPr/>
            <p:nvPr/>
          </p:nvSpPr>
          <p:spPr>
            <a:xfrm rot="5400000">
              <a:off x="6012159" y="2355727"/>
              <a:ext cx="288032" cy="2880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xmlns="" id="{5C22B55F-374B-4B3F-ADA9-0379E1D403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427" r="89943" b="79167"/>
            <a:stretch/>
          </p:blipFill>
          <p:spPr bwMode="auto">
            <a:xfrm>
              <a:off x="6876254" y="1779662"/>
              <a:ext cx="1584178" cy="2160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6C609D7-AFC9-4E38-8678-0EF451254285}"/>
                </a:ext>
              </a:extLst>
            </p:cNvPr>
            <p:cNvSpPr/>
            <p:nvPr/>
          </p:nvSpPr>
          <p:spPr>
            <a:xfrm rot="5400000">
              <a:off x="7452318" y="2994599"/>
              <a:ext cx="288032" cy="2880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024749C-35D1-4D8D-B500-8AE9AEB17540}"/>
                </a:ext>
              </a:extLst>
            </p:cNvPr>
            <p:cNvSpPr/>
            <p:nvPr/>
          </p:nvSpPr>
          <p:spPr>
            <a:xfrm rot="5400000">
              <a:off x="5292078" y="3219823"/>
              <a:ext cx="288032" cy="288032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AEE9B72D-D302-42E0-8A15-E974EBC0C750}"/>
                </a:ext>
              </a:extLst>
            </p:cNvPr>
            <p:cNvSpPr/>
            <p:nvPr/>
          </p:nvSpPr>
          <p:spPr>
            <a:xfrm rot="5400000">
              <a:off x="7685066" y="3179218"/>
              <a:ext cx="288032" cy="288032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70BF5834-E1D1-4ADE-AB2F-3010004A0698}"/>
                </a:ext>
              </a:extLst>
            </p:cNvPr>
            <p:cNvSpPr/>
            <p:nvPr/>
          </p:nvSpPr>
          <p:spPr>
            <a:xfrm>
              <a:off x="5192133" y="1256592"/>
              <a:ext cx="289562" cy="289006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커널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왼쪽 중괄호 44">
              <a:extLst>
                <a:ext uri="{FF2B5EF4-FFF2-40B4-BE49-F238E27FC236}">
                  <a16:creationId xmlns:a16="http://schemas.microsoft.com/office/drawing/2014/main" xmlns="" id="{9666998A-CE69-4477-BC24-E2F59FDF1AEF}"/>
                </a:ext>
              </a:extLst>
            </p:cNvPr>
            <p:cNvSpPr/>
            <p:nvPr/>
          </p:nvSpPr>
          <p:spPr>
            <a:xfrm>
              <a:off x="5004046" y="1256591"/>
              <a:ext cx="183021" cy="28900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38287E69-4E96-4C77-B9B9-DC3D3A479E88}"/>
                </a:ext>
              </a:extLst>
            </p:cNvPr>
            <p:cNvSpPr txBox="1"/>
            <p:nvPr/>
          </p:nvSpPr>
          <p:spPr>
            <a:xfrm>
              <a:off x="5220072" y="1646679"/>
              <a:ext cx="235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47" name="왼쪽 중괄호 46">
              <a:extLst>
                <a:ext uri="{FF2B5EF4-FFF2-40B4-BE49-F238E27FC236}">
                  <a16:creationId xmlns:a16="http://schemas.microsoft.com/office/drawing/2014/main" xmlns="" id="{37C016FB-15A8-4355-B8A1-15919322B99C}"/>
                </a:ext>
              </a:extLst>
            </p:cNvPr>
            <p:cNvSpPr/>
            <p:nvPr/>
          </p:nvSpPr>
          <p:spPr>
            <a:xfrm rot="16200000">
              <a:off x="5264381" y="1490337"/>
              <a:ext cx="150523" cy="28410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7A76EDF9-E0C0-4130-BA3D-40BD278013BA}"/>
                </a:ext>
              </a:extLst>
            </p:cNvPr>
            <p:cNvSpPr txBox="1"/>
            <p:nvPr/>
          </p:nvSpPr>
          <p:spPr>
            <a:xfrm>
              <a:off x="4716016" y="1286639"/>
              <a:ext cx="405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ED319ED8-CE40-4E6D-AC61-1058B8F25CDD}"/>
                </a:ext>
              </a:extLst>
            </p:cNvPr>
            <p:cNvSpPr/>
            <p:nvPr/>
          </p:nvSpPr>
          <p:spPr>
            <a:xfrm>
              <a:off x="4661104" y="4166299"/>
              <a:ext cx="3855231" cy="42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0066EF"/>
                  </a:solidFill>
                </a:rPr>
                <a:t>대각선</a:t>
              </a:r>
              <a:r>
                <a:rPr lang="en-US" altLang="ko-KR" sz="2400" b="1" dirty="0">
                  <a:solidFill>
                    <a:srgbClr val="0066EF"/>
                  </a:solidFill>
                </a:rPr>
                <a:t>, </a:t>
              </a:r>
              <a:r>
                <a:rPr lang="ko-KR" altLang="en-US" sz="2400" b="1" dirty="0">
                  <a:solidFill>
                    <a:srgbClr val="0066EF"/>
                  </a:solidFill>
                </a:rPr>
                <a:t>모서리 탐색</a:t>
              </a: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82AE4F48-9F86-4D2E-8193-B2DA9ACE1C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075" y="1913022"/>
            <a:ext cx="5011087" cy="4143783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FC61C90-8259-4340-950A-A790562C7C19}"/>
              </a:ext>
            </a:extLst>
          </p:cNvPr>
          <p:cNvSpPr/>
          <p:nvPr/>
        </p:nvSpPr>
        <p:spPr>
          <a:xfrm>
            <a:off x="2687459" y="4350076"/>
            <a:ext cx="1591150" cy="3175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05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인식 모델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EE543C7-B46E-440B-92A0-B1888AE3F3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23001"/>
          <a:stretch/>
        </p:blipFill>
        <p:spPr>
          <a:xfrm>
            <a:off x="3425255" y="1578028"/>
            <a:ext cx="7901483" cy="5063403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E0B0808-2C94-45F3-9E3C-2849FF72274A}"/>
              </a:ext>
            </a:extLst>
          </p:cNvPr>
          <p:cNvSpPr/>
          <p:nvPr/>
        </p:nvSpPr>
        <p:spPr>
          <a:xfrm>
            <a:off x="852191" y="1662248"/>
            <a:ext cx="2324146" cy="996729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66EF"/>
                </a:solidFill>
              </a:rPr>
              <a:t>대용량 데이터 학습</a:t>
            </a:r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06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결과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58FC137-F7CA-466F-BCDA-996DAEA725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68599" b="-99"/>
          <a:stretch/>
        </p:blipFill>
        <p:spPr>
          <a:xfrm>
            <a:off x="647836" y="2261937"/>
            <a:ext cx="10785405" cy="2827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1C6814-DCD7-4C21-8D15-466BFF8AFE24}"/>
              </a:ext>
            </a:extLst>
          </p:cNvPr>
          <p:cNvSpPr txBox="1"/>
          <p:nvPr/>
        </p:nvSpPr>
        <p:spPr>
          <a:xfrm>
            <a:off x="1167063" y="5342020"/>
            <a:ext cx="4138863" cy="1010652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66EF"/>
                </a:solidFill>
              </a:rPr>
              <a:t>나눔 폰트 </a:t>
            </a:r>
            <a:r>
              <a:rPr lang="en-US" altLang="ko-KR" sz="2400" b="1" dirty="0">
                <a:solidFill>
                  <a:srgbClr val="0066EF"/>
                </a:solidFill>
              </a:rPr>
              <a:t>Acc : 0.97</a:t>
            </a:r>
          </a:p>
          <a:p>
            <a:pPr algn="ctr"/>
            <a:r>
              <a:rPr lang="ko-KR" altLang="en-US" sz="2400" b="1" dirty="0" smtClean="0">
                <a:solidFill>
                  <a:srgbClr val="0066EF"/>
                </a:solidFill>
              </a:rPr>
              <a:t>필기체     </a:t>
            </a:r>
            <a:r>
              <a:rPr lang="en-US" altLang="ko-KR" sz="2400" b="1" dirty="0" smtClean="0">
                <a:solidFill>
                  <a:srgbClr val="0066EF"/>
                </a:solidFill>
              </a:rPr>
              <a:t>Acc</a:t>
            </a:r>
            <a:r>
              <a:rPr lang="ko-KR" altLang="en-US" sz="2400" b="1" dirty="0" smtClean="0">
                <a:solidFill>
                  <a:srgbClr val="0066EF"/>
                </a:solidFill>
              </a:rPr>
              <a:t> </a:t>
            </a:r>
            <a:r>
              <a:rPr lang="en-US" altLang="ko-KR" sz="2400" b="1" dirty="0">
                <a:solidFill>
                  <a:srgbClr val="0066EF"/>
                </a:solidFill>
              </a:rPr>
              <a:t>:</a:t>
            </a:r>
            <a:r>
              <a:rPr lang="ko-KR" altLang="en-US" sz="2400" b="1" dirty="0">
                <a:solidFill>
                  <a:srgbClr val="0066EF"/>
                </a:solidFill>
              </a:rPr>
              <a:t> </a:t>
            </a:r>
            <a:r>
              <a:rPr lang="en-US" altLang="ko-KR" sz="2400" b="1" dirty="0">
                <a:solidFill>
                  <a:srgbClr val="0066EF"/>
                </a:solidFill>
              </a:rPr>
              <a:t>0.12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7998D61-1AC0-4D5B-B840-12923D880D96}"/>
              </a:ext>
            </a:extLst>
          </p:cNvPr>
          <p:cNvSpPr/>
          <p:nvPr/>
        </p:nvSpPr>
        <p:spPr>
          <a:xfrm>
            <a:off x="1225171" y="1806628"/>
            <a:ext cx="1944216" cy="317490"/>
          </a:xfrm>
          <a:prstGeom prst="rect">
            <a:avLst/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66EF"/>
                </a:solidFill>
              </a:rPr>
              <a:t>결과</a:t>
            </a:r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07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향후 과제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66737" y="1626155"/>
            <a:ext cx="10899358" cy="4654329"/>
            <a:chOff x="566737" y="1914913"/>
            <a:chExt cx="8451101" cy="268808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0E48C113-D0C9-49DE-9A81-DFE443E93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737" y="2562985"/>
              <a:ext cx="5214743" cy="204001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B8022F40-68B0-405A-BD40-69B8E7E5C952}"/>
                </a:ext>
              </a:extLst>
            </p:cNvPr>
            <p:cNvSpPr/>
            <p:nvPr/>
          </p:nvSpPr>
          <p:spPr>
            <a:xfrm>
              <a:off x="611560" y="1914913"/>
              <a:ext cx="1944216" cy="3174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0066EF"/>
                  </a:solidFill>
                </a:rPr>
                <a:t>해결 과제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97370494-06AD-453B-B70E-F86BC25C5D4A}"/>
                </a:ext>
              </a:extLst>
            </p:cNvPr>
            <p:cNvSpPr/>
            <p:nvPr/>
          </p:nvSpPr>
          <p:spPr>
            <a:xfrm>
              <a:off x="4427984" y="3787121"/>
              <a:ext cx="576064" cy="21602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297C9FE-6492-4840-B119-AEBC9AE81623}"/>
                </a:ext>
              </a:extLst>
            </p:cNvPr>
            <p:cNvSpPr txBox="1"/>
            <p:nvPr/>
          </p:nvSpPr>
          <p:spPr>
            <a:xfrm>
              <a:off x="5854556" y="3056358"/>
              <a:ext cx="3163282" cy="7336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342900" algn="ctr">
                <a:buAutoNum type="arabicPeriod"/>
              </a:pPr>
              <a:endParaRPr lang="en-US" altLang="ko-KR" sz="2000" b="1" dirty="0" smtClean="0">
                <a:solidFill>
                  <a:srgbClr val="0066EF"/>
                </a:solidFill>
              </a:endParaRPr>
            </a:p>
            <a:p>
              <a:pPr indent="-342900" algn="ctr">
                <a:buAutoNum type="arabicPeriod"/>
              </a:pPr>
              <a:r>
                <a:rPr lang="ko-KR" altLang="en-US" sz="2000" b="1" dirty="0" smtClean="0">
                  <a:solidFill>
                    <a:srgbClr val="0066EF"/>
                  </a:solidFill>
                </a:rPr>
                <a:t>특수문자 </a:t>
              </a:r>
              <a:r>
                <a:rPr lang="ko-KR" altLang="en-US" sz="2000" b="1" dirty="0" smtClean="0">
                  <a:solidFill>
                    <a:srgbClr val="0066EF"/>
                  </a:solidFill>
                </a:rPr>
                <a:t>인식</a:t>
              </a:r>
              <a:r>
                <a:rPr lang="en-US" altLang="ko-KR" sz="2000" b="1" dirty="0" smtClean="0">
                  <a:solidFill>
                    <a:srgbClr val="0066EF"/>
                  </a:solidFill>
                </a:rPr>
                <a:t>  </a:t>
              </a:r>
              <a:r>
                <a:rPr lang="en-US" altLang="ko-KR" sz="2000" b="1" dirty="0">
                  <a:solidFill>
                    <a:srgbClr val="0066EF"/>
                  </a:solidFill>
                </a:rPr>
                <a:t>(</a:t>
              </a:r>
              <a:r>
                <a:rPr lang="ko-KR" altLang="en-US" sz="2000" b="1" dirty="0">
                  <a:solidFill>
                    <a:srgbClr val="0066EF"/>
                  </a:solidFill>
                </a:rPr>
                <a:t>괄호</a:t>
              </a:r>
              <a:r>
                <a:rPr lang="en-US" altLang="ko-KR" sz="2000" b="1" dirty="0">
                  <a:solidFill>
                    <a:srgbClr val="0066EF"/>
                  </a:solidFill>
                </a:rPr>
                <a:t>, </a:t>
              </a:r>
              <a:r>
                <a:rPr lang="ko-KR" altLang="en-US" sz="2000" b="1" dirty="0">
                  <a:solidFill>
                    <a:srgbClr val="0066EF"/>
                  </a:solidFill>
                </a:rPr>
                <a:t>마침표</a:t>
              </a:r>
              <a:r>
                <a:rPr lang="en-US" altLang="ko-KR" sz="2000" b="1" dirty="0">
                  <a:solidFill>
                    <a:srgbClr val="0066EF"/>
                  </a:solidFill>
                </a:rPr>
                <a:t>)</a:t>
              </a:r>
            </a:p>
            <a:p>
              <a:pPr indent="-342900" algn="ctr">
                <a:buAutoNum type="arabicPeriod"/>
              </a:pPr>
              <a:endParaRPr lang="en-US" altLang="ko-KR" sz="2000" b="1" dirty="0">
                <a:solidFill>
                  <a:srgbClr val="0066EF"/>
                </a:solidFill>
              </a:endParaRPr>
            </a:p>
            <a:p>
              <a:pPr indent="-342900" algn="ctr">
                <a:buAutoNum type="arabicPeriod"/>
              </a:pPr>
              <a:r>
                <a:rPr lang="ko-KR" altLang="en-US" sz="2000" b="1" dirty="0">
                  <a:solidFill>
                    <a:srgbClr val="0066EF"/>
                  </a:solidFill>
                </a:rPr>
                <a:t>후처리 </a:t>
              </a:r>
              <a:r>
                <a:rPr lang="ko-KR" altLang="en-US" sz="2000" b="1" dirty="0" smtClean="0">
                  <a:solidFill>
                    <a:srgbClr val="0066EF"/>
                  </a:solidFill>
                </a:rPr>
                <a:t>모델</a:t>
              </a:r>
              <a:r>
                <a:rPr lang="en-US" altLang="ko-KR" sz="2000" b="1" dirty="0" smtClean="0">
                  <a:solidFill>
                    <a:srgbClr val="0066EF"/>
                  </a:solidFill>
                </a:rPr>
                <a:t>  </a:t>
              </a:r>
              <a:r>
                <a:rPr lang="en-US" altLang="ko-KR" sz="2000" b="1" dirty="0">
                  <a:solidFill>
                    <a:srgbClr val="0066EF"/>
                  </a:solidFill>
                </a:rPr>
                <a:t>(</a:t>
              </a:r>
              <a:r>
                <a:rPr lang="ko-KR" altLang="en-US" sz="2000" b="1" dirty="0">
                  <a:solidFill>
                    <a:srgbClr val="0066EF"/>
                  </a:solidFill>
                </a:rPr>
                <a:t>띄어쓰기</a:t>
              </a:r>
              <a:r>
                <a:rPr lang="en-US" altLang="ko-KR" sz="2000" b="1" dirty="0">
                  <a:solidFill>
                    <a:srgbClr val="0066EF"/>
                  </a:solidFill>
                </a:rPr>
                <a:t>)</a:t>
              </a:r>
            </a:p>
            <a:p>
              <a:pPr algn="ctr"/>
              <a:endParaRPr lang="en-US" altLang="ko-KR" sz="2000" b="1" dirty="0">
                <a:solidFill>
                  <a:srgbClr val="0066EF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C85266FD-B7FD-4CC6-9978-FC912EB84BFD}"/>
                </a:ext>
              </a:extLst>
            </p:cNvPr>
            <p:cNvSpPr/>
            <p:nvPr/>
          </p:nvSpPr>
          <p:spPr>
            <a:xfrm>
              <a:off x="2771800" y="2663445"/>
              <a:ext cx="1656184" cy="259579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08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일정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8796B12C-75D5-4DB8-9C78-1EF162761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4877410"/>
              </p:ext>
            </p:extLst>
          </p:nvPr>
        </p:nvGraphicFramePr>
        <p:xfrm>
          <a:off x="854243" y="1564105"/>
          <a:ext cx="10190747" cy="5065297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{22838BEF-8BB2-4498-84A7-C5851F593DF1}</a:tableStyleId>
              </a:tblPr>
              <a:tblGrid>
                <a:gridCol w="1133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1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0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0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2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47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47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9470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9470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9470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41799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41799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429193"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>
                    <a:lnTlToB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81029" marR="81029" marT="40515" marB="40515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월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월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월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월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29</a:t>
                      </a:r>
                      <a:endParaRPr lang="en-US" altLang="ko-KR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30</a:t>
                      </a:r>
                      <a:endParaRPr lang="en-US" altLang="ko-KR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31</a:t>
                      </a:r>
                      <a:endParaRPr lang="en-US" altLang="ko-KR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주차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주차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주차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주차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주차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5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기초자료</a:t>
                      </a:r>
                      <a:endParaRPr lang="ko-KR" altLang="en-US" sz="16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기획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75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기술탐색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75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Image to</a:t>
                      </a:r>
                    </a:p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text</a:t>
                      </a:r>
                      <a:endParaRPr lang="en-US" altLang="ko-KR" sz="16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데이터 구성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7533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이미지 전처리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75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텍스트 후처리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75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테스트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75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Text to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speech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데이터 구성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75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음성데이터 전처리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375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모델링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375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보정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모서리가 둥근 직사각형 95">
            <a:extLst>
              <a:ext uri="{FF2B5EF4-FFF2-40B4-BE49-F238E27FC236}">
                <a16:creationId xmlns:a16="http://schemas.microsoft.com/office/drawing/2014/main" xmlns="" id="{9BC4DB0F-C697-4E28-B8B0-4C53DF1C3ADB}"/>
              </a:ext>
            </a:extLst>
          </p:cNvPr>
          <p:cNvSpPr/>
          <p:nvPr/>
        </p:nvSpPr>
        <p:spPr>
          <a:xfrm>
            <a:off x="3385411" y="2357722"/>
            <a:ext cx="201552" cy="28145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6">
            <a:extLst>
              <a:ext uri="{FF2B5EF4-FFF2-40B4-BE49-F238E27FC236}">
                <a16:creationId xmlns:a16="http://schemas.microsoft.com/office/drawing/2014/main" xmlns="" id="{73F4FC0E-283E-4DEE-9151-96CFA98BC24B}"/>
              </a:ext>
            </a:extLst>
          </p:cNvPr>
          <p:cNvSpPr/>
          <p:nvPr/>
        </p:nvSpPr>
        <p:spPr>
          <a:xfrm>
            <a:off x="3421506" y="2767091"/>
            <a:ext cx="7467073" cy="28884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96">
            <a:extLst>
              <a:ext uri="{FF2B5EF4-FFF2-40B4-BE49-F238E27FC236}">
                <a16:creationId xmlns:a16="http://schemas.microsoft.com/office/drawing/2014/main" xmlns="" id="{306C7969-D8DF-4E25-9FA7-642F54F1328D}"/>
              </a:ext>
            </a:extLst>
          </p:cNvPr>
          <p:cNvSpPr/>
          <p:nvPr/>
        </p:nvSpPr>
        <p:spPr>
          <a:xfrm>
            <a:off x="3997932" y="3211535"/>
            <a:ext cx="2317849" cy="28145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96">
            <a:extLst>
              <a:ext uri="{FF2B5EF4-FFF2-40B4-BE49-F238E27FC236}">
                <a16:creationId xmlns:a16="http://schemas.microsoft.com/office/drawing/2014/main" xmlns="" id="{0CEDC873-84B4-4D6D-8917-2789F69FDCA0}"/>
              </a:ext>
            </a:extLst>
          </p:cNvPr>
          <p:cNvSpPr/>
          <p:nvPr/>
        </p:nvSpPr>
        <p:spPr>
          <a:xfrm>
            <a:off x="4754106" y="3642742"/>
            <a:ext cx="2217073" cy="28145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96">
            <a:extLst>
              <a:ext uri="{FF2B5EF4-FFF2-40B4-BE49-F238E27FC236}">
                <a16:creationId xmlns:a16="http://schemas.microsoft.com/office/drawing/2014/main" xmlns="" id="{000C8655-60EC-468D-B462-DA513D8FD75A}"/>
              </a:ext>
            </a:extLst>
          </p:cNvPr>
          <p:cNvSpPr/>
          <p:nvPr/>
        </p:nvSpPr>
        <p:spPr>
          <a:xfrm>
            <a:off x="5378296" y="4082992"/>
            <a:ext cx="2015521" cy="28145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96">
            <a:extLst>
              <a:ext uri="{FF2B5EF4-FFF2-40B4-BE49-F238E27FC236}">
                <a16:creationId xmlns:a16="http://schemas.microsoft.com/office/drawing/2014/main" xmlns="" id="{2E4BE20D-FF71-4262-B67C-93208CE1D70B}"/>
              </a:ext>
            </a:extLst>
          </p:cNvPr>
          <p:cNvSpPr/>
          <p:nvPr/>
        </p:nvSpPr>
        <p:spPr>
          <a:xfrm>
            <a:off x="6700318" y="4577146"/>
            <a:ext cx="1813969" cy="28145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96">
            <a:extLst>
              <a:ext uri="{FF2B5EF4-FFF2-40B4-BE49-F238E27FC236}">
                <a16:creationId xmlns:a16="http://schemas.microsoft.com/office/drawing/2014/main" xmlns="" id="{774926B9-0DAD-4B50-A568-2A50CC609834}"/>
              </a:ext>
            </a:extLst>
          </p:cNvPr>
          <p:cNvSpPr/>
          <p:nvPr/>
        </p:nvSpPr>
        <p:spPr>
          <a:xfrm>
            <a:off x="8333891" y="4975046"/>
            <a:ext cx="2418625" cy="28145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xmlns="" id="{893DC88B-CC87-4C38-A8D6-03AC8208062D}"/>
              </a:ext>
            </a:extLst>
          </p:cNvPr>
          <p:cNvSpPr/>
          <p:nvPr/>
        </p:nvSpPr>
        <p:spPr>
          <a:xfrm>
            <a:off x="8393686" y="5407457"/>
            <a:ext cx="2217073" cy="28145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96">
            <a:extLst>
              <a:ext uri="{FF2B5EF4-FFF2-40B4-BE49-F238E27FC236}">
                <a16:creationId xmlns:a16="http://schemas.microsoft.com/office/drawing/2014/main" xmlns="" id="{963553D6-E6CE-4E51-A7FE-B5BDD5C1E012}"/>
              </a:ext>
            </a:extLst>
          </p:cNvPr>
          <p:cNvSpPr/>
          <p:nvPr/>
        </p:nvSpPr>
        <p:spPr>
          <a:xfrm>
            <a:off x="8477907" y="5839868"/>
            <a:ext cx="2217073" cy="28145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96">
            <a:extLst>
              <a:ext uri="{FF2B5EF4-FFF2-40B4-BE49-F238E27FC236}">
                <a16:creationId xmlns:a16="http://schemas.microsoft.com/office/drawing/2014/main" xmlns="" id="{293BF613-943A-4AB9-A77B-E4012F2871E0}"/>
              </a:ext>
            </a:extLst>
          </p:cNvPr>
          <p:cNvSpPr/>
          <p:nvPr/>
        </p:nvSpPr>
        <p:spPr>
          <a:xfrm>
            <a:off x="9715164" y="6308374"/>
            <a:ext cx="1108536" cy="28145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개요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="" xmlns:a16="http://schemas.microsoft.com/office/drawing/2014/main" id="{4DAE98BB-8293-46A2-B83E-AF087AB6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2311" y="2283900"/>
            <a:ext cx="3268820" cy="227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7810ECE-A345-4339-8DE7-E29C087DC6C9}"/>
              </a:ext>
            </a:extLst>
          </p:cNvPr>
          <p:cNvSpPr txBox="1"/>
          <p:nvPr/>
        </p:nvSpPr>
        <p:spPr>
          <a:xfrm>
            <a:off x="2391363" y="5030427"/>
            <a:ext cx="737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B050"/>
                </a:solidFill>
              </a:rPr>
              <a:t>Image </a:t>
            </a:r>
            <a:r>
              <a:rPr lang="ko-KR" altLang="en-US" sz="4800" b="1" dirty="0">
                <a:solidFill>
                  <a:srgbClr val="00B050"/>
                </a:solidFill>
              </a:rPr>
              <a:t>→ </a:t>
            </a:r>
            <a:r>
              <a:rPr lang="en-US" altLang="ko-KR" sz="4800" b="1" dirty="0">
                <a:solidFill>
                  <a:srgbClr val="00B050"/>
                </a:solidFill>
              </a:rPr>
              <a:t>Text </a:t>
            </a:r>
            <a:r>
              <a:rPr lang="ko-KR" altLang="en-US" sz="4800" b="1" dirty="0">
                <a:solidFill>
                  <a:srgbClr val="00B050"/>
                </a:solidFill>
              </a:rPr>
              <a:t>→ </a:t>
            </a:r>
            <a:r>
              <a:rPr lang="en-US" altLang="ko-KR" sz="4800" b="1" dirty="0">
                <a:solidFill>
                  <a:srgbClr val="00B050"/>
                </a:solidFill>
              </a:rPr>
              <a:t>Voice</a:t>
            </a:r>
            <a:endParaRPr lang="ko-KR" altLang="en-US" sz="4800" b="1" dirty="0">
              <a:solidFill>
                <a:srgbClr val="00B050"/>
              </a:solidFill>
            </a:endParaRPr>
          </a:p>
        </p:txBody>
      </p:sp>
      <p:pic>
        <p:nvPicPr>
          <p:cNvPr id="21" name="Picture 2" descr="목소리 좋아지는법✓목소리 바꾸는법 :: 야채좋아">
            <a:extLst>
              <a:ext uri="{FF2B5EF4-FFF2-40B4-BE49-F238E27FC236}">
                <a16:creationId xmlns="" xmlns:a16="http://schemas.microsoft.com/office/drawing/2014/main" id="{C6FAB284-130D-4004-9683-A6E9A1C6F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83" y="2333658"/>
            <a:ext cx="2107122" cy="2173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371600" y="1768642"/>
            <a:ext cx="8999621" cy="517358"/>
          </a:xfrm>
          <a:prstGeom prst="rightArrow">
            <a:avLst/>
          </a:prstGeom>
          <a:gradFill flip="none" rotWithShape="1">
            <a:lin ang="27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02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진행 현황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B60D46D-0F17-497D-852E-EA945DFA6D82}"/>
              </a:ext>
            </a:extLst>
          </p:cNvPr>
          <p:cNvCxnSpPr>
            <a:cxnSpLocks/>
          </p:cNvCxnSpPr>
          <p:nvPr/>
        </p:nvCxnSpPr>
        <p:spPr>
          <a:xfrm>
            <a:off x="6592033" y="207150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58B93006-1278-4BF5-B98A-0A85AC1707CE}"/>
              </a:ext>
            </a:extLst>
          </p:cNvPr>
          <p:cNvCxnSpPr>
            <a:cxnSpLocks/>
          </p:cNvCxnSpPr>
          <p:nvPr/>
        </p:nvCxnSpPr>
        <p:spPr>
          <a:xfrm>
            <a:off x="3518119" y="207150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21788586-E2D1-4223-BC7D-120FC12BCEE9}"/>
              </a:ext>
            </a:extLst>
          </p:cNvPr>
          <p:cNvCxnSpPr>
            <a:cxnSpLocks/>
          </p:cNvCxnSpPr>
          <p:nvPr/>
        </p:nvCxnSpPr>
        <p:spPr>
          <a:xfrm>
            <a:off x="8128990" y="207150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44C84313-3001-4F0D-97BF-3FCB6E4E0FE3}"/>
              </a:ext>
            </a:extLst>
          </p:cNvPr>
          <p:cNvCxnSpPr>
            <a:cxnSpLocks/>
          </p:cNvCxnSpPr>
          <p:nvPr/>
        </p:nvCxnSpPr>
        <p:spPr>
          <a:xfrm>
            <a:off x="5055076" y="207150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4A6D4B61-59DF-4030-945A-A55C61120F95}"/>
              </a:ext>
            </a:extLst>
          </p:cNvPr>
          <p:cNvCxnSpPr>
            <a:cxnSpLocks/>
          </p:cNvCxnSpPr>
          <p:nvPr/>
        </p:nvCxnSpPr>
        <p:spPr>
          <a:xfrm>
            <a:off x="1981162" y="207150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86ED9B76-C522-49FE-ACE7-F6FFDAF76505}"/>
              </a:ext>
            </a:extLst>
          </p:cNvPr>
          <p:cNvCxnSpPr>
            <a:cxnSpLocks/>
          </p:cNvCxnSpPr>
          <p:nvPr/>
        </p:nvCxnSpPr>
        <p:spPr>
          <a:xfrm>
            <a:off x="9665947" y="207150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FE97F1-ED0D-4568-AA91-32C25B70245B}"/>
              </a:ext>
            </a:extLst>
          </p:cNvPr>
          <p:cNvSpPr txBox="1"/>
          <p:nvPr/>
        </p:nvSpPr>
        <p:spPr>
          <a:xfrm>
            <a:off x="1411075" y="2390894"/>
            <a:ext cx="12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데이터 </a:t>
            </a:r>
            <a:r>
              <a:rPr lang="ko-KR" altLang="en-US" sz="1200" b="1" dirty="0" err="1">
                <a:latin typeface="+mn-ea"/>
              </a:rPr>
              <a:t>전처리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F0C90B9-66FA-4E28-8DD9-EB7D59942AFA}"/>
              </a:ext>
            </a:extLst>
          </p:cNvPr>
          <p:cNvSpPr txBox="1"/>
          <p:nvPr/>
        </p:nvSpPr>
        <p:spPr>
          <a:xfrm>
            <a:off x="2934102" y="2390894"/>
            <a:ext cx="12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+mn-ea"/>
              </a:rPr>
              <a:t>전처리</a:t>
            </a:r>
            <a:r>
              <a:rPr lang="ko-KR" altLang="en-US" sz="1200" b="1" dirty="0">
                <a:latin typeface="+mn-ea"/>
              </a:rPr>
              <a:t> 개선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AEEDA4D-B97F-441C-AC53-D5A15A7C5424}"/>
              </a:ext>
            </a:extLst>
          </p:cNvPr>
          <p:cNvSpPr txBox="1"/>
          <p:nvPr/>
        </p:nvSpPr>
        <p:spPr>
          <a:xfrm>
            <a:off x="4457129" y="2390894"/>
            <a:ext cx="12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텍스트 인식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866A987-BD65-42BF-88DE-953ACFE91780}"/>
              </a:ext>
            </a:extLst>
          </p:cNvPr>
          <p:cNvSpPr txBox="1"/>
          <p:nvPr/>
        </p:nvSpPr>
        <p:spPr>
          <a:xfrm>
            <a:off x="5980156" y="2390894"/>
            <a:ext cx="12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텍스트 후처리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EE06D58-27A2-401A-8FAC-371F8E7AE6B1}"/>
              </a:ext>
            </a:extLst>
          </p:cNvPr>
          <p:cNvSpPr txBox="1"/>
          <p:nvPr/>
        </p:nvSpPr>
        <p:spPr>
          <a:xfrm>
            <a:off x="2060781" y="1601530"/>
            <a:ext cx="12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주 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202B9AD-7F0B-4486-9843-86E2CD76E64F}"/>
              </a:ext>
            </a:extLst>
          </p:cNvPr>
          <p:cNvSpPr txBox="1"/>
          <p:nvPr/>
        </p:nvSpPr>
        <p:spPr>
          <a:xfrm>
            <a:off x="3539619" y="1601530"/>
            <a:ext cx="12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주차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2CE7948-6FAE-40E0-891B-CEA20F939172}"/>
              </a:ext>
            </a:extLst>
          </p:cNvPr>
          <p:cNvSpPr txBox="1"/>
          <p:nvPr/>
        </p:nvSpPr>
        <p:spPr>
          <a:xfrm>
            <a:off x="5114710" y="1601530"/>
            <a:ext cx="12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3</a:t>
            </a:r>
            <a:r>
              <a:rPr lang="ko-KR" altLang="en-US" sz="1200" b="1" dirty="0">
                <a:latin typeface="+mn-ea"/>
              </a:rPr>
              <a:t>주차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EC3CFA9-E57D-4EF9-9955-376B107C7BDB}"/>
              </a:ext>
            </a:extLst>
          </p:cNvPr>
          <p:cNvSpPr txBox="1"/>
          <p:nvPr/>
        </p:nvSpPr>
        <p:spPr>
          <a:xfrm>
            <a:off x="6689802" y="1601530"/>
            <a:ext cx="12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4</a:t>
            </a:r>
            <a:r>
              <a:rPr lang="ko-KR" altLang="en-US" sz="1200" b="1" dirty="0">
                <a:latin typeface="+mn-ea"/>
              </a:rPr>
              <a:t>주차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A4AD95B-F487-4D8A-A545-EBA7E8B3B4AE}"/>
              </a:ext>
            </a:extLst>
          </p:cNvPr>
          <p:cNvSpPr txBox="1"/>
          <p:nvPr/>
        </p:nvSpPr>
        <p:spPr>
          <a:xfrm>
            <a:off x="7503183" y="2390894"/>
            <a:ext cx="12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음성 </a:t>
            </a:r>
            <a:r>
              <a:rPr lang="ko-KR" altLang="en-US" sz="1200" b="1" dirty="0" err="1">
                <a:latin typeface="+mn-ea"/>
              </a:rPr>
              <a:t>전처리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36646FF-5613-45E4-BA01-94C1B0868CF1}"/>
              </a:ext>
            </a:extLst>
          </p:cNvPr>
          <p:cNvSpPr txBox="1"/>
          <p:nvPr/>
        </p:nvSpPr>
        <p:spPr>
          <a:xfrm>
            <a:off x="9026211" y="2390894"/>
            <a:ext cx="12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TTS </a:t>
            </a:r>
            <a:r>
              <a:rPr lang="ko-KR" altLang="en-US" sz="1200" b="1" dirty="0">
                <a:latin typeface="+mn-ea"/>
              </a:rPr>
              <a:t>모델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8B9AFCD-B3D3-4EB0-B29D-7A58E9959A44}"/>
              </a:ext>
            </a:extLst>
          </p:cNvPr>
          <p:cNvSpPr txBox="1"/>
          <p:nvPr/>
        </p:nvSpPr>
        <p:spPr>
          <a:xfrm>
            <a:off x="8264894" y="1601530"/>
            <a:ext cx="12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5</a:t>
            </a:r>
            <a:r>
              <a:rPr lang="ko-KR" altLang="en-US" sz="1200" b="1" dirty="0">
                <a:latin typeface="+mn-ea"/>
              </a:rPr>
              <a:t>주차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166582" y="3029838"/>
            <a:ext cx="2922777" cy="3262678"/>
            <a:chOff x="891233" y="2873428"/>
            <a:chExt cx="2922777" cy="3262678"/>
          </a:xfrm>
        </p:grpSpPr>
        <p:grpSp>
          <p:nvGrpSpPr>
            <p:cNvPr id="46" name="그룹 45"/>
            <p:cNvGrpSpPr/>
            <p:nvPr/>
          </p:nvGrpSpPr>
          <p:grpSpPr>
            <a:xfrm>
              <a:off x="891233" y="2873428"/>
              <a:ext cx="2922777" cy="3262678"/>
              <a:chOff x="939359" y="3438912"/>
              <a:chExt cx="2859314" cy="1596571"/>
            </a:xfrm>
          </p:grpSpPr>
          <p:sp>
            <p:nvSpPr>
              <p:cNvPr id="43" name="대각선 방향의 모서리가 둥근 사각형 42"/>
              <p:cNvSpPr/>
              <p:nvPr/>
            </p:nvSpPr>
            <p:spPr>
              <a:xfrm flipH="1">
                <a:off x="939359" y="3438912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00EF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각 삼각형 43"/>
              <p:cNvSpPr/>
              <p:nvPr/>
            </p:nvSpPr>
            <p:spPr>
              <a:xfrm rot="5400000">
                <a:off x="1674687" y="2722633"/>
                <a:ext cx="268227" cy="1719840"/>
              </a:xfrm>
              <a:prstGeom prst="rtTriangle">
                <a:avLst/>
              </a:prstGeom>
              <a:solidFill>
                <a:srgbClr val="00EF80"/>
              </a:solidFill>
              <a:ln>
                <a:solidFill>
                  <a:srgbClr val="00EF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948884" y="3448438"/>
                <a:ext cx="1072467" cy="195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prstClr val="white"/>
                    </a:solidFill>
                  </a:rPr>
                  <a:t>Stage</a:t>
                </a:r>
                <a:r>
                  <a:rPr lang="ko-KR" altLang="en-US" sz="2000" b="1" dirty="0" smtClean="0">
                    <a:solidFill>
                      <a:prstClr val="white"/>
                    </a:solidFill>
                  </a:rPr>
                  <a:t> </a:t>
                </a:r>
                <a:endParaRPr lang="ko-KR" altLang="en-US" sz="20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181533" y="3728415"/>
              <a:ext cx="241591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OCR</a:t>
              </a:r>
              <a:endParaRPr lang="ko-KR" altLang="en-US" sz="3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81533" y="4688763"/>
              <a:ext cx="241591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TTS</a:t>
              </a:r>
              <a:endParaRPr lang="ko-KR" altLang="en-US" sz="3200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566128" y="2981711"/>
            <a:ext cx="3095229" cy="3262678"/>
            <a:chOff x="6602223" y="3098018"/>
            <a:chExt cx="3095229" cy="3262678"/>
          </a:xfrm>
        </p:grpSpPr>
        <p:grpSp>
          <p:nvGrpSpPr>
            <p:cNvPr id="52" name="그룹 51"/>
            <p:cNvGrpSpPr/>
            <p:nvPr/>
          </p:nvGrpSpPr>
          <p:grpSpPr>
            <a:xfrm>
              <a:off x="6602223" y="3098018"/>
              <a:ext cx="3095229" cy="3262678"/>
              <a:chOff x="4135749" y="2893481"/>
              <a:chExt cx="3095229" cy="3262678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4135749" y="2893481"/>
                <a:ext cx="3095229" cy="3262678"/>
                <a:chOff x="4135749" y="2893481"/>
                <a:chExt cx="3095229" cy="3262678"/>
              </a:xfrm>
            </p:grpSpPr>
            <p:sp>
              <p:nvSpPr>
                <p:cNvPr id="48" name="대각선 방향의 모서리가 둥근 사각형 47"/>
                <p:cNvSpPr/>
                <p:nvPr/>
              </p:nvSpPr>
              <p:spPr>
                <a:xfrm flipH="1">
                  <a:off x="4135749" y="2893481"/>
                  <a:ext cx="3095229" cy="3262678"/>
                </a:xfrm>
                <a:prstGeom prst="round2DiagRect">
                  <a:avLst>
                    <a:gd name="adj1" fmla="val 23031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EF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각 삼각형 48"/>
                <p:cNvSpPr/>
                <p:nvPr/>
              </p:nvSpPr>
              <p:spPr>
                <a:xfrm rot="5400000">
                  <a:off x="4752426" y="2306007"/>
                  <a:ext cx="548136" cy="1762022"/>
                </a:xfrm>
                <a:prstGeom prst="rtTriangle">
                  <a:avLst/>
                </a:prstGeom>
                <a:solidFill>
                  <a:srgbClr val="00EF80"/>
                </a:solidFill>
                <a:ln>
                  <a:solidFill>
                    <a:srgbClr val="00EF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4145487" y="2912948"/>
                  <a:ext cx="83157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b="1" dirty="0" smtClean="0">
                      <a:solidFill>
                        <a:prstClr val="white"/>
                      </a:solidFill>
                    </a:rPr>
                    <a:t>OCR</a:t>
                  </a:r>
                  <a:r>
                    <a:rPr lang="ko-KR" altLang="en-US" sz="2000" b="1" dirty="0" smtClean="0">
                      <a:solidFill>
                        <a:prstClr val="white"/>
                      </a:solidFill>
                    </a:rPr>
                    <a:t> </a:t>
                  </a:r>
                  <a:endParaRPr lang="ko-KR" altLang="en-US" sz="2000" b="1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4341897" y="3500146"/>
                <a:ext cx="2636419" cy="432466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텍스트 이미지 </a:t>
                </a:r>
                <a:r>
                  <a:rPr lang="ko-KR" altLang="en-US" dirty="0" err="1"/>
                  <a:t>전처리</a:t>
                </a:r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341897" y="4441432"/>
                <a:ext cx="2636419" cy="432466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텍스트 인식 모델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41897" y="5382717"/>
                <a:ext cx="2636419" cy="4324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후처리</a:t>
                </a:r>
              </a:p>
            </p:txBody>
          </p:sp>
        </p:grpSp>
        <p:sp>
          <p:nvSpPr>
            <p:cNvPr id="53" name="아래쪽 화살표 52"/>
            <p:cNvSpPr/>
            <p:nvPr/>
          </p:nvSpPr>
          <p:spPr>
            <a:xfrm>
              <a:off x="7892716" y="4211053"/>
              <a:ext cx="421105" cy="336884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아래쪽 화살표 53"/>
            <p:cNvSpPr/>
            <p:nvPr/>
          </p:nvSpPr>
          <p:spPr>
            <a:xfrm>
              <a:off x="7892716" y="5161548"/>
              <a:ext cx="421105" cy="336884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인식 데이터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BBBF6AD-4A71-4EA4-B988-DB11D73EE67F}"/>
              </a:ext>
            </a:extLst>
          </p:cNvPr>
          <p:cNvSpPr/>
          <p:nvPr/>
        </p:nvSpPr>
        <p:spPr>
          <a:xfrm>
            <a:off x="7692355" y="5203956"/>
            <a:ext cx="2949012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텍스트 인식 데이터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한국 산업 규격으로 지정된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자주 사용하는 문자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2350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문자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34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개의 폰트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321F674-3297-4B98-AE6C-AEFF5805215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279" y="1839213"/>
            <a:ext cx="5752963" cy="35744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98B482-E864-40EF-97F6-624AABD3A996}"/>
              </a:ext>
            </a:extLst>
          </p:cNvPr>
          <p:cNvSpPr/>
          <p:nvPr/>
        </p:nvSpPr>
        <p:spPr>
          <a:xfrm>
            <a:off x="1152908" y="3007894"/>
            <a:ext cx="4832422" cy="23037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137DEE5-1969-4088-AFA3-5C619F2A61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1133" y="2249906"/>
            <a:ext cx="4397398" cy="27444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BBBF6AD-4A71-4EA4-B988-DB11D73EE67F}"/>
              </a:ext>
            </a:extLst>
          </p:cNvPr>
          <p:cNvSpPr/>
          <p:nvPr/>
        </p:nvSpPr>
        <p:spPr>
          <a:xfrm>
            <a:off x="1652502" y="1562444"/>
            <a:ext cx="294901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글자 위치 탐색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A01D515-3BB9-471F-A261-E7E47DAA26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4454" b="80956"/>
          <a:stretch/>
        </p:blipFill>
        <p:spPr>
          <a:xfrm>
            <a:off x="7008489" y="2935706"/>
            <a:ext cx="4213040" cy="429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350AEC7-A93B-43DB-82BB-6544F9F197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142" b="29129"/>
          <a:stretch/>
        </p:blipFill>
        <p:spPr>
          <a:xfrm>
            <a:off x="1643451" y="2137872"/>
            <a:ext cx="2724012" cy="4281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780C2F08-858C-4FDA-B2B2-B0030D877C59}"/>
              </a:ext>
            </a:extLst>
          </p:cNvPr>
          <p:cNvCxnSpPr>
            <a:cxnSpLocks/>
          </p:cNvCxnSpPr>
          <p:nvPr/>
        </p:nvCxnSpPr>
        <p:spPr>
          <a:xfrm>
            <a:off x="1717196" y="2978432"/>
            <a:ext cx="3301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4446F423-841B-4CA7-89FE-E8DF4272A66B}"/>
              </a:ext>
            </a:extLst>
          </p:cNvPr>
          <p:cNvCxnSpPr>
            <a:cxnSpLocks/>
          </p:cNvCxnSpPr>
          <p:nvPr/>
        </p:nvCxnSpPr>
        <p:spPr>
          <a:xfrm>
            <a:off x="1729227" y="3282703"/>
            <a:ext cx="3301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말풍선: 사각형 17">
            <a:extLst>
              <a:ext uri="{FF2B5EF4-FFF2-40B4-BE49-F238E27FC236}">
                <a16:creationId xmlns:a16="http://schemas.microsoft.com/office/drawing/2014/main" xmlns="" id="{0B49C3CA-C55B-4A1F-84E3-6DB4E60A38C4}"/>
              </a:ext>
            </a:extLst>
          </p:cNvPr>
          <p:cNvSpPr/>
          <p:nvPr/>
        </p:nvSpPr>
        <p:spPr>
          <a:xfrm>
            <a:off x="5138756" y="2160936"/>
            <a:ext cx="1440160" cy="576064"/>
          </a:xfrm>
          <a:prstGeom prst="wedgeRectCallout">
            <a:avLst>
              <a:gd name="adj1" fmla="val -59408"/>
              <a:gd name="adj2" fmla="val 90414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66EF"/>
                </a:solidFill>
              </a:rPr>
              <a:t>Max(y)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25" name="말풍선: 사각형 18">
            <a:extLst>
              <a:ext uri="{FF2B5EF4-FFF2-40B4-BE49-F238E27FC236}">
                <a16:creationId xmlns:a16="http://schemas.microsoft.com/office/drawing/2014/main" xmlns="" id="{B976DEDD-10B1-4B05-AA7A-CC43D19B9327}"/>
              </a:ext>
            </a:extLst>
          </p:cNvPr>
          <p:cNvSpPr/>
          <p:nvPr/>
        </p:nvSpPr>
        <p:spPr>
          <a:xfrm>
            <a:off x="5124004" y="3449694"/>
            <a:ext cx="1440160" cy="576064"/>
          </a:xfrm>
          <a:prstGeom prst="wedgeRectCallout">
            <a:avLst>
              <a:gd name="adj1" fmla="val -58745"/>
              <a:gd name="adj2" fmla="val -78392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66EF"/>
                </a:solidFill>
              </a:rPr>
              <a:t>Min(y)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5F1F872-2139-4BD0-ACD0-BBF89F7A38AA}"/>
              </a:ext>
            </a:extLst>
          </p:cNvPr>
          <p:cNvCxnSpPr>
            <a:cxnSpLocks/>
          </p:cNvCxnSpPr>
          <p:nvPr/>
        </p:nvCxnSpPr>
        <p:spPr>
          <a:xfrm flipV="1">
            <a:off x="8898650" y="2790065"/>
            <a:ext cx="0" cy="5413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21151867-B100-4F6D-A529-D819FAAA16D7}"/>
              </a:ext>
            </a:extLst>
          </p:cNvPr>
          <p:cNvCxnSpPr>
            <a:cxnSpLocks/>
          </p:cNvCxnSpPr>
          <p:nvPr/>
        </p:nvCxnSpPr>
        <p:spPr>
          <a:xfrm flipV="1">
            <a:off x="9223140" y="2790065"/>
            <a:ext cx="0" cy="5413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xmlns="" id="{6E61F501-C2F0-4CCE-B0DB-AC2A66E374F6}"/>
              </a:ext>
            </a:extLst>
          </p:cNvPr>
          <p:cNvSpPr/>
          <p:nvPr/>
        </p:nvSpPr>
        <p:spPr>
          <a:xfrm>
            <a:off x="9621327" y="3870600"/>
            <a:ext cx="1440160" cy="576064"/>
          </a:xfrm>
          <a:prstGeom prst="wedgeRectCallout">
            <a:avLst>
              <a:gd name="adj1" fmla="val -76338"/>
              <a:gd name="adj2" fmla="val -150572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66EF"/>
                </a:solidFill>
              </a:rPr>
              <a:t>Max(x)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29" name="말풍선: 사각형 29">
            <a:extLst>
              <a:ext uri="{FF2B5EF4-FFF2-40B4-BE49-F238E27FC236}">
                <a16:creationId xmlns:a16="http://schemas.microsoft.com/office/drawing/2014/main" xmlns="" id="{EADC46F2-66BE-4E5A-998D-BD0D7E3C90FC}"/>
              </a:ext>
            </a:extLst>
          </p:cNvPr>
          <p:cNvSpPr/>
          <p:nvPr/>
        </p:nvSpPr>
        <p:spPr>
          <a:xfrm>
            <a:off x="7373236" y="3911341"/>
            <a:ext cx="1440160" cy="576064"/>
          </a:xfrm>
          <a:prstGeom prst="wedgeRectCallout">
            <a:avLst>
              <a:gd name="adj1" fmla="val 55021"/>
              <a:gd name="adj2" fmla="val -153029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66EF"/>
                </a:solidFill>
              </a:rPr>
              <a:t>Min(x)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E5B8CE2-B99E-4947-ADC6-DD5B396A4F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42" b="29129"/>
          <a:stretch/>
        </p:blipFill>
        <p:spPr>
          <a:xfrm>
            <a:off x="2189748" y="1882440"/>
            <a:ext cx="3007893" cy="4727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C0FB22A-1DA1-40DB-9C25-9DE0C562F3F0}"/>
              </a:ext>
            </a:extLst>
          </p:cNvPr>
          <p:cNvSpPr/>
          <p:nvPr/>
        </p:nvSpPr>
        <p:spPr>
          <a:xfrm>
            <a:off x="2570892" y="2057294"/>
            <a:ext cx="328718" cy="4332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F2C8A15F-0C77-4C8F-9C93-1B57285EC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87855" b="82229"/>
          <a:stretch/>
        </p:blipFill>
        <p:spPr bwMode="auto">
          <a:xfrm>
            <a:off x="6114352" y="2731427"/>
            <a:ext cx="187220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13F53D5-6564-4B0E-B347-215041599772}"/>
              </a:ext>
            </a:extLst>
          </p:cNvPr>
          <p:cNvSpPr/>
          <p:nvPr/>
        </p:nvSpPr>
        <p:spPr>
          <a:xfrm>
            <a:off x="6402384" y="2875443"/>
            <a:ext cx="1296144" cy="12241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사각형 5">
            <a:extLst>
              <a:ext uri="{FF2B5EF4-FFF2-40B4-BE49-F238E27FC236}">
                <a16:creationId xmlns:a16="http://schemas.microsoft.com/office/drawing/2014/main" xmlns="" id="{A66995F2-3F2C-419E-A8C0-7BE3136BED35}"/>
              </a:ext>
            </a:extLst>
          </p:cNvPr>
          <p:cNvSpPr/>
          <p:nvPr/>
        </p:nvSpPr>
        <p:spPr>
          <a:xfrm>
            <a:off x="8731218" y="2872725"/>
            <a:ext cx="1459529" cy="576064"/>
          </a:xfrm>
          <a:prstGeom prst="wedgeRectCallout">
            <a:avLst>
              <a:gd name="adj1" fmla="val -125410"/>
              <a:gd name="adj2" fmla="val -47679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66EF"/>
                </a:solidFill>
              </a:rPr>
              <a:t>Max(</a:t>
            </a:r>
            <a:r>
              <a:rPr lang="en-US" altLang="ko-KR" sz="2400" b="1" dirty="0" err="1">
                <a:solidFill>
                  <a:srgbClr val="0066EF"/>
                </a:solidFill>
              </a:rPr>
              <a:t>x,y</a:t>
            </a:r>
            <a:r>
              <a:rPr lang="en-US" altLang="ko-KR" sz="2400" b="1" dirty="0">
                <a:solidFill>
                  <a:srgbClr val="0066EF"/>
                </a:solidFill>
              </a:rPr>
              <a:t>)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14" name="말풍선: 사각형 28">
            <a:extLst>
              <a:ext uri="{FF2B5EF4-FFF2-40B4-BE49-F238E27FC236}">
                <a16:creationId xmlns:a16="http://schemas.microsoft.com/office/drawing/2014/main" xmlns="" id="{5D75672E-7131-4553-B976-5ABF9D42A7C2}"/>
              </a:ext>
            </a:extLst>
          </p:cNvPr>
          <p:cNvSpPr/>
          <p:nvPr/>
        </p:nvSpPr>
        <p:spPr>
          <a:xfrm>
            <a:off x="7050455" y="4531627"/>
            <a:ext cx="1455871" cy="576064"/>
          </a:xfrm>
          <a:prstGeom prst="wedgeRectCallout">
            <a:avLst>
              <a:gd name="adj1" fmla="val -97890"/>
              <a:gd name="adj2" fmla="val -123544"/>
            </a:avLst>
          </a:prstGeom>
          <a:solidFill>
            <a:schemeClr val="bg1"/>
          </a:solidFill>
          <a:ln w="12700">
            <a:solidFill>
              <a:srgbClr val="006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66EF"/>
                </a:solidFill>
              </a:rPr>
              <a:t>Min(</a:t>
            </a:r>
            <a:r>
              <a:rPr lang="en-US" altLang="ko-KR" sz="2400" b="1" dirty="0" err="1">
                <a:solidFill>
                  <a:srgbClr val="0066EF"/>
                </a:solidFill>
              </a:rPr>
              <a:t>x,y</a:t>
            </a:r>
            <a:r>
              <a:rPr lang="en-US" altLang="ko-KR" sz="2400" b="1" dirty="0">
                <a:solidFill>
                  <a:srgbClr val="0066EF"/>
                </a:solidFill>
              </a:rPr>
              <a:t>)</a:t>
            </a:r>
            <a:endParaRPr lang="ko-KR" altLang="en-US" sz="2400" b="1" dirty="0">
              <a:solidFill>
                <a:srgbClr val="0066E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BBBF6AD-4A71-4EA4-B988-DB11D73EE67F}"/>
              </a:ext>
            </a:extLst>
          </p:cNvPr>
          <p:cNvSpPr/>
          <p:nvPr/>
        </p:nvSpPr>
        <p:spPr>
          <a:xfrm>
            <a:off x="2590965" y="1406028"/>
            <a:ext cx="294901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글자 위치 탐색</a:t>
            </a:r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11B8782-251D-4734-8A93-BF34E856F472}"/>
              </a:ext>
            </a:extLst>
          </p:cNvPr>
          <p:cNvSpPr/>
          <p:nvPr/>
        </p:nvSpPr>
        <p:spPr>
          <a:xfrm>
            <a:off x="2607352" y="3042435"/>
            <a:ext cx="151216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 err="1">
                <a:solidFill>
                  <a:schemeClr val="tx1"/>
                </a:solidFill>
              </a:rPr>
              <a:t>ㄱ</a:t>
            </a:r>
            <a:endParaRPr lang="ko-KR" altLang="en-US" sz="11500" dirty="0">
              <a:solidFill>
                <a:schemeClr val="tx1"/>
              </a:solidFill>
            </a:endParaRPr>
          </a:p>
        </p:txBody>
      </p:sp>
      <p:sp>
        <p:nvSpPr>
          <p:cNvPr id="16" name="아래쪽 화살표 20">
            <a:extLst>
              <a:ext uri="{FF2B5EF4-FFF2-40B4-BE49-F238E27FC236}">
                <a16:creationId xmlns:a16="http://schemas.microsoft.com/office/drawing/2014/main" xmlns="" id="{5ED6C644-9997-43F2-AF38-FD460409A558}"/>
              </a:ext>
            </a:extLst>
          </p:cNvPr>
          <p:cNvSpPr/>
          <p:nvPr/>
        </p:nvSpPr>
        <p:spPr>
          <a:xfrm rot="16200000">
            <a:off x="5409402" y="3414324"/>
            <a:ext cx="1142225" cy="840577"/>
          </a:xfrm>
          <a:prstGeom prst="downArrow">
            <a:avLst/>
          </a:prstGeom>
          <a:gradFill flip="none" rotWithShape="1">
            <a:lin ang="27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DF53DFD-8E56-4439-906A-61E77467DBA9}"/>
              </a:ext>
            </a:extLst>
          </p:cNvPr>
          <p:cNvSpPr/>
          <p:nvPr/>
        </p:nvSpPr>
        <p:spPr>
          <a:xfrm>
            <a:off x="7539990" y="2802529"/>
            <a:ext cx="1813684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0,0,0,0,0,0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0,1,1,1,1,0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0,0,0,0,1,0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0,0,0,0,1,0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0,0,0,0,0,0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A3387BF-DE50-4BC9-A922-56FCC4B4CE52}"/>
              </a:ext>
            </a:extLst>
          </p:cNvPr>
          <p:cNvSpPr/>
          <p:nvPr/>
        </p:nvSpPr>
        <p:spPr>
          <a:xfrm>
            <a:off x="7913514" y="3378593"/>
            <a:ext cx="1008112" cy="3600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9378A4B-22A3-4072-8F56-4DE1F0897779}"/>
              </a:ext>
            </a:extLst>
          </p:cNvPr>
          <p:cNvSpPr/>
          <p:nvPr/>
        </p:nvSpPr>
        <p:spPr>
          <a:xfrm>
            <a:off x="8721417" y="3380003"/>
            <a:ext cx="200210" cy="12227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2038351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OCR &amp; TTS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9433077-90B3-4432-AB1E-87BD95D8FF5C}"/>
              </a:ext>
            </a:extLst>
          </p:cNvPr>
          <p:cNvSpPr/>
          <p:nvPr/>
        </p:nvSpPr>
        <p:spPr>
          <a:xfrm>
            <a:off x="2635930" y="390525"/>
            <a:ext cx="907755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ko-KR" altLang="en-US" sz="2000" b="1" kern="0" dirty="0" smtClean="0">
                <a:ln w="12700">
                  <a:noFill/>
                </a:ln>
                <a:solidFill>
                  <a:prstClr val="white"/>
                </a:solidFill>
              </a:rPr>
              <a:t>텍스트 감지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/>
          <a:srcRect l="5317" t="31373" b="9452"/>
          <a:stretch/>
        </p:blipFill>
        <p:spPr bwMode="auto">
          <a:xfrm flipV="1">
            <a:off x="4935488" y="1807911"/>
            <a:ext cx="2238710" cy="4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그룹 16"/>
          <p:cNvGrpSpPr/>
          <p:nvPr/>
        </p:nvGrpSpPr>
        <p:grpSpPr>
          <a:xfrm>
            <a:off x="7230981" y="1876926"/>
            <a:ext cx="4415588" cy="4307305"/>
            <a:chOff x="7649994" y="2387087"/>
            <a:chExt cx="3354946" cy="313764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9F4CD105-2BF2-4810-A4F6-B3BB5CC47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15583" t="50000" r="61724"/>
            <a:stretch/>
          </p:blipFill>
          <p:spPr>
            <a:xfrm rot="5400000">
              <a:off x="7657010" y="3354306"/>
              <a:ext cx="3099661" cy="1241188"/>
            </a:xfrm>
            <a:prstGeom prst="rect">
              <a:avLst/>
            </a:prstGeom>
          </p:spPr>
        </p:pic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xmlns="" id="{5FEB097D-19BA-4D2B-A1BC-13DFF400A838}"/>
                </a:ext>
              </a:extLst>
            </p:cNvPr>
            <p:cNvSpPr/>
            <p:nvPr/>
          </p:nvSpPr>
          <p:spPr>
            <a:xfrm>
              <a:off x="10174524" y="3525317"/>
              <a:ext cx="830416" cy="576064"/>
            </a:xfrm>
            <a:prstGeom prst="wedgeRectCallout">
              <a:avLst>
                <a:gd name="adj1" fmla="val -70554"/>
                <a:gd name="adj2" fmla="val -94133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0066EF"/>
                  </a:solidFill>
                </a:rPr>
                <a:t>글자 시작</a:t>
              </a:r>
            </a:p>
          </p:txBody>
        </p:sp>
        <p:sp>
          <p:nvSpPr>
            <p:cNvPr id="12" name="말풍선: 사각형 11">
              <a:extLst>
                <a:ext uri="{FF2B5EF4-FFF2-40B4-BE49-F238E27FC236}">
                  <a16:creationId xmlns:a16="http://schemas.microsoft.com/office/drawing/2014/main" xmlns="" id="{0B5597A3-CAAD-4257-89BC-852BC759220D}"/>
                </a:ext>
              </a:extLst>
            </p:cNvPr>
            <p:cNvSpPr/>
            <p:nvPr/>
          </p:nvSpPr>
          <p:spPr>
            <a:xfrm>
              <a:off x="7649994" y="3902443"/>
              <a:ext cx="817652" cy="576064"/>
            </a:xfrm>
            <a:prstGeom prst="wedgeRectCallout">
              <a:avLst>
                <a:gd name="adj1" fmla="val 61206"/>
                <a:gd name="adj2" fmla="val -73355"/>
              </a:avLst>
            </a:prstGeom>
            <a:solidFill>
              <a:schemeClr val="bg1"/>
            </a:solidFill>
            <a:ln w="12700">
              <a:solidFill>
                <a:srgbClr val="0066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0066EF"/>
                  </a:solidFill>
                </a:rPr>
                <a:t>글자</a:t>
              </a:r>
              <a:endParaRPr lang="en-US" altLang="ko-KR" sz="2400" b="1" dirty="0">
                <a:solidFill>
                  <a:srgbClr val="0066EF"/>
                </a:solidFill>
              </a:endParaRPr>
            </a:p>
            <a:p>
              <a:pPr algn="ctr"/>
              <a:r>
                <a:rPr lang="ko-KR" altLang="en-US" sz="2400" b="1" dirty="0">
                  <a:solidFill>
                    <a:srgbClr val="0066EF"/>
                  </a:solidFill>
                </a:rPr>
                <a:t>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9B551FC-B01B-448C-9B2A-7A47F098EE47}"/>
                </a:ext>
              </a:extLst>
            </p:cNvPr>
            <p:cNvSpPr/>
            <p:nvPr/>
          </p:nvSpPr>
          <p:spPr>
            <a:xfrm>
              <a:off x="9594358" y="2387087"/>
              <a:ext cx="398428" cy="2961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EB2F5A8A-BEB5-44D1-A003-D588DC7FC47B}"/>
                </a:ext>
              </a:extLst>
            </p:cNvPr>
            <p:cNvSpPr/>
            <p:nvPr/>
          </p:nvSpPr>
          <p:spPr>
            <a:xfrm>
              <a:off x="8571122" y="2387087"/>
              <a:ext cx="398428" cy="2961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7C16684-4F68-49BD-A560-052BF53AE7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142" b="29129"/>
          <a:stretch/>
        </p:blipFill>
        <p:spPr>
          <a:xfrm>
            <a:off x="1058779" y="1809541"/>
            <a:ext cx="2769479" cy="4352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아래쪽 화살표 20">
            <a:extLst>
              <a:ext uri="{FF2B5EF4-FFF2-40B4-BE49-F238E27FC236}">
                <a16:creationId xmlns:a16="http://schemas.microsoft.com/office/drawing/2014/main" xmlns="" id="{45F781D1-CF21-4711-80DE-94662B6CBFF3}"/>
              </a:ext>
            </a:extLst>
          </p:cNvPr>
          <p:cNvSpPr/>
          <p:nvPr/>
        </p:nvSpPr>
        <p:spPr>
          <a:xfrm rot="16200000">
            <a:off x="3785010" y="3734491"/>
            <a:ext cx="1142225" cy="378042"/>
          </a:xfrm>
          <a:prstGeom prst="downArrow">
            <a:avLst/>
          </a:prstGeom>
          <a:gradFill flip="none" rotWithShape="1">
            <a:lin ang="27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536</Words>
  <Application>Microsoft Office PowerPoint</Application>
  <PresentationFormat>사용자 지정</PresentationFormat>
  <Paragraphs>368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27_Office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ajw1587</cp:lastModifiedBy>
  <cp:revision>19</cp:revision>
  <dcterms:created xsi:type="dcterms:W3CDTF">2021-01-21T03:27:49Z</dcterms:created>
  <dcterms:modified xsi:type="dcterms:W3CDTF">2021-04-08T14:03:45Z</dcterms:modified>
</cp:coreProperties>
</file>