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bk-tree-introduction-implementation/" TargetMode="External"/><Relationship Id="rId3" Type="http://schemas.openxmlformats.org/officeDocument/2006/relationships/hyperlink" Target="https://blog.naver.com/PostView.nhn?blogId=sooftware&amp;logNo=221809101199&amp;from=search&amp;redirect=Log&amp;widgetTypeCall=true&amp;directAccess=false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이미지 기반의 시퀀스 인식을 위한 종단간 훈련가능한 신경망과 STR에 대한 적용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*STR: 이미지(scene) 내 존재하는 글자(text)를 인식하는 과제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764d83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764d83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c764d83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c764d83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c764d831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c764d83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0cb3c63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d0cb3c63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d0cb3c63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d0cb3c63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c764d831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c764d83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c764d83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c764d83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Extra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BK-tree search (</a:t>
            </a:r>
            <a:r>
              <a:rPr lang="en" sz="10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BK-Tree | Introduction &amp; Implementation - GeeksforGeeks</a:t>
            </a:r>
            <a:r>
              <a:rPr lang="en" sz="1000">
                <a:solidFill>
                  <a:srgbClr val="595959"/>
                </a:solidFill>
              </a:rPr>
              <a:t>) Beam search (</a:t>
            </a:r>
            <a:r>
              <a:rPr lang="en" sz="10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[Sooftware 머신러닝] Beam Search (빔서치) : 네이버 블로그 (naver.com)</a:t>
            </a:r>
            <a:r>
              <a:rPr lang="en" sz="1000">
                <a:solidFill>
                  <a:srgbClr val="595959"/>
                </a:solidFill>
              </a:rPr>
              <a:t>)</a:t>
            </a: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764d83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764d83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Conditions: Overview, Core technology, Implementation and Results (&gt; 10 slides)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c997fb3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c997fb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c764d83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c764d83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f6c1019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cf6c1019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f6c101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cf6c101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f6c1019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f6c1019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사실 CTC loss도 여느 기계 학습 방법과 같이 조건부 확률의 음의 로그값 (negative log likelihood)이다.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CTC alignment를 통해 이미지 X가 주어졌을 때 글자 Y가 나타날 조건부 확률을 계산하는 방법은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여기서 map(Y)는 글자 Y를 모델의 step-size T만큼으로 표현할 때 가능한 모든 alignment의 집합이며, l t는 L의 t 번째 글자이다. L이 map(Y) 가 되려면 다음 변환을 거쳤을 때 L이 Y가 되면 된다. (1) 인접한 똑같은 글자는 하나로 합친다. (2) blank 토큰을 지운다.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map(Y)는 hello를 완성시킬 수 있는 패스(path)들의 집합이며, 각 패스에 대해 확률을 더한 것이 ‘hello’가 될 조건부 확률이다.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0cb3c63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0cb3c63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d0cb3c63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d0cb3c63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aperswithcode.com/paper/an-end-to-end-trainable-neural-network-for" TargetMode="External"/><Relationship Id="rId4" Type="http://schemas.openxmlformats.org/officeDocument/2006/relationships/hyperlink" Target="https://distill.pub/2017/ctc/" TargetMode="External"/><Relationship Id="rId9" Type="http://schemas.openxmlformats.org/officeDocument/2006/relationships/hyperlink" Target="https://brunch.co.kr/@kakao-it/318" TargetMode="External"/><Relationship Id="rId5" Type="http://schemas.openxmlformats.org/officeDocument/2006/relationships/hyperlink" Target="https://towardsdatascience.com/intuitively-understanding-connectionist-temporal-classification-3797e43a86c" TargetMode="External"/><Relationship Id="rId6" Type="http://schemas.openxmlformats.org/officeDocument/2006/relationships/hyperlink" Target="https://codingvision.net/pytorch-crnn-seq2seq-digits-recognition-ctc" TargetMode="External"/><Relationship Id="rId7" Type="http://schemas.openxmlformats.org/officeDocument/2006/relationships/hyperlink" Target="https://distill.pub/2017/ctc/" TargetMode="External"/><Relationship Id="rId8" Type="http://schemas.openxmlformats.org/officeDocument/2006/relationships/hyperlink" Target="https://docs.w3cub.com/tensorflow~python/tf/keras/backend/ctc_decod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An End-to-End Trainable Neural Network for Image-based Sequence Recognition and Its Application to Scene Text Recognition</a:t>
            </a:r>
            <a:endParaRPr sz="3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 short, “CRNN”)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Baoguang Shi, Xiang Bai, &amp; Cong Yao (2015)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3350" y="4106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Presenter: Yeachan Choi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Date: May 28, 2021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E2E trainable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 Frs &amp; CharGT-Free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Unconstrained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Size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30342"/>
          <a:stretch/>
        </p:blipFill>
        <p:spPr>
          <a:xfrm>
            <a:off x="4683625" y="1017725"/>
            <a:ext cx="3662625" cy="34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725" y="2808751"/>
            <a:ext cx="2259675" cy="2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400" y="1102625"/>
            <a:ext cx="6822850" cy="26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73" y="725375"/>
            <a:ext cx="4819425" cy="4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4">
            <a:alphaModFix/>
          </a:blip>
          <a:srcRect b="0" l="0" r="0" t="14045"/>
          <a:stretch/>
        </p:blipFill>
        <p:spPr>
          <a:xfrm>
            <a:off x="311688" y="1369424"/>
            <a:ext cx="320040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/>
          <p:nvPr/>
        </p:nvSpPr>
        <p:spPr>
          <a:xfrm>
            <a:off x="4034775" y="1192875"/>
            <a:ext cx="289800" cy="2174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4034775" y="3639149"/>
            <a:ext cx="289800" cy="18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423050" y="3542725"/>
            <a:ext cx="58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RNN</a:t>
            </a:r>
            <a:endParaRPr sz="1300"/>
          </a:p>
        </p:txBody>
      </p:sp>
      <p:sp>
        <p:nvSpPr>
          <p:cNvPr id="174" name="Google Shape;174;p24"/>
          <p:cNvSpPr txBox="1"/>
          <p:nvPr/>
        </p:nvSpPr>
        <p:spPr>
          <a:xfrm>
            <a:off x="3435900" y="2087775"/>
            <a:ext cx="58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</a:t>
            </a:r>
            <a:r>
              <a:rPr lang="en" sz="1300"/>
              <a:t>NN</a:t>
            </a:r>
            <a:endParaRPr sz="1300"/>
          </a:p>
        </p:txBody>
      </p:sp>
      <p:sp>
        <p:nvSpPr>
          <p:cNvPr id="175" name="Google Shape;175;p24"/>
          <p:cNvSpPr/>
          <p:nvPr/>
        </p:nvSpPr>
        <p:spPr>
          <a:xfrm>
            <a:off x="395000" y="2058825"/>
            <a:ext cx="289800" cy="1678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395000" y="1683850"/>
            <a:ext cx="289800" cy="237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1712438" y="2847750"/>
            <a:ext cx="1372500" cy="11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6284444" y="2280600"/>
            <a:ext cx="691500" cy="11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71" y="1330096"/>
            <a:ext cx="8131050" cy="32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1337175" y="1981000"/>
            <a:ext cx="4740300" cy="52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1337175" y="3579925"/>
            <a:ext cx="7300500" cy="19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1337175" y="4050700"/>
            <a:ext cx="6254400" cy="19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875" y="278048"/>
            <a:ext cx="4349526" cy="4660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3652725" y="643825"/>
            <a:ext cx="289800" cy="2164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3652725" y="2992700"/>
            <a:ext cx="289800" cy="32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3041000" y="2944625"/>
            <a:ext cx="58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RNN</a:t>
            </a:r>
            <a:endParaRPr sz="1300"/>
          </a:p>
        </p:txBody>
      </p:sp>
      <p:sp>
        <p:nvSpPr>
          <p:cNvPr id="197" name="Google Shape;197;p26"/>
          <p:cNvSpPr txBox="1"/>
          <p:nvPr/>
        </p:nvSpPr>
        <p:spPr>
          <a:xfrm>
            <a:off x="3053850" y="1537575"/>
            <a:ext cx="58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CNN</a:t>
            </a:r>
            <a:endParaRPr sz="1300"/>
          </a:p>
        </p:txBody>
      </p:sp>
      <p:sp>
        <p:nvSpPr>
          <p:cNvPr id="198" name="Google Shape;198;p26"/>
          <p:cNvSpPr/>
          <p:nvPr/>
        </p:nvSpPr>
        <p:spPr>
          <a:xfrm>
            <a:off x="3652725" y="3650649"/>
            <a:ext cx="289800" cy="870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2428925" y="3887325"/>
            <a:ext cx="11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Transcription</a:t>
            </a:r>
            <a:endParaRPr sz="1300"/>
          </a:p>
        </p:txBody>
      </p:sp>
      <p:sp>
        <p:nvSpPr>
          <p:cNvPr id="200" name="Google Shape;200;p26"/>
          <p:cNvSpPr txBox="1"/>
          <p:nvPr/>
        </p:nvSpPr>
        <p:spPr>
          <a:xfrm>
            <a:off x="360825" y="1747525"/>
            <a:ext cx="40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size: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: Validation = 9 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Epochs: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Stopping: 10 </a:t>
            </a:r>
            <a:r>
              <a:rPr lang="en" sz="1200">
                <a:solidFill>
                  <a:srgbClr val="38761D"/>
                </a:solidFill>
              </a:rPr>
              <a:t>(patience)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5281327" y="1644325"/>
            <a:ext cx="859800" cy="15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5752101" y="3650650"/>
            <a:ext cx="204900" cy="15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8206950" y="3650675"/>
            <a:ext cx="937200" cy="43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86 classes +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blank</a:t>
            </a:r>
            <a:endParaRPr sz="1000"/>
          </a:p>
        </p:txBody>
      </p:sp>
      <p:cxnSp>
        <p:nvCxnSpPr>
          <p:cNvPr id="204" name="Google Shape;204;p26"/>
          <p:cNvCxnSpPr>
            <a:endCxn id="202" idx="3"/>
          </p:cNvCxnSpPr>
          <p:nvPr/>
        </p:nvCxnSpPr>
        <p:spPr>
          <a:xfrm rot="10800000">
            <a:off x="5957001" y="3727000"/>
            <a:ext cx="22500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000" y="3144147"/>
            <a:ext cx="4818600" cy="1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3000"/>
            <a:ext cx="4000599" cy="202114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1406300" y="3094625"/>
            <a:ext cx="14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5815900" y="2743950"/>
            <a:ext cx="14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An End-to-End Trainable Neural Network for Image-based Sequence Recognition and Its Application to Scene Text Recognition | Papers With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Sequence Modeling with CTC (distill.pub)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An Intuitive Explanation of Connectionist Temporal Classification | by Harald Scheidl | Towards Data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PyTorch CRNN: Seq2Seq Digits Recognition w/ CTC | coding.vision (codingvision.net)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Sequence Modeling with CTC (distill.pub)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tf.keras.backend.ctc_decode - TensorFlow Python - W3cubDocs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카카오 OCR 시스템 구성과 모델 (brunch.co.kr)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33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Image-based sequence recognition, STR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Topic:     CRNN </a:t>
            </a:r>
            <a:r>
              <a:rPr lang="en" sz="1400">
                <a:solidFill>
                  <a:srgbClr val="38761D"/>
                </a:solidFill>
              </a:rPr>
              <a:t>(CNN + RNN + CTC)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E2E trainable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 Frs &amp; CharGT-Free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Unconstrained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Experiments: IC03, IC13, IIIT5k, SVT (+𝛂: OMR)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496925" y="1684725"/>
            <a:ext cx="3500100" cy="2661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" sz="1365"/>
              <a:t>Introduction</a:t>
            </a:r>
            <a:endParaRPr sz="136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" sz="1365"/>
              <a:t>The Proposed Network Architecture</a:t>
            </a:r>
            <a:endParaRPr sz="1365"/>
          </a:p>
          <a:p>
            <a:pPr indent="-2917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/>
              <a:t>Feature Sequence Extraction</a:t>
            </a:r>
            <a:endParaRPr sz="995"/>
          </a:p>
          <a:p>
            <a:pPr indent="-2917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/>
              <a:t>Sequence Labeling</a:t>
            </a:r>
            <a:endParaRPr sz="995"/>
          </a:p>
          <a:p>
            <a:pPr indent="-2917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/>
              <a:t>Transcription</a:t>
            </a:r>
            <a:endParaRPr sz="995"/>
          </a:p>
          <a:p>
            <a:pPr indent="-2917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/>
              <a:t>Probability of label sequence</a:t>
            </a:r>
            <a:endParaRPr sz="995"/>
          </a:p>
          <a:p>
            <a:pPr indent="-2917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/>
              <a:t>Lexicon-free transcription</a:t>
            </a:r>
            <a:endParaRPr sz="995"/>
          </a:p>
          <a:p>
            <a:pPr indent="-2917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/>
              <a:t>Lexicon-based transcription</a:t>
            </a:r>
            <a:endParaRPr sz="995"/>
          </a:p>
          <a:p>
            <a:pPr indent="-2917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/>
              <a:t>Network Training</a:t>
            </a:r>
            <a:endParaRPr sz="99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" sz="1365"/>
              <a:t>Experiments</a:t>
            </a:r>
            <a:endParaRPr sz="1365"/>
          </a:p>
          <a:p>
            <a:pPr indent="-2917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/>
              <a:t>Datasets</a:t>
            </a:r>
            <a:endParaRPr sz="995"/>
          </a:p>
          <a:p>
            <a:pPr indent="-2917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/>
              <a:t>Implementation Details</a:t>
            </a:r>
            <a:endParaRPr sz="995"/>
          </a:p>
          <a:p>
            <a:pPr indent="-2917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/>
              <a:t>Comparative Evaluation</a:t>
            </a:r>
            <a:endParaRPr sz="995"/>
          </a:p>
          <a:p>
            <a:pPr indent="-2917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5"/>
              <a:buAutoNum type="arabicPeriod"/>
            </a:pPr>
            <a:r>
              <a:rPr lang="en" sz="995"/>
              <a:t>Musical Score Recognition</a:t>
            </a:r>
            <a:endParaRPr sz="995"/>
          </a:p>
          <a:p>
            <a:pPr indent="-3152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" sz="1365"/>
              <a:t>Conclusion</a:t>
            </a:r>
            <a:endParaRPr sz="13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9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core ideas behind this paper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CNN + RNN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CTC 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⇒ feature extraction    </a:t>
            </a:r>
            <a:r>
              <a:rPr lang="en">
                <a:solidFill>
                  <a:srgbClr val="38761D"/>
                </a:solidFill>
              </a:rPr>
              <a:t>(CNN)</a:t>
            </a:r>
            <a:r>
              <a:rPr lang="en"/>
              <a:t> +</a:t>
            </a:r>
            <a:br>
              <a:rPr lang="en"/>
            </a:br>
            <a:r>
              <a:rPr lang="en"/>
              <a:t>    sequence modeling </a:t>
            </a:r>
            <a:r>
              <a:rPr lang="en">
                <a:solidFill>
                  <a:srgbClr val="38761D"/>
                </a:solidFill>
              </a:rPr>
              <a:t>(RNN)</a:t>
            </a:r>
            <a:r>
              <a:rPr lang="en"/>
              <a:t> + </a:t>
            </a:r>
            <a:br>
              <a:rPr lang="en"/>
            </a:br>
            <a:r>
              <a:rPr lang="en"/>
              <a:t>    transcription             </a:t>
            </a:r>
            <a:r>
              <a:rPr lang="en">
                <a:solidFill>
                  <a:srgbClr val="38761D"/>
                </a:solidFill>
              </a:rPr>
              <a:t>(CTC)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8300" l="0" r="0" t="0"/>
          <a:stretch/>
        </p:blipFill>
        <p:spPr>
          <a:xfrm>
            <a:off x="5200625" y="831575"/>
            <a:ext cx="3702775" cy="3906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7" name="Google Shape;77;p16"/>
          <p:cNvGrpSpPr/>
          <p:nvPr/>
        </p:nvGrpSpPr>
        <p:grpSpPr>
          <a:xfrm>
            <a:off x="3643600" y="2985500"/>
            <a:ext cx="2616000" cy="1754725"/>
            <a:chOff x="3643600" y="2985500"/>
            <a:chExt cx="2616000" cy="1754725"/>
          </a:xfrm>
        </p:grpSpPr>
        <p:pic>
          <p:nvPicPr>
            <p:cNvPr id="78" name="Google Shape;78;p16"/>
            <p:cNvPicPr preferRelativeResize="0"/>
            <p:nvPr/>
          </p:nvPicPr>
          <p:blipFill rotWithShape="1">
            <a:blip r:embed="rId4">
              <a:alphaModFix/>
            </a:blip>
            <a:srcRect b="27351" l="25298" r="23707" t="0"/>
            <a:stretch/>
          </p:blipFill>
          <p:spPr>
            <a:xfrm>
              <a:off x="3648950" y="3661525"/>
              <a:ext cx="1269200" cy="10766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79" name="Google Shape;79;p16"/>
            <p:cNvCxnSpPr/>
            <p:nvPr/>
          </p:nvCxnSpPr>
          <p:spPr>
            <a:xfrm flipH="1" rot="10800000">
              <a:off x="3643600" y="2985500"/>
              <a:ext cx="2616000" cy="68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6"/>
            <p:cNvCxnSpPr/>
            <p:nvPr/>
          </p:nvCxnSpPr>
          <p:spPr>
            <a:xfrm flipH="1" rot="10800000">
              <a:off x="4924175" y="2999625"/>
              <a:ext cx="1316100" cy="174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" name="Google Shape;81;p16"/>
          <p:cNvGrpSpPr/>
          <p:nvPr/>
        </p:nvGrpSpPr>
        <p:grpSpPr>
          <a:xfrm>
            <a:off x="2745075" y="0"/>
            <a:ext cx="3558500" cy="1754575"/>
            <a:chOff x="2745075" y="0"/>
            <a:chExt cx="3558500" cy="1754575"/>
          </a:xfrm>
        </p:grpSpPr>
        <p:pic>
          <p:nvPicPr>
            <p:cNvPr id="82" name="Google Shape;82;p16"/>
            <p:cNvPicPr preferRelativeResize="0"/>
            <p:nvPr/>
          </p:nvPicPr>
          <p:blipFill rotWithShape="1">
            <a:blip r:embed="rId5">
              <a:alphaModFix/>
            </a:blip>
            <a:srcRect b="37067" l="0" r="0" t="0"/>
            <a:stretch/>
          </p:blipFill>
          <p:spPr>
            <a:xfrm>
              <a:off x="2750175" y="0"/>
              <a:ext cx="2415075" cy="132302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83" name="Google Shape;83;p16"/>
            <p:cNvCxnSpPr/>
            <p:nvPr/>
          </p:nvCxnSpPr>
          <p:spPr>
            <a:xfrm>
              <a:off x="2745075" y="1330100"/>
              <a:ext cx="3551700" cy="41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6"/>
            <p:cNvCxnSpPr/>
            <p:nvPr/>
          </p:nvCxnSpPr>
          <p:spPr>
            <a:xfrm>
              <a:off x="5178875" y="7075"/>
              <a:ext cx="1124700" cy="17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+ RNN Architecture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8300" l="0" r="0" t="0"/>
          <a:stretch/>
        </p:blipFill>
        <p:spPr>
          <a:xfrm>
            <a:off x="4642113" y="1348350"/>
            <a:ext cx="3200401" cy="2560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1" name="Google Shape;91;p17"/>
          <p:cNvGrpSpPr/>
          <p:nvPr/>
        </p:nvGrpSpPr>
        <p:grpSpPr>
          <a:xfrm>
            <a:off x="1301488" y="1348349"/>
            <a:ext cx="3200400" cy="2560320"/>
            <a:chOff x="1322300" y="1775824"/>
            <a:chExt cx="3200400" cy="2560320"/>
          </a:xfrm>
        </p:grpSpPr>
        <p:pic>
          <p:nvPicPr>
            <p:cNvPr id="92" name="Google Shape;92;p17"/>
            <p:cNvPicPr preferRelativeResize="0"/>
            <p:nvPr/>
          </p:nvPicPr>
          <p:blipFill rotWithShape="1">
            <a:blip r:embed="rId4">
              <a:alphaModFix/>
            </a:blip>
            <a:srcRect b="0" l="0" r="0" t="14045"/>
            <a:stretch/>
          </p:blipFill>
          <p:spPr>
            <a:xfrm>
              <a:off x="1322300" y="1775824"/>
              <a:ext cx="3200400" cy="256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7"/>
            <p:cNvSpPr/>
            <p:nvPr/>
          </p:nvSpPr>
          <p:spPr>
            <a:xfrm>
              <a:off x="2738000" y="2603575"/>
              <a:ext cx="1372500" cy="113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738000" y="3258300"/>
              <a:ext cx="1372500" cy="113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708900" y="2716675"/>
              <a:ext cx="1029000" cy="141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708900" y="2979025"/>
              <a:ext cx="1029000" cy="141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/>
        </p:nvSpPr>
        <p:spPr>
          <a:xfrm>
            <a:off x="387900" y="2358275"/>
            <a:ext cx="1087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CNN: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VggNet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with some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minor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adjustment</a:t>
            </a:r>
            <a:endParaRPr sz="1300"/>
          </a:p>
        </p:txBody>
      </p:sp>
      <p:sp>
        <p:nvSpPr>
          <p:cNvPr id="98" name="Google Shape;98;p17"/>
          <p:cNvSpPr/>
          <p:nvPr/>
        </p:nvSpPr>
        <p:spPr>
          <a:xfrm>
            <a:off x="1398900" y="2034800"/>
            <a:ext cx="289800" cy="1695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398900" y="1665245"/>
            <a:ext cx="289800" cy="228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87900" y="1589050"/>
            <a:ext cx="108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</a:t>
            </a:r>
            <a:r>
              <a:rPr lang="en" sz="1300"/>
              <a:t>NN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CTC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Encoding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Loss function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Decoding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34409"/>
          <a:stretch/>
        </p:blipFill>
        <p:spPr>
          <a:xfrm>
            <a:off x="2922625" y="2953275"/>
            <a:ext cx="5146374" cy="16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181300" y="12098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88075" y="2953275"/>
            <a:ext cx="30876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063" y="1902013"/>
            <a:ext cx="26955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64912" l="0" r="0" t="0"/>
          <a:stretch/>
        </p:blipFill>
        <p:spPr>
          <a:xfrm>
            <a:off x="2922625" y="967000"/>
            <a:ext cx="5146374" cy="8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2131225" y="3730450"/>
            <a:ext cx="791400" cy="275700"/>
          </a:xfrm>
          <a:prstGeom prst="wedgeRectCallout">
            <a:avLst>
              <a:gd fmla="val 273490" name="adj1"/>
              <a:gd fmla="val -1627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“blank”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CTC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Encoding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Decoding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181300" y="12098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575" y="1748525"/>
            <a:ext cx="2154900" cy="19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272" y="1974022"/>
            <a:ext cx="2120200" cy="6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5">
            <a:alphaModFix/>
          </a:blip>
          <a:srcRect b="0" l="0" r="38042" t="0"/>
          <a:stretch/>
        </p:blipFill>
        <p:spPr>
          <a:xfrm>
            <a:off x="5874450" y="1142800"/>
            <a:ext cx="747675" cy="4633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9"/>
          <p:cNvSpPr/>
          <p:nvPr/>
        </p:nvSpPr>
        <p:spPr>
          <a:xfrm>
            <a:off x="5866145" y="1128450"/>
            <a:ext cx="353400" cy="50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247151" y="1128450"/>
            <a:ext cx="375000" cy="50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499425" y="3763800"/>
            <a:ext cx="3497700" cy="581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en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a” score = </a:t>
            </a:r>
            <a:r>
              <a:rPr lang="en" sz="1200">
                <a:solidFill>
                  <a:srgbClr val="292929"/>
                </a:solidFill>
                <a:latin typeface="Malgun Gothic"/>
                <a:ea typeface="Malgun Gothic"/>
                <a:cs typeface="Malgun Gothic"/>
                <a:sym typeface="Malgun Gothic"/>
              </a:rPr>
              <a:t>0.4·0.4 + 0.4·0.6 + 0.6·0.4 = 0.64</a:t>
            </a:r>
            <a:endParaRPr sz="1200">
              <a:solidFill>
                <a:srgbClr val="2929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“-” score = 0.6·0.6 = 0.36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6075" y="2609350"/>
            <a:ext cx="2278400" cy="1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966975" y="1128450"/>
            <a:ext cx="204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log-likelihood of the following conditional probability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131775" y="912675"/>
            <a:ext cx="4301700" cy="365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210675" y="11284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CTC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Encoding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Loss function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Decoding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825" y="2717222"/>
            <a:ext cx="2582666" cy="19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423" y="2717225"/>
            <a:ext cx="2420582" cy="191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6875" y="549050"/>
            <a:ext cx="3730075" cy="19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2478363" y="4547000"/>
            <a:ext cx="2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Path Decoding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5678775" y="4547000"/>
            <a:ext cx="20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Search</a:t>
            </a:r>
            <a:r>
              <a:rPr lang="en"/>
              <a:t> Decoding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CTC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451" y="445025"/>
            <a:ext cx="3466425" cy="467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3367675" y="1110775"/>
            <a:ext cx="679200" cy="19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3074350" y="1850400"/>
            <a:ext cx="1389900" cy="19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074350" y="3325800"/>
            <a:ext cx="33213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