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7" r:id="rId3"/>
    <p:sldId id="386" r:id="rId4"/>
    <p:sldId id="358" r:id="rId5"/>
    <p:sldId id="390" r:id="rId6"/>
    <p:sldId id="360" r:id="rId7"/>
    <p:sldId id="391" r:id="rId8"/>
    <p:sldId id="392" r:id="rId9"/>
    <p:sldId id="361" r:id="rId10"/>
    <p:sldId id="387" r:id="rId11"/>
    <p:sldId id="362" r:id="rId12"/>
    <p:sldId id="363" r:id="rId13"/>
    <p:sldId id="371" r:id="rId14"/>
    <p:sldId id="373" r:id="rId15"/>
    <p:sldId id="374" r:id="rId16"/>
    <p:sldId id="364" r:id="rId17"/>
    <p:sldId id="375" r:id="rId18"/>
    <p:sldId id="365" r:id="rId19"/>
    <p:sldId id="376" r:id="rId20"/>
    <p:sldId id="377" r:id="rId21"/>
    <p:sldId id="378" r:id="rId22"/>
    <p:sldId id="379" r:id="rId23"/>
    <p:sldId id="366" r:id="rId24"/>
    <p:sldId id="381" r:id="rId25"/>
    <p:sldId id="380" r:id="rId26"/>
    <p:sldId id="368" r:id="rId27"/>
    <p:sldId id="382" r:id="rId28"/>
    <p:sldId id="369" r:id="rId29"/>
    <p:sldId id="385" r:id="rId30"/>
    <p:sldId id="388" r:id="rId31"/>
    <p:sldId id="389" r:id="rId32"/>
    <p:sldId id="384" r:id="rId33"/>
    <p:sldId id="370" r:id="rId34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2272" autoAdjust="0"/>
  </p:normalViewPr>
  <p:slideViewPr>
    <p:cSldViewPr>
      <p:cViewPr varScale="1">
        <p:scale>
          <a:sx n="96" d="100"/>
          <a:sy n="96" d="100"/>
        </p:scale>
        <p:origin x="-108" y="-32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9B49E-B919-4CDF-B0AF-611CB42A8917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65E77-9825-4D0C-A506-1435B988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7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o84c1hQX8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65E77-9825-4D0C-A506-1435B98847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338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99bf5a1c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d99bf5a1c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 dirty="0"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99bf5a1c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d99bf5a1c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 dirty="0"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 dirty="0"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 dirty="0"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C4W3L07 Nonmax Suppression - YouTube</a:t>
            </a:r>
            <a:endParaRPr/>
          </a:p>
        </p:txBody>
      </p:sp>
      <p:sp>
        <p:nvSpPr>
          <p:cNvPr id="480" name="Google Shape;4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5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C920-F958-4E0D-AE93-1485E5C1944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EFA6-04E1-4B4C-8654-C045F87707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3372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5557800"/>
            <a:ext cx="9144000" cy="1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95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C920-F958-4E0D-AE93-1485E5C1944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EFA6-04E1-4B4C-8654-C045F877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1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C920-F958-4E0D-AE93-1485E5C1944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EFA6-04E1-4B4C-8654-C045F877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1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C920-F958-4E0D-AE93-1485E5C1944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EFA6-04E1-4B4C-8654-C045F877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9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C920-F958-4E0D-AE93-1485E5C1944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EFA6-04E1-4B4C-8654-C045F877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89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C920-F958-4E0D-AE93-1485E5C1944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EFA6-04E1-4B4C-8654-C045F877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5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C920-F958-4E0D-AE93-1485E5C1944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EFA6-04E1-4B4C-8654-C045F877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6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C920-F958-4E0D-AE93-1485E5C1944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EFA6-04E1-4B4C-8654-C045F877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96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C920-F958-4E0D-AE93-1485E5C1944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EFA6-04E1-4B4C-8654-C045F877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7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C920-F958-4E0D-AE93-1485E5C1944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EFA6-04E1-4B4C-8654-C045F877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C920-F958-4E0D-AE93-1485E5C1944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EFA6-04E1-4B4C-8654-C045F877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51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C920-F958-4E0D-AE93-1485E5C1944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EFA6-04E1-4B4C-8654-C045F87707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3372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5557800"/>
            <a:ext cx="9144000" cy="1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0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5873723" y="4904151"/>
            <a:ext cx="900098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3648" y="1897394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/>
              <a:t>OCR </a:t>
            </a:r>
            <a:r>
              <a:rPr lang="en-US" altLang="ko-KR" sz="6000" b="1" dirty="0" smtClean="0"/>
              <a:t>&amp;</a:t>
            </a:r>
            <a:r>
              <a:rPr lang="en-US" altLang="ko-KR" sz="7200" b="1" dirty="0" smtClean="0"/>
              <a:t> TTS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4537687"/>
            <a:ext cx="2425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팀 장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김 태 연</a:t>
            </a:r>
            <a:endParaRPr lang="en-US" altLang="ko-KR" b="1" dirty="0" smtClean="0"/>
          </a:p>
          <a:p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김무진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최예찬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황인우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7544" y="3001516"/>
            <a:ext cx="255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소설 읽어주기 서비스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1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1748" name="Picture 4" descr="https://blog.kakaocdn.net/dn/cx1zeb/btqWX5EbBpp/SDi2o1RDnpCCs2ckVpA8d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05937"/>
            <a:ext cx="7776864" cy="417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1719" y="3978270"/>
            <a:ext cx="5460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그림참고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Segmentation mask</a:t>
            </a:r>
            <a:r>
              <a:rPr lang="ko-KR" altLang="en-US" dirty="0" smtClean="0"/>
              <a:t>를 예측하는 </a:t>
            </a:r>
            <a:r>
              <a:rPr lang="en-US" altLang="ko-KR" dirty="0" smtClean="0"/>
              <a:t>mask branch</a:t>
            </a:r>
            <a:r>
              <a:rPr lang="ko-KR" altLang="en-US" dirty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6673" y="46505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 </a:t>
            </a:r>
            <a:r>
              <a:rPr lang="en-US" altLang="ko-KR" dirty="0" err="1"/>
              <a:t>RoI</a:t>
            </a:r>
            <a:r>
              <a:rPr lang="en-US" altLang="ko-KR" dirty="0"/>
              <a:t> pooling</a:t>
            </a:r>
            <a:r>
              <a:rPr lang="ko-KR" altLang="en-US" dirty="0"/>
              <a:t>을 통해 얻은 고정된 크기의 </a:t>
            </a:r>
            <a:r>
              <a:rPr lang="en-US" altLang="ko-KR" dirty="0"/>
              <a:t>feature map</a:t>
            </a:r>
            <a:r>
              <a:rPr lang="ko-KR" altLang="en-US" dirty="0"/>
              <a:t>을 </a:t>
            </a:r>
            <a:r>
              <a:rPr lang="en-US" altLang="ko-KR" dirty="0"/>
              <a:t>mask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에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73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" name="Picture 2" descr="https://blog.kakaocdn.net/dn/c0pdEg/btqBL8vzmxg/1zkQAmbSKShCvdqXx8jXk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34998"/>
            <a:ext cx="7560840" cy="376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6672" y="1070567"/>
            <a:ext cx="8665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1) Fast R-CNN</a:t>
            </a:r>
            <a:r>
              <a:rPr lang="ko-KR" altLang="en-US" sz="1400" dirty="0"/>
              <a:t>의 </a:t>
            </a:r>
            <a:r>
              <a:rPr lang="en-US" altLang="ko-KR" sz="1400" dirty="0"/>
              <a:t>classification, localization(bounding box regression) branch</a:t>
            </a:r>
            <a:r>
              <a:rPr lang="ko-KR" altLang="en-US" sz="1400" dirty="0" smtClean="0"/>
              <a:t>에 </a:t>
            </a:r>
            <a:r>
              <a:rPr lang="en-US" altLang="ko-KR" sz="1600" b="1" dirty="0">
                <a:solidFill>
                  <a:srgbClr val="002060"/>
                </a:solidFill>
              </a:rPr>
              <a:t>mask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branch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추가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en-US" altLang="ko-KR" sz="1400" dirty="0"/>
              <a:t>2) RPN </a:t>
            </a:r>
            <a:r>
              <a:rPr lang="ko-KR" altLang="en-US" sz="1400" dirty="0"/>
              <a:t>전에 </a:t>
            </a:r>
            <a:r>
              <a:rPr lang="en-US" altLang="ko-KR" sz="1600" b="1" dirty="0">
                <a:solidFill>
                  <a:srgbClr val="002060"/>
                </a:solidFill>
              </a:rPr>
              <a:t>FPN(feature pyramid network)</a:t>
            </a:r>
            <a:r>
              <a:rPr lang="ko-KR" altLang="en-US" sz="1600" b="1" dirty="0">
                <a:solidFill>
                  <a:srgbClr val="002060"/>
                </a:solidFill>
              </a:rPr>
              <a:t> 추가</a:t>
            </a:r>
          </a:p>
          <a:p>
            <a:r>
              <a:rPr lang="en-US" altLang="ko-KR" sz="1400" dirty="0"/>
              <a:t>3) Image segmentation</a:t>
            </a:r>
            <a:r>
              <a:rPr lang="ko-KR" altLang="en-US" sz="1400" dirty="0"/>
              <a:t>의 </a:t>
            </a:r>
            <a:r>
              <a:rPr lang="en-US" altLang="ko-KR" sz="1400" dirty="0"/>
              <a:t>masking</a:t>
            </a:r>
            <a:r>
              <a:rPr lang="ko-KR" altLang="en-US" sz="1400" dirty="0"/>
              <a:t>을 위해 </a:t>
            </a:r>
            <a:r>
              <a:rPr lang="en-US" altLang="ko-KR" sz="1600" b="1" dirty="0" err="1">
                <a:solidFill>
                  <a:srgbClr val="002060"/>
                </a:solidFill>
              </a:rPr>
              <a:t>RoI</a:t>
            </a:r>
            <a:r>
              <a:rPr lang="en-US" altLang="ko-KR" sz="1600" b="1" dirty="0">
                <a:solidFill>
                  <a:srgbClr val="002060"/>
                </a:solidFill>
              </a:rPr>
              <a:t> align</a:t>
            </a:r>
            <a:r>
              <a:rPr lang="ko-KR" altLang="en-US" sz="1600" b="1" dirty="0">
                <a:solidFill>
                  <a:srgbClr val="002060"/>
                </a:solidFill>
              </a:rPr>
              <a:t>이 </a:t>
            </a:r>
            <a:r>
              <a:rPr lang="en-US" altLang="ko-KR" sz="1600" b="1" dirty="0" err="1">
                <a:solidFill>
                  <a:srgbClr val="002060"/>
                </a:solidFill>
              </a:rPr>
              <a:t>RoI</a:t>
            </a:r>
            <a:r>
              <a:rPr lang="en-US" altLang="ko-KR" sz="1600" b="1" dirty="0">
                <a:solidFill>
                  <a:srgbClr val="002060"/>
                </a:solidFill>
              </a:rPr>
              <a:t> pooling</a:t>
            </a:r>
            <a:r>
              <a:rPr lang="ko-KR" altLang="en-US" sz="1600" b="1" dirty="0">
                <a:solidFill>
                  <a:srgbClr val="002060"/>
                </a:solidFill>
              </a:rPr>
              <a:t>을 대체</a:t>
            </a:r>
          </a:p>
        </p:txBody>
      </p:sp>
    </p:spTree>
    <p:extLst>
      <p:ext uri="{BB962C8B-B14F-4D97-AF65-F5344CB8AC3E}">
        <p14:creationId xmlns:p14="http://schemas.microsoft.com/office/powerpoint/2010/main" val="373428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blog.kakaocdn.net/dn/c0pdEg/btqBL8vzmxg/1zkQAmbSKShCvdqXx8jXk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34998"/>
            <a:ext cx="7560840" cy="376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83568" y="2116212"/>
            <a:ext cx="3024336" cy="13681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50" y="811668"/>
            <a:ext cx="8358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Image resize :</a:t>
            </a:r>
            <a:r>
              <a:rPr lang="ko-KR" altLang="en-US" dirty="0"/>
              <a:t> </a:t>
            </a:r>
            <a:r>
              <a:rPr lang="en-US" altLang="ko-KR" dirty="0"/>
              <a:t>800~1024 </a:t>
            </a:r>
            <a:r>
              <a:rPr lang="en-US" altLang="ko-KR" dirty="0" smtClean="0"/>
              <a:t>size (using </a:t>
            </a:r>
            <a:r>
              <a:rPr lang="en-US" altLang="ko-KR" dirty="0"/>
              <a:t>bilinear interpolation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Input size : backbone network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위해 </a:t>
            </a:r>
            <a:r>
              <a:rPr lang="en-US" altLang="ko-KR" dirty="0" smtClean="0"/>
              <a:t>1024 x 1024</a:t>
            </a:r>
            <a:r>
              <a:rPr lang="ko-KR" altLang="en-US" dirty="0" smtClean="0"/>
              <a:t>로 조정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(using padding)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62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9950" y="811668"/>
            <a:ext cx="8358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Image resize :</a:t>
            </a:r>
            <a:r>
              <a:rPr lang="ko-KR" altLang="en-US" dirty="0"/>
              <a:t> </a:t>
            </a:r>
            <a:r>
              <a:rPr lang="en-US" altLang="ko-KR" dirty="0"/>
              <a:t>800~1024 </a:t>
            </a:r>
            <a:r>
              <a:rPr lang="en-US" altLang="ko-KR" dirty="0" smtClean="0"/>
              <a:t>size (using </a:t>
            </a:r>
            <a:r>
              <a:rPr lang="en-US" altLang="ko-KR" dirty="0"/>
              <a:t>bilinear interpolation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Input size : backbone network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위해 </a:t>
            </a:r>
            <a:r>
              <a:rPr lang="en-US" altLang="ko-KR" dirty="0" smtClean="0"/>
              <a:t>1024 x 1024</a:t>
            </a:r>
            <a:r>
              <a:rPr lang="ko-KR" altLang="en-US" dirty="0" smtClean="0"/>
              <a:t>로 조정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(using padding)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5412"/>
            <a:ext cx="7066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Backbone : </a:t>
            </a:r>
            <a:r>
              <a:rPr lang="en-US" altLang="ko-KR" dirty="0" err="1" smtClean="0"/>
              <a:t>ResNet</a:t>
            </a:r>
            <a:r>
              <a:rPr lang="en-US" altLang="ko-KR" dirty="0" smtClean="0"/>
              <a:t>, input size 800 ~ 1024    (VGG</a:t>
            </a:r>
            <a:r>
              <a:rPr lang="ko-KR" altLang="en-US" dirty="0" smtClean="0"/>
              <a:t>는</a:t>
            </a:r>
            <a:r>
              <a:rPr lang="en-US" altLang="ko-KR" dirty="0" smtClean="0"/>
              <a:t>224 x 224)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Bilinerar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interpilation</a:t>
            </a:r>
            <a:r>
              <a:rPr lang="en-US" altLang="ko-KR" dirty="0" smtClean="0"/>
              <a:t>(</a:t>
            </a:r>
            <a:r>
              <a:rPr lang="ko-KR" altLang="en-US" dirty="0" smtClean="0"/>
              <a:t>쌍 선형 </a:t>
            </a:r>
            <a:r>
              <a:rPr lang="ko-KR" altLang="en-US" dirty="0" err="1" smtClean="0"/>
              <a:t>보간법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resize</a:t>
            </a:r>
            <a:endParaRPr lang="ko-KR" altLang="en-US" dirty="0"/>
          </a:p>
        </p:txBody>
      </p:sp>
      <p:pic>
        <p:nvPicPr>
          <p:cNvPr id="7170" name="Picture 2" descr="https://t1.daumcdn.net/cfile/tistory/2378C54C52D38420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061" y="3117203"/>
            <a:ext cx="4589599" cy="188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blog.kakaocdn.net/dn/bsf2P5/btqBPYeHm3Z/aMt9hUpAVr57ZCPYrxv4B0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80" y="2956320"/>
            <a:ext cx="3417779" cy="220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93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9950" y="811668"/>
            <a:ext cx="8358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Image resize :</a:t>
            </a:r>
            <a:r>
              <a:rPr lang="ko-KR" altLang="en-US" dirty="0"/>
              <a:t> </a:t>
            </a:r>
            <a:r>
              <a:rPr lang="en-US" altLang="ko-KR" dirty="0"/>
              <a:t>800~1024 </a:t>
            </a:r>
            <a:r>
              <a:rPr lang="en-US" altLang="ko-KR" dirty="0" smtClean="0"/>
              <a:t>size (using </a:t>
            </a:r>
            <a:r>
              <a:rPr lang="en-US" altLang="ko-KR" dirty="0"/>
              <a:t>bilinear interpolation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Input size : backbone network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위해 </a:t>
            </a:r>
            <a:r>
              <a:rPr lang="en-US" altLang="ko-KR" dirty="0" smtClean="0"/>
              <a:t>1024 x 1024</a:t>
            </a:r>
            <a:r>
              <a:rPr lang="ko-KR" altLang="en-US" dirty="0" smtClean="0"/>
              <a:t>로 조정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(using padding)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5412"/>
            <a:ext cx="7066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Backbone : </a:t>
            </a:r>
            <a:r>
              <a:rPr lang="en-US" altLang="ko-KR" dirty="0" err="1" smtClean="0"/>
              <a:t>ResNet</a:t>
            </a:r>
            <a:r>
              <a:rPr lang="en-US" altLang="ko-KR" dirty="0" smtClean="0"/>
              <a:t>, input size 800 ~ 1024    (VGG</a:t>
            </a:r>
            <a:r>
              <a:rPr lang="ko-KR" altLang="en-US" dirty="0" smtClean="0"/>
              <a:t>는</a:t>
            </a:r>
            <a:r>
              <a:rPr lang="en-US" altLang="ko-KR" dirty="0" smtClean="0"/>
              <a:t>224 x 224)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Bilinerar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interpilation</a:t>
            </a:r>
            <a:r>
              <a:rPr lang="en-US" altLang="ko-KR" dirty="0" smtClean="0"/>
              <a:t>(</a:t>
            </a:r>
            <a:r>
              <a:rPr lang="ko-KR" altLang="en-US" dirty="0" smtClean="0"/>
              <a:t>쌍 선형 </a:t>
            </a:r>
            <a:r>
              <a:rPr lang="ko-KR" altLang="en-US" dirty="0" err="1" smtClean="0"/>
              <a:t>보간법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resize</a:t>
            </a:r>
            <a:endParaRPr lang="ko-KR" altLang="en-US" dirty="0"/>
          </a:p>
        </p:txBody>
      </p:sp>
      <p:pic>
        <p:nvPicPr>
          <p:cNvPr id="7172" name="Picture 4" descr="https://blog.kakaocdn.net/dn/bsf2P5/btqBPYeHm3Z/aMt9hUpAVr57ZCPYrxv4B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80" y="2956320"/>
            <a:ext cx="3417779" cy="220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https://blog.kakaocdn.net/dn/cPSvrn/btqBQnekM6R/0AbGEOE0zdw7AtjU1FckA0/im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4487010" y="3393926"/>
            <a:ext cx="28956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blog.kakaocdn.net/dn/cPSvrn/btqBQnekM6R/0AbGEOE0zdw7AtjU1FckA0/im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54" r="47866"/>
          <a:stretch/>
        </p:blipFill>
        <p:spPr bwMode="auto">
          <a:xfrm>
            <a:off x="4549052" y="4441676"/>
            <a:ext cx="3485026" cy="5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6084168" y="3495662"/>
            <a:ext cx="0" cy="4221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52120" y="311085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04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size rectangular image to square, keeping ratio and fill background with  black - Stack Overfl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67" y="3328924"/>
            <a:ext cx="3274669" cy="146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9950" y="811668"/>
            <a:ext cx="8358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Image resize :</a:t>
            </a:r>
            <a:r>
              <a:rPr lang="ko-KR" altLang="en-US" dirty="0"/>
              <a:t> </a:t>
            </a:r>
            <a:r>
              <a:rPr lang="en-US" altLang="ko-KR" dirty="0"/>
              <a:t>800~1024 </a:t>
            </a:r>
            <a:r>
              <a:rPr lang="en-US" altLang="ko-KR" dirty="0" smtClean="0"/>
              <a:t>size (using </a:t>
            </a:r>
            <a:r>
              <a:rPr lang="en-US" altLang="ko-KR" dirty="0"/>
              <a:t>bilinear interpolation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Input size : backbone network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위해 </a:t>
            </a:r>
            <a:r>
              <a:rPr lang="en-US" altLang="ko-KR" dirty="0" smtClean="0"/>
              <a:t>1024 x 1024</a:t>
            </a:r>
            <a:r>
              <a:rPr lang="ko-KR" altLang="en-US" dirty="0" smtClean="0"/>
              <a:t>로 조정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(using padding)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5412"/>
            <a:ext cx="7066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Backbone : </a:t>
            </a:r>
            <a:r>
              <a:rPr lang="en-US" altLang="ko-KR" dirty="0" err="1" smtClean="0"/>
              <a:t>ResNet</a:t>
            </a:r>
            <a:r>
              <a:rPr lang="en-US" altLang="ko-KR" dirty="0" smtClean="0"/>
              <a:t>, input size 800 ~ 1024    (VGG</a:t>
            </a:r>
            <a:r>
              <a:rPr lang="ko-KR" altLang="en-US" dirty="0" smtClean="0"/>
              <a:t>는</a:t>
            </a:r>
            <a:r>
              <a:rPr lang="en-US" altLang="ko-KR" dirty="0" smtClean="0"/>
              <a:t>224 x 224)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Bilinerar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interpilation</a:t>
            </a:r>
            <a:r>
              <a:rPr lang="en-US" altLang="ko-KR" dirty="0" smtClean="0"/>
              <a:t>(</a:t>
            </a:r>
            <a:r>
              <a:rPr lang="ko-KR" altLang="en-US" dirty="0" smtClean="0"/>
              <a:t>쌍 선형 </a:t>
            </a:r>
            <a:r>
              <a:rPr lang="ko-KR" altLang="en-US" dirty="0" err="1" smtClean="0"/>
              <a:t>보간법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resize</a:t>
            </a:r>
            <a:endParaRPr lang="ko-KR" altLang="en-US" dirty="0"/>
          </a:p>
        </p:txBody>
      </p:sp>
      <p:pic>
        <p:nvPicPr>
          <p:cNvPr id="7172" name="Picture 4" descr="https://blog.kakaocdn.net/dn/bsf2P5/btqBPYeHm3Z/aMt9hUpAVr57ZCPYrxv4B0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80" y="2956320"/>
            <a:ext cx="3417779" cy="220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29063" y="3793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51569" y="3818057"/>
            <a:ext cx="16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Zero padding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35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blog.kakaocdn.net/dn/c0pdEg/btqBL8vzmxg/1zkQAmbSKShCvdqXx8jXk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34998"/>
            <a:ext cx="7560840" cy="376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916895" y="1734998"/>
            <a:ext cx="2807233" cy="14825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50" y="811668"/>
            <a:ext cx="8358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ResNet-101 :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layer(stage)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feature map(C1, C2, C3, C4, C5)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67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9950" y="811668"/>
            <a:ext cx="8358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ResNet-101 :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layer(stage)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feature map(C1, C2, C3, C4, C5)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pic>
        <p:nvPicPr>
          <p:cNvPr id="20482" name="Picture 2" descr="https://blog.kakaocdn.net/dn/c9budm/btqBSOa9F71/Tf2pCxuju04Ke6wmovWyaK/im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4627" y="1621323"/>
            <a:ext cx="7848872" cy="159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2095086" y="3218085"/>
            <a:ext cx="0" cy="92351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419872" y="3218085"/>
            <a:ext cx="0" cy="92351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71807" y="3218085"/>
            <a:ext cx="0" cy="92351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292080" y="3218085"/>
            <a:ext cx="0" cy="92351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276128" y="3218085"/>
            <a:ext cx="0" cy="92351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752" y="1358543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 smtClean="0"/>
              <a:t>ResNet</a:t>
            </a:r>
            <a:r>
              <a:rPr lang="en-US" altLang="ko-KR" sz="1100" b="1" dirty="0" smtClean="0"/>
              <a:t> Structure</a:t>
            </a:r>
            <a:endParaRPr lang="ko-KR" alt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66498" y="42883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91284" y="428561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43219" y="428561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C3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63492" y="428561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47540" y="42883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C5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619672" y="4141603"/>
            <a:ext cx="792088" cy="6601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27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blog.kakaocdn.net/dn/c0pdEg/btqBL8vzmxg/1zkQAmbSKShCvdqXx8jXk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34998"/>
            <a:ext cx="7560840" cy="376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904682" y="2593164"/>
            <a:ext cx="4331614" cy="14825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50" y="811668"/>
            <a:ext cx="8358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FPN : </a:t>
            </a:r>
            <a:r>
              <a:rPr lang="ko-KR" altLang="en-US" dirty="0" smtClean="0"/>
              <a:t>이전에 생성된 </a:t>
            </a:r>
            <a:r>
              <a:rPr lang="en-US" altLang="ko-KR" dirty="0" smtClean="0"/>
              <a:t>feature map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P2, P3, P4, P5, P6 feature map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50732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9950" y="811668"/>
            <a:ext cx="8358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FPN : </a:t>
            </a:r>
            <a:r>
              <a:rPr lang="ko-KR" altLang="en-US" dirty="0" smtClean="0"/>
              <a:t>이전에 생성된 </a:t>
            </a:r>
            <a:r>
              <a:rPr lang="en-US" altLang="ko-KR" dirty="0" smtClean="0"/>
              <a:t>feature map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P2, P3, P4, P5, P6 feature map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49950" y="1261108"/>
            <a:ext cx="3305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002060"/>
                </a:solidFill>
              </a:rPr>
              <a:t>Feature Pyramid Network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611560" y="1630440"/>
            <a:ext cx="845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Faster RCNN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feature map </a:t>
            </a:r>
            <a:r>
              <a:rPr lang="ko-KR" altLang="en-US" dirty="0" smtClean="0"/>
              <a:t>손실</a:t>
            </a:r>
            <a:r>
              <a:rPr lang="en-US" altLang="ko-KR" dirty="0" smtClean="0"/>
              <a:t>, anchor </a:t>
            </a:r>
            <a:r>
              <a:rPr lang="ko-KR" altLang="en-US" dirty="0" smtClean="0"/>
              <a:t>생성의 비효율성 보완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616" y="4838564"/>
            <a:ext cx="16666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마지막 </a:t>
            </a:r>
            <a:r>
              <a:rPr lang="ko-KR" altLang="en-US" dirty="0" err="1"/>
              <a:t>레이어</a:t>
            </a:r>
            <a:r>
              <a:rPr lang="ko-KR" altLang="en-US" dirty="0"/>
              <a:t> </a:t>
            </a:r>
            <a:r>
              <a:rPr lang="en-US" altLang="ko-KR" dirty="0"/>
              <a:t>feature map</a:t>
            </a:r>
            <a:r>
              <a:rPr lang="ko-KR" altLang="en-US" dirty="0"/>
              <a:t>에서 이전 </a:t>
            </a:r>
            <a:r>
              <a:rPr lang="ko-KR" altLang="en-US" dirty="0" err="1"/>
              <a:t>레이어</a:t>
            </a:r>
            <a:r>
              <a:rPr lang="ko-KR" altLang="en-US" dirty="0"/>
              <a:t> </a:t>
            </a:r>
            <a:r>
              <a:rPr lang="en-US" altLang="ko-KR" dirty="0"/>
              <a:t>feature map</a:t>
            </a:r>
            <a:r>
              <a:rPr lang="ko-KR" altLang="en-US" dirty="0" smtClean="0"/>
              <a:t>더함 이전정보 유지</a:t>
            </a:r>
            <a:endParaRPr lang="en-US" altLang="ko-KR" dirty="0" smtClean="0"/>
          </a:p>
          <a:p>
            <a:r>
              <a:rPr lang="ko-KR" altLang="en-US" dirty="0" smtClean="0"/>
              <a:t>여러 </a:t>
            </a:r>
            <a:r>
              <a:rPr lang="en-US" altLang="ko-KR" dirty="0" smtClean="0"/>
              <a:t>scale anchor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작은 </a:t>
            </a:r>
            <a:r>
              <a:rPr lang="en-US" altLang="ko-KR" dirty="0" smtClean="0"/>
              <a:t>feature map</a:t>
            </a:r>
            <a:r>
              <a:rPr lang="ko-KR" altLang="en-US" dirty="0" smtClean="0"/>
              <a:t>에서 큰 </a:t>
            </a:r>
            <a:r>
              <a:rPr lang="en-US" altLang="ko-KR" dirty="0" smtClean="0"/>
              <a:t>anchor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큰 </a:t>
            </a:r>
            <a:r>
              <a:rPr lang="en-US" altLang="ko-KR" dirty="0" smtClean="0"/>
              <a:t>object, </a:t>
            </a:r>
            <a:r>
              <a:rPr lang="ko-KR" altLang="en-US" dirty="0" smtClean="0"/>
              <a:t>큰 </a:t>
            </a:r>
            <a:r>
              <a:rPr lang="en-US" altLang="ko-KR" dirty="0" smtClean="0"/>
              <a:t>feature map</a:t>
            </a:r>
            <a:r>
              <a:rPr lang="ko-KR" altLang="en-US" dirty="0" smtClean="0"/>
              <a:t>에서 작은 </a:t>
            </a:r>
            <a:r>
              <a:rPr lang="en-US" altLang="ko-KR" dirty="0" smtClean="0"/>
              <a:t>anchor </a:t>
            </a:r>
            <a:r>
              <a:rPr lang="ko-KR" altLang="en-US" dirty="0" smtClean="0"/>
              <a:t>생성해서 작은 </a:t>
            </a:r>
            <a:r>
              <a:rPr lang="en-US" altLang="ko-KR" dirty="0" smtClean="0"/>
              <a:t>object detection </a:t>
            </a:r>
            <a:r>
              <a:rPr lang="ko-KR" altLang="en-US" dirty="0" smtClean="0"/>
              <a:t>할 수 있도록 설계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pic>
        <p:nvPicPr>
          <p:cNvPr id="21511" name="Picture 7" descr="https://blog.kakaocdn.net/dn/bkIepJ/btqBOC4iYQb/7WxQWcEOXMQqhC6AkNfWA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19" y="2281436"/>
            <a:ext cx="5376259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4685965" y="2209428"/>
            <a:ext cx="2736304" cy="23042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7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855" y="350003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OCR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409228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텍스트 인식모델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Picture 2" descr="Mask R-CN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6" b="50000"/>
          <a:stretch/>
        </p:blipFill>
        <p:spPr bwMode="auto">
          <a:xfrm>
            <a:off x="250709" y="1036464"/>
            <a:ext cx="8591712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71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9950" y="811668"/>
            <a:ext cx="8358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FPN : </a:t>
            </a:r>
            <a:r>
              <a:rPr lang="ko-KR" altLang="en-US" dirty="0" smtClean="0"/>
              <a:t>이전에 생성된 </a:t>
            </a:r>
            <a:r>
              <a:rPr lang="en-US" altLang="ko-KR" dirty="0" smtClean="0"/>
              <a:t>feature map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P2, P3, P4, P5, P6 feature map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49950" y="1261108"/>
            <a:ext cx="3305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002060"/>
                </a:solidFill>
              </a:rPr>
              <a:t>Feature Pyramid Network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611560" y="1630440"/>
            <a:ext cx="845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Faster RCNN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feature map </a:t>
            </a:r>
            <a:r>
              <a:rPr lang="ko-KR" altLang="en-US" dirty="0" smtClean="0"/>
              <a:t>손실</a:t>
            </a:r>
            <a:r>
              <a:rPr lang="en-US" altLang="ko-KR" dirty="0" smtClean="0"/>
              <a:t>, anchor </a:t>
            </a:r>
            <a:r>
              <a:rPr lang="ko-KR" altLang="en-US" dirty="0" smtClean="0"/>
              <a:t>생성의 비효율성 보완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616" y="4838564"/>
            <a:ext cx="16666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마지막 </a:t>
            </a:r>
            <a:r>
              <a:rPr lang="ko-KR" altLang="en-US" dirty="0" err="1"/>
              <a:t>레이어</a:t>
            </a:r>
            <a:r>
              <a:rPr lang="ko-KR" altLang="en-US" dirty="0"/>
              <a:t> </a:t>
            </a:r>
            <a:r>
              <a:rPr lang="en-US" altLang="ko-KR" dirty="0"/>
              <a:t>feature map</a:t>
            </a:r>
            <a:r>
              <a:rPr lang="ko-KR" altLang="en-US" dirty="0"/>
              <a:t>에서 이전 </a:t>
            </a:r>
            <a:r>
              <a:rPr lang="ko-KR" altLang="en-US" dirty="0" err="1"/>
              <a:t>레이어</a:t>
            </a:r>
            <a:r>
              <a:rPr lang="ko-KR" altLang="en-US" dirty="0"/>
              <a:t> </a:t>
            </a:r>
            <a:r>
              <a:rPr lang="en-US" altLang="ko-KR" dirty="0"/>
              <a:t>feature map</a:t>
            </a:r>
            <a:r>
              <a:rPr lang="ko-KR" altLang="en-US" dirty="0" smtClean="0"/>
              <a:t>더함 이전정보 유지</a:t>
            </a:r>
            <a:endParaRPr lang="en-US" altLang="ko-KR" dirty="0" smtClean="0"/>
          </a:p>
          <a:p>
            <a:r>
              <a:rPr lang="ko-KR" altLang="en-US" dirty="0" smtClean="0"/>
              <a:t>여러 </a:t>
            </a:r>
            <a:r>
              <a:rPr lang="en-US" altLang="ko-KR" dirty="0" smtClean="0"/>
              <a:t>scale anchor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작은 </a:t>
            </a:r>
            <a:r>
              <a:rPr lang="en-US" altLang="ko-KR" dirty="0" smtClean="0"/>
              <a:t>feature map</a:t>
            </a:r>
            <a:r>
              <a:rPr lang="ko-KR" altLang="en-US" dirty="0" smtClean="0"/>
              <a:t>에서 큰 </a:t>
            </a:r>
            <a:r>
              <a:rPr lang="en-US" altLang="ko-KR" dirty="0" smtClean="0"/>
              <a:t>anchor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큰 </a:t>
            </a:r>
            <a:r>
              <a:rPr lang="en-US" altLang="ko-KR" dirty="0" smtClean="0"/>
              <a:t>object, </a:t>
            </a:r>
            <a:r>
              <a:rPr lang="ko-KR" altLang="en-US" dirty="0" smtClean="0"/>
              <a:t>큰 </a:t>
            </a:r>
            <a:r>
              <a:rPr lang="en-US" altLang="ko-KR" dirty="0" smtClean="0"/>
              <a:t>feature map</a:t>
            </a:r>
            <a:r>
              <a:rPr lang="ko-KR" altLang="en-US" dirty="0" smtClean="0"/>
              <a:t>에서 작은 </a:t>
            </a:r>
            <a:r>
              <a:rPr lang="en-US" altLang="ko-KR" dirty="0" smtClean="0"/>
              <a:t>anchor </a:t>
            </a:r>
            <a:r>
              <a:rPr lang="ko-KR" altLang="en-US" dirty="0" smtClean="0"/>
              <a:t>생성해서 작은 </a:t>
            </a:r>
            <a:r>
              <a:rPr lang="en-US" altLang="ko-KR" dirty="0" smtClean="0"/>
              <a:t>object detection </a:t>
            </a:r>
            <a:r>
              <a:rPr lang="ko-KR" altLang="en-US" dirty="0" smtClean="0"/>
              <a:t>할 수 있도록 설계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pic>
        <p:nvPicPr>
          <p:cNvPr id="10" name="Picture 7" descr="https://blog.kakaocdn.net/dn/bkIepJ/btqBOC4iYQb/7WxQWcEOXMQqhC6AkNfWA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16" y="2281436"/>
            <a:ext cx="5376259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3707904" y="3289548"/>
            <a:ext cx="1129268" cy="6120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529" name="Picture 1" descr="C:\Users\tykim\Desktop\캡쳐\20210525_1236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377" y="2597460"/>
            <a:ext cx="25908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16216" y="2597460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Upsampling</a:t>
            </a:r>
            <a:endParaRPr lang="ko-KR" altLang="en-US" sz="1200" b="1" dirty="0"/>
          </a:p>
        </p:txBody>
      </p:sp>
      <p:cxnSp>
        <p:nvCxnSpPr>
          <p:cNvPr id="13" name="직선 연결선 12"/>
          <p:cNvCxnSpPr>
            <a:endCxn id="6" idx="1"/>
          </p:cNvCxnSpPr>
          <p:nvPr/>
        </p:nvCxnSpPr>
        <p:spPr>
          <a:xfrm flipV="1">
            <a:off x="4837172" y="2735960"/>
            <a:ext cx="1679044" cy="8596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840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9950" y="811668"/>
            <a:ext cx="8358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FPN : </a:t>
            </a:r>
            <a:r>
              <a:rPr lang="ko-KR" altLang="en-US" dirty="0" smtClean="0"/>
              <a:t>이전에 생성된 </a:t>
            </a:r>
            <a:r>
              <a:rPr lang="en-US" altLang="ko-KR" dirty="0" smtClean="0"/>
              <a:t>feature map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P2, P3, P4, P5, P6 feature map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49950" y="1261108"/>
            <a:ext cx="3305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002060"/>
                </a:solidFill>
              </a:rPr>
              <a:t>Feature Pyramid Network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611560" y="1630440"/>
            <a:ext cx="845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Faster RCNN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feature map </a:t>
            </a:r>
            <a:r>
              <a:rPr lang="ko-KR" altLang="en-US" dirty="0" smtClean="0"/>
              <a:t>손실</a:t>
            </a:r>
            <a:r>
              <a:rPr lang="en-US" altLang="ko-KR" dirty="0" smtClean="0"/>
              <a:t>, anchor </a:t>
            </a:r>
            <a:r>
              <a:rPr lang="ko-KR" altLang="en-US" dirty="0" smtClean="0"/>
              <a:t>생성의 비효율성 보완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13729" y="4576954"/>
            <a:ext cx="5557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배 </a:t>
            </a:r>
            <a:r>
              <a:rPr lang="en-US" altLang="ko-KR" sz="1400" dirty="0" err="1"/>
              <a:t>U</a:t>
            </a:r>
            <a:r>
              <a:rPr lang="en-US" altLang="ko-KR" sz="1400" dirty="0" err="1" smtClean="0"/>
              <a:t>psampling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후 이전 </a:t>
            </a:r>
            <a:r>
              <a:rPr lang="en-US" altLang="ko-KR" sz="1400" dirty="0" smtClean="0"/>
              <a:t>layer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feature map </a:t>
            </a:r>
            <a:r>
              <a:rPr lang="ko-KR" altLang="en-US" sz="1400" dirty="0" smtClean="0"/>
              <a:t>다시 </a:t>
            </a:r>
            <a:r>
              <a:rPr lang="en-US" altLang="ko-KR" sz="1400" dirty="0" smtClean="0"/>
              <a:t>1x1 FC</a:t>
            </a:r>
            <a:r>
              <a:rPr lang="ko-KR" altLang="en-US" sz="1400" dirty="0" smtClean="0"/>
              <a:t>연산을 </a:t>
            </a:r>
            <a:endParaRPr lang="en-US" altLang="ko-KR" sz="1400" dirty="0" smtClean="0"/>
          </a:p>
          <a:p>
            <a:r>
              <a:rPr lang="ko-KR" altLang="en-US" sz="1400" dirty="0" smtClean="0"/>
              <a:t>통해 </a:t>
            </a:r>
            <a:r>
              <a:rPr lang="en-US" altLang="ko-KR" sz="1400" dirty="0" smtClean="0"/>
              <a:t>filter </a:t>
            </a:r>
            <a:r>
              <a:rPr lang="ko-KR" altLang="en-US" sz="1400" dirty="0" smtClean="0"/>
              <a:t>개수 똑같이 맞춰준 후 더해줌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새로운 </a:t>
            </a:r>
            <a:r>
              <a:rPr lang="en-US" altLang="ko-KR" sz="1400" dirty="0" smtClean="0"/>
              <a:t>feature map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pic>
        <p:nvPicPr>
          <p:cNvPr id="10" name="Picture 7" descr="https://blog.kakaocdn.net/dn/bkIepJ/btqBOC4iYQb/7WxQWcEOXMQqhC6AkNfWA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16" y="2281436"/>
            <a:ext cx="5376259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3707904" y="3289548"/>
            <a:ext cx="1129268" cy="6120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529" name="Picture 1" descr="C:\Users\tykim\Desktop\캡쳐\20210525_1236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377" y="2597460"/>
            <a:ext cx="25908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16216" y="2597460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Upsampling</a:t>
            </a:r>
            <a:endParaRPr lang="ko-KR" altLang="en-US" sz="1200" b="1" dirty="0"/>
          </a:p>
        </p:txBody>
      </p:sp>
      <p:cxnSp>
        <p:nvCxnSpPr>
          <p:cNvPr id="13" name="직선 연결선 12"/>
          <p:cNvCxnSpPr>
            <a:endCxn id="6" idx="1"/>
          </p:cNvCxnSpPr>
          <p:nvPr/>
        </p:nvCxnSpPr>
        <p:spPr>
          <a:xfrm flipV="1">
            <a:off x="4837172" y="2735960"/>
            <a:ext cx="1679044" cy="8596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53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https://blog.kakaocdn.net/dn/c0pdEg/btqBL8vzmxg/1zkQAmbSKShCvdqXx8jXk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58" y="1199584"/>
            <a:ext cx="4200405" cy="208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9950" y="811668"/>
            <a:ext cx="8358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FPN : </a:t>
            </a:r>
            <a:r>
              <a:rPr lang="ko-KR" altLang="en-US" dirty="0" smtClean="0"/>
              <a:t>이전에 생성된 </a:t>
            </a:r>
            <a:r>
              <a:rPr lang="en-US" altLang="ko-KR" dirty="0" smtClean="0"/>
              <a:t>feature map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P2, P3, P4, P5, P6 feature map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82" y="1336188"/>
            <a:ext cx="4743362" cy="209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직선 연결선 26"/>
          <p:cNvCxnSpPr/>
          <p:nvPr/>
        </p:nvCxnSpPr>
        <p:spPr>
          <a:xfrm flipH="1">
            <a:off x="5364745" y="3289548"/>
            <a:ext cx="149344" cy="581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04048" y="382496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19215" y="382496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75856" y="382496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02656" y="382496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39" name="직선 연결선 38"/>
          <p:cNvCxnSpPr>
            <a:endCxn id="36" idx="0"/>
          </p:cNvCxnSpPr>
          <p:nvPr/>
        </p:nvCxnSpPr>
        <p:spPr>
          <a:xfrm>
            <a:off x="4714276" y="3289548"/>
            <a:ext cx="9755" cy="535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109508" y="3289548"/>
            <a:ext cx="1742" cy="535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702576" y="4006427"/>
            <a:ext cx="15148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14089" y="3821761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 P6(?) </a:t>
            </a:r>
            <a:r>
              <a:rPr lang="en-US" altLang="ko-KR" dirty="0" err="1" smtClean="0"/>
              <a:t>maxpooling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생성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465423" y="4210222"/>
            <a:ext cx="767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P2~P5 : 3 x 3 convolution</a:t>
            </a:r>
            <a:r>
              <a:rPr lang="ko-KR" altLang="en-US" dirty="0" smtClean="0"/>
              <a:t> 후</a:t>
            </a:r>
            <a:r>
              <a:rPr lang="en-US" altLang="ko-KR" dirty="0" smtClean="0"/>
              <a:t> RPN</a:t>
            </a:r>
            <a:r>
              <a:rPr lang="ko-KR" altLang="en-US" dirty="0" smtClean="0"/>
              <a:t>으로 보냄 </a:t>
            </a:r>
            <a:r>
              <a:rPr lang="en-US" altLang="ko-KR" dirty="0"/>
              <a:t>P</a:t>
            </a:r>
            <a:r>
              <a:rPr lang="en-US" altLang="ko-KR" dirty="0" smtClean="0"/>
              <a:t>6</a:t>
            </a:r>
            <a:r>
              <a:rPr lang="ko-KR" altLang="en-US" dirty="0" smtClean="0"/>
              <a:t>는 그냥 보냄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upsampling</a:t>
            </a:r>
            <a:r>
              <a:rPr lang="en-US" altLang="ko-KR" dirty="0" smtClean="0"/>
              <a:t>, feature map</a:t>
            </a:r>
            <a:r>
              <a:rPr lang="ko-KR" altLang="en-US" dirty="0" smtClean="0"/>
              <a:t>더하면서 </a:t>
            </a:r>
            <a:r>
              <a:rPr lang="en-US" altLang="ko-KR" dirty="0" smtClean="0"/>
              <a:t>feature data</a:t>
            </a:r>
            <a:r>
              <a:rPr lang="ko-KR" altLang="en-US" dirty="0" smtClean="0"/>
              <a:t>가 망가질 수 있어서 </a:t>
            </a:r>
            <a:r>
              <a:rPr lang="en-US" altLang="ko-KR" dirty="0" smtClean="0"/>
              <a:t>(?))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923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blog.kakaocdn.net/dn/c0pdEg/btqBL8vzmxg/1zkQAmbSKShCvdqXx8jXk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34998"/>
            <a:ext cx="7560840" cy="376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904682" y="3433565"/>
            <a:ext cx="3323502" cy="8707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50" y="811668"/>
            <a:ext cx="8358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최종 생성된 </a:t>
            </a:r>
            <a:r>
              <a:rPr lang="en-US" altLang="ko-KR" dirty="0" smtClean="0"/>
              <a:t>feature map(1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각각 </a:t>
            </a:r>
            <a:r>
              <a:rPr lang="en-US" altLang="ko-KR" dirty="0" smtClean="0"/>
              <a:t>RPN</a:t>
            </a:r>
            <a:r>
              <a:rPr lang="ko-KR" altLang="en-US" dirty="0" smtClean="0"/>
              <a:t>적용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classification, </a:t>
            </a:r>
            <a:r>
              <a:rPr lang="en-US" altLang="ko-KR" dirty="0" err="1" smtClean="0"/>
              <a:t>bbox</a:t>
            </a:r>
            <a:r>
              <a:rPr lang="en-US" altLang="ko-KR" dirty="0" smtClean="0"/>
              <a:t> regression output</a:t>
            </a:r>
            <a:r>
              <a:rPr lang="ko-KR" altLang="en-US" dirty="0" smtClean="0"/>
              <a:t>도출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9368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blog.kakaocdn.net/dn/c0pdEg/btqBL8vzmxg/1zkQAmbSKShCvdqXx8jXk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34998"/>
            <a:ext cx="7560840" cy="376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244136" y="3505572"/>
            <a:ext cx="3024336" cy="16561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50" y="811668"/>
            <a:ext cx="8786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Anchor box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output</a:t>
            </a:r>
            <a:r>
              <a:rPr lang="ko-KR" altLang="en-US" dirty="0" smtClean="0"/>
              <a:t>으로 얻은 </a:t>
            </a:r>
            <a:r>
              <a:rPr lang="en-US" altLang="ko-KR" dirty="0" err="1" smtClean="0"/>
              <a:t>bbox</a:t>
            </a:r>
            <a:r>
              <a:rPr lang="en-US" altLang="ko-KR" dirty="0" smtClean="0"/>
              <a:t> regression</a:t>
            </a:r>
            <a:r>
              <a:rPr lang="ko-KR" altLang="en-US" dirty="0" smtClean="0"/>
              <a:t>값을 원래 이미지로                                </a:t>
            </a:r>
            <a:endParaRPr lang="en-US" altLang="ko-KR" dirty="0" smtClean="0"/>
          </a:p>
          <a:p>
            <a:r>
              <a:rPr lang="en-US" altLang="ko-KR" dirty="0" smtClean="0"/>
              <a:t>                            projection</a:t>
            </a:r>
          </a:p>
        </p:txBody>
      </p:sp>
    </p:spTree>
    <p:extLst>
      <p:ext uri="{BB962C8B-B14F-4D97-AF65-F5344CB8AC3E}">
        <p14:creationId xmlns:p14="http://schemas.microsoft.com/office/powerpoint/2010/main" val="1839490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9950" y="811668"/>
            <a:ext cx="8358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최종 생성된 </a:t>
            </a:r>
            <a:r>
              <a:rPr lang="en-US" altLang="ko-KR" dirty="0" smtClean="0"/>
              <a:t>feature map(1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각각 </a:t>
            </a:r>
            <a:r>
              <a:rPr lang="en-US" altLang="ko-KR" dirty="0" smtClean="0"/>
              <a:t>RPN</a:t>
            </a:r>
            <a:r>
              <a:rPr lang="ko-KR" altLang="en-US" dirty="0" smtClean="0"/>
              <a:t>적용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classification, </a:t>
            </a:r>
            <a:r>
              <a:rPr lang="en-US" altLang="ko-KR" dirty="0" err="1" smtClean="0"/>
              <a:t>bbox</a:t>
            </a:r>
            <a:r>
              <a:rPr lang="en-US" altLang="ko-KR" dirty="0" smtClean="0"/>
              <a:t> regression output</a:t>
            </a:r>
            <a:r>
              <a:rPr lang="ko-KR" altLang="en-US" dirty="0" smtClean="0"/>
              <a:t>도출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1706092"/>
            <a:ext cx="763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pyramid feature map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scale 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x ratio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anchor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9592" y="2165313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RPN output : classification, </a:t>
            </a:r>
            <a:r>
              <a:rPr lang="en-US" altLang="ko-KR" dirty="0" err="1" smtClean="0"/>
              <a:t>bbox</a:t>
            </a:r>
            <a:r>
              <a:rPr lang="en-US" altLang="ko-KR" dirty="0" smtClean="0"/>
              <a:t> regression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(delta)</a:t>
            </a:r>
            <a:endParaRPr lang="ko-KR" altLang="en-US" dirty="0"/>
          </a:p>
        </p:txBody>
      </p:sp>
      <p:pic>
        <p:nvPicPr>
          <p:cNvPr id="24578" name="Picture 2" descr="https://blog.kakaocdn.net/dn/baabBQ/btqBNjRVKv1/h9pp9vQaCZiTft6ZOQbSr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34645"/>
            <a:ext cx="4162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25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blog.kakaocdn.net/dn/c0pdEg/btqBL8vzmxg/1zkQAmbSKShCvdqXx8jXk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34998"/>
            <a:ext cx="7560840" cy="376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2918" y="2209428"/>
            <a:ext cx="1900850" cy="28803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50" y="811668"/>
            <a:ext cx="8786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nms</a:t>
            </a:r>
            <a:r>
              <a:rPr lang="en-US" altLang="ko-KR" dirty="0" smtClean="0"/>
              <a:t>(Non-max-suppression) : </a:t>
            </a:r>
            <a:r>
              <a:rPr lang="ko-KR" altLang="en-US" dirty="0" smtClean="0"/>
              <a:t>생성된 </a:t>
            </a:r>
            <a:r>
              <a:rPr lang="en-US" altLang="ko-KR" dirty="0" smtClean="0"/>
              <a:t>anchor box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가 가장 높은 </a:t>
            </a:r>
            <a:r>
              <a:rPr lang="en-US" altLang="ko-KR" dirty="0" smtClean="0"/>
              <a:t>anchor box</a:t>
            </a:r>
            <a:r>
              <a:rPr lang="ko-KR" altLang="en-US" dirty="0" smtClean="0"/>
              <a:t>를 제외하고 모두 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74935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https://blog.kakaocdn.net/dn/pmKJ1/btqBNL8zOeZ/mhXKyB4bzar91loWeXDRK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645860"/>
            <a:ext cx="36099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6" name="Picture 2" descr="https://blog.kakaocdn.net/dn/PXITn/btqBPYeLB97/DkUzLcNqCodJd9nEnhphq1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00" y="3310234"/>
            <a:ext cx="39433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9950" y="811668"/>
            <a:ext cx="8786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nms</a:t>
            </a:r>
            <a:r>
              <a:rPr lang="en-US" altLang="ko-KR" dirty="0" smtClean="0"/>
              <a:t>(Non-max-suppression) : </a:t>
            </a:r>
            <a:r>
              <a:rPr lang="ko-KR" altLang="en-US" dirty="0" smtClean="0"/>
              <a:t>생성된 </a:t>
            </a:r>
            <a:r>
              <a:rPr lang="en-US" altLang="ko-KR" dirty="0" smtClean="0"/>
              <a:t>anchor box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가 가장 높은 </a:t>
            </a:r>
            <a:r>
              <a:rPr lang="en-US" altLang="ko-KR" dirty="0" smtClean="0"/>
              <a:t>anchor box</a:t>
            </a:r>
            <a:r>
              <a:rPr lang="ko-KR" altLang="en-US" dirty="0" smtClean="0"/>
              <a:t>를 제외하고 모두 삭제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99592" y="1705372"/>
            <a:ext cx="101312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원래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anchor </a:t>
            </a:r>
            <a:r>
              <a:rPr lang="ko-KR" altLang="en-US" dirty="0" smtClean="0"/>
              <a:t>좌표 대입 </a:t>
            </a:r>
            <a:endParaRPr lang="en-US" altLang="ko-KR" dirty="0" smtClean="0"/>
          </a:p>
          <a:p>
            <a:r>
              <a:rPr lang="en-US" altLang="ko-KR" dirty="0" smtClean="0"/>
              <a:t>Normalized </a:t>
            </a:r>
            <a:r>
              <a:rPr lang="en-US" altLang="ko-KR" dirty="0" err="1" smtClean="0"/>
              <a:t>coorinate</a:t>
            </a:r>
            <a:r>
              <a:rPr lang="ko-KR" altLang="en-US" dirty="0" smtClean="0"/>
              <a:t>로 대응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fpn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각기다른</a:t>
            </a:r>
            <a:r>
              <a:rPr lang="ko-KR" altLang="en-US" dirty="0" smtClean="0"/>
              <a:t> </a:t>
            </a:r>
            <a:r>
              <a:rPr lang="en-US" altLang="ko-KR" dirty="0" smtClean="0"/>
              <a:t>feature map </a:t>
            </a:r>
            <a:r>
              <a:rPr lang="ko-KR" altLang="en-US" dirty="0" err="1" smtClean="0"/>
              <a:t>크기가짐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좌표계로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Nms</a:t>
            </a:r>
            <a:r>
              <a:rPr lang="ko-KR" altLang="en-US" dirty="0" smtClean="0"/>
              <a:t>알고리즘으로 </a:t>
            </a:r>
            <a:r>
              <a:rPr lang="en-US" altLang="ko-KR" dirty="0" smtClean="0"/>
              <a:t>anchor</a:t>
            </a:r>
            <a:r>
              <a:rPr lang="ko-KR" altLang="en-US" dirty="0" err="1" smtClean="0"/>
              <a:t>갯수</a:t>
            </a:r>
            <a:r>
              <a:rPr lang="ko-KR" altLang="en-US" dirty="0" smtClean="0"/>
              <a:t> 줄이기</a:t>
            </a:r>
            <a:r>
              <a:rPr lang="en-US" altLang="ko-KR" dirty="0" smtClean="0"/>
              <a:t>(classification score</a:t>
            </a:r>
            <a:r>
              <a:rPr lang="ko-KR" altLang="en-US" dirty="0" smtClean="0"/>
              <a:t>가 높은 </a:t>
            </a:r>
            <a:r>
              <a:rPr lang="en-US" altLang="ko-KR" dirty="0" smtClean="0"/>
              <a:t>anchor</a:t>
            </a:r>
            <a:r>
              <a:rPr lang="ko-KR" altLang="en-US" dirty="0" smtClean="0"/>
              <a:t>제외하고 나머지 지우기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Nms</a:t>
            </a:r>
            <a:r>
              <a:rPr lang="ko-KR" altLang="en-US" dirty="0" smtClean="0"/>
              <a:t>알고리즘 첨부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높은것과</a:t>
            </a:r>
            <a:r>
              <a:rPr lang="ko-KR" altLang="en-US" dirty="0" smtClean="0"/>
              <a:t> 다른 </a:t>
            </a:r>
            <a:r>
              <a:rPr lang="en-US" altLang="ko-KR" dirty="0" err="1" smtClean="0"/>
              <a:t>bbox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IOU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IoU</a:t>
            </a:r>
            <a:r>
              <a:rPr lang="ko-KR" altLang="en-US" dirty="0" smtClean="0"/>
              <a:t>가  </a:t>
            </a:r>
            <a:r>
              <a:rPr lang="en-US" altLang="ko-KR" dirty="0" err="1" smtClean="0"/>
              <a:t>bbox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0.7</a:t>
            </a:r>
            <a:r>
              <a:rPr lang="ko-KR" altLang="en-US" dirty="0" smtClean="0"/>
              <a:t>이 넘어가면 두 </a:t>
            </a:r>
            <a:r>
              <a:rPr lang="en-US" altLang="ko-KR" dirty="0" err="1" smtClean="0"/>
              <a:t>bbox</a:t>
            </a:r>
            <a:r>
              <a:rPr lang="ko-KR" altLang="en-US" dirty="0" smtClean="0"/>
              <a:t>는 동일 </a:t>
            </a:r>
            <a:r>
              <a:rPr lang="en-US" altLang="ko-KR" dirty="0" smtClean="0"/>
              <a:t>object detect</a:t>
            </a:r>
            <a:r>
              <a:rPr lang="ko-KR" altLang="en-US" dirty="0" smtClean="0"/>
              <a:t>한 것이라 간주</a:t>
            </a:r>
            <a:endParaRPr lang="en-US" altLang="ko-KR" dirty="0" smtClean="0"/>
          </a:p>
          <a:p>
            <a:r>
              <a:rPr lang="en-US" altLang="ko-KR" dirty="0" smtClean="0"/>
              <a:t>Score </a:t>
            </a:r>
            <a:r>
              <a:rPr lang="ko-KR" altLang="en-US" dirty="0" smtClean="0"/>
              <a:t>낮은 </a:t>
            </a:r>
            <a:r>
              <a:rPr lang="en-US" altLang="ko-KR" dirty="0" err="1" smtClean="0"/>
              <a:t>bbox</a:t>
            </a:r>
            <a:r>
              <a:rPr lang="ko-KR" altLang="en-US" dirty="0" smtClean="0"/>
              <a:t>는 지우는 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객체마다 높은 </a:t>
            </a:r>
            <a:r>
              <a:rPr lang="en-US" altLang="ko-KR" dirty="0" smtClean="0"/>
              <a:t>score</a:t>
            </a:r>
            <a:r>
              <a:rPr lang="ko-KR" altLang="en-US" dirty="0"/>
              <a:t> </a:t>
            </a:r>
            <a:r>
              <a:rPr lang="en-US" altLang="ko-KR" dirty="0" smtClean="0"/>
              <a:t>box</a:t>
            </a:r>
            <a:r>
              <a:rPr lang="ko-KR" altLang="en-US" dirty="0" smtClean="0"/>
              <a:t>만 남김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9230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blog.kakaocdn.net/dn/c0pdEg/btqBL8vzmxg/1zkQAmbSKShCvdqXx8jXk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34998"/>
            <a:ext cx="7560840" cy="376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2918" y="4297660"/>
            <a:ext cx="5573258" cy="7920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50" y="811668"/>
            <a:ext cx="8786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RoI</a:t>
            </a:r>
            <a:r>
              <a:rPr lang="en-US" altLang="ko-KR" dirty="0" smtClean="0"/>
              <a:t> align : </a:t>
            </a:r>
            <a:r>
              <a:rPr lang="ko-KR" altLang="en-US" dirty="0" smtClean="0"/>
              <a:t>각각 크기가 서로 다른 </a:t>
            </a:r>
            <a:r>
              <a:rPr lang="en-US" altLang="ko-KR" dirty="0" smtClean="0"/>
              <a:t>anchor box</a:t>
            </a:r>
            <a:r>
              <a:rPr lang="ko-KR" altLang="en-US" dirty="0" smtClean="0"/>
              <a:t>들을 </a:t>
            </a:r>
            <a:r>
              <a:rPr lang="en-US" altLang="ko-KR" dirty="0" err="1" smtClean="0"/>
              <a:t>RoI</a:t>
            </a:r>
            <a:r>
              <a:rPr lang="en-US" altLang="ko-KR" dirty="0" smtClean="0"/>
              <a:t> align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맞춰줌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32279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9950" y="811668"/>
            <a:ext cx="8786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RoI</a:t>
            </a:r>
            <a:r>
              <a:rPr lang="en-US" altLang="ko-KR" dirty="0" smtClean="0"/>
              <a:t> align : </a:t>
            </a:r>
            <a:r>
              <a:rPr lang="ko-KR" altLang="en-US" dirty="0" smtClean="0"/>
              <a:t>각각 크기가 서로 다른 </a:t>
            </a:r>
            <a:r>
              <a:rPr lang="en-US" altLang="ko-KR" dirty="0" smtClean="0"/>
              <a:t>anchor box</a:t>
            </a:r>
            <a:r>
              <a:rPr lang="ko-KR" altLang="en-US" dirty="0" smtClean="0"/>
              <a:t>들을 </a:t>
            </a:r>
            <a:r>
              <a:rPr lang="en-US" altLang="ko-KR" dirty="0" err="1" smtClean="0"/>
              <a:t>RoI</a:t>
            </a:r>
            <a:r>
              <a:rPr lang="en-US" altLang="ko-KR" dirty="0" smtClean="0"/>
              <a:t> align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맞춰줌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0732" y="1417340"/>
            <a:ext cx="972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faster </a:t>
            </a:r>
            <a:r>
              <a:rPr lang="en-US" altLang="ko-KR" dirty="0" err="1" smtClean="0"/>
              <a:t>rcnn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object detection</a:t>
            </a:r>
            <a:r>
              <a:rPr lang="ko-KR" altLang="en-US" dirty="0" smtClean="0"/>
              <a:t>을 위한 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정확한 위치정보 담는 것은 중요하지 않음</a:t>
            </a:r>
            <a:endParaRPr lang="en-US" altLang="ko-KR" dirty="0" smtClean="0"/>
          </a:p>
          <a:p>
            <a:r>
              <a:rPr lang="ko-KR" altLang="en-US" dirty="0"/>
              <a:t>인</a:t>
            </a:r>
            <a:r>
              <a:rPr lang="ko-KR" altLang="en-US" dirty="0" smtClean="0"/>
              <a:t>접 픽셀들로 </a:t>
            </a:r>
            <a:r>
              <a:rPr lang="en-US" altLang="ko-KR" dirty="0" smtClean="0"/>
              <a:t>box</a:t>
            </a:r>
            <a:r>
              <a:rPr lang="ko-KR" altLang="en-US" dirty="0" smtClean="0"/>
              <a:t>이동 후 </a:t>
            </a:r>
            <a:r>
              <a:rPr lang="en-US" altLang="ko-KR" dirty="0" smtClean="0"/>
              <a:t>pooling </a:t>
            </a:r>
            <a:r>
              <a:rPr lang="ko-KR" altLang="en-US" dirty="0" smtClean="0"/>
              <a:t>진행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4781838"/>
            <a:ext cx="534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*input</a:t>
            </a:r>
            <a:r>
              <a:rPr lang="ko-KR" altLang="en-US" dirty="0" smtClean="0"/>
              <a:t>위치 정보 왜곡 </a:t>
            </a:r>
            <a:r>
              <a:rPr lang="en-US" altLang="ko-KR" dirty="0" smtClean="0"/>
              <a:t>segmentation</a:t>
            </a:r>
            <a:r>
              <a:rPr lang="ko-KR" altLang="en-US" dirty="0" smtClean="0"/>
              <a:t>에는 문제발생</a:t>
            </a:r>
            <a:endParaRPr lang="ko-KR" altLang="en-US" dirty="0"/>
          </a:p>
        </p:txBody>
      </p:sp>
      <p:pic>
        <p:nvPicPr>
          <p:cNvPr id="4098" name="Picture 2" descr="https://blog.kakaocdn.net/dn/bg066F/btqWX6pzU0Z/qyj7on7mqtqqeTqMWbb8p1/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5" y="2127668"/>
            <a:ext cx="5517713" cy="250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09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855" y="350003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OCR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409228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텍스트 인식모델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Picture 2" descr="Mask R-CN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23528" y="985788"/>
            <a:ext cx="8440117" cy="42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821365" y="2929508"/>
            <a:ext cx="11166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5537" y="1345332"/>
            <a:ext cx="1440160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020272" y="2929508"/>
            <a:ext cx="11166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23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9950" y="811668"/>
            <a:ext cx="8786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RoI</a:t>
            </a:r>
            <a:r>
              <a:rPr lang="en-US" altLang="ko-KR" dirty="0" smtClean="0"/>
              <a:t> align : </a:t>
            </a:r>
            <a:r>
              <a:rPr lang="ko-KR" altLang="en-US" dirty="0" smtClean="0"/>
              <a:t>각각 크기가 서로 다른 </a:t>
            </a:r>
            <a:r>
              <a:rPr lang="en-US" altLang="ko-KR" dirty="0" smtClean="0"/>
              <a:t>anchor box</a:t>
            </a:r>
            <a:r>
              <a:rPr lang="ko-KR" altLang="en-US" dirty="0" smtClean="0"/>
              <a:t>들을 </a:t>
            </a:r>
            <a:r>
              <a:rPr lang="en-US" altLang="ko-KR" dirty="0" err="1" smtClean="0"/>
              <a:t>RoI</a:t>
            </a:r>
            <a:r>
              <a:rPr lang="en-US" altLang="ko-KR" dirty="0" smtClean="0"/>
              <a:t> align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맞춰줌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0732" y="1417340"/>
            <a:ext cx="972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faster </a:t>
            </a:r>
            <a:r>
              <a:rPr lang="en-US" altLang="ko-KR" dirty="0" err="1" smtClean="0"/>
              <a:t>rcnn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object detection</a:t>
            </a:r>
            <a:r>
              <a:rPr lang="ko-KR" altLang="en-US" dirty="0" smtClean="0"/>
              <a:t>을 위한 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정확한 위치정보 담는 것은 중요하지 않음</a:t>
            </a:r>
            <a:endParaRPr lang="en-US" altLang="ko-KR" dirty="0" smtClean="0"/>
          </a:p>
          <a:p>
            <a:r>
              <a:rPr lang="ko-KR" altLang="en-US" dirty="0"/>
              <a:t>인</a:t>
            </a:r>
            <a:r>
              <a:rPr lang="ko-KR" altLang="en-US" dirty="0" smtClean="0"/>
              <a:t>접 픽셀들로 </a:t>
            </a:r>
            <a:r>
              <a:rPr lang="en-US" altLang="ko-KR" dirty="0" smtClean="0"/>
              <a:t>box</a:t>
            </a:r>
            <a:r>
              <a:rPr lang="ko-KR" altLang="en-US" dirty="0" smtClean="0"/>
              <a:t>이동 후 </a:t>
            </a:r>
            <a:r>
              <a:rPr lang="en-US" altLang="ko-KR" dirty="0" smtClean="0"/>
              <a:t>pooling </a:t>
            </a:r>
            <a:r>
              <a:rPr lang="ko-KR" altLang="en-US" dirty="0" smtClean="0"/>
              <a:t>진행</a:t>
            </a:r>
            <a:endParaRPr lang="ko-KR" altLang="en-US" dirty="0"/>
          </a:p>
        </p:txBody>
      </p:sp>
      <p:pic>
        <p:nvPicPr>
          <p:cNvPr id="33794" name="Picture 2" descr="https://blog.kakaocdn.net/dn/5OovR/btqWU7C66AY/rmjlJvkpVcEcJAhnOzo1Wk/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02847"/>
            <a:ext cx="270550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 descr="https://blog.kakaocdn.net/dn/b6Rv3B/btqWX5RQ5uP/fHfCtQqlZxcKKM30ClqRm1/im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02848"/>
            <a:ext cx="2692037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8" name="Picture 6" descr="https://blog.kakaocdn.net/dn/bAGaev/btqW1tx6Gp4/b8iR1VphiOCC7Nw6DD4PZk/im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901" y="2902847"/>
            <a:ext cx="2821539" cy="20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698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s://blog.kakaocdn.net/dn/q3nWm/btqWXbLASnM/TstOP68QMmH31nPjJBMUD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01" y="1777380"/>
            <a:ext cx="82962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9950" y="811668"/>
            <a:ext cx="8786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RoI</a:t>
            </a:r>
            <a:r>
              <a:rPr lang="en-US" altLang="ko-KR" dirty="0" smtClean="0"/>
              <a:t> align : </a:t>
            </a:r>
            <a:r>
              <a:rPr lang="ko-KR" altLang="en-US" dirty="0" smtClean="0"/>
              <a:t>각각 크기가 서로 다른 </a:t>
            </a:r>
            <a:r>
              <a:rPr lang="en-US" altLang="ko-KR" dirty="0" smtClean="0"/>
              <a:t>anchor box</a:t>
            </a:r>
            <a:r>
              <a:rPr lang="ko-KR" altLang="en-US" dirty="0" smtClean="0"/>
              <a:t>들을 </a:t>
            </a:r>
            <a:r>
              <a:rPr lang="en-US" altLang="ko-KR" dirty="0" err="1" smtClean="0"/>
              <a:t>RoI</a:t>
            </a:r>
            <a:r>
              <a:rPr lang="en-US" altLang="ko-KR" dirty="0" smtClean="0"/>
              <a:t> align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맞춰줌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3589" y="1273324"/>
            <a:ext cx="972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faster </a:t>
            </a:r>
            <a:r>
              <a:rPr lang="en-US" altLang="ko-KR" dirty="0" err="1" smtClean="0"/>
              <a:t>rcnn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object detection</a:t>
            </a:r>
            <a:r>
              <a:rPr lang="ko-KR" altLang="en-US" dirty="0" smtClean="0"/>
              <a:t>을 위한 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정확한 위치정보 담는 것은 중요하지 않음</a:t>
            </a:r>
            <a:endParaRPr lang="en-US" altLang="ko-KR" dirty="0" smtClean="0"/>
          </a:p>
          <a:p>
            <a:r>
              <a:rPr lang="ko-KR" altLang="en-US" dirty="0"/>
              <a:t>인</a:t>
            </a:r>
            <a:r>
              <a:rPr lang="ko-KR" altLang="en-US" dirty="0" smtClean="0"/>
              <a:t>접 픽셀들로 </a:t>
            </a:r>
            <a:r>
              <a:rPr lang="en-US" altLang="ko-KR" dirty="0" smtClean="0"/>
              <a:t>box</a:t>
            </a:r>
            <a:r>
              <a:rPr lang="ko-KR" altLang="en-US" dirty="0" smtClean="0"/>
              <a:t>이동 후 </a:t>
            </a:r>
            <a:r>
              <a:rPr lang="en-US" altLang="ko-KR" dirty="0" smtClean="0"/>
              <a:t>pooling </a:t>
            </a:r>
            <a:r>
              <a:rPr lang="ko-KR" altLang="en-US" dirty="0" smtClean="0"/>
              <a:t>진행</a:t>
            </a:r>
            <a:endParaRPr lang="ko-KR" altLang="en-US" dirty="0"/>
          </a:p>
        </p:txBody>
      </p:sp>
      <p:pic>
        <p:nvPicPr>
          <p:cNvPr id="7" name="Picture 2" descr="C:\Users\tykim\Desktop\캡쳐\20210525_1802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99" y="4513684"/>
            <a:ext cx="6858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702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9950" y="811668"/>
            <a:ext cx="8786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RoI</a:t>
            </a:r>
            <a:r>
              <a:rPr lang="en-US" altLang="ko-KR" dirty="0" smtClean="0"/>
              <a:t> align : </a:t>
            </a:r>
            <a:r>
              <a:rPr lang="ko-KR" altLang="en-US" dirty="0" smtClean="0"/>
              <a:t>각각 크기가 서로 다른 </a:t>
            </a:r>
            <a:r>
              <a:rPr lang="en-US" altLang="ko-KR" dirty="0" smtClean="0"/>
              <a:t>anchor box</a:t>
            </a:r>
            <a:r>
              <a:rPr lang="ko-KR" altLang="en-US" dirty="0" smtClean="0"/>
              <a:t>들을 </a:t>
            </a:r>
            <a:r>
              <a:rPr lang="en-US" altLang="ko-KR" dirty="0" err="1" smtClean="0"/>
              <a:t>RoI</a:t>
            </a:r>
            <a:r>
              <a:rPr lang="en-US" altLang="ko-KR" dirty="0" smtClean="0"/>
              <a:t> align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맞춰줌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5536" y="16333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Bilinaer</a:t>
            </a:r>
            <a:r>
              <a:rPr lang="en-US" altLang="ko-KR" dirty="0" smtClean="0"/>
              <a:t> interpolation</a:t>
            </a:r>
            <a:r>
              <a:rPr lang="ko-KR" altLang="en-US" dirty="0" smtClean="0"/>
              <a:t>을 이용해 위치정보를 담는 </a:t>
            </a:r>
            <a:r>
              <a:rPr lang="en-US" altLang="ko-KR" dirty="0" err="1" smtClean="0"/>
              <a:t>RoI</a:t>
            </a:r>
            <a:r>
              <a:rPr lang="en-US" altLang="ko-KR" dirty="0" smtClean="0"/>
              <a:t> align</a:t>
            </a:r>
            <a:r>
              <a:rPr lang="ko-KR" altLang="en-US" dirty="0" smtClean="0"/>
              <a:t>을 이용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095086" y="29295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L = </a:t>
            </a:r>
            <a:r>
              <a:rPr lang="en-US" altLang="ko-KR" dirty="0" err="1"/>
              <a:t>Lcls</a:t>
            </a:r>
            <a:r>
              <a:rPr lang="en-US" altLang="ko-KR" dirty="0"/>
              <a:t> + </a:t>
            </a:r>
            <a:r>
              <a:rPr lang="en-US" altLang="ko-KR" dirty="0" err="1"/>
              <a:t>Lbox</a:t>
            </a:r>
            <a:r>
              <a:rPr lang="en-US" altLang="ko-KR" dirty="0"/>
              <a:t> + </a:t>
            </a:r>
            <a:r>
              <a:rPr lang="en-US" altLang="ko-KR" dirty="0" err="1"/>
              <a:t>Lmask</a:t>
            </a:r>
            <a:endParaRPr lang="en-US" altLang="ko-KR" dirty="0"/>
          </a:p>
          <a:p>
            <a:r>
              <a:rPr lang="en-US" altLang="ko-KR" dirty="0"/>
              <a:t> - </a:t>
            </a:r>
            <a:r>
              <a:rPr lang="en-US" altLang="ko-KR" dirty="0" err="1"/>
              <a:t>Lcls</a:t>
            </a:r>
            <a:r>
              <a:rPr lang="en-US" altLang="ko-KR" dirty="0"/>
              <a:t> : </a:t>
            </a:r>
            <a:r>
              <a:rPr lang="en-US" altLang="ko-KR" dirty="0" err="1"/>
              <a:t>Softmax</a:t>
            </a:r>
            <a:r>
              <a:rPr lang="en-US" altLang="ko-KR" dirty="0"/>
              <a:t> Cross Entropy (loss of classification)</a:t>
            </a:r>
          </a:p>
          <a:p>
            <a:r>
              <a:rPr lang="en-US" altLang="ko-KR" dirty="0"/>
              <a:t> - </a:t>
            </a:r>
            <a:r>
              <a:rPr lang="en-US" altLang="ko-KR" dirty="0" err="1"/>
              <a:t>Lbox</a:t>
            </a:r>
            <a:r>
              <a:rPr lang="en-US" altLang="ko-KR" dirty="0"/>
              <a:t> : </a:t>
            </a:r>
            <a:r>
              <a:rPr lang="en-US" altLang="ko-KR" dirty="0" err="1"/>
              <a:t>bbox</a:t>
            </a:r>
            <a:r>
              <a:rPr lang="en-US" altLang="ko-KR" dirty="0"/>
              <a:t> regression</a:t>
            </a:r>
          </a:p>
          <a:p>
            <a:r>
              <a:rPr lang="en-US" altLang="ko-KR" dirty="0"/>
              <a:t> - </a:t>
            </a:r>
            <a:r>
              <a:rPr lang="en-US" altLang="ko-KR" dirty="0" err="1"/>
              <a:t>Lmask</a:t>
            </a:r>
            <a:r>
              <a:rPr lang="en-US" altLang="ko-KR" dirty="0"/>
              <a:t> : Binary Cross </a:t>
            </a:r>
            <a:r>
              <a:rPr lang="en-US" altLang="ko-KR" dirty="0" smtClean="0"/>
              <a:t>Entropy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8017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blog.kakaocdn.net/dn/c0pdEg/btqBL8vzmxg/1zkQAmbSKShCvdqXx8jXk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61356"/>
            <a:ext cx="7560840" cy="376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915816" y="4412050"/>
            <a:ext cx="3816423" cy="8904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50" y="811668"/>
            <a:ext cx="8786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Mask branch : Fast RCNN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classification, </a:t>
            </a:r>
            <a:r>
              <a:rPr lang="en-US" altLang="ko-KR" dirty="0" err="1" smtClean="0"/>
              <a:t>bbox</a:t>
            </a:r>
            <a:r>
              <a:rPr lang="en-US" altLang="ko-KR" dirty="0" smtClean="0"/>
              <a:t> regression branch</a:t>
            </a:r>
            <a:r>
              <a:rPr lang="ko-KR" altLang="en-US" dirty="0" smtClean="0"/>
              <a:t>와 더불어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mask branch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anchor box</a:t>
            </a:r>
            <a:r>
              <a:rPr lang="ko-KR" altLang="en-US" dirty="0" smtClean="0"/>
              <a:t>값을 통과시킴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450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chinelearningkorea.com/wp-content/uploads/2019/07/image-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5292"/>
            <a:ext cx="48006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achinelearningkorea.com/wp-content/uploads/2019/07/image-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37" y="3073524"/>
            <a:ext cx="809340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096" y="1993404"/>
            <a:ext cx="3347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/>
              <a:t>1) Classification</a:t>
            </a:r>
          </a:p>
          <a:p>
            <a:r>
              <a:rPr lang="fr-FR" altLang="ko-KR" dirty="0"/>
              <a:t>2) Object detection</a:t>
            </a:r>
          </a:p>
          <a:p>
            <a:r>
              <a:rPr lang="fr-FR" altLang="ko-KR" dirty="0"/>
              <a:t>3) 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8036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기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6673" y="913284"/>
            <a:ext cx="2977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/>
              <a:t>Instance segmentation</a:t>
            </a:r>
            <a:endParaRPr lang="ko-KR" altLang="en-US" b="1" dirty="0"/>
          </a:p>
        </p:txBody>
      </p:sp>
      <p:pic>
        <p:nvPicPr>
          <p:cNvPr id="6" name="Picture 2" descr="https://blog.kakaocdn.net/dn/bRHsAP/btqWUpxkKIH/L7l9x3pcMKL8fBS2qEzbzk/im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68" y="1417340"/>
            <a:ext cx="4843011" cy="386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6136" y="2141240"/>
            <a:ext cx="2223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object </a:t>
            </a:r>
            <a:endParaRPr lang="en-US" altLang="ko-KR" b="1" dirty="0" smtClean="0"/>
          </a:p>
          <a:p>
            <a:r>
              <a:rPr lang="en-US" altLang="ko-KR" b="1" dirty="0" smtClean="0"/>
              <a:t>detection task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          +</a:t>
            </a:r>
          </a:p>
          <a:p>
            <a:endParaRPr lang="en-US" altLang="ko-KR" b="1" dirty="0"/>
          </a:p>
          <a:p>
            <a:r>
              <a:rPr lang="en-US" altLang="ko-KR" b="1" dirty="0"/>
              <a:t>semantic </a:t>
            </a:r>
            <a:endParaRPr lang="en-US" altLang="ko-KR" b="1" dirty="0" smtClean="0"/>
          </a:p>
          <a:p>
            <a:r>
              <a:rPr lang="en-US" altLang="ko-KR" b="1" dirty="0" smtClean="0"/>
              <a:t>segmentation </a:t>
            </a:r>
            <a:r>
              <a:rPr lang="en-US" altLang="ko-KR" b="1" dirty="0"/>
              <a:t>task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0140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5" name="Picture 2" descr="http://machinelearningkorea.com/wp-content/uploads/2019/07/image-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61" y="1485528"/>
            <a:ext cx="576011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73119" y="144947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RPN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07379" y="2111286"/>
            <a:ext cx="27938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c</a:t>
            </a:r>
            <a:r>
              <a:rPr lang="en-US" altLang="ko-KR" b="1" dirty="0" smtClean="0"/>
              <a:t>lassification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branch</a:t>
            </a:r>
          </a:p>
          <a:p>
            <a:pPr algn="ctr"/>
            <a:r>
              <a:rPr lang="en-US" altLang="ko-KR" b="1" dirty="0" err="1"/>
              <a:t>b</a:t>
            </a:r>
            <a:r>
              <a:rPr lang="en-US" altLang="ko-KR" b="1" dirty="0" err="1" smtClean="0"/>
              <a:t>box</a:t>
            </a:r>
            <a:r>
              <a:rPr lang="en-US" altLang="ko-KR" b="1" dirty="0" smtClean="0"/>
              <a:t> regression branch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en-US" altLang="ko-KR" b="1" dirty="0" smtClean="0"/>
          </a:p>
          <a:p>
            <a:pPr algn="ctr"/>
            <a:r>
              <a:rPr lang="en-US" altLang="ko-KR" b="1" dirty="0" smtClean="0"/>
              <a:t>+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en-US" altLang="ko-KR" b="1" dirty="0" smtClean="0"/>
          </a:p>
          <a:p>
            <a:pPr algn="ctr"/>
            <a:r>
              <a:rPr lang="en-US" altLang="ko-KR" b="1" dirty="0" smtClean="0"/>
              <a:t>mask branch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39703" y="3928328"/>
            <a:ext cx="17291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RoIAlign</a:t>
            </a:r>
            <a:r>
              <a:rPr lang="en-US" altLang="ko-KR" b="1" dirty="0"/>
              <a:t> layer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985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https://blog.kakaocdn.net/dn/0la9l/btqW8HCsFxL/Vk4TtWhixEt4gzdTo0srs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57300"/>
            <a:ext cx="8829023" cy="340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6823" y="1264032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Faster RCNN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5233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blog.kakaocdn.net/dn/cx1zeb/btqWX5EbBpp/SDi2o1RDnpCCs2ckVpA8d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21" y="1057299"/>
            <a:ext cx="8525659" cy="442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6823" y="1264032"/>
            <a:ext cx="15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Mask RCNN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6387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machinelearningkorea.com/wp-content/uploads/2019/07/image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56" y="3361556"/>
            <a:ext cx="711239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5400000">
            <a:off x="-36934" y="493660"/>
            <a:ext cx="480053" cy="47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55" y="35000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Mask RCNN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http://machinelearningkorea.com/wp-content/uploads/2019/07/image-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5292"/>
            <a:ext cx="48006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436096" y="2366218"/>
            <a:ext cx="3347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/>
              <a:t>1) Classification</a:t>
            </a:r>
          </a:p>
          <a:p>
            <a:r>
              <a:rPr lang="fr-FR" altLang="ko-KR" dirty="0"/>
              <a:t>2) Object detection</a:t>
            </a:r>
          </a:p>
          <a:p>
            <a:r>
              <a:rPr lang="fr-FR" altLang="ko-KR" dirty="0"/>
              <a:t>3) Image segmentation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5542880" y="1926019"/>
            <a:ext cx="1499061" cy="369332"/>
            <a:chOff x="5504780" y="1088658"/>
            <a:chExt cx="1499061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504780" y="1088658"/>
              <a:ext cx="1450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Mask RCNN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08104" y="1144945"/>
              <a:ext cx="1495737" cy="2876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꺾인 연결선 17"/>
          <p:cNvCxnSpPr/>
          <p:nvPr/>
        </p:nvCxnSpPr>
        <p:spPr>
          <a:xfrm rot="10800000" flipV="1">
            <a:off x="5508104" y="2130435"/>
            <a:ext cx="34776" cy="1098659"/>
          </a:xfrm>
          <a:prstGeom prst="bentConnector3">
            <a:avLst>
              <a:gd name="adj1" fmla="val 75735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508104" y="2988503"/>
            <a:ext cx="2520280" cy="287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42880" y="1561356"/>
            <a:ext cx="15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Faster RCNN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98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1127</Words>
  <Application>Microsoft Office PowerPoint</Application>
  <PresentationFormat>화면 슬라이드 쇼(16:10)</PresentationFormat>
  <Paragraphs>197</Paragraphs>
  <Slides>33</Slides>
  <Notes>33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tykim</dc:creator>
  <cp:lastModifiedBy>tykim</cp:lastModifiedBy>
  <cp:revision>198</cp:revision>
  <dcterms:created xsi:type="dcterms:W3CDTF">2021-04-14T05:28:49Z</dcterms:created>
  <dcterms:modified xsi:type="dcterms:W3CDTF">2021-05-25T14:33:15Z</dcterms:modified>
</cp:coreProperties>
</file>