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81" r:id="rId2"/>
    <p:sldId id="457" r:id="rId3"/>
    <p:sldId id="441" r:id="rId4"/>
    <p:sldId id="445" r:id="rId5"/>
    <p:sldId id="459" r:id="rId6"/>
    <p:sldId id="440" r:id="rId7"/>
    <p:sldId id="448" r:id="rId8"/>
    <p:sldId id="447" r:id="rId9"/>
    <p:sldId id="449" r:id="rId10"/>
    <p:sldId id="458" r:id="rId11"/>
    <p:sldId id="450" r:id="rId12"/>
    <p:sldId id="451" r:id="rId13"/>
    <p:sldId id="452" r:id="rId14"/>
    <p:sldId id="453" r:id="rId15"/>
    <p:sldId id="454" r:id="rId16"/>
    <p:sldId id="455" r:id="rId17"/>
    <p:sldId id="456" r:id="rId1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klee" initials="y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CD6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9536" autoAdjust="0"/>
  </p:normalViewPr>
  <p:slideViewPr>
    <p:cSldViewPr>
      <p:cViewPr varScale="1">
        <p:scale>
          <a:sx n="121" d="100"/>
          <a:sy n="121" d="100"/>
        </p:scale>
        <p:origin x="9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43D5-D8A5-4172-AC67-42DB2856FAE1}" type="datetimeFigureOut">
              <a:rPr lang="ko-KR" altLang="en-US" smtClean="0"/>
              <a:t>2014-01-06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FF63-D903-4886-A37A-52D5D9A82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9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5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7961"/>
            <a:ext cx="2686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14113" y="6220686"/>
            <a:ext cx="2411760" cy="6164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26462"/>
            <a:ext cx="1368152" cy="3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36512" y="1844824"/>
            <a:ext cx="9217024" cy="1080120"/>
          </a:xfrm>
        </p:spPr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Data Schema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1547664" y="3429000"/>
            <a:ext cx="6048672" cy="2641485"/>
          </a:xfrm>
        </p:spPr>
        <p:txBody>
          <a:bodyPr/>
          <a:lstStyle/>
          <a:p>
            <a:endParaRPr lang="en-US" altLang="ko-KR" sz="24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2014. 1. 3</a:t>
            </a:r>
          </a:p>
          <a:p>
            <a:r>
              <a:rPr lang="ko-KR" altLang="en-US" sz="2000" dirty="0" smtClean="0"/>
              <a:t>김태연</a:t>
            </a:r>
            <a:endParaRPr lang="en-US" altLang="ko-KR" sz="2000" dirty="0"/>
          </a:p>
          <a:p>
            <a:r>
              <a:rPr lang="ko-KR" altLang="en-US" sz="1800" dirty="0" err="1" smtClean="0"/>
              <a:t>경희대학교</a:t>
            </a:r>
            <a:r>
              <a:rPr lang="ko-KR" altLang="en-US" sz="1800" dirty="0" smtClean="0"/>
              <a:t> 컴퓨터공학과</a:t>
            </a:r>
            <a:endParaRPr lang="en-US" altLang="ko-KR" sz="18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 설계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 </a:t>
            </a:r>
            <a:r>
              <a:rPr lang="en-US" altLang="ko-KR" dirty="0" err="1" smtClean="0"/>
              <a:t>Dataschema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6561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entities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986452"/>
          </a:xfrm>
        </p:spPr>
        <p:txBody>
          <a:bodyPr/>
          <a:lstStyle/>
          <a:p>
            <a:r>
              <a:rPr lang="en-US" altLang="ko-KR" dirty="0" smtClean="0"/>
              <a:t>Entity</a:t>
            </a:r>
            <a:r>
              <a:rPr lang="ko-KR" altLang="en-US" dirty="0" smtClean="0"/>
              <a:t>는 최상의 객체로 </a:t>
            </a:r>
            <a:r>
              <a:rPr lang="en-US" altLang="ko-KR" dirty="0" smtClean="0"/>
              <a:t>users, sites, objects, groups</a:t>
            </a:r>
            <a:r>
              <a:rPr lang="ko-KR" altLang="en-US" dirty="0" smtClean="0"/>
              <a:t>을 포함하는 </a:t>
            </a:r>
            <a:r>
              <a:rPr lang="en-US" altLang="ko-KR" dirty="0" smtClean="0"/>
              <a:t>entities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4117"/>
              </p:ext>
            </p:extLst>
          </p:nvPr>
        </p:nvGraphicFramePr>
        <p:xfrm>
          <a:off x="443989" y="1963293"/>
          <a:ext cx="7656402" cy="4132326"/>
        </p:xfrm>
        <a:graphic>
          <a:graphicData uri="http://schemas.openxmlformats.org/drawingml/2006/table">
            <a:tbl>
              <a:tblPr/>
              <a:tblGrid>
                <a:gridCol w="3828201"/>
                <a:gridCol w="3828201"/>
              </a:tblGrid>
              <a:tr h="3998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entity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Primary 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type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object, user, site, group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subtype -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임의의 하위 유형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owner_guid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해당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entity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소유주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site_guid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elgg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 설치된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site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container_guid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그룹간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콘텐츠를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연결하는데 사용되는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access_id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접근 권한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time_created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생성된 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time_updated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최근 수정된 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last_action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마지막 수행 작업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enabled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사용 여부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_x210782440" descr="EMB00001f501c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" y="1962944"/>
            <a:ext cx="344915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2966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202476"/>
          </a:xfrm>
        </p:spPr>
        <p:txBody>
          <a:bodyPr/>
          <a:lstStyle/>
          <a:p>
            <a:r>
              <a:rPr lang="ko-KR" altLang="en-US" dirty="0" smtClean="0"/>
              <a:t>시스템 사용자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관한 추가 정보를 제공</a:t>
            </a:r>
            <a:r>
              <a:rPr lang="en-US" altLang="ko-KR" dirty="0" smtClean="0"/>
              <a:t>, metadata</a:t>
            </a:r>
            <a:r>
              <a:rPr lang="ko-KR" altLang="en-US" dirty="0" smtClean="0"/>
              <a:t> 테이블에 대한 부하를 줄이고 </a:t>
            </a:r>
            <a:r>
              <a:rPr lang="en-US" altLang="ko-KR" dirty="0" err="1" smtClean="0"/>
              <a:t>atrributes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의 분리를 위해 사용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05452"/>
              </p:ext>
            </p:extLst>
          </p:nvPr>
        </p:nvGraphicFramePr>
        <p:xfrm>
          <a:off x="611814" y="1889827"/>
          <a:ext cx="7992888" cy="4473702"/>
        </p:xfrm>
        <a:graphic>
          <a:graphicData uri="http://schemas.openxmlformats.org/drawingml/2006/table">
            <a:tbl>
              <a:tblPr/>
              <a:tblGrid>
                <a:gridCol w="3996444"/>
                <a:gridCol w="3996444"/>
              </a:tblGrid>
              <a:tr h="38000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username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password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비밀번호 보안을 위한 랜덤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email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language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banned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제한 여부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운영자 기입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last_action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prev_last_action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last_login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prev_last_login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_x204277656" descr="EMB00001f501c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4" y="2205468"/>
            <a:ext cx="3303064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8494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group, site, object table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058460"/>
          </a:xfrm>
        </p:spPr>
        <p:txBody>
          <a:bodyPr/>
          <a:lstStyle/>
          <a:p>
            <a:r>
              <a:rPr lang="en-US" altLang="ko-KR" dirty="0" err="1" smtClean="0"/>
              <a:t>Elgg</a:t>
            </a:r>
            <a:r>
              <a:rPr lang="ko-KR" altLang="en-US" dirty="0" smtClean="0"/>
              <a:t>의 사용자들의 커뮤니티를 위한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3258"/>
              </p:ext>
            </p:extLst>
          </p:nvPr>
        </p:nvGraphicFramePr>
        <p:xfrm>
          <a:off x="847848" y="1124744"/>
          <a:ext cx="7200800" cy="1296144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12961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_x210782680" descr="EMB00001f501c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0" y="1246144"/>
            <a:ext cx="291351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4324" y="2564904"/>
            <a:ext cx="8524875" cy="105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err="1" smtClean="0"/>
              <a:t>Elgg</a:t>
            </a:r>
            <a:r>
              <a:rPr lang="ko-KR" altLang="en-US" kern="0" dirty="0" smtClean="0"/>
              <a:t>가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설치 된 </a:t>
            </a:r>
            <a:r>
              <a:rPr lang="en-US" altLang="ko-KR" kern="0" dirty="0" smtClean="0"/>
              <a:t>site</a:t>
            </a:r>
            <a:r>
              <a:rPr lang="ko-KR" altLang="en-US" kern="0" dirty="0" smtClean="0"/>
              <a:t>를 알려주는 </a:t>
            </a:r>
            <a:r>
              <a:rPr lang="en-US" altLang="ko-KR" kern="0" dirty="0" smtClean="0"/>
              <a:t>site</a:t>
            </a:r>
            <a:r>
              <a:rPr lang="ko-KR" altLang="en-US" kern="0" dirty="0" smtClean="0"/>
              <a:t> 테이블</a:t>
            </a:r>
            <a:endParaRPr lang="ko-KR" altLang="en-US" kern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20146"/>
              </p:ext>
            </p:extLst>
          </p:nvPr>
        </p:nvGraphicFramePr>
        <p:xfrm>
          <a:off x="814602" y="3038518"/>
          <a:ext cx="7344816" cy="1401318"/>
        </p:xfrm>
        <a:graphic>
          <a:graphicData uri="http://schemas.openxmlformats.org/drawingml/2006/table">
            <a:tbl>
              <a:tblPr/>
              <a:tblGrid>
                <a:gridCol w="3672408"/>
                <a:gridCol w="3672408"/>
              </a:tblGrid>
              <a:tr h="13769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생성한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site name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 - site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url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생성한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site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주소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_x213081576" descr="EMB00001f501c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" y="3074014"/>
            <a:ext cx="3160261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23528" y="4437112"/>
            <a:ext cx="8524875" cy="105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err="1" smtClean="0"/>
              <a:t>Elgg</a:t>
            </a:r>
            <a:r>
              <a:rPr lang="ko-KR" altLang="en-US" kern="0" dirty="0" smtClean="0"/>
              <a:t>가</a:t>
            </a:r>
            <a:r>
              <a:rPr lang="en-US" altLang="ko-KR" kern="0" dirty="0" smtClean="0"/>
              <a:t> objects</a:t>
            </a:r>
            <a:r>
              <a:rPr lang="ko-KR" altLang="en-US" kern="0" dirty="0" smtClean="0"/>
              <a:t>의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정보를 제공하는 </a:t>
            </a:r>
            <a:r>
              <a:rPr lang="en-US" altLang="ko-KR" kern="0" dirty="0" smtClean="0"/>
              <a:t>object</a:t>
            </a:r>
            <a:r>
              <a:rPr lang="ko-KR" altLang="en-US" kern="0" dirty="0" smtClean="0"/>
              <a:t> 테이블</a:t>
            </a:r>
            <a:endParaRPr lang="ko-KR" altLang="en-US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01445"/>
              </p:ext>
            </p:extLst>
          </p:nvPr>
        </p:nvGraphicFramePr>
        <p:xfrm>
          <a:off x="827836" y="4911799"/>
          <a:ext cx="7344564" cy="1133094"/>
        </p:xfrm>
        <a:graphic>
          <a:graphicData uri="http://schemas.openxmlformats.org/drawingml/2006/table">
            <a:tbl>
              <a:tblPr/>
              <a:tblGrid>
                <a:gridCol w="3672282"/>
                <a:gridCol w="3672282"/>
              </a:tblGrid>
              <a:tr h="11330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title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에 제목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에 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0" name="_x213081576" descr="EMB00001f501c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0" y="4912403"/>
            <a:ext cx="3140181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6280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matadata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274484"/>
          </a:xfrm>
        </p:spPr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entity</a:t>
            </a:r>
            <a:r>
              <a:rPr lang="ko-KR" altLang="en-US" dirty="0" smtClean="0"/>
              <a:t>에 대한 추가 정보 기술을 위한 </a:t>
            </a:r>
            <a:r>
              <a:rPr lang="en-US" altLang="ko-KR" dirty="0" smtClean="0"/>
              <a:t>metadata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테이블에서는 제목과 설명만 지원이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ISBN</a:t>
            </a:r>
            <a:r>
              <a:rPr lang="ko-KR" altLang="en-US" dirty="0" smtClean="0"/>
              <a:t>들의 정보를 위한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경우 생년월일 등의 정보도 저장 가능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12448"/>
              </p:ext>
            </p:extLst>
          </p:nvPr>
        </p:nvGraphicFramePr>
        <p:xfrm>
          <a:off x="467544" y="2564904"/>
          <a:ext cx="8208912" cy="3108198"/>
        </p:xfrm>
        <a:graphic>
          <a:graphicData uri="http://schemas.openxmlformats.org/drawingml/2006/table">
            <a:tbl>
              <a:tblPr/>
              <a:tblGrid>
                <a:gridCol w="4104456"/>
                <a:gridCol w="4104456"/>
              </a:tblGrid>
              <a:tr h="270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 - metadata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Primary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entity_guid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부모 객체의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name_id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metadata name(ex : tags)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value_id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저장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value_type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type(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or string)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owner_guid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access_id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time_create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enable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_x133428936" descr="EMB00001f501c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8" y="2564555"/>
            <a:ext cx="280534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328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annotations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418500"/>
          </a:xfrm>
        </p:spPr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entity</a:t>
            </a:r>
            <a:r>
              <a:rPr lang="ko-KR" altLang="en-US" dirty="0" smtClean="0"/>
              <a:t>에 대한 추가 정보를 </a:t>
            </a:r>
            <a:r>
              <a:rPr lang="ko-KR" altLang="en-US" dirty="0" err="1" smtClean="0"/>
              <a:t>기술할수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annotations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의견</a:t>
            </a:r>
            <a:r>
              <a:rPr lang="en-US" altLang="ko-KR" dirty="0" smtClean="0"/>
              <a:t>(comment), 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관련 의견을 기록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사이트 내의 설문 조사의 이를 통해 사용 가능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41571"/>
              </p:ext>
            </p:extLst>
          </p:nvPr>
        </p:nvGraphicFramePr>
        <p:xfrm>
          <a:off x="611560" y="2247161"/>
          <a:ext cx="8136904" cy="3108198"/>
        </p:xfrm>
        <a:graphic>
          <a:graphicData uri="http://schemas.openxmlformats.org/drawingml/2006/table">
            <a:tbl>
              <a:tblPr/>
              <a:tblGrid>
                <a:gridCol w="4068452"/>
                <a:gridCol w="4068452"/>
              </a:tblGrid>
              <a:tr h="27332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entity_guid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value_type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or text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owner_guid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access_id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time_created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enabled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_x212326360" descr="EMB00001f501c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" y="2247765"/>
            <a:ext cx="3083776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3193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etastrings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Matastrings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metadata, annotations</a:t>
            </a:r>
            <a:r>
              <a:rPr lang="ko-KR" altLang="en-US" dirty="0" smtClean="0"/>
              <a:t>에 연결된 실제 문자열이 저장된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복제 공간을 절약하고 데이터베이스 조회를 보다 효율적 제공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4843"/>
              </p:ext>
            </p:extLst>
          </p:nvPr>
        </p:nvGraphicFramePr>
        <p:xfrm>
          <a:off x="674035" y="2204864"/>
          <a:ext cx="7776864" cy="835914"/>
        </p:xfrm>
        <a:graphic>
          <a:graphicData uri="http://schemas.openxmlformats.org/drawingml/2006/table">
            <a:tbl>
              <a:tblPr/>
              <a:tblGrid>
                <a:gridCol w="3888432"/>
                <a:gridCol w="3888432"/>
              </a:tblGrid>
              <a:tr h="835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metastrings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식별자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저장 되어진 값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69" name="_x204266888" descr="EMB00001f501c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68860"/>
            <a:ext cx="290330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1365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relationships, subtype </a:t>
            </a:r>
            <a:r>
              <a:rPr lang="en-US" altLang="ko-KR" dirty="0" err="1" smtClean="0"/>
              <a:t>tabel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842436"/>
          </a:xfrm>
        </p:spPr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와 다른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관의 관계를 정의하는 </a:t>
            </a:r>
            <a:r>
              <a:rPr lang="en-US" altLang="ko-KR" dirty="0" smtClean="0"/>
              <a:t>relationship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friend, member, join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51414"/>
              </p:ext>
            </p:extLst>
          </p:nvPr>
        </p:nvGraphicFramePr>
        <p:xfrm>
          <a:off x="327936" y="1515176"/>
          <a:ext cx="8276512" cy="1742694"/>
        </p:xfrm>
        <a:graphic>
          <a:graphicData uri="http://schemas.openxmlformats.org/drawingml/2006/table">
            <a:tbl>
              <a:tblPr/>
              <a:tblGrid>
                <a:gridCol w="4138256"/>
                <a:gridCol w="4138256"/>
              </a:tblGrid>
              <a:tr h="1658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guid_one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subject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Relationship – relationship 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guid_two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target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time_created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3" name="_x204263608" descr="EMB00001f501c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5531"/>
            <a:ext cx="2598738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528" y="3356992"/>
            <a:ext cx="85248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60000" indent="-324000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맑은 고딕" pitchFamily="50" charset="-127"/>
              <a:buChar char="■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40000" indent="-288000" algn="l" defTabSz="914400" rtl="0" eaLnBrk="1" fontAlgn="base" latinLnBrk="1" hangingPunct="1"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v"/>
              <a:defRPr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84000" indent="-179388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28000" indent="-18891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620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192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eaLnBrk="1" fontAlgn="base" latinLnBrk="1" hangingPunct="1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 smtClean="0"/>
              <a:t>Entity</a:t>
            </a:r>
            <a:r>
              <a:rPr lang="ko-KR" altLang="en-US" kern="0" dirty="0" smtClean="0"/>
              <a:t>의 </a:t>
            </a:r>
            <a:r>
              <a:rPr lang="en-US" altLang="ko-KR" kern="0" dirty="0" smtClean="0"/>
              <a:t>subtype(ex)blog)</a:t>
            </a:r>
            <a:r>
              <a:rPr lang="ko-KR" altLang="en-US" kern="0" dirty="0" smtClean="0"/>
              <a:t>을 정의하는 </a:t>
            </a:r>
            <a:r>
              <a:rPr lang="en-US" altLang="ko-KR" kern="0" dirty="0" smtClean="0"/>
              <a:t>subtype </a:t>
            </a:r>
            <a:r>
              <a:rPr lang="ko-KR" altLang="en-US" kern="0" dirty="0" smtClean="0"/>
              <a:t>테이블</a:t>
            </a:r>
            <a:endParaRPr lang="ko-KR" altLang="en-US" kern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14961"/>
              </p:ext>
            </p:extLst>
          </p:nvPr>
        </p:nvGraphicFramePr>
        <p:xfrm>
          <a:off x="467544" y="3861048"/>
          <a:ext cx="8136904" cy="1742694"/>
        </p:xfrm>
        <a:graphic>
          <a:graphicData uri="http://schemas.openxmlformats.org/drawingml/2006/table">
            <a:tbl>
              <a:tblPr/>
              <a:tblGrid>
                <a:gridCol w="4068452"/>
                <a:gridCol w="4068452"/>
              </a:tblGrid>
              <a:tr h="13921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id - entity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Primary 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type - object, user, site, group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subtype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임의의 하위 유형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class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Optional class name if this subtype is linked with a class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_x210780840" descr="EMB00001f501c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8" y="3860382"/>
            <a:ext cx="3525009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59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Entity </a:t>
            </a:r>
            <a:r>
              <a:rPr lang="en-US" altLang="ko-KR" dirty="0"/>
              <a:t>Relationship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52475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Data Model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00051"/>
            <a:ext cx="7581980" cy="5357813"/>
          </a:xfrm>
        </p:spPr>
      </p:pic>
    </p:spTree>
    <p:extLst>
      <p:ext uri="{BB962C8B-B14F-4D97-AF65-F5344CB8AC3E}">
        <p14:creationId xmlns:p14="http://schemas.microsoft.com/office/powerpoint/2010/main" val="18169122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ELGG 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Elgg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/>
              <a:t>Entity(User, Site, Group, </a:t>
            </a:r>
            <a:r>
              <a:rPr lang="en-US" altLang="ko-KR" dirty="0" smtClean="0"/>
              <a:t>Object)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서비스를 이용하는 개인을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Elgg</a:t>
            </a:r>
            <a:r>
              <a:rPr lang="ko-KR" altLang="en-US" dirty="0" smtClean="0"/>
              <a:t>가 설치 되어있는 주소를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Group</a:t>
            </a:r>
            <a:r>
              <a:rPr lang="ko-KR" altLang="en-US" dirty="0" smtClean="0"/>
              <a:t>은 사용자들이 모여 만들어지는 </a:t>
            </a:r>
            <a:r>
              <a:rPr lang="ko-KR" altLang="en-US" dirty="0" err="1" smtClean="0"/>
              <a:t>커뮤티니를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는 네트워크에서 사용되는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를 의미</a:t>
            </a:r>
            <a:r>
              <a:rPr lang="en-US" altLang="ko-KR" dirty="0" smtClean="0"/>
              <a:t>(blog, posts, uploaded file, bookmarks)</a:t>
            </a:r>
          </a:p>
        </p:txBody>
      </p:sp>
    </p:spTree>
    <p:extLst>
      <p:ext uri="{BB962C8B-B14F-4D97-AF65-F5344CB8AC3E}">
        <p14:creationId xmlns:p14="http://schemas.microsoft.com/office/powerpoint/2010/main" val="257197902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ELGG Entity Relationship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3050"/>
              </p:ext>
            </p:extLst>
          </p:nvPr>
        </p:nvGraphicFramePr>
        <p:xfrm>
          <a:off x="827584" y="1412776"/>
          <a:ext cx="77768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r>
                        <a:rPr lang="en-US" altLang="ko-KR" dirty="0" smtClean="0"/>
                        <a:t>, Group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recommend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Group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5075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에 </a:t>
            </a:r>
            <a:r>
              <a:rPr lang="ko-KR" altLang="en-US" dirty="0"/>
              <a:t>대해 최대 </a:t>
            </a:r>
            <a:r>
              <a:rPr lang="en-US" altLang="ko-KR" dirty="0"/>
              <a:t>N</a:t>
            </a:r>
            <a:r>
              <a:rPr lang="ko-KR" altLang="en-US" dirty="0"/>
              <a:t>개 까지의 상대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를 </a:t>
            </a:r>
            <a:r>
              <a:rPr lang="ko-KR" altLang="en-US" dirty="0"/>
              <a:t>가질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create, own, </a:t>
            </a:r>
            <a:r>
              <a:rPr lang="en-US" altLang="ko-KR" dirty="0" smtClean="0"/>
              <a:t>write,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의</a:t>
            </a:r>
            <a:r>
              <a:rPr lang="en-US" altLang="ko-KR" dirty="0"/>
              <a:t> Relationship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1:N</a:t>
            </a:r>
            <a:r>
              <a:rPr lang="ko-KR" altLang="en-US" dirty="0"/>
              <a:t>관계를 포함하여 구성되는 </a:t>
            </a:r>
            <a:r>
              <a:rPr lang="en-US" altLang="ko-KR" dirty="0"/>
              <a:t>operation </a:t>
            </a:r>
            <a:r>
              <a:rPr lang="ko-KR" altLang="en-US" dirty="0"/>
              <a:t>수행 시 </a:t>
            </a:r>
            <a:r>
              <a:rPr lang="en-US" altLang="ko-KR" dirty="0"/>
              <a:t>1</a:t>
            </a:r>
            <a:r>
              <a:rPr lang="ko-KR" altLang="en-US" dirty="0"/>
              <a:t>에 해당하는 </a:t>
            </a:r>
            <a:r>
              <a:rPr lang="en-US" altLang="ko-KR" dirty="0"/>
              <a:t>Entity </a:t>
            </a:r>
            <a:r>
              <a:rPr lang="ko-KR" altLang="en-US" dirty="0" smtClean="0"/>
              <a:t>에 </a:t>
            </a:r>
            <a:r>
              <a:rPr lang="ko-KR" altLang="en-US" dirty="0"/>
              <a:t>접근할 때 </a:t>
            </a:r>
            <a:r>
              <a:rPr lang="en-US" altLang="ko-KR" dirty="0"/>
              <a:t>N</a:t>
            </a:r>
            <a:r>
              <a:rPr lang="ko-KR" altLang="en-US" dirty="0"/>
              <a:t>에 해당하는 </a:t>
            </a:r>
            <a:r>
              <a:rPr lang="en-US" altLang="ko-KR" dirty="0"/>
              <a:t>Entity </a:t>
            </a:r>
            <a:r>
              <a:rPr lang="ko-KR" altLang="en-US" dirty="0" smtClean="0"/>
              <a:t>에도 </a:t>
            </a:r>
            <a:r>
              <a:rPr lang="ko-KR" altLang="en-US" dirty="0"/>
              <a:t>함께 접근함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533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M:N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en-US" altLang="ko-KR" dirty="0"/>
              <a:t>Entity </a:t>
            </a:r>
            <a:r>
              <a:rPr lang="ko-KR" altLang="en-US" dirty="0" smtClean="0"/>
              <a:t>가 </a:t>
            </a:r>
            <a:r>
              <a:rPr lang="ko-KR" altLang="en-US" dirty="0"/>
              <a:t>최대 </a:t>
            </a:r>
            <a:r>
              <a:rPr lang="en-US" altLang="ko-KR" dirty="0"/>
              <a:t>N</a:t>
            </a:r>
            <a:r>
              <a:rPr lang="ko-KR" altLang="en-US" dirty="0"/>
              <a:t>개까지</a:t>
            </a:r>
            <a:r>
              <a:rPr lang="en-US" altLang="ko-KR" dirty="0"/>
              <a:t>, </a:t>
            </a:r>
            <a:r>
              <a:rPr lang="ko-KR" altLang="en-US" dirty="0"/>
              <a:t>상대 </a:t>
            </a:r>
            <a:r>
              <a:rPr lang="en-US" altLang="ko-KR" dirty="0"/>
              <a:t>Entity </a:t>
            </a:r>
            <a:r>
              <a:rPr lang="ko-KR" altLang="en-US" dirty="0" smtClean="0"/>
              <a:t>는 </a:t>
            </a:r>
            <a:r>
              <a:rPr lang="ko-KR" altLang="en-US" dirty="0"/>
              <a:t>최대 </a:t>
            </a:r>
            <a:r>
              <a:rPr lang="en-US" altLang="ko-KR" dirty="0"/>
              <a:t>M</a:t>
            </a:r>
            <a:r>
              <a:rPr lang="ko-KR" altLang="en-US" dirty="0"/>
              <a:t>개 까지의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형성</a:t>
            </a:r>
            <a:endParaRPr lang="en-US" altLang="ko-KR" dirty="0"/>
          </a:p>
          <a:p>
            <a:r>
              <a:rPr lang="en-US" altLang="ko-KR" dirty="0" smtClean="0"/>
              <a:t>member, friend, </a:t>
            </a:r>
            <a:r>
              <a:rPr lang="en-US" altLang="ko-KR" dirty="0" smtClean="0"/>
              <a:t>recommend</a:t>
            </a:r>
            <a:r>
              <a:rPr lang="ko-KR" altLang="en-US" dirty="0" smtClean="0"/>
              <a:t>의 </a:t>
            </a:r>
            <a:r>
              <a:rPr lang="en-US" altLang="ko-KR" dirty="0"/>
              <a:t>Relationship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게시판 보기는 </a:t>
            </a:r>
            <a:r>
              <a:rPr lang="ko-KR" altLang="en-US" dirty="0" err="1"/>
              <a:t>소셜</a:t>
            </a:r>
            <a:r>
              <a:rPr lang="ko-KR" altLang="en-US" dirty="0"/>
              <a:t> 네트워크 서비스에서 빈번히 수행되는 </a:t>
            </a:r>
            <a:r>
              <a:rPr lang="en-US" altLang="ko-KR" dirty="0"/>
              <a:t>operation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사용자들이 게시판에 작성한 글들의 목록을 보여줌</a:t>
            </a:r>
            <a:endParaRPr lang="en-US" altLang="ko-KR" dirty="0"/>
          </a:p>
          <a:p>
            <a:pPr marL="360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67678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Elgg</a:t>
            </a:r>
            <a:r>
              <a:rPr lang="en-US" altLang="ko-KR" dirty="0" smtClean="0"/>
              <a:t> 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792900"/>
            <a:ext cx="8524875" cy="5200763"/>
          </a:xfrm>
        </p:spPr>
      </p:pic>
    </p:spTree>
    <p:extLst>
      <p:ext uri="{BB962C8B-B14F-4D97-AF65-F5344CB8AC3E}">
        <p14:creationId xmlns:p14="http://schemas.microsoft.com/office/powerpoint/2010/main" val="376189077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 </a:t>
            </a:r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Elgg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들의 </a:t>
            </a:r>
            <a:r>
              <a:rPr lang="ko-KR" altLang="en-US" dirty="0" smtClean="0"/>
              <a:t>추가 정보를 기록할 수 있는 </a:t>
            </a:r>
            <a:r>
              <a:rPr lang="ko-KR" altLang="en-US" dirty="0" smtClean="0"/>
              <a:t>두 가지 </a:t>
            </a:r>
            <a:r>
              <a:rPr lang="ko-KR" altLang="en-US" dirty="0" smtClean="0"/>
              <a:t>방법이 존재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Metadata</a:t>
            </a:r>
          </a:p>
          <a:p>
            <a:pPr lvl="2"/>
            <a:r>
              <a:rPr lang="en-US" altLang="ko-KR" dirty="0" smtClean="0"/>
              <a:t>Object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추가적인 설명을 기록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Tag, ISBN number, file location, language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Annotations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번째 파트의 정보를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3"/>
            <a:r>
              <a:rPr lang="en-US" altLang="ko-KR" dirty="0" smtClean="0"/>
              <a:t>Comments, rating</a:t>
            </a:r>
          </a:p>
          <a:p>
            <a:pPr lvl="3"/>
            <a:endParaRPr lang="en-US" altLang="ko-KR" dirty="0"/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Annotations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들의 </a:t>
            </a:r>
            <a:r>
              <a:rPr lang="ko-KR" altLang="en-US" dirty="0" smtClean="0"/>
              <a:t>추가 정보를 기록함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913051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11322</TotalTime>
  <Words>672</Words>
  <Application>Microsoft Office PowerPoint</Application>
  <PresentationFormat>화면 슬라이드 쇼(4:3)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함초롬바탕</vt:lpstr>
      <vt:lpstr>Arial</vt:lpstr>
      <vt:lpstr>Wingdings</vt:lpstr>
      <vt:lpstr>CT테마</vt:lpstr>
      <vt:lpstr>Elgg Data Schema</vt:lpstr>
      <vt:lpstr>논리적 설계</vt:lpstr>
      <vt:lpstr>Elgg Data Model</vt:lpstr>
      <vt:lpstr>ELGG Entity</vt:lpstr>
      <vt:lpstr>ELGG Entity Relationship</vt:lpstr>
      <vt:lpstr>1:N 관계</vt:lpstr>
      <vt:lpstr>M:N 관계</vt:lpstr>
      <vt:lpstr>Elgg ER 다이어그램</vt:lpstr>
      <vt:lpstr>Extra Information</vt:lpstr>
      <vt:lpstr>물리적 설계</vt:lpstr>
      <vt:lpstr>entities table</vt:lpstr>
      <vt:lpstr>user table</vt:lpstr>
      <vt:lpstr>group, site, object table </vt:lpstr>
      <vt:lpstr>matadata table</vt:lpstr>
      <vt:lpstr>annotations table</vt:lpstr>
      <vt:lpstr>metastrings Table</vt:lpstr>
      <vt:lpstr>relationships, subtype tabel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Registered User</cp:lastModifiedBy>
  <cp:revision>560</cp:revision>
  <cp:lastPrinted>2011-06-24T04:56:26Z</cp:lastPrinted>
  <dcterms:created xsi:type="dcterms:W3CDTF">2009-05-29T08:22:21Z</dcterms:created>
  <dcterms:modified xsi:type="dcterms:W3CDTF">2014-01-06T02:14:33Z</dcterms:modified>
</cp:coreProperties>
</file>