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73" r:id="rId7"/>
    <p:sldId id="265" r:id="rId8"/>
    <p:sldId id="274" r:id="rId9"/>
    <p:sldId id="266" r:id="rId10"/>
    <p:sldId id="267" r:id="rId11"/>
    <p:sldId id="275" r:id="rId12"/>
    <p:sldId id="276" r:id="rId13"/>
    <p:sldId id="278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11033"/>
    <a:srgbClr val="EF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4288A-08B1-8D49-88A6-B52A7F44E9CC}" v="12" dt="2022-01-26T22:20:30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/>
    <p:restoredTop sz="94606"/>
  </p:normalViewPr>
  <p:slideViewPr>
    <p:cSldViewPr snapToGrid="0" snapToObjects="1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A110-1C63-294C-8D63-228E434952D6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17A2D-2A99-C643-B439-FFC145EC5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17A2D-2A99-C643-B439-FFC145EC53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2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1" b="15516"/>
          <a:stretch/>
        </p:blipFill>
        <p:spPr>
          <a:xfrm>
            <a:off x="0" y="0"/>
            <a:ext cx="12192000" cy="3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691"/>
            <a:ext cx="9144000" cy="1976885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16093"/>
            <a:ext cx="9144000" cy="74054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3482" y="196056"/>
            <a:ext cx="930238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2/4/22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943600"/>
            <a:ext cx="2286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39011" y="5944841"/>
            <a:ext cx="1011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6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NATIONALLY RANKED</a:t>
            </a:r>
          </a:p>
          <a:p>
            <a:pPr algn="ctr">
              <a:lnSpc>
                <a:spcPct val="150000"/>
              </a:lnSpc>
            </a:pPr>
            <a:r>
              <a:rPr lang="en-US" sz="1200" spc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SPU</a:t>
            </a:r>
            <a:r>
              <a:rPr lang="en-US" sz="1200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 is the only private university in the Pacific Northwest to make </a:t>
            </a:r>
            <a:r>
              <a:rPr lang="en-US" sz="1200" i="1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U.S. News &amp; World Report’s</a:t>
            </a:r>
            <a:r>
              <a:rPr lang="en-US" sz="1200" spc="0" baseline="0" dirty="0">
                <a:solidFill>
                  <a:srgbClr val="777777"/>
                </a:solidFill>
                <a:latin typeface="Arial" charset="0"/>
                <a:ea typeface="Arial" charset="0"/>
                <a:cs typeface="Arial" charset="0"/>
              </a:rPr>
              <a:t> 2018 “Best National Universities” list.</a:t>
            </a:r>
            <a:endParaRPr lang="en-US" sz="1200" spc="0" dirty="0">
              <a:solidFill>
                <a:srgbClr val="777777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7442" y="4180737"/>
            <a:ext cx="2657117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10133"/>
          <a:stretch/>
        </p:blipFill>
        <p:spPr>
          <a:xfrm>
            <a:off x="0" y="0"/>
            <a:ext cx="12192000" cy="61468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674100" y="927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680728" y="0"/>
            <a:ext cx="3791531" cy="55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848600" y="457199"/>
            <a:ext cx="3448050" cy="3890035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848600" y="4605667"/>
            <a:ext cx="3448050" cy="673101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1850" y="7226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572000"/>
            <a:ext cx="12192000" cy="2286000"/>
            <a:chOff x="0" y="4093739"/>
            <a:chExt cx="12192000" cy="2286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4093739"/>
              <a:ext cx="12192000" cy="228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53000" y="4646724"/>
              <a:ext cx="2286000" cy="1180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8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81398" y="6356350"/>
            <a:ext cx="1302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2/4/22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120650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81398" y="6356350"/>
            <a:ext cx="130232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7098C93-7A57-3A4F-8241-EAFF38A956B5}" type="datetimeFigureOut">
              <a:rPr lang="en-US" smtClean="0"/>
              <a:pPr/>
              <a:t>2/4/22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20650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83820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858520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4895850" y="1841500"/>
            <a:ext cx="2400300" cy="2400300"/>
          </a:xfrm>
          <a:prstGeom prst="ellipse">
            <a:avLst/>
          </a:prstGeom>
          <a:solidFill>
            <a:schemeClr val="bg2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89585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7"/>
          </p:nvPr>
        </p:nvSpPr>
        <p:spPr>
          <a:xfrm>
            <a:off x="452755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585200" y="2362200"/>
            <a:ext cx="2400300" cy="1574800"/>
          </a:xfrm>
        </p:spPr>
        <p:txBody>
          <a:bodyPr anchor="ctr">
            <a:noAutofit/>
          </a:bodyPr>
          <a:lstStyle>
            <a:lvl1pPr marL="0" indent="0" algn="ctr">
              <a:buFont typeface="Arial" charset="0"/>
              <a:buNone/>
              <a:defRPr sz="6000" b="0" i="0"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9"/>
          </p:nvPr>
        </p:nvSpPr>
        <p:spPr>
          <a:xfrm>
            <a:off x="8216900" y="4381500"/>
            <a:ext cx="3136900" cy="16764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60214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5120476" y="984737"/>
            <a:ext cx="6686337" cy="5192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027" y="6405501"/>
            <a:ext cx="270520" cy="227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ontent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60214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/>
          <a:lstStyle>
            <a:lvl1pPr>
              <a:defRPr sz="2000" b="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5120476" y="984737"/>
            <a:ext cx="6686337" cy="5192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048" y="6409944"/>
            <a:ext cx="271955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lumn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27" y="365125"/>
            <a:ext cx="3834281" cy="132556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27" y="1825625"/>
            <a:ext cx="3834281" cy="435133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602145" y="0"/>
            <a:ext cx="758985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1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052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83117"/>
            <a:ext cx="10515600" cy="14020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674100" y="927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" b="21563"/>
          <a:stretch/>
        </p:blipFill>
        <p:spPr>
          <a:xfrm>
            <a:off x="-1" y="0"/>
            <a:ext cx="12201165" cy="6146801"/>
          </a:xfrm>
          <a:prstGeom prst="rect">
            <a:avLst/>
          </a:prstGeom>
          <a:ln>
            <a:noFill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1850" y="1205243"/>
            <a:ext cx="10515600" cy="2852737"/>
          </a:xfrm>
        </p:spPr>
        <p:txBody>
          <a:bodyPr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2699"/>
            <a:ext cx="10515600" cy="492455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06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6027" y="6405501"/>
            <a:ext cx="270520" cy="2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6" r:id="rId4"/>
    <p:sldLayoutId id="2147483684" r:id="rId5"/>
    <p:sldLayoutId id="2147483687" r:id="rId6"/>
    <p:sldLayoutId id="2147483685" r:id="rId7"/>
    <p:sldLayoutId id="2147483675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 spc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CSC 3430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Term Project: Due March 17</a:t>
            </a:r>
          </a:p>
        </p:txBody>
      </p:sp>
    </p:spTree>
    <p:extLst>
      <p:ext uri="{BB962C8B-B14F-4D97-AF65-F5344CB8AC3E}">
        <p14:creationId xmlns:p14="http://schemas.microsoft.com/office/powerpoint/2010/main" val="12939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5A2-B411-F546-AE82-FFD0A75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0234-A896-8548-A14B-B6593365A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5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text files, showing the constraints of two different majors. Use the SPU catalog page to find the details. Filenames: major1.txt and major2.txt</a:t>
            </a:r>
          </a:p>
          <a:p>
            <a:r>
              <a:rPr lang="en-US" dirty="0"/>
              <a:t>A </a:t>
            </a:r>
            <a:r>
              <a:rPr lang="en-US" dirty="0" err="1"/>
              <a:t>README.md</a:t>
            </a:r>
            <a:r>
              <a:rPr lang="en-US" dirty="0"/>
              <a:t> (more details in next slide) file with 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description of your assignment the instructions on how to run your program</a:t>
            </a:r>
          </a:p>
          <a:p>
            <a:pPr marL="342900" indent="-342900">
              <a:buFontTx/>
              <a:buChar char="-"/>
            </a:pPr>
            <a:r>
              <a:rPr lang="en-US" dirty="0"/>
              <a:t>A link to a YouTube video showing your program running with an explanation of the steps that you are taking</a:t>
            </a:r>
          </a:p>
          <a:p>
            <a:r>
              <a:rPr lang="en-US" dirty="0"/>
              <a:t>The source code of your program</a:t>
            </a:r>
          </a:p>
          <a:p>
            <a:r>
              <a:rPr lang="en-US" dirty="0"/>
              <a:t>If your program is in Java, include the JAR file with the necessary lib files. If your program is in Python include the Requirements file.</a:t>
            </a:r>
          </a:p>
          <a:p>
            <a:r>
              <a:rPr lang="en-US" dirty="0"/>
              <a:t>You will need to update the .</a:t>
            </a:r>
            <a:r>
              <a:rPr lang="en-US" dirty="0" err="1"/>
              <a:t>gitignore</a:t>
            </a:r>
            <a:r>
              <a:rPr lang="en-US" dirty="0"/>
              <a:t> file to avoid uploading unnecessary files to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3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8333-FFCB-9848-AD8B-F0529AB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Required README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F88C-9CE0-654B-86C1-B3F734AD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Introduction	</a:t>
            </a:r>
            <a:r>
              <a:rPr lang="en-US" b="0" i="1" dirty="0"/>
              <a:t>Introduce your program/what’s the point of the project?</a:t>
            </a:r>
            <a:endParaRPr lang="en-US" b="0" dirty="0"/>
          </a:p>
          <a:p>
            <a:r>
              <a:rPr lang="en-US" dirty="0"/>
              <a:t>## Description	</a:t>
            </a:r>
            <a:r>
              <a:rPr lang="en-US" b="0" i="1" dirty="0"/>
              <a:t>Describe what your program does</a:t>
            </a:r>
            <a:endParaRPr lang="en-US" b="0" dirty="0"/>
          </a:p>
          <a:p>
            <a:r>
              <a:rPr lang="en-US" dirty="0"/>
              <a:t>## Requirements	</a:t>
            </a:r>
            <a:r>
              <a:rPr lang="en-US" b="0" i="1" dirty="0"/>
              <a:t>Device and application requirements for your program</a:t>
            </a:r>
          </a:p>
          <a:p>
            <a:r>
              <a:rPr lang="en-US" dirty="0"/>
              <a:t>## User Manual	</a:t>
            </a:r>
            <a:r>
              <a:rPr lang="en-US" b="0" i="1" dirty="0"/>
              <a:t>Instructions for running your program</a:t>
            </a:r>
            <a:endParaRPr lang="en-US" b="0" dirty="0"/>
          </a:p>
          <a:p>
            <a:r>
              <a:rPr lang="en-US" dirty="0"/>
              <a:t>## Reflection	</a:t>
            </a:r>
            <a:r>
              <a:rPr lang="en-US" b="0" i="1" dirty="0"/>
              <a:t>See “Reflection Requirements”</a:t>
            </a:r>
            <a:endParaRPr lang="en-US" b="0" dirty="0"/>
          </a:p>
          <a:p>
            <a:r>
              <a:rPr lang="en-US" dirty="0"/>
              <a:t>## Results		</a:t>
            </a:r>
            <a:r>
              <a:rPr lang="en-US" b="0" i="1" dirty="0"/>
              <a:t>Include screenshots of your program running, and the 			link your YouTube video.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A20-90EA-2C4B-9360-17810E6D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73CE-A741-624C-8CFE-12328D41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reflections should be a 500-word section in your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Include: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create the flowchart with best 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time complexity of the algorithm you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difficulties you faced during this assignment and how you prevailed.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D7F-98D7-4E4E-B1E6-FAAB1AC9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07D3-57D5-1343-A38C-4A205C26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run your program from an IDE, you must provide instructions sufficient for me to run the program in the console.</a:t>
            </a:r>
          </a:p>
          <a:p>
            <a:r>
              <a:rPr lang="en-US" dirty="0"/>
              <a:t>Remember to provide all libraries (jar), or </a:t>
            </a:r>
            <a:r>
              <a:rPr lang="en-US" dirty="0" err="1"/>
              <a:t>requirements.txt</a:t>
            </a:r>
            <a:r>
              <a:rPr lang="en-US" dirty="0"/>
              <a:t> for me to easily run your program.</a:t>
            </a:r>
          </a:p>
          <a:p>
            <a:r>
              <a:rPr lang="en-US" dirty="0"/>
              <a:t>Give precise and detailed instructions for running your program starting from your repo directory</a:t>
            </a:r>
          </a:p>
          <a:p>
            <a:r>
              <a:rPr lang="en-US" dirty="0"/>
              <a:t>Try your best </a:t>
            </a:r>
            <a:r>
              <a:rPr lang="en-US"/>
              <a:t>to send me files in UTF-8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3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47A0-A7A5-084E-88A0-979E58D4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7478-DF6D-8B45-BD16-65394B23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5" y="1825625"/>
            <a:ext cx="119533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PR	Peer review form 0 – 10 </a:t>
            </a:r>
          </a:p>
          <a:p>
            <a:r>
              <a:rPr lang="en-US" sz="2000" dirty="0"/>
              <a:t>G	The program uses a graph to model home visits 0/1</a:t>
            </a:r>
          </a:p>
          <a:p>
            <a:r>
              <a:rPr lang="en-US" sz="2000" dirty="0"/>
              <a:t>RUNS	The program runs smoothly 0/1</a:t>
            </a:r>
          </a:p>
          <a:p>
            <a:r>
              <a:rPr lang="en-US" sz="2000" dirty="0"/>
              <a:t>V	The video thoroughly shows the program running 0 - 15</a:t>
            </a:r>
          </a:p>
          <a:p>
            <a:r>
              <a:rPr lang="en-US" sz="2000" dirty="0"/>
              <a:t>ALS	The README file has all the sections: Introduction, Description, Requirements, User 	Manual, Reflection [0 – 5]</a:t>
            </a:r>
          </a:p>
          <a:p>
            <a:r>
              <a:rPr lang="en-US" sz="2000" dirty="0"/>
              <a:t>Q[5]	Quality of each section {[0 – 2], [0 – 2], [0 – 8], [0 – 8], [0 – 25]}</a:t>
            </a:r>
          </a:p>
          <a:p>
            <a:r>
              <a:rPr lang="en-US" sz="2000" dirty="0"/>
              <a:t>I	The instructions are enough to run the program, and Does the program run? [0.0 – 1.0]</a:t>
            </a:r>
          </a:p>
          <a:p>
            <a:r>
              <a:rPr lang="en-US" sz="2000" dirty="0"/>
              <a:t>R	Requirements are clear and included (i.e. jar files for Java) [0 – 5]</a:t>
            </a:r>
          </a:p>
          <a:p>
            <a:r>
              <a:rPr lang="en-US" sz="2000" dirty="0"/>
              <a:t>AN	The program animates the graph as it is being built [0 – 15]</a:t>
            </a:r>
          </a:p>
          <a:p>
            <a:r>
              <a:rPr lang="en-US" sz="2000" dirty="0"/>
              <a:t>QP	Quality of the Program [0 – 20]</a:t>
            </a:r>
          </a:p>
          <a:p>
            <a:r>
              <a:rPr lang="en-US" sz="2000" dirty="0"/>
              <a:t>PP	Programming Practices [0 – 50]</a:t>
            </a:r>
          </a:p>
          <a:p>
            <a:r>
              <a:rPr lang="en-US" sz="2000" dirty="0"/>
              <a:t>Grade = (PR + V + ALS + SUM(Q) + R + AN + QP – PP) * G * I * RUNS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51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95DB-DDE5-5E43-92F5-7A0BF6C1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your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D779-5471-1147-9352-748F1711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community names files:</a:t>
            </a:r>
          </a:p>
          <a:p>
            <a:pPr marL="342900" indent="-342900">
              <a:buFontTx/>
              <a:buChar char="-"/>
            </a:pPr>
            <a:r>
              <a:rPr lang="en-US" dirty="0"/>
              <a:t>Major1.txt</a:t>
            </a:r>
          </a:p>
          <a:p>
            <a:pPr marL="342900" indent="-342900">
              <a:buFontTx/>
              <a:buChar char="-"/>
            </a:pPr>
            <a:r>
              <a:rPr lang="en-US" dirty="0"/>
              <a:t>Major2.txt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Your source code and files necessary to run it (JAR files in case of Java, Requirements in case of Python)</a:t>
            </a:r>
          </a:p>
        </p:txBody>
      </p:sp>
    </p:spTree>
    <p:extLst>
      <p:ext uri="{BB962C8B-B14F-4D97-AF65-F5344CB8AC3E}">
        <p14:creationId xmlns:p14="http://schemas.microsoft.com/office/powerpoint/2010/main" val="352505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9275-E273-2847-9AAA-42622C08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notes…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9C29-402D-C649-95DB-8E3FC007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No running from IDE</a:t>
            </a:r>
          </a:p>
          <a:p>
            <a:pPr marL="342900" indent="-342900">
              <a:buFontTx/>
              <a:buChar char="-"/>
            </a:pPr>
            <a:r>
              <a:rPr lang="en-US" dirty="0"/>
              <a:t>Video is not a walkthrough of the code is selling your product</a:t>
            </a:r>
          </a:p>
          <a:p>
            <a:pPr marL="342900" indent="-342900">
              <a:buFontTx/>
              <a:buChar char="-"/>
            </a:pPr>
            <a:r>
              <a:rPr lang="en-US" dirty="0"/>
              <a:t>You need to test the deliverable on another computer</a:t>
            </a:r>
          </a:p>
          <a:p>
            <a:pPr marL="342900" indent="-342900">
              <a:buFontTx/>
              <a:buChar char="-"/>
            </a:pPr>
            <a:r>
              <a:rPr lang="en-US" dirty="0"/>
              <a:t>I will run on an Ubuntu Virtual machine, so your requirements need to be clear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Programming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allowed (encouraged) to use a third-party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choose your programming language between Java, C++, JavaScript and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 credit if you animate the graph drawing as the algorithm progresses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write a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team activity (2 people per team) [there can be one team of 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will be peer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are expected to use GitHub for this assignment, </a:t>
            </a:r>
            <a:r>
              <a:rPr lang="en-US" u="sng" dirty="0"/>
              <a:t>teamwork should be evident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25E-6891-1F4D-B83D-18708CC5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9489-E304-F244-BBE1-51C54D4D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Practice using third party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your knowledge about graphs for the solution of a real-world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your knowledge about 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Reflect on the difficulties and how you surmounted them</a:t>
            </a:r>
          </a:p>
        </p:txBody>
      </p:sp>
    </p:spTree>
    <p:extLst>
      <p:ext uri="{BB962C8B-B14F-4D97-AF65-F5344CB8AC3E}">
        <p14:creationId xmlns:p14="http://schemas.microsoft.com/office/powerpoint/2010/main" val="47734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5D41-30E8-3B4E-8067-677F9889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70BA-5C13-C344-A55C-234D3F09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9" y="1825625"/>
            <a:ext cx="11926956" cy="4351338"/>
          </a:xfrm>
        </p:spPr>
        <p:txBody>
          <a:bodyPr/>
          <a:lstStyle/>
          <a:p>
            <a:r>
              <a:rPr lang="en-US" dirty="0"/>
              <a:t>We are giving a list of courses. The courses contain the following information: course code, course name, credits, requirements, quarters. Examples: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3430, Algorithms Analysis and Design, 4, [MAT 2200, CSC 2431], [2]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1230, Problem Solving and Programming, 5, [], [1,2,3]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2430, Data Structures I, 5, [CSC 1230], [2,3]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2431, Data Structures II, 5, [CSC 2430], [1,3]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 2200, Statistics, 5, [], [1,2,3]</a:t>
            </a:r>
          </a:p>
          <a:p>
            <a:endParaRPr lang="en-US" dirty="0"/>
          </a:p>
          <a:p>
            <a:r>
              <a:rPr lang="en-US" dirty="0"/>
              <a:t>Given this list of courses you are requested to create a diagram that shows a flowchart of the courses. Basically, you are asked to create a directed graph of courses, where incident edges will represent requirement.</a:t>
            </a:r>
          </a:p>
        </p:txBody>
      </p:sp>
    </p:spTree>
    <p:extLst>
      <p:ext uri="{BB962C8B-B14F-4D97-AF65-F5344CB8AC3E}">
        <p14:creationId xmlns:p14="http://schemas.microsoft.com/office/powerpoint/2010/main" val="3966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FCEB-1271-D048-941E-09D9CB8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C348-039A-2E41-88A4-818F1FA6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are given the following courses: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3430, Algorithms Analysis and Design, 4, [MAT 2200, CSC 2431], [2]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1230, Problem Solving and Programming, 5, [], [1,2,3]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2430, Data Structures I, 5, [CSC 1230], [2,3]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2431, Data Structures II, 5, [CSC 2430], [1,3]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 2200, Statistics, 5, [], [1,2,3]</a:t>
            </a:r>
          </a:p>
          <a:p>
            <a:r>
              <a:rPr lang="en-US" dirty="0"/>
              <a:t>Then you will need to produce this graph (visualization could change)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34B9E-B4BE-6E4F-AE19-771B13B08150}"/>
              </a:ext>
            </a:extLst>
          </p:cNvPr>
          <p:cNvSpPr/>
          <p:nvPr/>
        </p:nvSpPr>
        <p:spPr>
          <a:xfrm>
            <a:off x="322545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1230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85FA8-B119-8341-BCFA-E2C09AD3B64A}"/>
              </a:ext>
            </a:extLst>
          </p:cNvPr>
          <p:cNvSpPr/>
          <p:nvPr/>
        </p:nvSpPr>
        <p:spPr>
          <a:xfrm>
            <a:off x="3225452" y="5847785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 2200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FE8A5-041D-6342-8BCE-F2151D37F145}"/>
              </a:ext>
            </a:extLst>
          </p:cNvPr>
          <p:cNvSpPr/>
          <p:nvPr/>
        </p:nvSpPr>
        <p:spPr>
          <a:xfrm>
            <a:off x="479851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2430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2B3D2-B1A6-2749-9109-0398245BD60F}"/>
              </a:ext>
            </a:extLst>
          </p:cNvPr>
          <p:cNvSpPr/>
          <p:nvPr/>
        </p:nvSpPr>
        <p:spPr>
          <a:xfrm>
            <a:off x="637157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2431</a:t>
            </a:r>
          </a:p>
          <a:p>
            <a:pPr algn="ctr"/>
            <a:r>
              <a:rPr lang="en-US" sz="1600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90E228-CEEA-4E4B-AFC5-BB6BD8B6B00C}"/>
              </a:ext>
            </a:extLst>
          </p:cNvPr>
          <p:cNvSpPr/>
          <p:nvPr/>
        </p:nvSpPr>
        <p:spPr>
          <a:xfrm>
            <a:off x="7944633" y="5060516"/>
            <a:ext cx="1108553" cy="5761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CSC 3430</a:t>
            </a:r>
          </a:p>
          <a:p>
            <a:pPr algn="ctr"/>
            <a:r>
              <a:rPr lang="en-US" sz="1600" dirty="0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7FBB8-AA5B-4743-A2F3-4A7D8225196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334005" y="5348615"/>
            <a:ext cx="464508" cy="62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BFD59-8D88-FF47-B090-518E9FFB9CAE}"/>
              </a:ext>
            </a:extLst>
          </p:cNvPr>
          <p:cNvCxnSpPr>
            <a:cxnSpLocks/>
          </p:cNvCxnSpPr>
          <p:nvPr/>
        </p:nvCxnSpPr>
        <p:spPr>
          <a:xfrm flipV="1">
            <a:off x="5907065" y="5345483"/>
            <a:ext cx="464508" cy="62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08A283-7EB1-674E-8A83-3CF2CF4B50C7}"/>
              </a:ext>
            </a:extLst>
          </p:cNvPr>
          <p:cNvCxnSpPr>
            <a:cxnSpLocks/>
          </p:cNvCxnSpPr>
          <p:nvPr/>
        </p:nvCxnSpPr>
        <p:spPr>
          <a:xfrm flipV="1">
            <a:off x="7480125" y="5342351"/>
            <a:ext cx="464508" cy="62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245044-80D4-584A-8523-B23E236961F0}"/>
              </a:ext>
            </a:extLst>
          </p:cNvPr>
          <p:cNvCxnSpPr>
            <a:cxnSpLocks/>
          </p:cNvCxnSpPr>
          <p:nvPr/>
        </p:nvCxnSpPr>
        <p:spPr>
          <a:xfrm>
            <a:off x="4334005" y="6142145"/>
            <a:ext cx="337837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5FBCF0-723B-BB45-9404-9B23513C93E2}"/>
              </a:ext>
            </a:extLst>
          </p:cNvPr>
          <p:cNvCxnSpPr>
            <a:cxnSpLocks/>
          </p:cNvCxnSpPr>
          <p:nvPr/>
        </p:nvCxnSpPr>
        <p:spPr>
          <a:xfrm flipV="1">
            <a:off x="7718642" y="5530242"/>
            <a:ext cx="0" cy="60564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916DD0-953B-6B4F-B1C2-EDF99C0FE1DF}"/>
              </a:ext>
            </a:extLst>
          </p:cNvPr>
          <p:cNvCxnSpPr>
            <a:cxnSpLocks/>
          </p:cNvCxnSpPr>
          <p:nvPr/>
        </p:nvCxnSpPr>
        <p:spPr>
          <a:xfrm>
            <a:off x="7712379" y="5530242"/>
            <a:ext cx="23225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FCEB-1271-D048-941E-09D9CB8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C348-039A-2E41-88A4-818F1FA6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you are given the following courses: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3430, Algorithms Analysis and Design, 4, [MAT 2200, CSC 2431], [2]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1230, Problem Solving and Programming, 5, [], [1,2,3]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2430, Data Structures I, 5, [CSC 1230], [2,3]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CSC 2431, Data Structures II, 5, [CSC 2430], [1,3]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 2200, Statistics, 5, [], [1,2,3]</a:t>
            </a:r>
          </a:p>
          <a:p>
            <a:r>
              <a:rPr lang="en-US" dirty="0"/>
              <a:t>Notes about the input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a course could have 0, 1, or more requisites, represented by the bracketed elements: [MAT 2200, CSC 2431] for two </a:t>
            </a:r>
            <a:r>
              <a:rPr lang="en-US" dirty="0" err="1"/>
              <a:t>requisits</a:t>
            </a:r>
            <a:r>
              <a:rPr lang="en-US" dirty="0"/>
              <a:t> or [] for no requisites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course could be offered only in the winter [2] or every quarter [1,2,3]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Summer quarter is represented by 0</a:t>
            </a:r>
          </a:p>
        </p:txBody>
      </p:sp>
    </p:spTree>
    <p:extLst>
      <p:ext uri="{BB962C8B-B14F-4D97-AF65-F5344CB8AC3E}">
        <p14:creationId xmlns:p14="http://schemas.microsoft.com/office/powerpoint/2010/main" val="132041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8264-2E39-5841-8257-F1AF0B6B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1990-4A41-E142-8EC4-2ACE0E19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will have the following outputs: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text representation showing how to take the courses (no constraints)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text representation showing how to take the courses given the following constraints:</a:t>
            </a:r>
          </a:p>
          <a:p>
            <a:pPr marL="1028700" lvl="1" indent="-342900"/>
            <a:r>
              <a:rPr lang="en-US" dirty="0"/>
              <a:t>Minimum and Maximum number of credits per quarter</a:t>
            </a:r>
          </a:p>
          <a:p>
            <a:pPr marL="1028700" lvl="1" indent="-342900"/>
            <a:r>
              <a:rPr lang="en-US" dirty="0"/>
              <a:t>Starting quarter and only planning to take classes on the quarters that are offered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graphical representation (graph) – well shown –  </a:t>
            </a:r>
          </a:p>
          <a:p>
            <a:pPr marL="1028700" lvl="1" indent="-342900"/>
            <a:r>
              <a:rPr lang="en-US" dirty="0"/>
              <a:t>showing the sequence of courses without constraints</a:t>
            </a:r>
          </a:p>
          <a:p>
            <a:pPr marL="1028700" lvl="1" indent="-342900"/>
            <a:r>
              <a:rPr lang="en-US" dirty="0"/>
              <a:t>showing the sequence of courses with the aforementioned (user given)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7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6E26-0476-D140-A7A9-DF4F7935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4D5C-CA2F-5943-AC93-8E38E4EE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Select the file with the courses’ constraints</a:t>
            </a:r>
          </a:p>
          <a:p>
            <a:pPr marL="457200" indent="-457200">
              <a:buAutoNum type="arabicPeriod"/>
            </a:pPr>
            <a:r>
              <a:rPr lang="en-US" dirty="0"/>
              <a:t>Validate the format</a:t>
            </a:r>
          </a:p>
          <a:p>
            <a:pPr marL="457200" indent="-457200">
              <a:buAutoNum type="arabicPeriod"/>
            </a:pPr>
            <a:r>
              <a:rPr lang="en-US" dirty="0"/>
              <a:t>Create the graph in memory</a:t>
            </a:r>
          </a:p>
          <a:p>
            <a:pPr marL="457200" indent="-457200">
              <a:buAutoNum type="arabicPeriod"/>
            </a:pPr>
            <a:r>
              <a:rPr lang="en-US" dirty="0"/>
              <a:t>Request the user the maximum number of credits per quarter</a:t>
            </a:r>
          </a:p>
          <a:p>
            <a:pPr marL="457200" indent="-457200">
              <a:buAutoNum type="arabicPeriod"/>
            </a:pPr>
            <a:r>
              <a:rPr lang="en-US" dirty="0"/>
              <a:t>Request the user the starting quarter (0 for summer, 1 for fall, 2 for winter, 3 for spring)</a:t>
            </a:r>
          </a:p>
          <a:p>
            <a:pPr marL="457200" indent="-457200">
              <a:buAutoNum type="arabicPeriod"/>
            </a:pPr>
            <a:r>
              <a:rPr lang="en-US" dirty="0"/>
              <a:t>Output the text representations outlining how to take the courses</a:t>
            </a:r>
          </a:p>
          <a:p>
            <a:pPr marL="1143000" lvl="1" indent="-457200">
              <a:buAutoNum type="arabicPeriod"/>
            </a:pPr>
            <a:r>
              <a:rPr lang="en-US" dirty="0"/>
              <a:t>No constraints</a:t>
            </a:r>
          </a:p>
          <a:p>
            <a:pPr marL="1143000" lvl="1" indent="-457200">
              <a:buAutoNum type="arabicPeriod"/>
            </a:pPr>
            <a:r>
              <a:rPr lang="en-US" dirty="0"/>
              <a:t>Constrained by number of credits and offered quarter</a:t>
            </a:r>
          </a:p>
          <a:p>
            <a:pPr marL="1143000" lvl="1" indent="-457200">
              <a:buAutoNum type="arabicPeriod"/>
            </a:pP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56263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9808-17BA-6C41-870B-ED5B925B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DDA0-B838-8545-BB78-DB7870C7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to find when to take a course?</a:t>
            </a:r>
          </a:p>
          <a:p>
            <a:r>
              <a:rPr lang="en-US" dirty="0"/>
              <a:t>Given a set of passed courses find the next courses to take?</a:t>
            </a:r>
          </a:p>
        </p:txBody>
      </p:sp>
    </p:spTree>
    <p:extLst>
      <p:ext uri="{BB962C8B-B14F-4D97-AF65-F5344CB8AC3E}">
        <p14:creationId xmlns:p14="http://schemas.microsoft.com/office/powerpoint/2010/main" val="214266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U">
      <a:dk1>
        <a:srgbClr val="000000"/>
      </a:dk1>
      <a:lt1>
        <a:srgbClr val="FFFFFF"/>
      </a:lt1>
      <a:dk2>
        <a:srgbClr val="3B1C1F"/>
      </a:dk2>
      <a:lt2>
        <a:srgbClr val="E5E5E0"/>
      </a:lt2>
      <a:accent1>
        <a:srgbClr val="592B2F"/>
      </a:accent1>
      <a:accent2>
        <a:srgbClr val="BA202E"/>
      </a:accent2>
      <a:accent3>
        <a:srgbClr val="ED2024"/>
      </a:accent3>
      <a:accent4>
        <a:srgbClr val="C9B17F"/>
      </a:accent4>
      <a:accent5>
        <a:srgbClr val="DFDF00"/>
      </a:accent5>
      <a:accent6>
        <a:srgbClr val="592B2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U-widescreen-rebrand-2018" id="{671BC718-4159-5E47-91FA-65DA1374B001}" vid="{C6E1943D-3842-444B-9FA4-3E07E9D433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</TotalTime>
  <Words>1345</Words>
  <Application>Microsoft Macintosh PowerPoint</Application>
  <PresentationFormat>Widescreen</PresentationFormat>
  <Paragraphs>127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Office Theme</vt:lpstr>
      <vt:lpstr>CSC 3430</vt:lpstr>
      <vt:lpstr>General Characteristics</vt:lpstr>
      <vt:lpstr>Objectives</vt:lpstr>
      <vt:lpstr>Description</vt:lpstr>
      <vt:lpstr>Example</vt:lpstr>
      <vt:lpstr>Example</vt:lpstr>
      <vt:lpstr>Program Output</vt:lpstr>
      <vt:lpstr>General workflow</vt:lpstr>
      <vt:lpstr>Something to think about</vt:lpstr>
      <vt:lpstr>Deliverables</vt:lpstr>
      <vt:lpstr>Overview of Required README Sections</vt:lpstr>
      <vt:lpstr>Reflection Requirements</vt:lpstr>
      <vt:lpstr>About IDE</vt:lpstr>
      <vt:lpstr>Grading</vt:lpstr>
      <vt:lpstr>Files in your Repository</vt:lpstr>
      <vt:lpstr>Some notes…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3430</dc:title>
  <dc:creator>Arias Arevalo, Carlos</dc:creator>
  <cp:lastModifiedBy>Arias Arevalo, Carlos</cp:lastModifiedBy>
  <cp:revision>13</cp:revision>
  <dcterms:created xsi:type="dcterms:W3CDTF">2020-01-29T18:02:02Z</dcterms:created>
  <dcterms:modified xsi:type="dcterms:W3CDTF">2022-02-04T21:42:04Z</dcterms:modified>
</cp:coreProperties>
</file>