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5"/>
  </p:notesMasterIdLst>
  <p:sldIdLst>
    <p:sldId id="257" r:id="rId2"/>
    <p:sldId id="322" r:id="rId3"/>
    <p:sldId id="324" r:id="rId4"/>
    <p:sldId id="399" r:id="rId5"/>
    <p:sldId id="422" r:id="rId6"/>
    <p:sldId id="423" r:id="rId7"/>
    <p:sldId id="438" r:id="rId8"/>
    <p:sldId id="441" r:id="rId9"/>
    <p:sldId id="425" r:id="rId10"/>
    <p:sldId id="409" r:id="rId11"/>
    <p:sldId id="429" r:id="rId12"/>
    <p:sldId id="405" r:id="rId13"/>
    <p:sldId id="435" r:id="rId14"/>
    <p:sldId id="416" r:id="rId15"/>
    <p:sldId id="434" r:id="rId16"/>
    <p:sldId id="428" r:id="rId17"/>
    <p:sldId id="417" r:id="rId18"/>
    <p:sldId id="378" r:id="rId19"/>
    <p:sldId id="385" r:id="rId20"/>
    <p:sldId id="386" r:id="rId21"/>
    <p:sldId id="387" r:id="rId22"/>
    <p:sldId id="388" r:id="rId23"/>
    <p:sldId id="437" r:id="rId24"/>
    <p:sldId id="436" r:id="rId25"/>
    <p:sldId id="430" r:id="rId26"/>
    <p:sldId id="439" r:id="rId27"/>
    <p:sldId id="440" r:id="rId28"/>
    <p:sldId id="431" r:id="rId29"/>
    <p:sldId id="432" r:id="rId30"/>
    <p:sldId id="396" r:id="rId31"/>
    <p:sldId id="394" r:id="rId32"/>
    <p:sldId id="395" r:id="rId33"/>
    <p:sldId id="408" r:id="rId34"/>
  </p:sldIdLst>
  <p:sldSz cx="12190413" cy="6859588"/>
  <p:notesSz cx="6724650" cy="9774238"/>
  <p:embeddedFontLst>
    <p:embeddedFont>
      <p:font typeface="맑은 고딕" panose="020B0503020000020004" pitchFamily="50" charset="-127"/>
      <p:regular r:id="rId36"/>
      <p:bold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하나 L" panose="02020603020101020101" pitchFamily="18" charset="-127"/>
      <p:regular r:id="rId42"/>
    </p:embeddedFont>
    <p:embeddedFont>
      <p:font typeface="하나 B" panose="02020603020101020101" pitchFamily="18" charset="-127"/>
      <p:regular r:id="rId43"/>
    </p:embeddedFont>
    <p:embeddedFont>
      <p:font typeface="맑은 고딕" panose="020B0503020000020004" pitchFamily="50" charset="-127"/>
      <p:regular r:id="rId36"/>
      <p:bold r:id="rId37"/>
    </p:embeddedFont>
    <p:embeddedFont>
      <p:font typeface="하나 M" panose="02020603020101020101" pitchFamily="18" charset="-127"/>
      <p:regular r:id="rId44"/>
    </p:embeddedFont>
    <p:embeddedFont>
      <p:font typeface="나눔고딕 ExtraBold" panose="020D0904000000000000" pitchFamily="50" charset="-127"/>
      <p:bold r:id="rId45"/>
    </p:embeddedFont>
    <p:embeddedFont>
      <p:font typeface="나눔스퀘어 ExtraBold" panose="020B0600000101010101" pitchFamily="50" charset="-127"/>
      <p:bold r:id="rId46"/>
    </p:embeddedFont>
  </p:embeddedFontLst>
  <p:defaultTextStyle>
    <a:defPPr>
      <a:defRPr lang="ko-KR"/>
    </a:defPPr>
    <a:lvl1pPr marL="0" algn="l" defTabSz="945581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2791" algn="l" defTabSz="945581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45581" algn="l" defTabSz="945581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18372" algn="l" defTabSz="945581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91162" algn="l" defTabSz="945581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63953" algn="l" defTabSz="945581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36743" algn="l" defTabSz="945581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09534" algn="l" defTabSz="945581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782324" algn="l" defTabSz="945581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0146"/>
    <a:srgbClr val="007C96"/>
    <a:srgbClr val="FFE5FF"/>
    <a:srgbClr val="FFCCFF"/>
    <a:srgbClr val="FFE7FF"/>
    <a:srgbClr val="FFCCCC"/>
    <a:srgbClr val="004654"/>
    <a:srgbClr val="FFFFFF"/>
    <a:srgbClr val="00A8A8"/>
    <a:srgbClr val="F59A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68" autoAdjust="0"/>
    <p:restoredTop sz="94333" autoAdjust="0"/>
  </p:normalViewPr>
  <p:slideViewPr>
    <p:cSldViewPr snapToGrid="0">
      <p:cViewPr varScale="1">
        <p:scale>
          <a:sx n="69" d="100"/>
          <a:sy n="69" d="100"/>
        </p:scale>
        <p:origin x="456" y="66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23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465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08413" y="0"/>
            <a:ext cx="291465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BF3F44-1300-41E4-B42A-CF380446605F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1222375"/>
            <a:ext cx="5861050" cy="3298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100" y="4703763"/>
            <a:ext cx="5378450" cy="3848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283700"/>
            <a:ext cx="2914650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08413" y="9283700"/>
            <a:ext cx="2914650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E19961-799A-4273-B2C8-75AAE6BEF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290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지점 모양 다르게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19961-799A-4273-B2C8-75AAE6BEF1F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81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19961-799A-4273-B2C8-75AAE6BEF1FD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91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지점 모양 다르게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19961-799A-4273-B2C8-75AAE6BEF1F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91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지점 모양 다르게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19961-799A-4273-B2C8-75AAE6BEF1F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758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앞서 계산한 지점을 기존의 이탈 산정 기준이었던 거리를 기준으로 분류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19961-799A-4273-B2C8-75AAE6BEF1F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555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지점 모양 다르게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19961-799A-4273-B2C8-75AAE6BEF1F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703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지점 모양 다르게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19961-799A-4273-B2C8-75AAE6BEF1F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484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개 </a:t>
            </a:r>
            <a:r>
              <a:rPr lang="ko-KR" altLang="en-US" dirty="0" err="1" smtClean="0"/>
              <a:t>클러스터링</a:t>
            </a:r>
            <a:r>
              <a:rPr lang="ko-KR" altLang="en-US" dirty="0" smtClean="0"/>
              <a:t> 모두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19961-799A-4273-B2C8-75AAE6BEF1F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802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19961-799A-4273-B2C8-75AAE6BEF1F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184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앞서 계산한 지점을 기존의 이탈 산정 기준이었던 거리를 기준으로 분류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19961-799A-4273-B2C8-75AAE6BEF1F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863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3802" y="3602872"/>
            <a:ext cx="9142810" cy="1656145"/>
          </a:xfrm>
        </p:spPr>
        <p:txBody>
          <a:bodyPr/>
          <a:lstStyle>
            <a:lvl1pPr marL="0" indent="0" algn="ctr">
              <a:buNone/>
              <a:defRPr sz="2500"/>
            </a:lvl1pPr>
            <a:lvl2pPr marL="472791" indent="0" algn="ctr">
              <a:buNone/>
              <a:defRPr sz="2100"/>
            </a:lvl2pPr>
            <a:lvl3pPr marL="945581" indent="0" algn="ctr">
              <a:buNone/>
              <a:defRPr sz="1900"/>
            </a:lvl3pPr>
            <a:lvl4pPr marL="1418372" indent="0" algn="ctr">
              <a:buNone/>
              <a:defRPr sz="1700"/>
            </a:lvl4pPr>
            <a:lvl5pPr marL="1891162" indent="0" algn="ctr">
              <a:buNone/>
              <a:defRPr sz="1700"/>
            </a:lvl5pPr>
            <a:lvl6pPr marL="2363953" indent="0" algn="ctr">
              <a:buNone/>
              <a:defRPr sz="1700"/>
            </a:lvl6pPr>
            <a:lvl7pPr marL="2836743" indent="0" algn="ctr">
              <a:buNone/>
              <a:defRPr sz="1700"/>
            </a:lvl7pPr>
            <a:lvl8pPr marL="3309534" indent="0" algn="ctr">
              <a:buNone/>
              <a:defRPr sz="1700"/>
            </a:lvl8pPr>
            <a:lvl9pPr marL="3782324" indent="0" algn="ctr">
              <a:buNone/>
              <a:defRPr sz="17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757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9619E-A7D6-40BE-9ED5-056CCE314020}" type="datetime1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E90A-435B-40DA-BA28-1461FC817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524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3766" y="365211"/>
            <a:ext cx="2628557" cy="581318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091" y="365211"/>
            <a:ext cx="7733294" cy="581318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D2516-C0CF-4A04-9EDA-57A2DC2245EA}" type="datetime1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E90A-435B-40DA-BA28-1461FC817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42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4D5C7-1453-4284-9201-13476FCCDB24}" type="datetime1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E90A-435B-40DA-BA28-1461FC817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286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744" y="1710136"/>
            <a:ext cx="10514231" cy="2853397"/>
          </a:xfrm>
        </p:spPr>
        <p:txBody>
          <a:bodyPr anchor="b"/>
          <a:lstStyle>
            <a:lvl1pPr>
              <a:defRPr sz="6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744" y="4590528"/>
            <a:ext cx="10514231" cy="1500534"/>
          </a:xfrm>
        </p:spPr>
        <p:txBody>
          <a:bodyPr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7279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4558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41837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189116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36395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283674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30953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378232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2ED-125A-41DD-B1EB-75C131DA41C5}" type="datetime1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E90A-435B-40DA-BA28-1461FC817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12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1397" y="1826048"/>
            <a:ext cx="5180926" cy="435234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D7E1-B7F2-443A-B263-3A4C8BEF8563}" type="datetime1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E90A-435B-40DA-BA28-1461FC817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418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681" y="365211"/>
            <a:ext cx="10514231" cy="132587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680" y="1681552"/>
            <a:ext cx="5157116" cy="824103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2791" indent="0">
              <a:buNone/>
              <a:defRPr sz="2100" b="1"/>
            </a:lvl2pPr>
            <a:lvl3pPr marL="945581" indent="0">
              <a:buNone/>
              <a:defRPr sz="1900" b="1"/>
            </a:lvl3pPr>
            <a:lvl4pPr marL="1418372" indent="0">
              <a:buNone/>
              <a:defRPr sz="1700" b="1"/>
            </a:lvl4pPr>
            <a:lvl5pPr marL="1891162" indent="0">
              <a:buNone/>
              <a:defRPr sz="1700" b="1"/>
            </a:lvl5pPr>
            <a:lvl6pPr marL="2363953" indent="0">
              <a:buNone/>
              <a:defRPr sz="1700" b="1"/>
            </a:lvl6pPr>
            <a:lvl7pPr marL="2836743" indent="0">
              <a:buNone/>
              <a:defRPr sz="1700" b="1"/>
            </a:lvl7pPr>
            <a:lvl8pPr marL="3309534" indent="0">
              <a:buNone/>
              <a:defRPr sz="1700" b="1"/>
            </a:lvl8pPr>
            <a:lvl9pPr marL="3782324" indent="0">
              <a:buNone/>
              <a:defRPr sz="17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680" y="2505657"/>
            <a:ext cx="5157116" cy="368544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1398" y="1681552"/>
            <a:ext cx="5182513" cy="824103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2791" indent="0">
              <a:buNone/>
              <a:defRPr sz="2100" b="1"/>
            </a:lvl2pPr>
            <a:lvl3pPr marL="945581" indent="0">
              <a:buNone/>
              <a:defRPr sz="1900" b="1"/>
            </a:lvl3pPr>
            <a:lvl4pPr marL="1418372" indent="0">
              <a:buNone/>
              <a:defRPr sz="1700" b="1"/>
            </a:lvl4pPr>
            <a:lvl5pPr marL="1891162" indent="0">
              <a:buNone/>
              <a:defRPr sz="1700" b="1"/>
            </a:lvl5pPr>
            <a:lvl6pPr marL="2363953" indent="0">
              <a:buNone/>
              <a:defRPr sz="1700" b="1"/>
            </a:lvl6pPr>
            <a:lvl7pPr marL="2836743" indent="0">
              <a:buNone/>
              <a:defRPr sz="1700" b="1"/>
            </a:lvl7pPr>
            <a:lvl8pPr marL="3309534" indent="0">
              <a:buNone/>
              <a:defRPr sz="1700" b="1"/>
            </a:lvl8pPr>
            <a:lvl9pPr marL="3782324" indent="0">
              <a:buNone/>
              <a:defRPr sz="17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1398" y="2505657"/>
            <a:ext cx="5182513" cy="368544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A1FE-DB1F-4265-81C4-BD5000445B04}" type="datetime1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E90A-435B-40DA-BA28-1461FC817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771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0F8AD-F9F6-47A5-9576-A6B86924B935}" type="datetime1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E90A-435B-40DA-BA28-1461FC817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813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24B7E-E900-431F-AACC-DEC57AE2A0FA}" type="datetime1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E90A-435B-40DA-BA28-1461FC817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796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680" y="457306"/>
            <a:ext cx="3931726" cy="1600571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2514" y="987656"/>
            <a:ext cx="6171397" cy="4874753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680" y="2057877"/>
            <a:ext cx="3931726" cy="3812470"/>
          </a:xfrm>
        </p:spPr>
        <p:txBody>
          <a:bodyPr/>
          <a:lstStyle>
            <a:lvl1pPr marL="0" indent="0">
              <a:buNone/>
              <a:defRPr sz="1700"/>
            </a:lvl1pPr>
            <a:lvl2pPr marL="472791" indent="0">
              <a:buNone/>
              <a:defRPr sz="1400"/>
            </a:lvl2pPr>
            <a:lvl3pPr marL="945581" indent="0">
              <a:buNone/>
              <a:defRPr sz="1200"/>
            </a:lvl3pPr>
            <a:lvl4pPr marL="1418372" indent="0">
              <a:buNone/>
              <a:defRPr sz="1000"/>
            </a:lvl4pPr>
            <a:lvl5pPr marL="1891162" indent="0">
              <a:buNone/>
              <a:defRPr sz="1000"/>
            </a:lvl5pPr>
            <a:lvl6pPr marL="2363953" indent="0">
              <a:buNone/>
              <a:defRPr sz="1000"/>
            </a:lvl6pPr>
            <a:lvl7pPr marL="2836743" indent="0">
              <a:buNone/>
              <a:defRPr sz="1000"/>
            </a:lvl7pPr>
            <a:lvl8pPr marL="3309534" indent="0">
              <a:buNone/>
              <a:defRPr sz="1000"/>
            </a:lvl8pPr>
            <a:lvl9pPr marL="3782324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D181E-A211-4452-8F74-B09DC4E60C07}" type="datetime1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E90A-435B-40DA-BA28-1461FC817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890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680" y="457306"/>
            <a:ext cx="3931726" cy="1600571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2514" y="987656"/>
            <a:ext cx="6171397" cy="4874753"/>
          </a:xfrm>
        </p:spPr>
        <p:txBody>
          <a:bodyPr/>
          <a:lstStyle>
            <a:lvl1pPr marL="0" indent="0">
              <a:buNone/>
              <a:defRPr sz="3300"/>
            </a:lvl1pPr>
            <a:lvl2pPr marL="472791" indent="0">
              <a:buNone/>
              <a:defRPr sz="2900"/>
            </a:lvl2pPr>
            <a:lvl3pPr marL="945581" indent="0">
              <a:buNone/>
              <a:defRPr sz="2500"/>
            </a:lvl3pPr>
            <a:lvl4pPr marL="1418372" indent="0">
              <a:buNone/>
              <a:defRPr sz="2100"/>
            </a:lvl4pPr>
            <a:lvl5pPr marL="1891162" indent="0">
              <a:buNone/>
              <a:defRPr sz="2100"/>
            </a:lvl5pPr>
            <a:lvl6pPr marL="2363953" indent="0">
              <a:buNone/>
              <a:defRPr sz="2100"/>
            </a:lvl6pPr>
            <a:lvl7pPr marL="2836743" indent="0">
              <a:buNone/>
              <a:defRPr sz="2100"/>
            </a:lvl7pPr>
            <a:lvl8pPr marL="3309534" indent="0">
              <a:buNone/>
              <a:defRPr sz="2100"/>
            </a:lvl8pPr>
            <a:lvl9pPr marL="3782324" indent="0">
              <a:buNone/>
              <a:defRPr sz="21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680" y="2057877"/>
            <a:ext cx="3931726" cy="3812470"/>
          </a:xfrm>
        </p:spPr>
        <p:txBody>
          <a:bodyPr/>
          <a:lstStyle>
            <a:lvl1pPr marL="0" indent="0">
              <a:buNone/>
              <a:defRPr sz="1700"/>
            </a:lvl1pPr>
            <a:lvl2pPr marL="472791" indent="0">
              <a:buNone/>
              <a:defRPr sz="1400"/>
            </a:lvl2pPr>
            <a:lvl3pPr marL="945581" indent="0">
              <a:buNone/>
              <a:defRPr sz="1200"/>
            </a:lvl3pPr>
            <a:lvl4pPr marL="1418372" indent="0">
              <a:buNone/>
              <a:defRPr sz="1000"/>
            </a:lvl4pPr>
            <a:lvl5pPr marL="1891162" indent="0">
              <a:buNone/>
              <a:defRPr sz="1000"/>
            </a:lvl5pPr>
            <a:lvl6pPr marL="2363953" indent="0">
              <a:buNone/>
              <a:defRPr sz="1000"/>
            </a:lvl6pPr>
            <a:lvl7pPr marL="2836743" indent="0">
              <a:buNone/>
              <a:defRPr sz="1000"/>
            </a:lvl7pPr>
            <a:lvl8pPr marL="3309534" indent="0">
              <a:buNone/>
              <a:defRPr sz="1000"/>
            </a:lvl8pPr>
            <a:lvl9pPr marL="3782324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3CDA6-E42B-48B6-8C82-0AA78EBC2E3C}" type="datetime1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E90A-435B-40DA-BA28-1461FC817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105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094" y="365211"/>
            <a:ext cx="10514231" cy="1325870"/>
          </a:xfrm>
          <a:prstGeom prst="rect">
            <a:avLst/>
          </a:prstGeom>
        </p:spPr>
        <p:txBody>
          <a:bodyPr vert="horz" lIns="94558" tIns="47279" rIns="94558" bIns="47279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094" y="1826048"/>
            <a:ext cx="10514231" cy="4352345"/>
          </a:xfrm>
          <a:prstGeom prst="rect">
            <a:avLst/>
          </a:prstGeom>
        </p:spPr>
        <p:txBody>
          <a:bodyPr vert="horz" lIns="94558" tIns="47279" rIns="94558" bIns="47279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092" y="6357825"/>
            <a:ext cx="2742843" cy="365210"/>
          </a:xfrm>
          <a:prstGeom prst="rect">
            <a:avLst/>
          </a:prstGeom>
        </p:spPr>
        <p:txBody>
          <a:bodyPr vert="horz" lIns="94558" tIns="47279" rIns="94558" bIns="4727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00EDE-A2BC-408F-97A2-A3F762A3F2C7}" type="datetime1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077" y="6357825"/>
            <a:ext cx="4114264" cy="365210"/>
          </a:xfrm>
          <a:prstGeom prst="rect">
            <a:avLst/>
          </a:prstGeom>
        </p:spPr>
        <p:txBody>
          <a:bodyPr vert="horz" lIns="94558" tIns="47279" rIns="94558" bIns="4727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09481" y="6357825"/>
            <a:ext cx="2742843" cy="365210"/>
          </a:xfrm>
          <a:prstGeom prst="rect">
            <a:avLst/>
          </a:prstGeom>
        </p:spPr>
        <p:txBody>
          <a:bodyPr vert="horz" lIns="94558" tIns="47279" rIns="94558" bIns="4727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0E90A-435B-40DA-BA28-1461FC817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519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45581" rtl="0" eaLnBrk="1" latinLnBrk="1" hangingPunct="1">
        <a:lnSpc>
          <a:spcPct val="90000"/>
        </a:lnSpc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6395" indent="-236395" algn="l" defTabSz="945581" rtl="0" eaLnBrk="1" latinLnBrk="1" hangingPunct="1">
        <a:lnSpc>
          <a:spcPct val="90000"/>
        </a:lnSpc>
        <a:spcBef>
          <a:spcPts val="1034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09186" indent="-236395" algn="l" defTabSz="945581" rtl="0" eaLnBrk="1" latinLnBrk="1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81976" indent="-236395" algn="l" defTabSz="945581" rtl="0" eaLnBrk="1" latinLnBrk="1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4767" indent="-236395" algn="l" defTabSz="945581" rtl="0" eaLnBrk="1" latinLnBrk="1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27557" indent="-236395" algn="l" defTabSz="945581" rtl="0" eaLnBrk="1" latinLnBrk="1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00348" indent="-236395" algn="l" defTabSz="945581" rtl="0" eaLnBrk="1" latinLnBrk="1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073138" indent="-236395" algn="l" defTabSz="945581" rtl="0" eaLnBrk="1" latinLnBrk="1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45929" indent="-236395" algn="l" defTabSz="945581" rtl="0" eaLnBrk="1" latinLnBrk="1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18719" indent="-236395" algn="l" defTabSz="945581" rtl="0" eaLnBrk="1" latinLnBrk="1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4558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2791" algn="l" defTabSz="94558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5581" algn="l" defTabSz="94558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18372" algn="l" defTabSz="94558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91162" algn="l" defTabSz="94558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63953" algn="l" defTabSz="94558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743" algn="l" defTabSz="94558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09534" algn="l" defTabSz="94558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82324" algn="l" defTabSz="94558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2.pn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jpe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hdphoto" Target="../media/hdphoto3.wdp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jpeg"/><Relationship Id="rId7" Type="http://schemas.microsoft.com/office/2007/relationships/hdphoto" Target="../media/hdphoto3.wdp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microsoft.com/office/2007/relationships/hdphoto" Target="../media/hdphoto1.wdp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emf"/><Relationship Id="rId3" Type="http://schemas.openxmlformats.org/officeDocument/2006/relationships/image" Target="../media/image3.jpe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hdphoto" Target="../media/hdphoto3.wdp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3.jpe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hdphoto" Target="../media/hdphoto3.wdp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3.jpe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hdphoto" Target="../media/hdphoto3.wdp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7854890" y="1978019"/>
            <a:ext cx="4258278" cy="4881571"/>
            <a:chOff x="7933179" y="1327409"/>
            <a:chExt cx="4258832" cy="477907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2"/>
            <a:srcRect t="19232" r="78570" b="10656"/>
            <a:stretch/>
          </p:blipFill>
          <p:spPr>
            <a:xfrm>
              <a:off x="8006392" y="1696730"/>
              <a:ext cx="4109408" cy="4030347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7933179" y="1327409"/>
              <a:ext cx="4258832" cy="4779079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>
                <a:latin typeface="하나 L" panose="02020603020101020101" pitchFamily="18" charset="-127"/>
                <a:ea typeface="하나 L" panose="02020603020101020101" pitchFamily="18" charset="-127"/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538515" y="2743446"/>
            <a:ext cx="9768114" cy="772590"/>
          </a:xfrm>
          <a:prstGeom prst="rect">
            <a:avLst/>
          </a:prstGeom>
          <a:noFill/>
        </p:spPr>
        <p:txBody>
          <a:bodyPr wrap="square" lIns="94558" tIns="47279" rIns="94558" bIns="47279" rtlCol="0">
            <a:spAutoFit/>
          </a:bodyPr>
          <a:lstStyle/>
          <a:p>
            <a:r>
              <a:rPr lang="ko-KR" altLang="en-US" sz="4400" b="1" dirty="0" err="1" smtClean="0">
                <a:latin typeface="하나 M" pitchFamily="18" charset="-127"/>
                <a:ea typeface="하나 M" pitchFamily="18" charset="-127"/>
              </a:rPr>
              <a:t>이탈률을</a:t>
            </a:r>
            <a:r>
              <a:rPr lang="ko-KR" altLang="en-US" sz="4400" b="1" dirty="0" smtClean="0">
                <a:latin typeface="하나 M" pitchFamily="18" charset="-127"/>
                <a:ea typeface="하나 M" pitchFamily="18" charset="-127"/>
              </a:rPr>
              <a:t> 고려한 통폐합 은행 </a:t>
            </a:r>
            <a:r>
              <a:rPr lang="ko-KR" altLang="en-US" sz="4400" b="1" dirty="0" err="1" smtClean="0">
                <a:latin typeface="하나 M" pitchFamily="18" charset="-127"/>
                <a:ea typeface="하나 M" pitchFamily="18" charset="-127"/>
              </a:rPr>
              <a:t>클러스터링</a:t>
            </a:r>
            <a:endParaRPr lang="en-US" altLang="ko-KR" sz="4400" b="1" dirty="0">
              <a:latin typeface="하나 M" pitchFamily="18" charset="-127"/>
              <a:ea typeface="하나 M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408394" y="6116100"/>
            <a:ext cx="3628572" cy="462826"/>
          </a:xfrm>
          <a:prstGeom prst="rect">
            <a:avLst/>
          </a:prstGeom>
          <a:noFill/>
        </p:spPr>
        <p:txBody>
          <a:bodyPr wrap="square" lIns="94558" tIns="47279" rIns="94558" bIns="47279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800" b="1" dirty="0" smtClean="0">
                <a:latin typeface="하나 L" panose="02020603020101020101" pitchFamily="18" charset="-127"/>
                <a:ea typeface="하나 L" panose="02020603020101020101" pitchFamily="18" charset="-127"/>
              </a:rPr>
              <a:t>김 </a:t>
            </a:r>
            <a:r>
              <a:rPr lang="ko-KR" altLang="en-US" sz="1800" b="1" dirty="0" err="1" smtClean="0">
                <a:latin typeface="하나 L" panose="02020603020101020101" pitchFamily="18" charset="-127"/>
                <a:ea typeface="하나 L" panose="02020603020101020101" pitchFamily="18" charset="-127"/>
              </a:rPr>
              <a:t>한범</a:t>
            </a:r>
            <a:endParaRPr lang="en-US" altLang="ko-KR" sz="1800" b="1" dirty="0" smtClean="0"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11" name="직각 삼각형 10"/>
          <p:cNvSpPr/>
          <p:nvPr/>
        </p:nvSpPr>
        <p:spPr>
          <a:xfrm>
            <a:off x="1" y="5835436"/>
            <a:ext cx="5470448" cy="1024154"/>
          </a:xfrm>
          <a:prstGeom prst="rtTriangle">
            <a:avLst/>
          </a:prstGeom>
          <a:solidFill>
            <a:srgbClr val="34AA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558" tIns="47279" rIns="94558" bIns="47279" rtlCol="0" anchor="ctr"/>
          <a:lstStyle/>
          <a:p>
            <a:pPr algn="ctr"/>
            <a:endParaRPr lang="ko-KR" altLang="en-US" sz="2400" b="1"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15" name="직각 삼각형 14"/>
          <p:cNvSpPr/>
          <p:nvPr/>
        </p:nvSpPr>
        <p:spPr>
          <a:xfrm rot="10800000">
            <a:off x="6719965" y="2185"/>
            <a:ext cx="5470448" cy="1024154"/>
          </a:xfrm>
          <a:prstGeom prst="rtTriangle">
            <a:avLst/>
          </a:prstGeom>
          <a:solidFill>
            <a:srgbClr val="34AA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558" tIns="47279" rIns="94558" bIns="47279" rtlCol="0" anchor="ctr"/>
          <a:lstStyle/>
          <a:p>
            <a:pPr algn="ctr"/>
            <a:endParaRPr lang="ko-KR" altLang="en-US" sz="2400" b="1"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pic>
        <p:nvPicPr>
          <p:cNvPr id="10" name="Picture 2" descr="C:\Users\user\Documents\Hana Financial Gorup CI\하나금융그룹-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87" y="130105"/>
            <a:ext cx="2580638" cy="51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37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0" y="0"/>
            <a:ext cx="7731889" cy="6859588"/>
          </a:xfrm>
          <a:prstGeom prst="rect">
            <a:avLst/>
          </a:prstGeom>
          <a:solidFill>
            <a:srgbClr val="007C96"/>
          </a:solidFill>
          <a:ln>
            <a:solidFill>
              <a:srgbClr val="007C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372810" y="-11575"/>
            <a:ext cx="2558005" cy="152785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03630" y="152189"/>
            <a:ext cx="1296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 smtClean="0">
                <a:solidFill>
                  <a:srgbClr val="007C96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02</a:t>
            </a:r>
            <a:endParaRPr lang="ko-KR" altLang="en-US" b="1" dirty="0">
              <a:solidFill>
                <a:srgbClr val="007C96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22" name="제목 1"/>
          <p:cNvSpPr>
            <a:spLocks noGrp="1"/>
          </p:cNvSpPr>
          <p:nvPr>
            <p:ph type="title"/>
          </p:nvPr>
        </p:nvSpPr>
        <p:spPr>
          <a:xfrm>
            <a:off x="585353" y="1985624"/>
            <a:ext cx="6616699" cy="1805214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b="1" dirty="0" smtClean="0">
                <a:solidFill>
                  <a:srgbClr val="FFFFFF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프로젝트 결과</a:t>
            </a:r>
            <a:endParaRPr lang="ko-KR" altLang="en-US" sz="6000" b="1" dirty="0">
              <a:solidFill>
                <a:srgbClr val="FFFFFF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23" name="텍스트 개체 틀 2"/>
          <p:cNvSpPr txBox="1">
            <a:spLocks/>
          </p:cNvSpPr>
          <p:nvPr/>
        </p:nvSpPr>
        <p:spPr>
          <a:xfrm>
            <a:off x="2306312" y="4279029"/>
            <a:ext cx="4527933" cy="1698469"/>
          </a:xfrm>
          <a:prstGeom prst="rect">
            <a:avLst/>
          </a:prstGeom>
        </p:spPr>
        <p:txBody>
          <a:bodyPr vert="horz" lIns="94558" tIns="47279" rIns="94558" bIns="47279" rtlCol="0" anchor="ctr"/>
          <a:lstStyle>
            <a:defPPr>
              <a:defRPr lang="ko-KR"/>
            </a:defPPr>
            <a:lvl1pPr marL="0" algn="l" defTabSz="945581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72791" algn="l" defTabSz="945581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581" algn="l" defTabSz="945581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372" algn="l" defTabSz="945581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162" algn="l" defTabSz="945581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3953" algn="l" defTabSz="945581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6743" algn="l" defTabSz="945581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09534" algn="l" defTabSz="945581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2324" algn="l" defTabSz="945581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2000" dirty="0" smtClean="0">
                <a:solidFill>
                  <a:srgbClr val="FFFFFF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중간 발표 </a:t>
            </a:r>
            <a:r>
              <a:rPr lang="en-US" altLang="ko-KR" sz="2000" dirty="0" smtClean="0">
                <a:solidFill>
                  <a:srgbClr val="FFFFFF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Review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2000" dirty="0" smtClean="0">
                <a:solidFill>
                  <a:srgbClr val="FFFFFF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중간 발표 이후 진행 사항</a:t>
            </a:r>
            <a:endParaRPr lang="en-US" altLang="ko-KR" sz="2000" dirty="0">
              <a:solidFill>
                <a:srgbClr val="FFFFFF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FontTx/>
              <a:buAutoNum type="arabicParenR"/>
            </a:pPr>
            <a:r>
              <a:rPr lang="en-US" altLang="ko-KR" sz="2000" dirty="0" smtClean="0">
                <a:solidFill>
                  <a:srgbClr val="FFFFFF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Clustering</a:t>
            </a:r>
            <a:endParaRPr lang="en-US" altLang="ko-KR" sz="2000" dirty="0">
              <a:solidFill>
                <a:srgbClr val="FFFFFF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2436964" y="4279028"/>
            <a:ext cx="3070310" cy="0"/>
          </a:xfrm>
          <a:prstGeom prst="line">
            <a:avLst/>
          </a:prstGeom>
          <a:ln w="12700">
            <a:solidFill>
              <a:srgbClr val="D8E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436964" y="5977498"/>
            <a:ext cx="3070310" cy="0"/>
          </a:xfrm>
          <a:prstGeom prst="line">
            <a:avLst/>
          </a:prstGeom>
          <a:ln w="12700">
            <a:solidFill>
              <a:srgbClr val="D8E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E90A-435B-40DA-BA28-1461FC8170D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77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38005" y="182893"/>
            <a:ext cx="4847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프로젝트 결과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215417"/>
            <a:ext cx="138006" cy="355569"/>
          </a:xfrm>
          <a:prstGeom prst="rect">
            <a:avLst/>
          </a:prstGeom>
          <a:solidFill>
            <a:srgbClr val="00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A8A8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2052407" y="111650"/>
            <a:ext cx="138006" cy="332562"/>
          </a:xfrm>
          <a:prstGeom prst="rect">
            <a:avLst/>
          </a:prstGeom>
          <a:solidFill>
            <a:srgbClr val="D4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>
              <a:solidFill>
                <a:srgbClr val="00A8A8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E90A-435B-40DA-BA28-1461FC8170D1}" type="slidenum">
              <a:rPr lang="ko-KR" altLang="en-US" smtClean="0"/>
              <a:t>11</a:t>
            </a:fld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1333062" y="2335342"/>
            <a:ext cx="340920" cy="84281"/>
            <a:chOff x="2134922" y="2579759"/>
            <a:chExt cx="308344" cy="76200"/>
          </a:xfrm>
          <a:solidFill>
            <a:schemeClr val="tx1"/>
          </a:solidFill>
        </p:grpSpPr>
        <p:sp>
          <p:nvSpPr>
            <p:cNvPr id="41" name="object 12"/>
            <p:cNvSpPr/>
            <p:nvPr/>
          </p:nvSpPr>
          <p:spPr>
            <a:xfrm>
              <a:off x="2134922" y="2617719"/>
              <a:ext cx="245110" cy="3175"/>
            </a:xfrm>
            <a:custGeom>
              <a:avLst/>
              <a:gdLst/>
              <a:ahLst/>
              <a:cxnLst/>
              <a:rect l="l" t="t" r="r" b="b"/>
              <a:pathLst>
                <a:path w="245109" h="3175">
                  <a:moveTo>
                    <a:pt x="0" y="2768"/>
                  </a:moveTo>
                  <a:lnTo>
                    <a:pt x="244640" y="0"/>
                  </a:lnTo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3200">
                <a:latin typeface="하나 L" panose="02020603020101020101" pitchFamily="18" charset="-127"/>
                <a:ea typeface="하나 L" panose="02020603020101020101" pitchFamily="18" charset="-127"/>
              </a:endParaRPr>
            </a:p>
          </p:txBody>
        </p:sp>
        <p:sp>
          <p:nvSpPr>
            <p:cNvPr id="42" name="object 13"/>
            <p:cNvSpPr/>
            <p:nvPr/>
          </p:nvSpPr>
          <p:spPr>
            <a:xfrm>
              <a:off x="2366431" y="2579759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4" h="76200">
                  <a:moveTo>
                    <a:pt x="0" y="0"/>
                  </a:moveTo>
                  <a:lnTo>
                    <a:pt x="863" y="76200"/>
                  </a:lnTo>
                  <a:lnTo>
                    <a:pt x="76631" y="3723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3200">
                <a:latin typeface="하나 L" panose="02020603020101020101" pitchFamily="18" charset="-127"/>
                <a:ea typeface="하나 L" panose="02020603020101020101" pitchFamily="18" charset="-127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4276668" y="2346823"/>
            <a:ext cx="303511" cy="84281"/>
            <a:chOff x="3520681" y="2502245"/>
            <a:chExt cx="303551" cy="84261"/>
          </a:xfrm>
          <a:solidFill>
            <a:schemeClr val="tx1"/>
          </a:solidFill>
        </p:grpSpPr>
        <p:sp>
          <p:nvSpPr>
            <p:cNvPr id="46" name="object 14"/>
            <p:cNvSpPr/>
            <p:nvPr/>
          </p:nvSpPr>
          <p:spPr>
            <a:xfrm>
              <a:off x="3520681" y="2544376"/>
              <a:ext cx="233824" cy="0"/>
            </a:xfrm>
            <a:custGeom>
              <a:avLst/>
              <a:gdLst/>
              <a:ahLst/>
              <a:cxnLst/>
              <a:rect l="l" t="t" r="r" b="b"/>
              <a:pathLst>
                <a:path w="211455">
                  <a:moveTo>
                    <a:pt x="0" y="0"/>
                  </a:moveTo>
                  <a:lnTo>
                    <a:pt x="211010" y="0"/>
                  </a:lnTo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3200">
                <a:latin typeface="하나 L" panose="02020603020101020101" pitchFamily="18" charset="-127"/>
                <a:ea typeface="하나 L" panose="02020603020101020101" pitchFamily="18" charset="-127"/>
              </a:endParaRPr>
            </a:p>
          </p:txBody>
        </p:sp>
        <p:sp>
          <p:nvSpPr>
            <p:cNvPr id="48" name="object 15"/>
            <p:cNvSpPr/>
            <p:nvPr/>
          </p:nvSpPr>
          <p:spPr>
            <a:xfrm>
              <a:off x="3739971" y="2502245"/>
              <a:ext cx="84261" cy="84261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3200">
                <a:latin typeface="하나 L" panose="02020603020101020101" pitchFamily="18" charset="-127"/>
                <a:ea typeface="하나 L" panose="02020603020101020101" pitchFamily="18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1338920" y="3850915"/>
            <a:ext cx="340920" cy="84281"/>
            <a:chOff x="2134922" y="2579759"/>
            <a:chExt cx="308344" cy="76200"/>
          </a:xfrm>
          <a:solidFill>
            <a:schemeClr val="tx1"/>
          </a:solidFill>
        </p:grpSpPr>
        <p:sp>
          <p:nvSpPr>
            <p:cNvPr id="51" name="object 12"/>
            <p:cNvSpPr/>
            <p:nvPr/>
          </p:nvSpPr>
          <p:spPr>
            <a:xfrm>
              <a:off x="2134922" y="2617719"/>
              <a:ext cx="245110" cy="3175"/>
            </a:xfrm>
            <a:custGeom>
              <a:avLst/>
              <a:gdLst/>
              <a:ahLst/>
              <a:cxnLst/>
              <a:rect l="l" t="t" r="r" b="b"/>
              <a:pathLst>
                <a:path w="245109" h="3175">
                  <a:moveTo>
                    <a:pt x="0" y="2768"/>
                  </a:moveTo>
                  <a:lnTo>
                    <a:pt x="244640" y="0"/>
                  </a:lnTo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3200">
                <a:latin typeface="하나 L" panose="02020603020101020101" pitchFamily="18" charset="-127"/>
                <a:ea typeface="하나 L" panose="02020603020101020101" pitchFamily="18" charset="-127"/>
              </a:endParaRPr>
            </a:p>
          </p:txBody>
        </p:sp>
        <p:sp>
          <p:nvSpPr>
            <p:cNvPr id="53" name="object 13"/>
            <p:cNvSpPr/>
            <p:nvPr/>
          </p:nvSpPr>
          <p:spPr>
            <a:xfrm>
              <a:off x="2366431" y="2579759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4" h="76200">
                  <a:moveTo>
                    <a:pt x="0" y="0"/>
                  </a:moveTo>
                  <a:lnTo>
                    <a:pt x="863" y="76200"/>
                  </a:lnTo>
                  <a:lnTo>
                    <a:pt x="76631" y="3723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3200">
                <a:latin typeface="하나 L" panose="02020603020101020101" pitchFamily="18" charset="-127"/>
                <a:ea typeface="하나 L" panose="02020603020101020101" pitchFamily="18" charset="-127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4276668" y="3894536"/>
            <a:ext cx="303511" cy="84281"/>
            <a:chOff x="3520681" y="4049600"/>
            <a:chExt cx="303551" cy="84261"/>
          </a:xfrm>
          <a:solidFill>
            <a:schemeClr val="tx1"/>
          </a:solidFill>
        </p:grpSpPr>
        <p:sp>
          <p:nvSpPr>
            <p:cNvPr id="56" name="object 14"/>
            <p:cNvSpPr/>
            <p:nvPr/>
          </p:nvSpPr>
          <p:spPr>
            <a:xfrm>
              <a:off x="3520681" y="4091730"/>
              <a:ext cx="233824" cy="0"/>
            </a:xfrm>
            <a:custGeom>
              <a:avLst/>
              <a:gdLst/>
              <a:ahLst/>
              <a:cxnLst/>
              <a:rect l="l" t="t" r="r" b="b"/>
              <a:pathLst>
                <a:path w="211455">
                  <a:moveTo>
                    <a:pt x="0" y="0"/>
                  </a:moveTo>
                  <a:lnTo>
                    <a:pt x="211010" y="0"/>
                  </a:lnTo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3200">
                <a:latin typeface="하나 L" panose="02020603020101020101" pitchFamily="18" charset="-127"/>
                <a:ea typeface="하나 L" panose="02020603020101020101" pitchFamily="18" charset="-127"/>
              </a:endParaRPr>
            </a:p>
          </p:txBody>
        </p:sp>
        <p:sp>
          <p:nvSpPr>
            <p:cNvPr id="57" name="object 15"/>
            <p:cNvSpPr/>
            <p:nvPr/>
          </p:nvSpPr>
          <p:spPr>
            <a:xfrm>
              <a:off x="3739971" y="4049600"/>
              <a:ext cx="84261" cy="84261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3200">
                <a:latin typeface="하나 L" panose="02020603020101020101" pitchFamily="18" charset="-127"/>
                <a:ea typeface="하나 L" panose="02020603020101020101" pitchFamily="18" charset="-127"/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5635221" y="2346823"/>
            <a:ext cx="933515" cy="3336019"/>
            <a:chOff x="4806648" y="2502245"/>
            <a:chExt cx="933637" cy="3335247"/>
          </a:xfrm>
          <a:solidFill>
            <a:schemeClr val="tx1"/>
          </a:solidFill>
        </p:grpSpPr>
        <p:sp>
          <p:nvSpPr>
            <p:cNvPr id="59" name="object 18"/>
            <p:cNvSpPr/>
            <p:nvPr/>
          </p:nvSpPr>
          <p:spPr>
            <a:xfrm>
              <a:off x="4806648" y="2544376"/>
              <a:ext cx="863657" cy="53609"/>
            </a:xfrm>
            <a:custGeom>
              <a:avLst/>
              <a:gdLst/>
              <a:ahLst/>
              <a:cxnLst/>
              <a:rect l="l" t="t" r="r" b="b"/>
              <a:pathLst>
                <a:path w="374650">
                  <a:moveTo>
                    <a:pt x="0" y="0"/>
                  </a:moveTo>
                  <a:lnTo>
                    <a:pt x="374434" y="0"/>
                  </a:lnTo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3200">
                <a:latin typeface="하나 L" panose="02020603020101020101" pitchFamily="18" charset="-127"/>
                <a:ea typeface="하나 L" panose="02020603020101020101" pitchFamily="18" charset="-127"/>
              </a:endParaRPr>
            </a:p>
          </p:txBody>
        </p:sp>
        <p:sp>
          <p:nvSpPr>
            <p:cNvPr id="60" name="object 19"/>
            <p:cNvSpPr/>
            <p:nvPr/>
          </p:nvSpPr>
          <p:spPr>
            <a:xfrm>
              <a:off x="5656024" y="2502245"/>
              <a:ext cx="84261" cy="84261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3200">
                <a:latin typeface="하나 L" panose="02020603020101020101" pitchFamily="18" charset="-127"/>
                <a:ea typeface="하나 L" panose="02020603020101020101" pitchFamily="18" charset="-127"/>
              </a:endParaRPr>
            </a:p>
          </p:txBody>
        </p:sp>
        <p:sp>
          <p:nvSpPr>
            <p:cNvPr id="61" name="object 18"/>
            <p:cNvSpPr/>
            <p:nvPr/>
          </p:nvSpPr>
          <p:spPr>
            <a:xfrm>
              <a:off x="4806648" y="4083304"/>
              <a:ext cx="543596" cy="50556"/>
            </a:xfrm>
            <a:custGeom>
              <a:avLst/>
              <a:gdLst/>
              <a:ahLst/>
              <a:cxnLst/>
              <a:rect l="l" t="t" r="r" b="b"/>
              <a:pathLst>
                <a:path w="374650">
                  <a:moveTo>
                    <a:pt x="0" y="0"/>
                  </a:moveTo>
                  <a:lnTo>
                    <a:pt x="374434" y="0"/>
                  </a:lnTo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3200">
                <a:latin typeface="하나 L" panose="02020603020101020101" pitchFamily="18" charset="-127"/>
                <a:ea typeface="하나 L" panose="02020603020101020101" pitchFamily="18" charset="-127"/>
              </a:endParaRPr>
            </a:p>
          </p:txBody>
        </p:sp>
        <p:sp>
          <p:nvSpPr>
            <p:cNvPr id="62" name="object 18"/>
            <p:cNvSpPr/>
            <p:nvPr/>
          </p:nvSpPr>
          <p:spPr>
            <a:xfrm rot="16200000">
              <a:off x="4637829" y="3262585"/>
              <a:ext cx="1546718" cy="110295"/>
            </a:xfrm>
            <a:custGeom>
              <a:avLst/>
              <a:gdLst/>
              <a:ahLst/>
              <a:cxnLst/>
              <a:rect l="l" t="t" r="r" b="b"/>
              <a:pathLst>
                <a:path w="374650">
                  <a:moveTo>
                    <a:pt x="0" y="0"/>
                  </a:moveTo>
                  <a:lnTo>
                    <a:pt x="374434" y="0"/>
                  </a:lnTo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3200">
                <a:latin typeface="하나 L" panose="02020603020101020101" pitchFamily="18" charset="-127"/>
                <a:ea typeface="하나 L" panose="02020603020101020101" pitchFamily="18" charset="-127"/>
              </a:endParaRPr>
            </a:p>
          </p:txBody>
        </p:sp>
        <p:sp>
          <p:nvSpPr>
            <p:cNvPr id="68" name="object 18"/>
            <p:cNvSpPr/>
            <p:nvPr/>
          </p:nvSpPr>
          <p:spPr>
            <a:xfrm>
              <a:off x="4806649" y="5786936"/>
              <a:ext cx="543596" cy="50556"/>
            </a:xfrm>
            <a:custGeom>
              <a:avLst/>
              <a:gdLst/>
              <a:ahLst/>
              <a:cxnLst/>
              <a:rect l="l" t="t" r="r" b="b"/>
              <a:pathLst>
                <a:path w="374650">
                  <a:moveTo>
                    <a:pt x="0" y="0"/>
                  </a:moveTo>
                  <a:lnTo>
                    <a:pt x="374434" y="0"/>
                  </a:lnTo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3200">
                <a:latin typeface="하나 L" panose="02020603020101020101" pitchFamily="18" charset="-127"/>
                <a:ea typeface="하나 L" panose="02020603020101020101" pitchFamily="18" charset="-127"/>
              </a:endParaRPr>
            </a:p>
          </p:txBody>
        </p:sp>
        <p:sp>
          <p:nvSpPr>
            <p:cNvPr id="70" name="object 18"/>
            <p:cNvSpPr/>
            <p:nvPr/>
          </p:nvSpPr>
          <p:spPr>
            <a:xfrm rot="16200000">
              <a:off x="4548764" y="4877150"/>
              <a:ext cx="1724852" cy="110295"/>
            </a:xfrm>
            <a:custGeom>
              <a:avLst/>
              <a:gdLst/>
              <a:ahLst/>
              <a:cxnLst/>
              <a:rect l="l" t="t" r="r" b="b"/>
              <a:pathLst>
                <a:path w="374650">
                  <a:moveTo>
                    <a:pt x="0" y="0"/>
                  </a:moveTo>
                  <a:lnTo>
                    <a:pt x="374434" y="0"/>
                  </a:lnTo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3200">
                <a:latin typeface="하나 L" panose="02020603020101020101" pitchFamily="18" charset="-127"/>
                <a:ea typeface="하나 L" panose="02020603020101020101" pitchFamily="18" charset="-127"/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2335011" y="6037082"/>
            <a:ext cx="2193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하나 L" panose="02020603020101020101" pitchFamily="18" charset="-127"/>
                <a:ea typeface="하나 L" panose="02020603020101020101" pitchFamily="18" charset="-127"/>
              </a:rPr>
              <a:t>금융결제원</a:t>
            </a:r>
            <a:r>
              <a:rPr lang="en-US" altLang="ko-KR" sz="1200" dirty="0" smtClean="0">
                <a:latin typeface="하나 L" panose="02020603020101020101" pitchFamily="18" charset="-127"/>
                <a:ea typeface="하나 L" panose="02020603020101020101" pitchFamily="18" charset="-127"/>
              </a:rPr>
              <a:t/>
            </a:r>
            <a:br>
              <a:rPr lang="en-US" altLang="ko-KR" sz="1200" dirty="0" smtClean="0">
                <a:latin typeface="하나 L" panose="02020603020101020101" pitchFamily="18" charset="-127"/>
                <a:ea typeface="하나 L" panose="02020603020101020101" pitchFamily="18" charset="-127"/>
              </a:rPr>
            </a:br>
            <a:r>
              <a:rPr lang="ko-KR" altLang="en-US" sz="1200" dirty="0" smtClean="0">
                <a:latin typeface="하나 L" panose="02020603020101020101" pitchFamily="18" charset="-127"/>
                <a:ea typeface="하나 L" panose="02020603020101020101" pitchFamily="18" charset="-127"/>
              </a:rPr>
              <a:t>시중은행</a:t>
            </a:r>
            <a:r>
              <a:rPr lang="en-US" altLang="ko-KR" sz="1200" dirty="0" smtClean="0">
                <a:latin typeface="하나 L" panose="02020603020101020101" pitchFamily="18" charset="-127"/>
                <a:ea typeface="하나 L" panose="02020603020101020101" pitchFamily="18" charset="-127"/>
              </a:rPr>
              <a:t> </a:t>
            </a:r>
            <a:r>
              <a:rPr lang="ko-KR" altLang="en-US" sz="1200" dirty="0" smtClean="0">
                <a:latin typeface="하나 L" panose="02020603020101020101" pitchFamily="18" charset="-127"/>
                <a:ea typeface="하나 L" panose="02020603020101020101" pitchFamily="18" charset="-127"/>
              </a:rPr>
              <a:t>위치 정보</a:t>
            </a:r>
            <a:endParaRPr lang="en-US" altLang="ko-KR" sz="1200" dirty="0" smtClean="0"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459581" y="1929502"/>
            <a:ext cx="804851" cy="811680"/>
            <a:chOff x="28509" y="2019949"/>
            <a:chExt cx="804956" cy="811492"/>
          </a:xfrm>
        </p:grpSpPr>
        <p:sp>
          <p:nvSpPr>
            <p:cNvPr id="73" name="object 7"/>
            <p:cNvSpPr txBox="1"/>
            <p:nvPr/>
          </p:nvSpPr>
          <p:spPr>
            <a:xfrm>
              <a:off x="150703" y="2393391"/>
              <a:ext cx="531570" cy="39488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 indent="63500">
                <a:lnSpc>
                  <a:spcPct val="100000"/>
                </a:lnSpc>
                <a:spcBef>
                  <a:spcPts val="100"/>
                </a:spcBef>
              </a:pPr>
              <a:r>
                <a:rPr lang="ko-KR" altLang="en-US" sz="1200" b="1" dirty="0" smtClean="0">
                  <a:latin typeface="하나 L" panose="02020603020101020101" pitchFamily="18" charset="-127"/>
                  <a:ea typeface="하나 L" panose="02020603020101020101" pitchFamily="18" charset="-127"/>
                  <a:cs typeface="Malgun Gothic"/>
                </a:rPr>
                <a:t> 지점</a:t>
              </a:r>
              <a:endParaRPr lang="en-US" altLang="ko-KR" sz="1200" b="1" dirty="0" smtClean="0">
                <a:latin typeface="하나 L" panose="02020603020101020101" pitchFamily="18" charset="-127"/>
                <a:ea typeface="하나 L" panose="02020603020101020101" pitchFamily="18" charset="-127"/>
                <a:cs typeface="Malgun Gothic"/>
              </a:endParaRPr>
            </a:p>
            <a:p>
              <a:pPr marL="12700" marR="5080" indent="63500">
                <a:lnSpc>
                  <a:spcPct val="100000"/>
                </a:lnSpc>
                <a:spcBef>
                  <a:spcPts val="100"/>
                </a:spcBef>
              </a:pPr>
              <a:r>
                <a:rPr lang="ko-KR" altLang="en-US" sz="1200" b="1" dirty="0" smtClean="0">
                  <a:latin typeface="하나 L" panose="02020603020101020101" pitchFamily="18" charset="-127"/>
                  <a:ea typeface="하나 L" panose="02020603020101020101" pitchFamily="18" charset="-127"/>
                  <a:cs typeface="Malgun Gothic"/>
                </a:rPr>
                <a:t>데이터</a:t>
              </a:r>
              <a:endParaRPr sz="1200" b="1" dirty="0">
                <a:latin typeface="하나 L" panose="02020603020101020101" pitchFamily="18" charset="-127"/>
                <a:ea typeface="하나 L" panose="02020603020101020101" pitchFamily="18" charset="-127"/>
                <a:cs typeface="Malgun Gothic"/>
              </a:endParaRPr>
            </a:p>
          </p:txBody>
        </p:sp>
        <p:sp>
          <p:nvSpPr>
            <p:cNvPr id="74" name="순서도: 자기 디스크 73"/>
            <p:cNvSpPr/>
            <p:nvPr/>
          </p:nvSpPr>
          <p:spPr>
            <a:xfrm>
              <a:off x="28509" y="2019949"/>
              <a:ext cx="804956" cy="811492"/>
            </a:xfrm>
            <a:prstGeom prst="flowChartMagneticDisk">
              <a:avLst/>
            </a:prstGeom>
            <a:noFill/>
            <a:ln w="25400">
              <a:solidFill>
                <a:srgbClr val="00A8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하나 L" panose="02020603020101020101" pitchFamily="18" charset="-127"/>
                <a:ea typeface="하나 L" panose="02020603020101020101" pitchFamily="18" charset="-127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459581" y="3541284"/>
            <a:ext cx="804851" cy="811680"/>
            <a:chOff x="28509" y="2019949"/>
            <a:chExt cx="804956" cy="811492"/>
          </a:xfrm>
        </p:grpSpPr>
        <p:sp>
          <p:nvSpPr>
            <p:cNvPr id="76" name="object 7"/>
            <p:cNvSpPr txBox="1"/>
            <p:nvPr/>
          </p:nvSpPr>
          <p:spPr>
            <a:xfrm>
              <a:off x="150703" y="2393391"/>
              <a:ext cx="531570" cy="39488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 indent="63500">
                <a:lnSpc>
                  <a:spcPct val="100000"/>
                </a:lnSpc>
                <a:spcBef>
                  <a:spcPts val="100"/>
                </a:spcBef>
              </a:pPr>
              <a:r>
                <a:rPr lang="ko-KR" altLang="en-US" sz="1200" b="1" dirty="0" smtClean="0">
                  <a:latin typeface="하나 L" panose="02020603020101020101" pitchFamily="18" charset="-127"/>
                  <a:ea typeface="하나 L" panose="02020603020101020101" pitchFamily="18" charset="-127"/>
                  <a:cs typeface="Malgun Gothic"/>
                </a:rPr>
                <a:t> 고객</a:t>
              </a:r>
              <a:endParaRPr lang="en-US" altLang="ko-KR" sz="1200" b="1" dirty="0" smtClean="0">
                <a:latin typeface="하나 L" panose="02020603020101020101" pitchFamily="18" charset="-127"/>
                <a:ea typeface="하나 L" panose="02020603020101020101" pitchFamily="18" charset="-127"/>
                <a:cs typeface="Malgun Gothic"/>
              </a:endParaRPr>
            </a:p>
            <a:p>
              <a:pPr marL="12700" marR="5080" indent="63500">
                <a:lnSpc>
                  <a:spcPct val="100000"/>
                </a:lnSpc>
                <a:spcBef>
                  <a:spcPts val="100"/>
                </a:spcBef>
              </a:pPr>
              <a:r>
                <a:rPr lang="ko-KR" altLang="en-US" sz="1200" b="1" dirty="0" smtClean="0">
                  <a:latin typeface="하나 L" panose="02020603020101020101" pitchFamily="18" charset="-127"/>
                  <a:ea typeface="하나 L" panose="02020603020101020101" pitchFamily="18" charset="-127"/>
                  <a:cs typeface="Malgun Gothic"/>
                </a:rPr>
                <a:t>데이터</a:t>
              </a:r>
              <a:endParaRPr sz="1200" b="1" dirty="0">
                <a:latin typeface="하나 L" panose="02020603020101020101" pitchFamily="18" charset="-127"/>
                <a:ea typeface="하나 L" panose="02020603020101020101" pitchFamily="18" charset="-127"/>
                <a:cs typeface="Malgun Gothic"/>
              </a:endParaRPr>
            </a:p>
          </p:txBody>
        </p:sp>
        <p:sp>
          <p:nvSpPr>
            <p:cNvPr id="77" name="순서도: 자기 디스크 76"/>
            <p:cNvSpPr/>
            <p:nvPr/>
          </p:nvSpPr>
          <p:spPr>
            <a:xfrm>
              <a:off x="28509" y="2019949"/>
              <a:ext cx="804956" cy="811492"/>
            </a:xfrm>
            <a:prstGeom prst="flowChartMagneticDisk">
              <a:avLst/>
            </a:prstGeom>
            <a:noFill/>
            <a:ln w="25400">
              <a:solidFill>
                <a:srgbClr val="00A8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하나 L" panose="02020603020101020101" pitchFamily="18" charset="-127"/>
                <a:ea typeface="하나 L" panose="02020603020101020101" pitchFamily="18" charset="-127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2543006" y="5120687"/>
            <a:ext cx="804851" cy="811680"/>
            <a:chOff x="28509" y="2019949"/>
            <a:chExt cx="804956" cy="811492"/>
          </a:xfrm>
        </p:grpSpPr>
        <p:sp>
          <p:nvSpPr>
            <p:cNvPr id="81" name="object 7"/>
            <p:cNvSpPr txBox="1"/>
            <p:nvPr/>
          </p:nvSpPr>
          <p:spPr>
            <a:xfrm>
              <a:off x="150703" y="2393391"/>
              <a:ext cx="531570" cy="39488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 indent="63500">
                <a:lnSpc>
                  <a:spcPct val="100000"/>
                </a:lnSpc>
                <a:spcBef>
                  <a:spcPts val="100"/>
                </a:spcBef>
              </a:pPr>
              <a:r>
                <a:rPr lang="ko-KR" altLang="en-US" sz="1200" b="1" dirty="0" smtClean="0">
                  <a:latin typeface="하나 L" panose="02020603020101020101" pitchFamily="18" charset="-127"/>
                  <a:ea typeface="하나 L" panose="02020603020101020101" pitchFamily="18" charset="-127"/>
                  <a:cs typeface="Malgun Gothic"/>
                </a:rPr>
                <a:t> 외부</a:t>
              </a:r>
              <a:endParaRPr lang="en-US" altLang="ko-KR" sz="1200" b="1" dirty="0" smtClean="0">
                <a:latin typeface="하나 L" panose="02020603020101020101" pitchFamily="18" charset="-127"/>
                <a:ea typeface="하나 L" panose="02020603020101020101" pitchFamily="18" charset="-127"/>
                <a:cs typeface="Malgun Gothic"/>
              </a:endParaRPr>
            </a:p>
            <a:p>
              <a:pPr marL="12700" marR="5080" indent="63500">
                <a:lnSpc>
                  <a:spcPct val="100000"/>
                </a:lnSpc>
                <a:spcBef>
                  <a:spcPts val="100"/>
                </a:spcBef>
              </a:pPr>
              <a:r>
                <a:rPr lang="ko-KR" altLang="en-US" sz="1200" b="1" dirty="0" smtClean="0">
                  <a:latin typeface="하나 L" panose="02020603020101020101" pitchFamily="18" charset="-127"/>
                  <a:ea typeface="하나 L" panose="02020603020101020101" pitchFamily="18" charset="-127"/>
                  <a:cs typeface="Malgun Gothic"/>
                </a:rPr>
                <a:t>데이터</a:t>
              </a:r>
              <a:endParaRPr sz="1200" b="1" dirty="0">
                <a:latin typeface="하나 L" panose="02020603020101020101" pitchFamily="18" charset="-127"/>
                <a:ea typeface="하나 L" panose="02020603020101020101" pitchFamily="18" charset="-127"/>
                <a:cs typeface="Malgun Gothic"/>
              </a:endParaRPr>
            </a:p>
          </p:txBody>
        </p:sp>
        <p:sp>
          <p:nvSpPr>
            <p:cNvPr id="84" name="순서도: 자기 디스크 83"/>
            <p:cNvSpPr/>
            <p:nvPr/>
          </p:nvSpPr>
          <p:spPr>
            <a:xfrm>
              <a:off x="28509" y="2019949"/>
              <a:ext cx="804956" cy="811492"/>
            </a:xfrm>
            <a:prstGeom prst="flowChartMagneticDisk">
              <a:avLst/>
            </a:prstGeom>
            <a:noFill/>
            <a:ln w="25400">
              <a:solidFill>
                <a:srgbClr val="00A8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하나 L" panose="02020603020101020101" pitchFamily="18" charset="-127"/>
                <a:ea typeface="하나 L" panose="02020603020101020101" pitchFamily="18" charset="-127"/>
              </a:endParaRPr>
            </a:p>
          </p:txBody>
        </p:sp>
      </p:grpSp>
      <p:sp>
        <p:nvSpPr>
          <p:cNvPr id="85" name="직사각형 84"/>
          <p:cNvSpPr/>
          <p:nvPr/>
        </p:nvSpPr>
        <p:spPr>
          <a:xfrm>
            <a:off x="1724778" y="1982268"/>
            <a:ext cx="1255268" cy="434688"/>
          </a:xfrm>
          <a:prstGeom prst="rect">
            <a:avLst/>
          </a:prstGeom>
          <a:noFill/>
          <a:ln w="25400">
            <a:solidFill>
              <a:srgbClr val="E601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Data Cleaning</a:t>
            </a:r>
            <a:endParaRPr lang="ko-KR" altLang="en-US" sz="1200" b="1" dirty="0">
              <a:solidFill>
                <a:schemeClr val="tx1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1724778" y="2498601"/>
            <a:ext cx="1255268" cy="567642"/>
          </a:xfrm>
          <a:prstGeom prst="rect">
            <a:avLst/>
          </a:prstGeom>
          <a:noFill/>
          <a:ln w="25400">
            <a:solidFill>
              <a:srgbClr val="E601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Feature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Engineering</a:t>
            </a:r>
            <a:endParaRPr lang="ko-KR" altLang="en-US" sz="1200" b="1" dirty="0">
              <a:solidFill>
                <a:schemeClr val="tx1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724778" y="3554687"/>
            <a:ext cx="1255268" cy="434688"/>
          </a:xfrm>
          <a:prstGeom prst="rect">
            <a:avLst/>
          </a:prstGeom>
          <a:noFill/>
          <a:ln w="25400">
            <a:solidFill>
              <a:srgbClr val="E601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Data Cleaning</a:t>
            </a:r>
            <a:endParaRPr lang="ko-KR" altLang="en-US" sz="1200" b="1" dirty="0">
              <a:solidFill>
                <a:schemeClr val="tx1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724778" y="4071020"/>
            <a:ext cx="1255268" cy="567642"/>
          </a:xfrm>
          <a:prstGeom prst="rect">
            <a:avLst/>
          </a:prstGeom>
          <a:noFill/>
          <a:ln w="25400">
            <a:solidFill>
              <a:srgbClr val="E601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Feature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Engineering</a:t>
            </a:r>
            <a:endParaRPr lang="ko-KR" altLang="en-US" sz="1200" b="1" dirty="0">
              <a:solidFill>
                <a:schemeClr val="tx1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661249" y="2127283"/>
            <a:ext cx="833767" cy="500088"/>
          </a:xfrm>
          <a:prstGeom prst="rect">
            <a:avLst/>
          </a:prstGeom>
          <a:noFill/>
          <a:ln w="25400">
            <a:solidFill>
              <a:srgbClr val="E601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Feature 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Selection</a:t>
            </a:r>
            <a:endParaRPr lang="ko-KR" altLang="en-US" sz="1200" b="1" dirty="0">
              <a:solidFill>
                <a:schemeClr val="tx1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90" name="object 31"/>
          <p:cNvSpPr txBox="1"/>
          <p:nvPr/>
        </p:nvSpPr>
        <p:spPr>
          <a:xfrm>
            <a:off x="4503141" y="2637224"/>
            <a:ext cx="1425767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62230" indent="-17145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183515" algn="l"/>
                <a:tab pos="184150" algn="l"/>
              </a:tabLst>
            </a:pPr>
            <a:r>
              <a:rPr lang="en-US" sz="1100" spc="-5" dirty="0" smtClean="0">
                <a:latin typeface="하나 L" panose="02020603020101020101" pitchFamily="18" charset="-127"/>
                <a:ea typeface="하나 L" panose="02020603020101020101" pitchFamily="18" charset="-127"/>
                <a:cs typeface="Calibri"/>
              </a:rPr>
              <a:t>Regression </a:t>
            </a:r>
            <a:r>
              <a:rPr lang="ko-KR" altLang="en-US" sz="1100" spc="-5" dirty="0" smtClean="0">
                <a:latin typeface="하나 L" panose="02020603020101020101" pitchFamily="18" charset="-127"/>
                <a:ea typeface="하나 L" panose="02020603020101020101" pitchFamily="18" charset="-127"/>
                <a:cs typeface="Calibri"/>
              </a:rPr>
              <a:t>기반 </a:t>
            </a:r>
            <a:r>
              <a:rPr lang="en-US" altLang="ko-KR" sz="1100" spc="-5" dirty="0" smtClean="0">
                <a:latin typeface="하나 L" panose="02020603020101020101" pitchFamily="18" charset="-127"/>
                <a:ea typeface="하나 L" panose="02020603020101020101" pitchFamily="18" charset="-127"/>
                <a:cs typeface="Calibri"/>
              </a:rPr>
              <a:t>Algorithm </a:t>
            </a:r>
            <a:r>
              <a:rPr lang="ko-KR" altLang="en-US" sz="1100" spc="-5" dirty="0" smtClean="0">
                <a:latin typeface="하나 L" panose="02020603020101020101" pitchFamily="18" charset="-127"/>
                <a:ea typeface="하나 L" panose="02020603020101020101" pitchFamily="18" charset="-127"/>
                <a:cs typeface="Calibri"/>
              </a:rPr>
              <a:t>활용</a:t>
            </a:r>
            <a:endParaRPr lang="en-US" altLang="ko-KR" sz="1100" spc="-5" dirty="0" smtClean="0">
              <a:latin typeface="하나 L" panose="02020603020101020101" pitchFamily="18" charset="-127"/>
              <a:ea typeface="하나 L" panose="02020603020101020101" pitchFamily="18" charset="-127"/>
              <a:cs typeface="Calibri"/>
            </a:endParaRPr>
          </a:p>
        </p:txBody>
      </p:sp>
      <p:sp>
        <p:nvSpPr>
          <p:cNvPr id="91" name="object 31"/>
          <p:cNvSpPr txBox="1"/>
          <p:nvPr/>
        </p:nvSpPr>
        <p:spPr>
          <a:xfrm>
            <a:off x="4510462" y="4204936"/>
            <a:ext cx="1510960" cy="787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62230" indent="-17145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183515" algn="l"/>
                <a:tab pos="184150" algn="l"/>
              </a:tabLst>
            </a:pPr>
            <a:r>
              <a:rPr lang="en-US" sz="1100" spc="-5" dirty="0" smtClean="0">
                <a:latin typeface="하나 L" panose="02020603020101020101" pitchFamily="18" charset="-127"/>
                <a:ea typeface="하나 L" panose="02020603020101020101" pitchFamily="18" charset="-127"/>
                <a:cs typeface="Calibri"/>
              </a:rPr>
              <a:t>Classification </a:t>
            </a:r>
            <a:r>
              <a:rPr lang="ko-KR" altLang="en-US" sz="1100" spc="-5" dirty="0" smtClean="0">
                <a:latin typeface="하나 L" panose="02020603020101020101" pitchFamily="18" charset="-127"/>
                <a:ea typeface="하나 L" panose="02020603020101020101" pitchFamily="18" charset="-127"/>
                <a:cs typeface="Calibri"/>
              </a:rPr>
              <a:t>기반 </a:t>
            </a:r>
            <a:r>
              <a:rPr lang="en-US" altLang="ko-KR" sz="1100" spc="-5" dirty="0" smtClean="0">
                <a:latin typeface="하나 L" panose="02020603020101020101" pitchFamily="18" charset="-127"/>
                <a:ea typeface="하나 L" panose="02020603020101020101" pitchFamily="18" charset="-127"/>
                <a:cs typeface="Calibri"/>
              </a:rPr>
              <a:t>Algorithm </a:t>
            </a:r>
            <a:r>
              <a:rPr lang="ko-KR" altLang="en-US" sz="1100" spc="-5" dirty="0" smtClean="0">
                <a:latin typeface="하나 L" panose="02020603020101020101" pitchFamily="18" charset="-127"/>
                <a:ea typeface="하나 L" panose="02020603020101020101" pitchFamily="18" charset="-127"/>
                <a:cs typeface="Calibri"/>
              </a:rPr>
              <a:t>활용</a:t>
            </a:r>
            <a:endParaRPr lang="en-US" altLang="ko-KR" sz="1100" spc="-5" dirty="0" smtClean="0">
              <a:latin typeface="하나 L" panose="02020603020101020101" pitchFamily="18" charset="-127"/>
              <a:ea typeface="하나 L" panose="02020603020101020101" pitchFamily="18" charset="-127"/>
              <a:cs typeface="Calibri"/>
            </a:endParaRPr>
          </a:p>
          <a:p>
            <a:pPr marL="184150" marR="62230" indent="-17145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183515" algn="l"/>
                <a:tab pos="184150" algn="l"/>
              </a:tabLst>
            </a:pPr>
            <a:r>
              <a:rPr lang="en-US" sz="1100" spc="-5" dirty="0" smtClean="0">
                <a:latin typeface="하나 L" panose="02020603020101020101" pitchFamily="18" charset="-127"/>
                <a:ea typeface="하나 L" panose="02020603020101020101" pitchFamily="18" charset="-127"/>
                <a:cs typeface="Calibri"/>
              </a:rPr>
              <a:t>Imbalance data </a:t>
            </a:r>
            <a:r>
              <a:rPr lang="ko-KR" altLang="en-US" sz="1100" spc="-5" dirty="0" smtClean="0">
                <a:latin typeface="하나 L" panose="02020603020101020101" pitchFamily="18" charset="-127"/>
                <a:ea typeface="하나 L" panose="02020603020101020101" pitchFamily="18" charset="-127"/>
                <a:cs typeface="Calibri"/>
              </a:rPr>
              <a:t>고려</a:t>
            </a:r>
            <a:endParaRPr lang="en-US" altLang="ko-KR" sz="1100" spc="-5" dirty="0" smtClean="0">
              <a:latin typeface="하나 L" panose="02020603020101020101" pitchFamily="18" charset="-127"/>
              <a:ea typeface="하나 L" panose="02020603020101020101" pitchFamily="18" charset="-127"/>
              <a:cs typeface="Calibri"/>
            </a:endParaRPr>
          </a:p>
        </p:txBody>
      </p:sp>
      <p:sp>
        <p:nvSpPr>
          <p:cNvPr id="92" name="object 31"/>
          <p:cNvSpPr txBox="1"/>
          <p:nvPr/>
        </p:nvSpPr>
        <p:spPr>
          <a:xfrm>
            <a:off x="299011" y="4394950"/>
            <a:ext cx="1425767" cy="533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62230" indent="-17145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183515" algn="l"/>
                <a:tab pos="184150" algn="l"/>
              </a:tabLst>
            </a:pPr>
            <a:r>
              <a:rPr lang="ko-KR" altLang="en-US" sz="1100" spc="-5" dirty="0" smtClean="0">
                <a:latin typeface="하나 L" panose="02020603020101020101" pitchFamily="18" charset="-127"/>
                <a:ea typeface="하나 L" panose="02020603020101020101" pitchFamily="18" charset="-127"/>
                <a:cs typeface="Calibri"/>
              </a:rPr>
              <a:t>고객 활동 정보</a:t>
            </a:r>
            <a:endParaRPr lang="en-US" altLang="ko-KR" sz="1100" spc="-5" dirty="0" smtClean="0">
              <a:latin typeface="하나 L" panose="02020603020101020101" pitchFamily="18" charset="-127"/>
              <a:ea typeface="하나 L" panose="02020603020101020101" pitchFamily="18" charset="-127"/>
              <a:cs typeface="Calibri"/>
            </a:endParaRPr>
          </a:p>
          <a:p>
            <a:pPr marL="184150" marR="62230" indent="-17145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183515" algn="l"/>
                <a:tab pos="184150" algn="l"/>
              </a:tabLst>
            </a:pPr>
            <a:r>
              <a:rPr lang="ko-KR" altLang="en-US" sz="1100" spc="-5" dirty="0" smtClean="0">
                <a:latin typeface="하나 L" panose="02020603020101020101" pitchFamily="18" charset="-127"/>
                <a:ea typeface="하나 L" panose="02020603020101020101" pitchFamily="18" charset="-127"/>
                <a:cs typeface="Calibri"/>
              </a:rPr>
              <a:t>고객 재무 정보</a:t>
            </a:r>
            <a:endParaRPr lang="en-US" altLang="ko-KR" sz="1100" spc="-5" dirty="0" smtClean="0">
              <a:latin typeface="하나 L" panose="02020603020101020101" pitchFamily="18" charset="-127"/>
              <a:ea typeface="하나 L" panose="02020603020101020101" pitchFamily="18" charset="-127"/>
              <a:cs typeface="Calibri"/>
            </a:endParaRPr>
          </a:p>
        </p:txBody>
      </p:sp>
      <p:sp>
        <p:nvSpPr>
          <p:cNvPr id="93" name="object 31"/>
          <p:cNvSpPr txBox="1"/>
          <p:nvPr/>
        </p:nvSpPr>
        <p:spPr>
          <a:xfrm>
            <a:off x="299011" y="2772122"/>
            <a:ext cx="1425767" cy="533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62230" indent="-17145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183515" algn="l"/>
                <a:tab pos="184150" algn="l"/>
              </a:tabLst>
            </a:pPr>
            <a:r>
              <a:rPr lang="ko-KR" altLang="en-US" sz="1100" spc="-5" dirty="0" smtClean="0">
                <a:latin typeface="하나 L" panose="02020603020101020101" pitchFamily="18" charset="-127"/>
                <a:ea typeface="하나 L" panose="02020603020101020101" pitchFamily="18" charset="-127"/>
                <a:cs typeface="Calibri"/>
              </a:rPr>
              <a:t>지점 위치 정보</a:t>
            </a:r>
            <a:endParaRPr lang="en-US" altLang="ko-KR" sz="1100" spc="-5" dirty="0" smtClean="0">
              <a:latin typeface="하나 L" panose="02020603020101020101" pitchFamily="18" charset="-127"/>
              <a:ea typeface="하나 L" panose="02020603020101020101" pitchFamily="18" charset="-127"/>
              <a:cs typeface="Calibri"/>
            </a:endParaRPr>
          </a:p>
          <a:p>
            <a:pPr marL="184150" marR="62230" indent="-17145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183515" algn="l"/>
                <a:tab pos="184150" algn="l"/>
              </a:tabLst>
            </a:pPr>
            <a:r>
              <a:rPr lang="ko-KR" altLang="en-US" sz="1100" spc="-5" dirty="0" smtClean="0">
                <a:latin typeface="하나 L" panose="02020603020101020101" pitchFamily="18" charset="-127"/>
                <a:ea typeface="하나 L" panose="02020603020101020101" pitchFamily="18" charset="-127"/>
                <a:cs typeface="Calibri"/>
              </a:rPr>
              <a:t>지점 재무 정보</a:t>
            </a:r>
            <a:endParaRPr lang="en-US" altLang="ko-KR" sz="1100" spc="-5" dirty="0" smtClean="0">
              <a:latin typeface="하나 L" panose="02020603020101020101" pitchFamily="18" charset="-127"/>
              <a:ea typeface="하나 L" panose="02020603020101020101" pitchFamily="18" charset="-127"/>
              <a:cs typeface="Calibri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4661249" y="3697080"/>
            <a:ext cx="833767" cy="500088"/>
          </a:xfrm>
          <a:prstGeom prst="rect">
            <a:avLst/>
          </a:prstGeom>
          <a:noFill/>
          <a:ln w="25400">
            <a:solidFill>
              <a:srgbClr val="E601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Feature 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Selection</a:t>
            </a:r>
            <a:endParaRPr lang="ko-KR" altLang="en-US" sz="1200" b="1" dirty="0">
              <a:solidFill>
                <a:schemeClr val="tx1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548856" y="1183210"/>
            <a:ext cx="26329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1">
                    <a:lumMod val="75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전처리 파트</a:t>
            </a:r>
            <a:endParaRPr lang="ko-KR" altLang="en-US" sz="4000" b="1" dirty="0">
              <a:solidFill>
                <a:schemeClr val="bg1">
                  <a:lumMod val="75000"/>
                </a:schemeClr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grpSp>
        <p:nvGrpSpPr>
          <p:cNvPr id="111" name="그룹 110"/>
          <p:cNvGrpSpPr/>
          <p:nvPr/>
        </p:nvGrpSpPr>
        <p:grpSpPr>
          <a:xfrm>
            <a:off x="3508408" y="5615417"/>
            <a:ext cx="340920" cy="84281"/>
            <a:chOff x="2134922" y="2579759"/>
            <a:chExt cx="308344" cy="76200"/>
          </a:xfrm>
          <a:solidFill>
            <a:schemeClr val="tx1"/>
          </a:solidFill>
        </p:grpSpPr>
        <p:sp>
          <p:nvSpPr>
            <p:cNvPr id="112" name="object 12"/>
            <p:cNvSpPr/>
            <p:nvPr/>
          </p:nvSpPr>
          <p:spPr>
            <a:xfrm>
              <a:off x="2134922" y="2617719"/>
              <a:ext cx="245110" cy="3175"/>
            </a:xfrm>
            <a:custGeom>
              <a:avLst/>
              <a:gdLst/>
              <a:ahLst/>
              <a:cxnLst/>
              <a:rect l="l" t="t" r="r" b="b"/>
              <a:pathLst>
                <a:path w="245109" h="3175">
                  <a:moveTo>
                    <a:pt x="0" y="2768"/>
                  </a:moveTo>
                  <a:lnTo>
                    <a:pt x="244640" y="0"/>
                  </a:lnTo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3200">
                <a:latin typeface="하나 L" panose="02020603020101020101" pitchFamily="18" charset="-127"/>
                <a:ea typeface="하나 L" panose="02020603020101020101" pitchFamily="18" charset="-127"/>
              </a:endParaRPr>
            </a:p>
          </p:txBody>
        </p:sp>
        <p:sp>
          <p:nvSpPr>
            <p:cNvPr id="113" name="object 13"/>
            <p:cNvSpPr/>
            <p:nvPr/>
          </p:nvSpPr>
          <p:spPr>
            <a:xfrm>
              <a:off x="2366431" y="2579759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4" h="76200">
                  <a:moveTo>
                    <a:pt x="0" y="0"/>
                  </a:moveTo>
                  <a:lnTo>
                    <a:pt x="863" y="76200"/>
                  </a:lnTo>
                  <a:lnTo>
                    <a:pt x="76631" y="3723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3200">
                <a:latin typeface="하나 L" panose="02020603020101020101" pitchFamily="18" charset="-127"/>
                <a:ea typeface="하나 L" panose="02020603020101020101" pitchFamily="18" charset="-127"/>
              </a:endParaRPr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299011" y="730880"/>
            <a:ext cx="3460190" cy="338554"/>
            <a:chOff x="299049" y="4192759"/>
            <a:chExt cx="3460641" cy="338476"/>
          </a:xfrm>
        </p:grpSpPr>
        <p:sp>
          <p:nvSpPr>
            <p:cNvPr id="115" name="TextBox 114"/>
            <p:cNvSpPr txBox="1"/>
            <p:nvPr/>
          </p:nvSpPr>
          <p:spPr>
            <a:xfrm>
              <a:off x="419314" y="4192759"/>
              <a:ext cx="3340376" cy="338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하나 L" panose="02020603020101020101" pitchFamily="18" charset="-127"/>
                  <a:ea typeface="하나 L" panose="02020603020101020101" pitchFamily="18" charset="-127"/>
                </a:rPr>
                <a:t>중간 발표 </a:t>
              </a:r>
              <a:r>
                <a:rPr lang="en-US" altLang="ko-KR" sz="1600" dirty="0" smtClean="0">
                  <a:latin typeface="하나 L" panose="02020603020101020101" pitchFamily="18" charset="-127"/>
                  <a:ea typeface="하나 L" panose="02020603020101020101" pitchFamily="18" charset="-127"/>
                </a:rPr>
                <a:t>Review</a:t>
              </a:r>
              <a:endParaRPr lang="en-US" altLang="ko-KR" sz="1600" dirty="0">
                <a:latin typeface="하나 L" panose="02020603020101020101" pitchFamily="18" charset="-127"/>
                <a:ea typeface="하나 L" panose="02020603020101020101" pitchFamily="18" charset="-127"/>
              </a:endParaRPr>
            </a:p>
          </p:txBody>
        </p:sp>
        <p:grpSp>
          <p:nvGrpSpPr>
            <p:cNvPr id="116" name="그룹 115"/>
            <p:cNvGrpSpPr/>
            <p:nvPr/>
          </p:nvGrpSpPr>
          <p:grpSpPr>
            <a:xfrm>
              <a:off x="299049" y="4220314"/>
              <a:ext cx="138023" cy="252665"/>
              <a:chOff x="299568" y="1429451"/>
              <a:chExt cx="138023" cy="252665"/>
            </a:xfrm>
          </p:grpSpPr>
          <p:sp>
            <p:nvSpPr>
              <p:cNvPr id="117" name="직사각형 116"/>
              <p:cNvSpPr/>
              <p:nvPr/>
            </p:nvSpPr>
            <p:spPr>
              <a:xfrm>
                <a:off x="299568" y="1532236"/>
                <a:ext cx="138023" cy="149880"/>
              </a:xfrm>
              <a:prstGeom prst="rect">
                <a:avLst/>
              </a:prstGeom>
              <a:solidFill>
                <a:srgbClr val="00A8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A8A8"/>
                  </a:solidFill>
                  <a:latin typeface="하나 L" panose="02020603020101020101" pitchFamily="18" charset="-127"/>
                  <a:ea typeface="하나 L" panose="02020603020101020101" pitchFamily="18" charset="-127"/>
                </a:endParaRPr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>
                <a:off x="300086" y="1429451"/>
                <a:ext cx="136986" cy="64770"/>
              </a:xfrm>
              <a:prstGeom prst="rect">
                <a:avLst/>
              </a:prstGeom>
              <a:solidFill>
                <a:srgbClr val="E601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A8A8"/>
                  </a:solidFill>
                  <a:latin typeface="하나 L" panose="02020603020101020101" pitchFamily="18" charset="-127"/>
                  <a:ea typeface="하나 L" panose="02020603020101020101" pitchFamily="18" charset="-127"/>
                </a:endParaRPr>
              </a:p>
            </p:txBody>
          </p:sp>
        </p:grpSp>
      </p:grpSp>
      <p:sp>
        <p:nvSpPr>
          <p:cNvPr id="119" name="직사각형 118"/>
          <p:cNvSpPr/>
          <p:nvPr/>
        </p:nvSpPr>
        <p:spPr>
          <a:xfrm>
            <a:off x="4009700" y="5108320"/>
            <a:ext cx="1255268" cy="434688"/>
          </a:xfrm>
          <a:prstGeom prst="rect">
            <a:avLst/>
          </a:prstGeom>
          <a:noFill/>
          <a:ln w="25400">
            <a:solidFill>
              <a:srgbClr val="E601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Data Cleaning</a:t>
            </a:r>
            <a:endParaRPr lang="ko-KR" altLang="en-US" sz="1200" b="1" dirty="0">
              <a:solidFill>
                <a:schemeClr val="tx1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009700" y="5624653"/>
            <a:ext cx="1255268" cy="567642"/>
          </a:xfrm>
          <a:prstGeom prst="rect">
            <a:avLst/>
          </a:prstGeom>
          <a:noFill/>
          <a:ln w="25400">
            <a:solidFill>
              <a:srgbClr val="E601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Feature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Engineering</a:t>
            </a:r>
            <a:endParaRPr lang="ko-KR" altLang="en-US" sz="1200" b="1" dirty="0">
              <a:solidFill>
                <a:schemeClr val="tx1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grpSp>
        <p:nvGrpSpPr>
          <p:cNvPr id="121" name="그룹 120"/>
          <p:cNvGrpSpPr/>
          <p:nvPr/>
        </p:nvGrpSpPr>
        <p:grpSpPr>
          <a:xfrm>
            <a:off x="3148001" y="2346823"/>
            <a:ext cx="303511" cy="84281"/>
            <a:chOff x="3520681" y="2502245"/>
            <a:chExt cx="303551" cy="84261"/>
          </a:xfrm>
          <a:solidFill>
            <a:schemeClr val="tx1"/>
          </a:solidFill>
        </p:grpSpPr>
        <p:sp>
          <p:nvSpPr>
            <p:cNvPr id="122" name="object 14"/>
            <p:cNvSpPr/>
            <p:nvPr/>
          </p:nvSpPr>
          <p:spPr>
            <a:xfrm>
              <a:off x="3520681" y="2544376"/>
              <a:ext cx="233824" cy="0"/>
            </a:xfrm>
            <a:custGeom>
              <a:avLst/>
              <a:gdLst/>
              <a:ahLst/>
              <a:cxnLst/>
              <a:rect l="l" t="t" r="r" b="b"/>
              <a:pathLst>
                <a:path w="211455">
                  <a:moveTo>
                    <a:pt x="0" y="0"/>
                  </a:moveTo>
                  <a:lnTo>
                    <a:pt x="211010" y="0"/>
                  </a:lnTo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3200">
                <a:latin typeface="하나 L" panose="02020603020101020101" pitchFamily="18" charset="-127"/>
                <a:ea typeface="하나 L" panose="02020603020101020101" pitchFamily="18" charset="-127"/>
              </a:endParaRPr>
            </a:p>
          </p:txBody>
        </p:sp>
        <p:sp>
          <p:nvSpPr>
            <p:cNvPr id="123" name="object 15"/>
            <p:cNvSpPr/>
            <p:nvPr/>
          </p:nvSpPr>
          <p:spPr>
            <a:xfrm>
              <a:off x="3739971" y="2502245"/>
              <a:ext cx="84261" cy="84261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3200">
                <a:latin typeface="하나 L" panose="02020603020101020101" pitchFamily="18" charset="-127"/>
                <a:ea typeface="하나 L" panose="02020603020101020101" pitchFamily="18" charset="-127"/>
              </a:endParaRPr>
            </a:p>
          </p:txBody>
        </p:sp>
      </p:grpSp>
      <p:grpSp>
        <p:nvGrpSpPr>
          <p:cNvPr id="124" name="그룹 123"/>
          <p:cNvGrpSpPr/>
          <p:nvPr/>
        </p:nvGrpSpPr>
        <p:grpSpPr>
          <a:xfrm>
            <a:off x="3148001" y="3894536"/>
            <a:ext cx="303511" cy="84281"/>
            <a:chOff x="3520681" y="4049600"/>
            <a:chExt cx="303551" cy="84261"/>
          </a:xfrm>
          <a:solidFill>
            <a:schemeClr val="tx1"/>
          </a:solidFill>
        </p:grpSpPr>
        <p:sp>
          <p:nvSpPr>
            <p:cNvPr id="125" name="object 14"/>
            <p:cNvSpPr/>
            <p:nvPr/>
          </p:nvSpPr>
          <p:spPr>
            <a:xfrm>
              <a:off x="3520681" y="4091730"/>
              <a:ext cx="233824" cy="0"/>
            </a:xfrm>
            <a:custGeom>
              <a:avLst/>
              <a:gdLst/>
              <a:ahLst/>
              <a:cxnLst/>
              <a:rect l="l" t="t" r="r" b="b"/>
              <a:pathLst>
                <a:path w="211455">
                  <a:moveTo>
                    <a:pt x="0" y="0"/>
                  </a:moveTo>
                  <a:lnTo>
                    <a:pt x="211010" y="0"/>
                  </a:lnTo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3200">
                <a:latin typeface="하나 L" panose="02020603020101020101" pitchFamily="18" charset="-127"/>
                <a:ea typeface="하나 L" panose="02020603020101020101" pitchFamily="18" charset="-127"/>
              </a:endParaRPr>
            </a:p>
          </p:txBody>
        </p:sp>
        <p:sp>
          <p:nvSpPr>
            <p:cNvPr id="126" name="object 15"/>
            <p:cNvSpPr/>
            <p:nvPr/>
          </p:nvSpPr>
          <p:spPr>
            <a:xfrm>
              <a:off x="3739971" y="4049600"/>
              <a:ext cx="84261" cy="84261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3200">
                <a:latin typeface="하나 L" panose="02020603020101020101" pitchFamily="18" charset="-127"/>
                <a:ea typeface="하나 L" panose="02020603020101020101" pitchFamily="18" charset="-127"/>
              </a:endParaRPr>
            </a:p>
          </p:txBody>
        </p:sp>
      </p:grpSp>
      <p:sp>
        <p:nvSpPr>
          <p:cNvPr id="127" name="직사각형 126"/>
          <p:cNvSpPr/>
          <p:nvPr/>
        </p:nvSpPr>
        <p:spPr>
          <a:xfrm>
            <a:off x="3573946" y="3697080"/>
            <a:ext cx="655151" cy="500088"/>
          </a:xfrm>
          <a:prstGeom prst="rect">
            <a:avLst/>
          </a:prstGeom>
          <a:noFill/>
          <a:ln w="25400">
            <a:solidFill>
              <a:srgbClr val="E601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E.D.A</a:t>
            </a:r>
            <a:endParaRPr lang="ko-KR" altLang="en-US" sz="1200" b="1" dirty="0">
              <a:solidFill>
                <a:schemeClr val="tx1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3573946" y="2146790"/>
            <a:ext cx="655151" cy="500088"/>
          </a:xfrm>
          <a:prstGeom prst="rect">
            <a:avLst/>
          </a:prstGeom>
          <a:noFill/>
          <a:ln w="25400">
            <a:solidFill>
              <a:srgbClr val="E601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E.D.A</a:t>
            </a:r>
            <a:endParaRPr lang="ko-KR" altLang="en-US" sz="1200" b="1" dirty="0">
              <a:solidFill>
                <a:schemeClr val="tx1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grpSp>
        <p:nvGrpSpPr>
          <p:cNvPr id="202" name="그룹 201"/>
          <p:cNvGrpSpPr/>
          <p:nvPr/>
        </p:nvGrpSpPr>
        <p:grpSpPr>
          <a:xfrm>
            <a:off x="6511691" y="861692"/>
            <a:ext cx="5498488" cy="5213136"/>
            <a:chOff x="6511691" y="861692"/>
            <a:chExt cx="5498488" cy="5213136"/>
          </a:xfrm>
        </p:grpSpPr>
        <p:sp>
          <p:nvSpPr>
            <p:cNvPr id="203" name="object 31"/>
            <p:cNvSpPr txBox="1"/>
            <p:nvPr/>
          </p:nvSpPr>
          <p:spPr>
            <a:xfrm>
              <a:off x="6863710" y="2888756"/>
              <a:ext cx="1590495" cy="140423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84150" marR="62230" indent="-171450">
                <a:lnSpc>
                  <a:spcPct val="150000"/>
                </a:lnSpc>
                <a:spcBef>
                  <a:spcPts val="100"/>
                </a:spcBef>
                <a:buFont typeface="Arial"/>
                <a:buChar char="•"/>
                <a:tabLst>
                  <a:tab pos="183515" algn="l"/>
                  <a:tab pos="184150" algn="l"/>
                </a:tabLst>
              </a:pPr>
              <a:r>
                <a:rPr lang="en-US" sz="1200" spc="-5" dirty="0" smtClean="0">
                  <a:latin typeface="하나 L" panose="02020603020101020101" pitchFamily="18" charset="-127"/>
                  <a:ea typeface="하나 L" panose="02020603020101020101" pitchFamily="18" charset="-127"/>
                  <a:cs typeface="Calibri"/>
                </a:rPr>
                <a:t>K-means cluster</a:t>
              </a:r>
            </a:p>
            <a:p>
              <a:pPr marL="184150" marR="62230" indent="-171450">
                <a:lnSpc>
                  <a:spcPct val="150000"/>
                </a:lnSpc>
                <a:spcBef>
                  <a:spcPts val="100"/>
                </a:spcBef>
                <a:buFont typeface="Arial"/>
                <a:buChar char="•"/>
                <a:tabLst>
                  <a:tab pos="183515" algn="l"/>
                  <a:tab pos="184150" algn="l"/>
                </a:tabLst>
              </a:pPr>
              <a:r>
                <a:rPr lang="en-US" sz="1200" spc="-5" dirty="0" smtClean="0">
                  <a:latin typeface="하나 L" panose="02020603020101020101" pitchFamily="18" charset="-127"/>
                  <a:ea typeface="하나 L" panose="02020603020101020101" pitchFamily="18" charset="-127"/>
                  <a:cs typeface="Calibri"/>
                </a:rPr>
                <a:t>Hierarchical  cluster</a:t>
              </a:r>
              <a:endParaRPr lang="en-US" sz="1200" spc="-5" dirty="0">
                <a:latin typeface="하나 L" panose="02020603020101020101" pitchFamily="18" charset="-127"/>
                <a:ea typeface="하나 L" panose="02020603020101020101" pitchFamily="18" charset="-127"/>
                <a:cs typeface="Calibri"/>
              </a:endParaRPr>
            </a:p>
            <a:p>
              <a:pPr marL="184150" marR="62230" indent="-171450">
                <a:lnSpc>
                  <a:spcPct val="150000"/>
                </a:lnSpc>
                <a:spcBef>
                  <a:spcPts val="100"/>
                </a:spcBef>
                <a:buFont typeface="Arial"/>
                <a:buChar char="•"/>
                <a:tabLst>
                  <a:tab pos="183515" algn="l"/>
                  <a:tab pos="184150" algn="l"/>
                </a:tabLst>
              </a:pPr>
              <a:r>
                <a:rPr lang="en-US" altLang="ko-KR" sz="1200" spc="-5" dirty="0" err="1" smtClean="0">
                  <a:latin typeface="하나 L" panose="02020603020101020101" pitchFamily="18" charset="-127"/>
                  <a:ea typeface="하나 L" panose="02020603020101020101" pitchFamily="18" charset="-127"/>
                  <a:cs typeface="Calibri"/>
                </a:rPr>
                <a:t>Mcluster</a:t>
              </a:r>
              <a:r>
                <a:rPr lang="en-US" altLang="ko-KR" sz="1200" spc="-5" dirty="0">
                  <a:latin typeface="하나 L" panose="02020603020101020101" pitchFamily="18" charset="-127"/>
                  <a:ea typeface="하나 L" panose="02020603020101020101" pitchFamily="18" charset="-127"/>
                  <a:cs typeface="Calibri"/>
                </a:rPr>
                <a:t> </a:t>
              </a:r>
              <a:r>
                <a:rPr lang="en-US" altLang="ko-KR" sz="1200" spc="-5" dirty="0" smtClean="0">
                  <a:latin typeface="하나 L" panose="02020603020101020101" pitchFamily="18" charset="-127"/>
                  <a:ea typeface="하나 L" panose="02020603020101020101" pitchFamily="18" charset="-127"/>
                  <a:cs typeface="Calibri"/>
                </a:rPr>
                <a:t>(&amp; </a:t>
              </a:r>
              <a:r>
                <a:rPr lang="en-US" altLang="ko-KR" sz="1200" spc="-5" dirty="0" err="1" smtClean="0">
                  <a:latin typeface="하나 L" panose="02020603020101020101" pitchFamily="18" charset="-127"/>
                  <a:ea typeface="하나 L" panose="02020603020101020101" pitchFamily="18" charset="-127"/>
                  <a:cs typeface="Calibri"/>
                </a:rPr>
                <a:t>bayesian</a:t>
              </a:r>
              <a:r>
                <a:rPr lang="en-US" altLang="ko-KR" sz="1200" spc="-5" dirty="0" smtClean="0">
                  <a:latin typeface="하나 L" panose="02020603020101020101" pitchFamily="18" charset="-127"/>
                  <a:ea typeface="하나 L" panose="02020603020101020101" pitchFamily="18" charset="-127"/>
                  <a:cs typeface="Calibri"/>
                </a:rPr>
                <a:t>)</a:t>
              </a:r>
            </a:p>
            <a:p>
              <a:pPr marL="184150" marR="62230" indent="-171450">
                <a:lnSpc>
                  <a:spcPct val="150000"/>
                </a:lnSpc>
                <a:spcBef>
                  <a:spcPts val="100"/>
                </a:spcBef>
                <a:buFont typeface="Arial"/>
                <a:buChar char="•"/>
                <a:tabLst>
                  <a:tab pos="183515" algn="l"/>
                  <a:tab pos="184150" algn="l"/>
                </a:tabLst>
              </a:pPr>
              <a:r>
                <a:rPr lang="en-US" altLang="ko-KR" sz="1200" spc="-5" dirty="0" smtClean="0">
                  <a:latin typeface="하나 L" panose="02020603020101020101" pitchFamily="18" charset="-127"/>
                  <a:ea typeface="하나 L" panose="02020603020101020101" pitchFamily="18" charset="-127"/>
                  <a:cs typeface="Calibri"/>
                </a:rPr>
                <a:t>Clustering </a:t>
              </a:r>
              <a:r>
                <a:rPr lang="ko-KR" altLang="en-US" sz="1200" spc="-5" dirty="0" smtClean="0">
                  <a:latin typeface="하나 L" panose="02020603020101020101" pitchFamily="18" charset="-127"/>
                  <a:ea typeface="하나 L" panose="02020603020101020101" pitchFamily="18" charset="-127"/>
                  <a:cs typeface="Calibri"/>
                </a:rPr>
                <a:t>해석</a:t>
              </a:r>
              <a:endParaRPr lang="en-US" altLang="ko-KR" sz="1200" spc="-5" dirty="0" smtClean="0">
                <a:latin typeface="하나 L" panose="02020603020101020101" pitchFamily="18" charset="-127"/>
                <a:ea typeface="하나 L" panose="02020603020101020101" pitchFamily="18" charset="-127"/>
                <a:cs typeface="Calibri"/>
              </a:endParaRPr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8633790" y="1974447"/>
              <a:ext cx="906351" cy="855938"/>
            </a:xfrm>
            <a:prstGeom prst="rect">
              <a:avLst/>
            </a:prstGeom>
            <a:noFill/>
            <a:ln w="25400">
              <a:solidFill>
                <a:srgbClr val="E601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meeting</a:t>
              </a:r>
              <a:endParaRPr lang="en-US" altLang="ko-KR" sz="1200" b="1" dirty="0">
                <a:solidFill>
                  <a:schemeClr val="tx1"/>
                </a:solidFill>
                <a:latin typeface="하나 L" panose="02020603020101020101" pitchFamily="18" charset="-127"/>
                <a:ea typeface="하나 L" panose="02020603020101020101" pitchFamily="18" charset="-127"/>
              </a:endParaRPr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10441503" y="2192398"/>
              <a:ext cx="1516877" cy="369858"/>
            </a:xfrm>
            <a:prstGeom prst="rect">
              <a:avLst/>
            </a:prstGeom>
            <a:noFill/>
            <a:ln w="25400">
              <a:solidFill>
                <a:srgbClr val="E601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보고서 작성</a:t>
              </a:r>
              <a:endParaRPr lang="en-US" altLang="ko-KR" sz="1200" b="1" dirty="0">
                <a:solidFill>
                  <a:schemeClr val="tx1"/>
                </a:solidFill>
                <a:latin typeface="하나 L" panose="02020603020101020101" pitchFamily="18" charset="-127"/>
                <a:ea typeface="하나 L" panose="02020603020101020101" pitchFamily="18" charset="-127"/>
              </a:endParaRPr>
            </a:p>
          </p:txBody>
        </p:sp>
        <p:grpSp>
          <p:nvGrpSpPr>
            <p:cNvPr id="206" name="그룹 205"/>
            <p:cNvGrpSpPr/>
            <p:nvPr/>
          </p:nvGrpSpPr>
          <p:grpSpPr>
            <a:xfrm>
              <a:off x="7690122" y="2338707"/>
              <a:ext cx="848333" cy="103885"/>
              <a:chOff x="6861821" y="2494123"/>
              <a:chExt cx="848443" cy="103860"/>
            </a:xfrm>
            <a:solidFill>
              <a:schemeClr val="tx1"/>
            </a:solidFill>
          </p:grpSpPr>
          <p:sp>
            <p:nvSpPr>
              <p:cNvPr id="223" name="object 20"/>
              <p:cNvSpPr/>
              <p:nvPr/>
            </p:nvSpPr>
            <p:spPr>
              <a:xfrm>
                <a:off x="6861821" y="2536253"/>
                <a:ext cx="764182" cy="61730"/>
              </a:xfrm>
              <a:custGeom>
                <a:avLst/>
                <a:gdLst/>
                <a:ahLst/>
                <a:cxnLst/>
                <a:rect l="l" t="t" r="r" b="b"/>
                <a:pathLst>
                  <a:path w="238125">
                    <a:moveTo>
                      <a:pt x="0" y="0"/>
                    </a:moveTo>
                    <a:lnTo>
                      <a:pt x="237731" y="0"/>
                    </a:lnTo>
                  </a:path>
                </a:pathLst>
              </a:custGeom>
              <a:grp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 sz="3200">
                  <a:latin typeface="하나 L" panose="02020603020101020101" pitchFamily="18" charset="-127"/>
                  <a:ea typeface="하나 L" panose="02020603020101020101" pitchFamily="18" charset="-127"/>
                </a:endParaRPr>
              </a:p>
            </p:txBody>
          </p:sp>
          <p:sp>
            <p:nvSpPr>
              <p:cNvPr id="224" name="object 21"/>
              <p:cNvSpPr/>
              <p:nvPr/>
            </p:nvSpPr>
            <p:spPr>
              <a:xfrm>
                <a:off x="7626003" y="2494123"/>
                <a:ext cx="84261" cy="84261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6200">
                    <a:moveTo>
                      <a:pt x="0" y="0"/>
                    </a:moveTo>
                    <a:lnTo>
                      <a:pt x="0" y="76200"/>
                    </a:lnTo>
                    <a:lnTo>
                      <a:pt x="76200" y="381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 sz="3200">
                  <a:latin typeface="하나 L" panose="02020603020101020101" pitchFamily="18" charset="-127"/>
                  <a:ea typeface="하나 L" panose="02020603020101020101" pitchFamily="18" charset="-127"/>
                </a:endParaRPr>
              </a:p>
            </p:txBody>
          </p:sp>
        </p:grpSp>
        <p:grpSp>
          <p:nvGrpSpPr>
            <p:cNvPr id="207" name="그룹 206"/>
            <p:cNvGrpSpPr/>
            <p:nvPr/>
          </p:nvGrpSpPr>
          <p:grpSpPr>
            <a:xfrm rot="5400000">
              <a:off x="7071654" y="1667780"/>
              <a:ext cx="332431" cy="84250"/>
              <a:chOff x="8058329" y="2494123"/>
              <a:chExt cx="332354" cy="84261"/>
            </a:xfrm>
            <a:solidFill>
              <a:schemeClr val="tx1"/>
            </a:solidFill>
          </p:grpSpPr>
          <p:sp>
            <p:nvSpPr>
              <p:cNvPr id="221" name="object 33"/>
              <p:cNvSpPr/>
              <p:nvPr/>
            </p:nvSpPr>
            <p:spPr>
              <a:xfrm>
                <a:off x="8058329" y="2536254"/>
                <a:ext cx="26261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37490">
                    <a:moveTo>
                      <a:pt x="0" y="0"/>
                    </a:moveTo>
                    <a:lnTo>
                      <a:pt x="237058" y="0"/>
                    </a:lnTo>
                  </a:path>
                </a:pathLst>
              </a:custGeom>
              <a:grp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 sz="3200">
                  <a:latin typeface="하나 L" panose="02020603020101020101" pitchFamily="18" charset="-127"/>
                  <a:ea typeface="하나 L" panose="02020603020101020101" pitchFamily="18" charset="-127"/>
                </a:endParaRPr>
              </a:p>
            </p:txBody>
          </p:sp>
          <p:sp>
            <p:nvSpPr>
              <p:cNvPr id="222" name="object 34"/>
              <p:cNvSpPr/>
              <p:nvPr/>
            </p:nvSpPr>
            <p:spPr>
              <a:xfrm>
                <a:off x="8306422" y="2494123"/>
                <a:ext cx="84261" cy="84261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6200">
                    <a:moveTo>
                      <a:pt x="0" y="0"/>
                    </a:moveTo>
                    <a:lnTo>
                      <a:pt x="0" y="76200"/>
                    </a:lnTo>
                    <a:lnTo>
                      <a:pt x="76200" y="381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 sz="3200">
                  <a:latin typeface="하나 L" panose="02020603020101020101" pitchFamily="18" charset="-127"/>
                  <a:ea typeface="하나 L" panose="02020603020101020101" pitchFamily="18" charset="-127"/>
                </a:endParaRPr>
              </a:p>
            </p:txBody>
          </p:sp>
        </p:grpSp>
        <p:grpSp>
          <p:nvGrpSpPr>
            <p:cNvPr id="208" name="그룹 207"/>
            <p:cNvGrpSpPr/>
            <p:nvPr/>
          </p:nvGrpSpPr>
          <p:grpSpPr>
            <a:xfrm rot="16200000">
              <a:off x="7836952" y="843782"/>
              <a:ext cx="391116" cy="1589280"/>
              <a:chOff x="8343999" y="3278117"/>
              <a:chExt cx="391025" cy="1589487"/>
            </a:xfrm>
          </p:grpSpPr>
          <p:sp>
            <p:nvSpPr>
              <p:cNvPr id="219" name="object 18"/>
              <p:cNvSpPr/>
              <p:nvPr/>
            </p:nvSpPr>
            <p:spPr>
              <a:xfrm>
                <a:off x="8343999" y="4817048"/>
                <a:ext cx="274934" cy="50556"/>
              </a:xfrm>
              <a:custGeom>
                <a:avLst/>
                <a:gdLst/>
                <a:ahLst/>
                <a:cxnLst/>
                <a:rect l="l" t="t" r="r" b="b"/>
                <a:pathLst>
                  <a:path w="374650">
                    <a:moveTo>
                      <a:pt x="0" y="0"/>
                    </a:moveTo>
                    <a:lnTo>
                      <a:pt x="374434" y="0"/>
                    </a:lnTo>
                  </a:path>
                </a:pathLst>
              </a:cu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 sz="3200">
                  <a:latin typeface="하나 L" panose="02020603020101020101" pitchFamily="18" charset="-127"/>
                  <a:ea typeface="하나 L" panose="02020603020101020101" pitchFamily="18" charset="-127"/>
                </a:endParaRPr>
              </a:p>
            </p:txBody>
          </p:sp>
          <p:sp>
            <p:nvSpPr>
              <p:cNvPr id="220" name="object 18"/>
              <p:cNvSpPr/>
              <p:nvPr/>
            </p:nvSpPr>
            <p:spPr>
              <a:xfrm rot="16200000">
                <a:off x="7906518" y="3996328"/>
                <a:ext cx="1546718" cy="110295"/>
              </a:xfrm>
              <a:custGeom>
                <a:avLst/>
                <a:gdLst/>
                <a:ahLst/>
                <a:cxnLst/>
                <a:rect l="l" t="t" r="r" b="b"/>
                <a:pathLst>
                  <a:path w="374650">
                    <a:moveTo>
                      <a:pt x="0" y="0"/>
                    </a:moveTo>
                    <a:lnTo>
                      <a:pt x="374434" y="0"/>
                    </a:lnTo>
                  </a:path>
                </a:pathLst>
              </a:cu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 sz="3200">
                  <a:latin typeface="하나 L" panose="02020603020101020101" pitchFamily="18" charset="-127"/>
                  <a:ea typeface="하나 L" panose="02020603020101020101" pitchFamily="18" charset="-127"/>
                </a:endParaRPr>
              </a:p>
            </p:txBody>
          </p:sp>
        </p:grpSp>
        <p:sp>
          <p:nvSpPr>
            <p:cNvPr id="209" name="object 31"/>
            <p:cNvSpPr txBox="1"/>
            <p:nvPr/>
          </p:nvSpPr>
          <p:spPr>
            <a:xfrm>
              <a:off x="7186105" y="1179283"/>
              <a:ext cx="1590495" cy="2667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62230" algn="ctr">
                <a:lnSpc>
                  <a:spcPct val="150000"/>
                </a:lnSpc>
                <a:spcBef>
                  <a:spcPts val="100"/>
                </a:spcBef>
                <a:tabLst>
                  <a:tab pos="183515" algn="l"/>
                  <a:tab pos="184150" algn="l"/>
                </a:tabLst>
              </a:pPr>
              <a:r>
                <a:rPr lang="en-US" sz="1100" b="1" spc="-5" dirty="0" smtClean="0">
                  <a:latin typeface="하나 L" panose="02020603020101020101" pitchFamily="18" charset="-127"/>
                  <a:ea typeface="하나 L" panose="02020603020101020101" pitchFamily="18" charset="-127"/>
                  <a:cs typeface="Calibri"/>
                </a:rPr>
                <a:t>Feedback</a:t>
              </a:r>
              <a:endParaRPr lang="en-US" sz="1100" b="1" spc="-5" dirty="0">
                <a:latin typeface="하나 L" panose="02020603020101020101" pitchFamily="18" charset="-127"/>
                <a:ea typeface="하나 L" panose="02020603020101020101" pitchFamily="18" charset="-127"/>
                <a:cs typeface="Calibri"/>
              </a:endParaRPr>
            </a:p>
          </p:txBody>
        </p:sp>
        <p:cxnSp>
          <p:nvCxnSpPr>
            <p:cNvPr id="210" name="직선 연결선 209"/>
            <p:cNvCxnSpPr/>
            <p:nvPr/>
          </p:nvCxnSpPr>
          <p:spPr>
            <a:xfrm>
              <a:off x="6800577" y="861692"/>
              <a:ext cx="19852" cy="5213136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TextBox 211"/>
            <p:cNvSpPr txBox="1"/>
            <p:nvPr/>
          </p:nvSpPr>
          <p:spPr>
            <a:xfrm>
              <a:off x="7647673" y="4141682"/>
              <a:ext cx="263295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b="1" dirty="0" smtClean="0">
                  <a:solidFill>
                    <a:schemeClr val="bg1">
                      <a:lumMod val="75000"/>
                    </a:schemeClr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모델링 파트</a:t>
              </a:r>
              <a:endParaRPr lang="ko-KR" altLang="en-US" sz="4000" b="1" dirty="0">
                <a:solidFill>
                  <a:schemeClr val="bg1">
                    <a:lumMod val="75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endParaRPr>
            </a:p>
          </p:txBody>
        </p:sp>
        <p:sp>
          <p:nvSpPr>
            <p:cNvPr id="213" name="object 31"/>
            <p:cNvSpPr txBox="1"/>
            <p:nvPr/>
          </p:nvSpPr>
          <p:spPr>
            <a:xfrm>
              <a:off x="8539700" y="2905126"/>
              <a:ext cx="1839407" cy="111440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84150" marR="62230" indent="-171450">
                <a:lnSpc>
                  <a:spcPct val="150000"/>
                </a:lnSpc>
                <a:spcBef>
                  <a:spcPts val="100"/>
                </a:spcBef>
                <a:buFont typeface="Arial"/>
                <a:buChar char="•"/>
                <a:tabLst>
                  <a:tab pos="183515" algn="l"/>
                  <a:tab pos="184150" algn="l"/>
                </a:tabLst>
              </a:pPr>
              <a:r>
                <a:rPr lang="ko-KR" altLang="en-US" sz="1200" spc="-5" dirty="0" smtClean="0">
                  <a:latin typeface="하나 L" panose="02020603020101020101" pitchFamily="18" charset="-127"/>
                  <a:ea typeface="하나 L" panose="02020603020101020101" pitchFamily="18" charset="-127"/>
                  <a:cs typeface="Calibri"/>
                </a:rPr>
                <a:t>전처리 파트에서 선별된</a:t>
              </a:r>
              <a:r>
                <a:rPr lang="en-US" altLang="ko-KR" sz="1200" spc="-5" dirty="0">
                  <a:latin typeface="하나 L" panose="02020603020101020101" pitchFamily="18" charset="-127"/>
                  <a:ea typeface="하나 L" panose="02020603020101020101" pitchFamily="18" charset="-127"/>
                  <a:cs typeface="Calibri"/>
                </a:rPr>
                <a:t/>
              </a:r>
              <a:br>
                <a:rPr lang="en-US" altLang="ko-KR" sz="1200" spc="-5" dirty="0">
                  <a:latin typeface="하나 L" panose="02020603020101020101" pitchFamily="18" charset="-127"/>
                  <a:ea typeface="하나 L" panose="02020603020101020101" pitchFamily="18" charset="-127"/>
                  <a:cs typeface="Calibri"/>
                </a:rPr>
              </a:br>
              <a:r>
                <a:rPr lang="ko-KR" altLang="en-US" sz="1200" spc="-5" dirty="0" smtClean="0">
                  <a:latin typeface="하나 L" panose="02020603020101020101" pitchFamily="18" charset="-127"/>
                  <a:ea typeface="하나 L" panose="02020603020101020101" pitchFamily="18" charset="-127"/>
                  <a:cs typeface="Calibri"/>
                </a:rPr>
                <a:t>변수들 중 최종 </a:t>
              </a:r>
              <a:r>
                <a:rPr lang="en-US" altLang="ko-KR" sz="1200" spc="-5" dirty="0" smtClean="0">
                  <a:latin typeface="하나 L" panose="02020603020101020101" pitchFamily="18" charset="-127"/>
                  <a:ea typeface="하나 L" panose="02020603020101020101" pitchFamily="18" charset="-127"/>
                  <a:cs typeface="Calibri"/>
                </a:rPr>
                <a:t>30</a:t>
              </a:r>
              <a:r>
                <a:rPr lang="ko-KR" altLang="en-US" sz="1200" spc="-5" dirty="0" smtClean="0">
                  <a:latin typeface="하나 L" panose="02020603020101020101" pitchFamily="18" charset="-127"/>
                  <a:ea typeface="하나 L" panose="02020603020101020101" pitchFamily="18" charset="-127"/>
                  <a:cs typeface="Calibri"/>
                </a:rPr>
                <a:t>개 선정</a:t>
              </a:r>
              <a:endParaRPr lang="en-US" altLang="ko-KR" sz="1200" spc="-5" dirty="0" smtClean="0">
                <a:latin typeface="하나 L" panose="02020603020101020101" pitchFamily="18" charset="-127"/>
                <a:ea typeface="하나 L" panose="02020603020101020101" pitchFamily="18" charset="-127"/>
                <a:cs typeface="Calibri"/>
              </a:endParaRPr>
            </a:p>
            <a:p>
              <a:pPr marL="184150" marR="62230" indent="-171450">
                <a:lnSpc>
                  <a:spcPct val="150000"/>
                </a:lnSpc>
                <a:spcBef>
                  <a:spcPts val="100"/>
                </a:spcBef>
                <a:buFont typeface="Arial"/>
                <a:buChar char="•"/>
                <a:tabLst>
                  <a:tab pos="183515" algn="l"/>
                  <a:tab pos="184150" algn="l"/>
                </a:tabLst>
              </a:pPr>
              <a:r>
                <a:rPr lang="ko-KR" altLang="en-US" sz="1200" spc="-5" dirty="0" smtClean="0">
                  <a:latin typeface="하나 L" panose="02020603020101020101" pitchFamily="18" charset="-127"/>
                  <a:ea typeface="하나 L" panose="02020603020101020101" pitchFamily="18" charset="-127"/>
                  <a:cs typeface="Calibri"/>
                </a:rPr>
                <a:t>특정 변수에 가중치 부여</a:t>
              </a:r>
              <a:endParaRPr lang="en-US" altLang="ko-KR" sz="1200" spc="-5" dirty="0" smtClean="0">
                <a:latin typeface="하나 L" panose="02020603020101020101" pitchFamily="18" charset="-127"/>
                <a:ea typeface="하나 L" panose="02020603020101020101" pitchFamily="18" charset="-127"/>
                <a:cs typeface="Calibri"/>
              </a:endParaRPr>
            </a:p>
            <a:p>
              <a:pPr marL="184150" marR="62230" indent="-171450">
                <a:lnSpc>
                  <a:spcPct val="150000"/>
                </a:lnSpc>
                <a:spcBef>
                  <a:spcPts val="100"/>
                </a:spcBef>
                <a:buFont typeface="Arial"/>
                <a:buChar char="•"/>
                <a:tabLst>
                  <a:tab pos="183515" algn="l"/>
                  <a:tab pos="184150" algn="l"/>
                </a:tabLst>
              </a:pPr>
              <a:r>
                <a:rPr lang="ko-KR" altLang="en-US" sz="1200" spc="-5" dirty="0" smtClean="0">
                  <a:latin typeface="하나 L" panose="02020603020101020101" pitchFamily="18" charset="-127"/>
                  <a:ea typeface="하나 L" panose="02020603020101020101" pitchFamily="18" charset="-127"/>
                  <a:cs typeface="Calibri"/>
                </a:rPr>
                <a:t>최종 결과 설명</a:t>
              </a:r>
              <a:endParaRPr lang="en-US" altLang="ko-KR" sz="1200" spc="-5" dirty="0" smtClean="0">
                <a:latin typeface="하나 L" panose="02020603020101020101" pitchFamily="18" charset="-127"/>
                <a:ea typeface="하나 L" panose="02020603020101020101" pitchFamily="18" charset="-127"/>
                <a:cs typeface="Calibri"/>
              </a:endParaRPr>
            </a:p>
          </p:txBody>
        </p:sp>
        <p:grpSp>
          <p:nvGrpSpPr>
            <p:cNvPr id="214" name="그룹 213"/>
            <p:cNvGrpSpPr/>
            <p:nvPr/>
          </p:nvGrpSpPr>
          <p:grpSpPr>
            <a:xfrm>
              <a:off x="9556735" y="2338707"/>
              <a:ext cx="848333" cy="103885"/>
              <a:chOff x="6861821" y="2494123"/>
              <a:chExt cx="848443" cy="103860"/>
            </a:xfrm>
            <a:solidFill>
              <a:schemeClr val="tx1"/>
            </a:solidFill>
          </p:grpSpPr>
          <p:sp>
            <p:nvSpPr>
              <p:cNvPr id="217" name="object 20"/>
              <p:cNvSpPr/>
              <p:nvPr/>
            </p:nvSpPr>
            <p:spPr>
              <a:xfrm>
                <a:off x="6861821" y="2536253"/>
                <a:ext cx="764182" cy="61730"/>
              </a:xfrm>
              <a:custGeom>
                <a:avLst/>
                <a:gdLst/>
                <a:ahLst/>
                <a:cxnLst/>
                <a:rect l="l" t="t" r="r" b="b"/>
                <a:pathLst>
                  <a:path w="238125">
                    <a:moveTo>
                      <a:pt x="0" y="0"/>
                    </a:moveTo>
                    <a:lnTo>
                      <a:pt x="237731" y="0"/>
                    </a:lnTo>
                  </a:path>
                </a:pathLst>
              </a:custGeom>
              <a:grp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 sz="3200">
                  <a:latin typeface="하나 L" panose="02020603020101020101" pitchFamily="18" charset="-127"/>
                  <a:ea typeface="하나 L" panose="02020603020101020101" pitchFamily="18" charset="-127"/>
                </a:endParaRPr>
              </a:p>
            </p:txBody>
          </p:sp>
          <p:sp>
            <p:nvSpPr>
              <p:cNvPr id="218" name="object 21"/>
              <p:cNvSpPr/>
              <p:nvPr/>
            </p:nvSpPr>
            <p:spPr>
              <a:xfrm>
                <a:off x="7626003" y="2494123"/>
                <a:ext cx="84261" cy="84261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6200">
                    <a:moveTo>
                      <a:pt x="0" y="0"/>
                    </a:moveTo>
                    <a:lnTo>
                      <a:pt x="0" y="76200"/>
                    </a:lnTo>
                    <a:lnTo>
                      <a:pt x="76200" y="381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 sz="3200">
                  <a:latin typeface="하나 L" panose="02020603020101020101" pitchFamily="18" charset="-127"/>
                  <a:ea typeface="하나 L" panose="02020603020101020101" pitchFamily="18" charset="-127"/>
                </a:endParaRPr>
              </a:p>
            </p:txBody>
          </p:sp>
        </p:grpSp>
        <p:sp>
          <p:nvSpPr>
            <p:cNvPr id="215" name="object 31"/>
            <p:cNvSpPr txBox="1"/>
            <p:nvPr/>
          </p:nvSpPr>
          <p:spPr>
            <a:xfrm>
              <a:off x="10419684" y="2888636"/>
              <a:ext cx="1590495" cy="53476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84150" marR="62230" indent="-171450">
                <a:lnSpc>
                  <a:spcPct val="150000"/>
                </a:lnSpc>
                <a:spcBef>
                  <a:spcPts val="100"/>
                </a:spcBef>
                <a:buFont typeface="Arial"/>
                <a:buChar char="•"/>
                <a:tabLst>
                  <a:tab pos="183515" algn="l"/>
                  <a:tab pos="184150" algn="l"/>
                </a:tabLst>
              </a:pPr>
              <a:r>
                <a:rPr lang="ko-KR" altLang="en-US" sz="1200" spc="-5" dirty="0" smtClean="0">
                  <a:latin typeface="하나 L" panose="02020603020101020101" pitchFamily="18" charset="-127"/>
                  <a:ea typeface="하나 L" panose="02020603020101020101" pitchFamily="18" charset="-127"/>
                  <a:cs typeface="Calibri"/>
                </a:rPr>
                <a:t>활용 방안 </a:t>
              </a:r>
              <a:r>
                <a:rPr lang="en-US" altLang="ko-KR" sz="1200" spc="-5" dirty="0" smtClean="0">
                  <a:latin typeface="하나 L" panose="02020603020101020101" pitchFamily="18" charset="-127"/>
                  <a:ea typeface="하나 L" panose="02020603020101020101" pitchFamily="18" charset="-127"/>
                  <a:cs typeface="Calibri"/>
                </a:rPr>
                <a:t>&amp; </a:t>
              </a:r>
              <a:r>
                <a:rPr lang="ko-KR" altLang="en-US" sz="1200" spc="-5" dirty="0" smtClean="0">
                  <a:latin typeface="하나 L" panose="02020603020101020101" pitchFamily="18" charset="-127"/>
                  <a:ea typeface="하나 L" panose="02020603020101020101" pitchFamily="18" charset="-127"/>
                  <a:cs typeface="Calibri"/>
                </a:rPr>
                <a:t>발전 방향</a:t>
              </a:r>
              <a:endParaRPr lang="en-US" altLang="ko-KR" sz="1200" spc="-5" dirty="0" smtClean="0">
                <a:latin typeface="하나 L" panose="02020603020101020101" pitchFamily="18" charset="-127"/>
                <a:ea typeface="하나 L" panose="02020603020101020101" pitchFamily="18" charset="-127"/>
                <a:cs typeface="Calibri"/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6511691" y="2149384"/>
              <a:ext cx="16665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　</a:t>
              </a:r>
              <a:endParaRPr lang="ko-KR" altLang="en-US" dirty="0"/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6372935" y="117229"/>
            <a:ext cx="5685217" cy="338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en-US" altLang="ko-KR" sz="1600" b="1" dirty="0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[</a:t>
            </a:r>
            <a:r>
              <a:rPr lang="ko-KR" altLang="en-US" sz="1600" b="1" dirty="0" err="1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이탈률을</a:t>
            </a:r>
            <a:r>
              <a:rPr lang="ko-KR" altLang="en-US" sz="1600" b="1" dirty="0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 고려한 </a:t>
            </a:r>
            <a:r>
              <a:rPr lang="ko-KR" altLang="en-US" sz="1600" b="1" dirty="0" err="1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클러스터링</a:t>
            </a:r>
            <a:r>
              <a:rPr lang="en-US" altLang="ko-KR" sz="1600" b="1" dirty="0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]</a:t>
            </a:r>
            <a:endParaRPr lang="en-US" altLang="ko-KR" sz="1600" b="1" dirty="0">
              <a:solidFill>
                <a:schemeClr val="bg2">
                  <a:lumMod val="90000"/>
                </a:schemeClr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6842403" y="2049663"/>
            <a:ext cx="866289" cy="855938"/>
          </a:xfrm>
          <a:prstGeom prst="rect">
            <a:avLst/>
          </a:prstGeom>
          <a:solidFill>
            <a:schemeClr val="bg1"/>
          </a:solidFill>
          <a:ln w="25400">
            <a:solidFill>
              <a:srgbClr val="E601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Clustering</a:t>
            </a:r>
            <a:endParaRPr lang="en-US" altLang="ko-KR" sz="1200" b="1" dirty="0">
              <a:solidFill>
                <a:schemeClr val="tx1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484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38005" y="182893"/>
            <a:ext cx="4847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프로젝트 결과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215417"/>
            <a:ext cx="138006" cy="355569"/>
          </a:xfrm>
          <a:prstGeom prst="rect">
            <a:avLst/>
          </a:prstGeom>
          <a:solidFill>
            <a:srgbClr val="00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A8A8"/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2052407" y="111650"/>
            <a:ext cx="138006" cy="332562"/>
          </a:xfrm>
          <a:prstGeom prst="rect">
            <a:avLst/>
          </a:prstGeom>
          <a:solidFill>
            <a:srgbClr val="D4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>
              <a:solidFill>
                <a:srgbClr val="00A8A8"/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E90A-435B-40DA-BA28-1461FC8170D1}" type="slidenum">
              <a:rPr lang="ko-KR" altLang="en-US" smtClean="0">
                <a:latin typeface="하나 M" panose="02020603020101020101" pitchFamily="18" charset="-127"/>
                <a:ea typeface="하나 M" panose="02020603020101020101" pitchFamily="18" charset="-127"/>
              </a:rPr>
              <a:t>12</a:t>
            </a:fld>
            <a:endParaRPr lang="ko-KR" altLang="en-US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1333062" y="2335342"/>
            <a:ext cx="340920" cy="84281"/>
            <a:chOff x="2134922" y="2579759"/>
            <a:chExt cx="308344" cy="76200"/>
          </a:xfrm>
          <a:solidFill>
            <a:schemeClr val="tx1"/>
          </a:solidFill>
        </p:grpSpPr>
        <p:sp>
          <p:nvSpPr>
            <p:cNvPr id="41" name="object 12"/>
            <p:cNvSpPr/>
            <p:nvPr/>
          </p:nvSpPr>
          <p:spPr>
            <a:xfrm>
              <a:off x="2134922" y="2617719"/>
              <a:ext cx="245110" cy="3175"/>
            </a:xfrm>
            <a:custGeom>
              <a:avLst/>
              <a:gdLst/>
              <a:ahLst/>
              <a:cxnLst/>
              <a:rect l="l" t="t" r="r" b="b"/>
              <a:pathLst>
                <a:path w="245109" h="3175">
                  <a:moveTo>
                    <a:pt x="0" y="2768"/>
                  </a:moveTo>
                  <a:lnTo>
                    <a:pt x="244640" y="0"/>
                  </a:lnTo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3200"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sp>
          <p:nvSpPr>
            <p:cNvPr id="42" name="object 13"/>
            <p:cNvSpPr/>
            <p:nvPr/>
          </p:nvSpPr>
          <p:spPr>
            <a:xfrm>
              <a:off x="2366431" y="2579759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4" h="76200">
                  <a:moveTo>
                    <a:pt x="0" y="0"/>
                  </a:moveTo>
                  <a:lnTo>
                    <a:pt x="863" y="76200"/>
                  </a:lnTo>
                  <a:lnTo>
                    <a:pt x="76631" y="3723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3200"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4276668" y="2346823"/>
            <a:ext cx="303511" cy="84281"/>
            <a:chOff x="3520681" y="2502245"/>
            <a:chExt cx="303551" cy="84261"/>
          </a:xfrm>
          <a:solidFill>
            <a:schemeClr val="tx1"/>
          </a:solidFill>
        </p:grpSpPr>
        <p:sp>
          <p:nvSpPr>
            <p:cNvPr id="46" name="object 14"/>
            <p:cNvSpPr/>
            <p:nvPr/>
          </p:nvSpPr>
          <p:spPr>
            <a:xfrm>
              <a:off x="3520681" y="2544376"/>
              <a:ext cx="233824" cy="0"/>
            </a:xfrm>
            <a:custGeom>
              <a:avLst/>
              <a:gdLst/>
              <a:ahLst/>
              <a:cxnLst/>
              <a:rect l="l" t="t" r="r" b="b"/>
              <a:pathLst>
                <a:path w="211455">
                  <a:moveTo>
                    <a:pt x="0" y="0"/>
                  </a:moveTo>
                  <a:lnTo>
                    <a:pt x="211010" y="0"/>
                  </a:lnTo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3200"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sp>
          <p:nvSpPr>
            <p:cNvPr id="48" name="object 15"/>
            <p:cNvSpPr/>
            <p:nvPr/>
          </p:nvSpPr>
          <p:spPr>
            <a:xfrm>
              <a:off x="3739971" y="2502245"/>
              <a:ext cx="84261" cy="84261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3200"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1338920" y="3850915"/>
            <a:ext cx="340920" cy="84281"/>
            <a:chOff x="2134922" y="2579759"/>
            <a:chExt cx="308344" cy="76200"/>
          </a:xfrm>
          <a:solidFill>
            <a:schemeClr val="tx1"/>
          </a:solidFill>
        </p:grpSpPr>
        <p:sp>
          <p:nvSpPr>
            <p:cNvPr id="51" name="object 12"/>
            <p:cNvSpPr/>
            <p:nvPr/>
          </p:nvSpPr>
          <p:spPr>
            <a:xfrm>
              <a:off x="2134922" y="2617719"/>
              <a:ext cx="245110" cy="3175"/>
            </a:xfrm>
            <a:custGeom>
              <a:avLst/>
              <a:gdLst/>
              <a:ahLst/>
              <a:cxnLst/>
              <a:rect l="l" t="t" r="r" b="b"/>
              <a:pathLst>
                <a:path w="245109" h="3175">
                  <a:moveTo>
                    <a:pt x="0" y="2768"/>
                  </a:moveTo>
                  <a:lnTo>
                    <a:pt x="244640" y="0"/>
                  </a:lnTo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3200"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sp>
          <p:nvSpPr>
            <p:cNvPr id="53" name="object 13"/>
            <p:cNvSpPr/>
            <p:nvPr/>
          </p:nvSpPr>
          <p:spPr>
            <a:xfrm>
              <a:off x="2366431" y="2579759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4" h="76200">
                  <a:moveTo>
                    <a:pt x="0" y="0"/>
                  </a:moveTo>
                  <a:lnTo>
                    <a:pt x="863" y="76200"/>
                  </a:lnTo>
                  <a:lnTo>
                    <a:pt x="76631" y="3723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3200"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4276668" y="3894536"/>
            <a:ext cx="303511" cy="84281"/>
            <a:chOff x="3520681" y="4049600"/>
            <a:chExt cx="303551" cy="84261"/>
          </a:xfrm>
          <a:solidFill>
            <a:schemeClr val="tx1"/>
          </a:solidFill>
        </p:grpSpPr>
        <p:sp>
          <p:nvSpPr>
            <p:cNvPr id="56" name="object 14"/>
            <p:cNvSpPr/>
            <p:nvPr/>
          </p:nvSpPr>
          <p:spPr>
            <a:xfrm>
              <a:off x="3520681" y="4091730"/>
              <a:ext cx="233824" cy="0"/>
            </a:xfrm>
            <a:custGeom>
              <a:avLst/>
              <a:gdLst/>
              <a:ahLst/>
              <a:cxnLst/>
              <a:rect l="l" t="t" r="r" b="b"/>
              <a:pathLst>
                <a:path w="211455">
                  <a:moveTo>
                    <a:pt x="0" y="0"/>
                  </a:moveTo>
                  <a:lnTo>
                    <a:pt x="211010" y="0"/>
                  </a:lnTo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3200"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sp>
          <p:nvSpPr>
            <p:cNvPr id="57" name="object 15"/>
            <p:cNvSpPr/>
            <p:nvPr/>
          </p:nvSpPr>
          <p:spPr>
            <a:xfrm>
              <a:off x="3739971" y="4049600"/>
              <a:ext cx="84261" cy="84261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3200"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5635221" y="2346823"/>
            <a:ext cx="933515" cy="3336019"/>
            <a:chOff x="4806648" y="2502245"/>
            <a:chExt cx="933637" cy="3335247"/>
          </a:xfrm>
          <a:solidFill>
            <a:schemeClr val="tx1"/>
          </a:solidFill>
        </p:grpSpPr>
        <p:sp>
          <p:nvSpPr>
            <p:cNvPr id="59" name="object 18"/>
            <p:cNvSpPr/>
            <p:nvPr/>
          </p:nvSpPr>
          <p:spPr>
            <a:xfrm>
              <a:off x="4806648" y="2544376"/>
              <a:ext cx="863657" cy="53609"/>
            </a:xfrm>
            <a:custGeom>
              <a:avLst/>
              <a:gdLst/>
              <a:ahLst/>
              <a:cxnLst/>
              <a:rect l="l" t="t" r="r" b="b"/>
              <a:pathLst>
                <a:path w="374650">
                  <a:moveTo>
                    <a:pt x="0" y="0"/>
                  </a:moveTo>
                  <a:lnTo>
                    <a:pt x="374434" y="0"/>
                  </a:lnTo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3200"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sp>
          <p:nvSpPr>
            <p:cNvPr id="60" name="object 19"/>
            <p:cNvSpPr/>
            <p:nvPr/>
          </p:nvSpPr>
          <p:spPr>
            <a:xfrm>
              <a:off x="5656024" y="2502245"/>
              <a:ext cx="84261" cy="84261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3200"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sp>
          <p:nvSpPr>
            <p:cNvPr id="61" name="object 18"/>
            <p:cNvSpPr/>
            <p:nvPr/>
          </p:nvSpPr>
          <p:spPr>
            <a:xfrm>
              <a:off x="4806648" y="4083304"/>
              <a:ext cx="543596" cy="50556"/>
            </a:xfrm>
            <a:custGeom>
              <a:avLst/>
              <a:gdLst/>
              <a:ahLst/>
              <a:cxnLst/>
              <a:rect l="l" t="t" r="r" b="b"/>
              <a:pathLst>
                <a:path w="374650">
                  <a:moveTo>
                    <a:pt x="0" y="0"/>
                  </a:moveTo>
                  <a:lnTo>
                    <a:pt x="374434" y="0"/>
                  </a:lnTo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3200"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sp>
          <p:nvSpPr>
            <p:cNvPr id="62" name="object 18"/>
            <p:cNvSpPr/>
            <p:nvPr/>
          </p:nvSpPr>
          <p:spPr>
            <a:xfrm rot="16200000">
              <a:off x="4637829" y="3262585"/>
              <a:ext cx="1546718" cy="110295"/>
            </a:xfrm>
            <a:custGeom>
              <a:avLst/>
              <a:gdLst/>
              <a:ahLst/>
              <a:cxnLst/>
              <a:rect l="l" t="t" r="r" b="b"/>
              <a:pathLst>
                <a:path w="374650">
                  <a:moveTo>
                    <a:pt x="0" y="0"/>
                  </a:moveTo>
                  <a:lnTo>
                    <a:pt x="374434" y="0"/>
                  </a:lnTo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3200"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sp>
          <p:nvSpPr>
            <p:cNvPr id="68" name="object 18"/>
            <p:cNvSpPr/>
            <p:nvPr/>
          </p:nvSpPr>
          <p:spPr>
            <a:xfrm>
              <a:off x="4806649" y="5786936"/>
              <a:ext cx="543596" cy="50556"/>
            </a:xfrm>
            <a:custGeom>
              <a:avLst/>
              <a:gdLst/>
              <a:ahLst/>
              <a:cxnLst/>
              <a:rect l="l" t="t" r="r" b="b"/>
              <a:pathLst>
                <a:path w="374650">
                  <a:moveTo>
                    <a:pt x="0" y="0"/>
                  </a:moveTo>
                  <a:lnTo>
                    <a:pt x="374434" y="0"/>
                  </a:lnTo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3200"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sp>
          <p:nvSpPr>
            <p:cNvPr id="70" name="object 18"/>
            <p:cNvSpPr/>
            <p:nvPr/>
          </p:nvSpPr>
          <p:spPr>
            <a:xfrm rot="16200000">
              <a:off x="4548764" y="4877150"/>
              <a:ext cx="1724852" cy="110295"/>
            </a:xfrm>
            <a:custGeom>
              <a:avLst/>
              <a:gdLst/>
              <a:ahLst/>
              <a:cxnLst/>
              <a:rect l="l" t="t" r="r" b="b"/>
              <a:pathLst>
                <a:path w="374650">
                  <a:moveTo>
                    <a:pt x="0" y="0"/>
                  </a:moveTo>
                  <a:lnTo>
                    <a:pt x="374434" y="0"/>
                  </a:lnTo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3200"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459581" y="1929502"/>
            <a:ext cx="804851" cy="811680"/>
            <a:chOff x="28509" y="2019949"/>
            <a:chExt cx="804956" cy="811492"/>
          </a:xfrm>
        </p:grpSpPr>
        <p:sp>
          <p:nvSpPr>
            <p:cNvPr id="73" name="object 7"/>
            <p:cNvSpPr txBox="1"/>
            <p:nvPr/>
          </p:nvSpPr>
          <p:spPr>
            <a:xfrm>
              <a:off x="150703" y="2393391"/>
              <a:ext cx="531570" cy="39488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 indent="63500">
                <a:lnSpc>
                  <a:spcPct val="100000"/>
                </a:lnSpc>
                <a:spcBef>
                  <a:spcPts val="100"/>
                </a:spcBef>
              </a:pPr>
              <a:r>
                <a:rPr lang="ko-KR" altLang="en-US" sz="1200" b="1" dirty="0" smtClean="0">
                  <a:latin typeface="하나 M" panose="02020603020101020101" pitchFamily="18" charset="-127"/>
                  <a:ea typeface="하나 M" panose="02020603020101020101" pitchFamily="18" charset="-127"/>
                  <a:cs typeface="Malgun Gothic"/>
                </a:rPr>
                <a:t> 지점</a:t>
              </a:r>
              <a:endParaRPr lang="en-US" altLang="ko-KR" sz="1200" b="1" dirty="0" smtClean="0">
                <a:latin typeface="하나 M" panose="02020603020101020101" pitchFamily="18" charset="-127"/>
                <a:ea typeface="하나 M" panose="02020603020101020101" pitchFamily="18" charset="-127"/>
                <a:cs typeface="Malgun Gothic"/>
              </a:endParaRPr>
            </a:p>
            <a:p>
              <a:pPr marL="12700" marR="5080" indent="63500">
                <a:lnSpc>
                  <a:spcPct val="100000"/>
                </a:lnSpc>
                <a:spcBef>
                  <a:spcPts val="100"/>
                </a:spcBef>
              </a:pPr>
              <a:r>
                <a:rPr lang="ko-KR" altLang="en-US" sz="1200" b="1" dirty="0" smtClean="0">
                  <a:latin typeface="하나 M" panose="02020603020101020101" pitchFamily="18" charset="-127"/>
                  <a:ea typeface="하나 M" panose="02020603020101020101" pitchFamily="18" charset="-127"/>
                  <a:cs typeface="Malgun Gothic"/>
                </a:rPr>
                <a:t>데이터</a:t>
              </a:r>
              <a:endParaRPr sz="1200" b="1" dirty="0">
                <a:latin typeface="하나 M" panose="02020603020101020101" pitchFamily="18" charset="-127"/>
                <a:ea typeface="하나 M" panose="02020603020101020101" pitchFamily="18" charset="-127"/>
                <a:cs typeface="Malgun Gothic"/>
              </a:endParaRPr>
            </a:p>
          </p:txBody>
        </p:sp>
        <p:sp>
          <p:nvSpPr>
            <p:cNvPr id="74" name="순서도: 자기 디스크 73"/>
            <p:cNvSpPr/>
            <p:nvPr/>
          </p:nvSpPr>
          <p:spPr>
            <a:xfrm>
              <a:off x="28509" y="2019949"/>
              <a:ext cx="804956" cy="811492"/>
            </a:xfrm>
            <a:prstGeom prst="flowChartMagneticDisk">
              <a:avLst/>
            </a:prstGeom>
            <a:noFill/>
            <a:ln w="25400">
              <a:solidFill>
                <a:srgbClr val="00A8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459581" y="3541284"/>
            <a:ext cx="804851" cy="811680"/>
            <a:chOff x="28509" y="2019949"/>
            <a:chExt cx="804956" cy="811492"/>
          </a:xfrm>
        </p:grpSpPr>
        <p:sp>
          <p:nvSpPr>
            <p:cNvPr id="76" name="object 7"/>
            <p:cNvSpPr txBox="1"/>
            <p:nvPr/>
          </p:nvSpPr>
          <p:spPr>
            <a:xfrm>
              <a:off x="150703" y="2393391"/>
              <a:ext cx="531570" cy="39488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 indent="63500">
                <a:lnSpc>
                  <a:spcPct val="100000"/>
                </a:lnSpc>
                <a:spcBef>
                  <a:spcPts val="100"/>
                </a:spcBef>
              </a:pPr>
              <a:r>
                <a:rPr lang="ko-KR" altLang="en-US" sz="1200" b="1" dirty="0" smtClean="0">
                  <a:latin typeface="하나 M" panose="02020603020101020101" pitchFamily="18" charset="-127"/>
                  <a:ea typeface="하나 M" panose="02020603020101020101" pitchFamily="18" charset="-127"/>
                  <a:cs typeface="Malgun Gothic"/>
                </a:rPr>
                <a:t> 고객</a:t>
              </a:r>
              <a:endParaRPr lang="en-US" altLang="ko-KR" sz="1200" b="1" dirty="0" smtClean="0">
                <a:latin typeface="하나 M" panose="02020603020101020101" pitchFamily="18" charset="-127"/>
                <a:ea typeface="하나 M" panose="02020603020101020101" pitchFamily="18" charset="-127"/>
                <a:cs typeface="Malgun Gothic"/>
              </a:endParaRPr>
            </a:p>
            <a:p>
              <a:pPr marL="12700" marR="5080" indent="63500">
                <a:lnSpc>
                  <a:spcPct val="100000"/>
                </a:lnSpc>
                <a:spcBef>
                  <a:spcPts val="100"/>
                </a:spcBef>
              </a:pPr>
              <a:r>
                <a:rPr lang="ko-KR" altLang="en-US" sz="1200" b="1" dirty="0" smtClean="0">
                  <a:latin typeface="하나 M" panose="02020603020101020101" pitchFamily="18" charset="-127"/>
                  <a:ea typeface="하나 M" panose="02020603020101020101" pitchFamily="18" charset="-127"/>
                  <a:cs typeface="Malgun Gothic"/>
                </a:rPr>
                <a:t>데이터</a:t>
              </a:r>
              <a:endParaRPr sz="1200" b="1" dirty="0">
                <a:latin typeface="하나 M" panose="02020603020101020101" pitchFamily="18" charset="-127"/>
                <a:ea typeface="하나 M" panose="02020603020101020101" pitchFamily="18" charset="-127"/>
                <a:cs typeface="Malgun Gothic"/>
              </a:endParaRPr>
            </a:p>
          </p:txBody>
        </p:sp>
        <p:sp>
          <p:nvSpPr>
            <p:cNvPr id="77" name="순서도: 자기 디스크 76"/>
            <p:cNvSpPr/>
            <p:nvPr/>
          </p:nvSpPr>
          <p:spPr>
            <a:xfrm>
              <a:off x="28509" y="2019949"/>
              <a:ext cx="804956" cy="811492"/>
            </a:xfrm>
            <a:prstGeom prst="flowChartMagneticDisk">
              <a:avLst/>
            </a:prstGeom>
            <a:noFill/>
            <a:ln w="25400">
              <a:solidFill>
                <a:srgbClr val="00A8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2543006" y="5120687"/>
            <a:ext cx="804851" cy="811680"/>
            <a:chOff x="28509" y="2019949"/>
            <a:chExt cx="804956" cy="811492"/>
          </a:xfrm>
        </p:grpSpPr>
        <p:sp>
          <p:nvSpPr>
            <p:cNvPr id="81" name="object 7"/>
            <p:cNvSpPr txBox="1"/>
            <p:nvPr/>
          </p:nvSpPr>
          <p:spPr>
            <a:xfrm>
              <a:off x="150703" y="2393391"/>
              <a:ext cx="531570" cy="39488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 indent="63500">
                <a:lnSpc>
                  <a:spcPct val="100000"/>
                </a:lnSpc>
                <a:spcBef>
                  <a:spcPts val="100"/>
                </a:spcBef>
              </a:pPr>
              <a:r>
                <a:rPr lang="ko-KR" altLang="en-US" sz="1200" b="1" dirty="0" smtClean="0">
                  <a:latin typeface="하나 M" panose="02020603020101020101" pitchFamily="18" charset="-127"/>
                  <a:ea typeface="하나 M" panose="02020603020101020101" pitchFamily="18" charset="-127"/>
                  <a:cs typeface="Malgun Gothic"/>
                </a:rPr>
                <a:t> 외부</a:t>
              </a:r>
              <a:endParaRPr lang="en-US" altLang="ko-KR" sz="1200" b="1" dirty="0" smtClean="0">
                <a:latin typeface="하나 M" panose="02020603020101020101" pitchFamily="18" charset="-127"/>
                <a:ea typeface="하나 M" panose="02020603020101020101" pitchFamily="18" charset="-127"/>
                <a:cs typeface="Malgun Gothic"/>
              </a:endParaRPr>
            </a:p>
            <a:p>
              <a:pPr marL="12700" marR="5080" indent="63500">
                <a:lnSpc>
                  <a:spcPct val="100000"/>
                </a:lnSpc>
                <a:spcBef>
                  <a:spcPts val="100"/>
                </a:spcBef>
              </a:pPr>
              <a:r>
                <a:rPr lang="ko-KR" altLang="en-US" sz="1200" b="1" dirty="0" smtClean="0">
                  <a:latin typeface="하나 M" panose="02020603020101020101" pitchFamily="18" charset="-127"/>
                  <a:ea typeface="하나 M" panose="02020603020101020101" pitchFamily="18" charset="-127"/>
                  <a:cs typeface="Malgun Gothic"/>
                </a:rPr>
                <a:t>데이터</a:t>
              </a:r>
              <a:endParaRPr sz="1200" b="1" dirty="0">
                <a:latin typeface="하나 M" panose="02020603020101020101" pitchFamily="18" charset="-127"/>
                <a:ea typeface="하나 M" panose="02020603020101020101" pitchFamily="18" charset="-127"/>
                <a:cs typeface="Malgun Gothic"/>
              </a:endParaRPr>
            </a:p>
          </p:txBody>
        </p:sp>
        <p:sp>
          <p:nvSpPr>
            <p:cNvPr id="84" name="순서도: 자기 디스크 83"/>
            <p:cNvSpPr/>
            <p:nvPr/>
          </p:nvSpPr>
          <p:spPr>
            <a:xfrm>
              <a:off x="28509" y="2019949"/>
              <a:ext cx="804956" cy="811492"/>
            </a:xfrm>
            <a:prstGeom prst="flowChartMagneticDisk">
              <a:avLst/>
            </a:prstGeom>
            <a:noFill/>
            <a:ln w="25400">
              <a:solidFill>
                <a:srgbClr val="00A8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</p:grpSp>
      <p:sp>
        <p:nvSpPr>
          <p:cNvPr id="85" name="직사각형 84"/>
          <p:cNvSpPr/>
          <p:nvPr/>
        </p:nvSpPr>
        <p:spPr>
          <a:xfrm>
            <a:off x="1724778" y="1982268"/>
            <a:ext cx="1255268" cy="434688"/>
          </a:xfrm>
          <a:prstGeom prst="rect">
            <a:avLst/>
          </a:prstGeom>
          <a:noFill/>
          <a:ln w="25400">
            <a:solidFill>
              <a:srgbClr val="E601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Data Cleaning</a:t>
            </a:r>
            <a:endParaRPr lang="ko-KR" altLang="en-US" sz="1200" b="1" dirty="0">
              <a:solidFill>
                <a:schemeClr val="tx1"/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1724778" y="2498601"/>
            <a:ext cx="1255268" cy="567642"/>
          </a:xfrm>
          <a:prstGeom prst="rect">
            <a:avLst/>
          </a:prstGeom>
          <a:noFill/>
          <a:ln w="25400">
            <a:solidFill>
              <a:srgbClr val="E601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Feature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Engineering</a:t>
            </a:r>
            <a:endParaRPr lang="ko-KR" altLang="en-US" sz="1200" b="1" dirty="0">
              <a:solidFill>
                <a:schemeClr val="tx1"/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724778" y="3554687"/>
            <a:ext cx="1255268" cy="434688"/>
          </a:xfrm>
          <a:prstGeom prst="rect">
            <a:avLst/>
          </a:prstGeom>
          <a:noFill/>
          <a:ln w="25400">
            <a:solidFill>
              <a:srgbClr val="E601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Data Cleaning</a:t>
            </a:r>
            <a:endParaRPr lang="ko-KR" altLang="en-US" sz="1200" b="1" dirty="0">
              <a:solidFill>
                <a:schemeClr val="tx1"/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724778" y="4071020"/>
            <a:ext cx="1255268" cy="567642"/>
          </a:xfrm>
          <a:prstGeom prst="rect">
            <a:avLst/>
          </a:prstGeom>
          <a:noFill/>
          <a:ln w="25400">
            <a:solidFill>
              <a:srgbClr val="E601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Feature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Engineering</a:t>
            </a:r>
            <a:endParaRPr lang="ko-KR" altLang="en-US" sz="1200" b="1" dirty="0">
              <a:solidFill>
                <a:schemeClr val="tx1"/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661249" y="2127283"/>
            <a:ext cx="833767" cy="500088"/>
          </a:xfrm>
          <a:prstGeom prst="rect">
            <a:avLst/>
          </a:prstGeom>
          <a:noFill/>
          <a:ln w="25400">
            <a:solidFill>
              <a:srgbClr val="E601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Feature 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Selection</a:t>
            </a:r>
            <a:endParaRPr lang="ko-KR" altLang="en-US" sz="1200" b="1" dirty="0">
              <a:solidFill>
                <a:schemeClr val="tx1"/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90" name="object 31"/>
          <p:cNvSpPr txBox="1"/>
          <p:nvPr/>
        </p:nvSpPr>
        <p:spPr>
          <a:xfrm>
            <a:off x="4503141" y="2637224"/>
            <a:ext cx="1425767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62230" indent="-17145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183515" algn="l"/>
                <a:tab pos="184150" algn="l"/>
              </a:tabLst>
            </a:pPr>
            <a:r>
              <a:rPr lang="en-US" sz="1100" spc="-5" dirty="0" smtClean="0">
                <a:latin typeface="하나 M" panose="02020603020101020101" pitchFamily="18" charset="-127"/>
                <a:ea typeface="하나 M" panose="02020603020101020101" pitchFamily="18" charset="-127"/>
                <a:cs typeface="Calibri"/>
              </a:rPr>
              <a:t>Regression </a:t>
            </a:r>
            <a:r>
              <a:rPr lang="ko-KR" altLang="en-US" sz="1100" spc="-5" dirty="0" smtClean="0">
                <a:latin typeface="하나 M" panose="02020603020101020101" pitchFamily="18" charset="-127"/>
                <a:ea typeface="하나 M" panose="02020603020101020101" pitchFamily="18" charset="-127"/>
                <a:cs typeface="Calibri"/>
              </a:rPr>
              <a:t>기반 </a:t>
            </a:r>
            <a:r>
              <a:rPr lang="en-US" altLang="ko-KR" sz="1100" spc="-5" dirty="0" smtClean="0">
                <a:latin typeface="하나 M" panose="02020603020101020101" pitchFamily="18" charset="-127"/>
                <a:ea typeface="하나 M" panose="02020603020101020101" pitchFamily="18" charset="-127"/>
                <a:cs typeface="Calibri"/>
              </a:rPr>
              <a:t>Algorithm </a:t>
            </a:r>
            <a:r>
              <a:rPr lang="ko-KR" altLang="en-US" sz="1100" spc="-5" dirty="0" smtClean="0">
                <a:latin typeface="하나 M" panose="02020603020101020101" pitchFamily="18" charset="-127"/>
                <a:ea typeface="하나 M" panose="02020603020101020101" pitchFamily="18" charset="-127"/>
                <a:cs typeface="Calibri"/>
              </a:rPr>
              <a:t>활용</a:t>
            </a:r>
            <a:endParaRPr lang="en-US" altLang="ko-KR" sz="1100" spc="-5" dirty="0" smtClean="0">
              <a:latin typeface="하나 M" panose="02020603020101020101" pitchFamily="18" charset="-127"/>
              <a:ea typeface="하나 M" panose="02020603020101020101" pitchFamily="18" charset="-127"/>
              <a:cs typeface="Calibri"/>
            </a:endParaRPr>
          </a:p>
        </p:txBody>
      </p:sp>
      <p:sp>
        <p:nvSpPr>
          <p:cNvPr id="91" name="object 31"/>
          <p:cNvSpPr txBox="1"/>
          <p:nvPr/>
        </p:nvSpPr>
        <p:spPr>
          <a:xfrm>
            <a:off x="4510462" y="4204936"/>
            <a:ext cx="1510960" cy="787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62230" indent="-17145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183515" algn="l"/>
                <a:tab pos="184150" algn="l"/>
              </a:tabLst>
            </a:pPr>
            <a:r>
              <a:rPr lang="en-US" sz="1100" spc="-5" dirty="0" smtClean="0">
                <a:latin typeface="하나 M" panose="02020603020101020101" pitchFamily="18" charset="-127"/>
                <a:ea typeface="하나 M" panose="02020603020101020101" pitchFamily="18" charset="-127"/>
                <a:cs typeface="Calibri"/>
              </a:rPr>
              <a:t>Classification </a:t>
            </a:r>
            <a:r>
              <a:rPr lang="ko-KR" altLang="en-US" sz="1100" spc="-5" dirty="0" smtClean="0">
                <a:latin typeface="하나 M" panose="02020603020101020101" pitchFamily="18" charset="-127"/>
                <a:ea typeface="하나 M" panose="02020603020101020101" pitchFamily="18" charset="-127"/>
                <a:cs typeface="Calibri"/>
              </a:rPr>
              <a:t>기반 </a:t>
            </a:r>
            <a:r>
              <a:rPr lang="en-US" altLang="ko-KR" sz="1100" spc="-5" dirty="0" smtClean="0">
                <a:latin typeface="하나 M" panose="02020603020101020101" pitchFamily="18" charset="-127"/>
                <a:ea typeface="하나 M" panose="02020603020101020101" pitchFamily="18" charset="-127"/>
                <a:cs typeface="Calibri"/>
              </a:rPr>
              <a:t>Algorithm </a:t>
            </a:r>
            <a:r>
              <a:rPr lang="ko-KR" altLang="en-US" sz="1100" spc="-5" dirty="0" smtClean="0">
                <a:latin typeface="하나 M" panose="02020603020101020101" pitchFamily="18" charset="-127"/>
                <a:ea typeface="하나 M" panose="02020603020101020101" pitchFamily="18" charset="-127"/>
                <a:cs typeface="Calibri"/>
              </a:rPr>
              <a:t>활용</a:t>
            </a:r>
            <a:endParaRPr lang="en-US" altLang="ko-KR" sz="1100" spc="-5" dirty="0" smtClean="0">
              <a:latin typeface="하나 M" panose="02020603020101020101" pitchFamily="18" charset="-127"/>
              <a:ea typeface="하나 M" panose="02020603020101020101" pitchFamily="18" charset="-127"/>
              <a:cs typeface="Calibri"/>
            </a:endParaRPr>
          </a:p>
          <a:p>
            <a:pPr marL="184150" marR="62230" indent="-17145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183515" algn="l"/>
                <a:tab pos="184150" algn="l"/>
              </a:tabLst>
            </a:pPr>
            <a:r>
              <a:rPr lang="en-US" sz="1100" spc="-5" dirty="0" smtClean="0">
                <a:latin typeface="하나 M" panose="02020603020101020101" pitchFamily="18" charset="-127"/>
                <a:ea typeface="하나 M" panose="02020603020101020101" pitchFamily="18" charset="-127"/>
                <a:cs typeface="Calibri"/>
              </a:rPr>
              <a:t>Imbalance data </a:t>
            </a:r>
            <a:r>
              <a:rPr lang="ko-KR" altLang="en-US" sz="1100" spc="-5" dirty="0" smtClean="0">
                <a:latin typeface="하나 M" panose="02020603020101020101" pitchFamily="18" charset="-127"/>
                <a:ea typeface="하나 M" panose="02020603020101020101" pitchFamily="18" charset="-127"/>
                <a:cs typeface="Calibri"/>
              </a:rPr>
              <a:t>고려</a:t>
            </a:r>
            <a:endParaRPr lang="en-US" altLang="ko-KR" sz="1100" spc="-5" dirty="0" smtClean="0">
              <a:latin typeface="하나 M" panose="02020603020101020101" pitchFamily="18" charset="-127"/>
              <a:ea typeface="하나 M" panose="02020603020101020101" pitchFamily="18" charset="-127"/>
              <a:cs typeface="Calibri"/>
            </a:endParaRPr>
          </a:p>
        </p:txBody>
      </p:sp>
      <p:sp>
        <p:nvSpPr>
          <p:cNvPr id="92" name="object 31"/>
          <p:cNvSpPr txBox="1"/>
          <p:nvPr/>
        </p:nvSpPr>
        <p:spPr>
          <a:xfrm>
            <a:off x="299011" y="4394950"/>
            <a:ext cx="1425767" cy="533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62230" indent="-17145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183515" algn="l"/>
                <a:tab pos="184150" algn="l"/>
              </a:tabLst>
            </a:pPr>
            <a:r>
              <a:rPr lang="ko-KR" altLang="en-US" sz="1100" spc="-5" dirty="0" smtClean="0">
                <a:latin typeface="하나 M" panose="02020603020101020101" pitchFamily="18" charset="-127"/>
                <a:ea typeface="하나 M" panose="02020603020101020101" pitchFamily="18" charset="-127"/>
                <a:cs typeface="Calibri"/>
              </a:rPr>
              <a:t>고객 활동 정보</a:t>
            </a:r>
            <a:endParaRPr lang="en-US" altLang="ko-KR" sz="1100" spc="-5" dirty="0" smtClean="0">
              <a:latin typeface="하나 M" panose="02020603020101020101" pitchFamily="18" charset="-127"/>
              <a:ea typeface="하나 M" panose="02020603020101020101" pitchFamily="18" charset="-127"/>
              <a:cs typeface="Calibri"/>
            </a:endParaRPr>
          </a:p>
          <a:p>
            <a:pPr marL="184150" marR="62230" indent="-17145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183515" algn="l"/>
                <a:tab pos="184150" algn="l"/>
              </a:tabLst>
            </a:pPr>
            <a:r>
              <a:rPr lang="ko-KR" altLang="en-US" sz="1100" spc="-5" dirty="0" smtClean="0">
                <a:latin typeface="하나 M" panose="02020603020101020101" pitchFamily="18" charset="-127"/>
                <a:ea typeface="하나 M" panose="02020603020101020101" pitchFamily="18" charset="-127"/>
                <a:cs typeface="Calibri"/>
              </a:rPr>
              <a:t>고객 재무 정보</a:t>
            </a:r>
            <a:endParaRPr lang="en-US" altLang="ko-KR" sz="1100" spc="-5" dirty="0" smtClean="0">
              <a:latin typeface="하나 M" panose="02020603020101020101" pitchFamily="18" charset="-127"/>
              <a:ea typeface="하나 M" panose="02020603020101020101" pitchFamily="18" charset="-127"/>
              <a:cs typeface="Calibri"/>
            </a:endParaRPr>
          </a:p>
        </p:txBody>
      </p:sp>
      <p:sp>
        <p:nvSpPr>
          <p:cNvPr id="93" name="object 31"/>
          <p:cNvSpPr txBox="1"/>
          <p:nvPr/>
        </p:nvSpPr>
        <p:spPr>
          <a:xfrm>
            <a:off x="299011" y="2772122"/>
            <a:ext cx="1425767" cy="533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62230" indent="-17145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183515" algn="l"/>
                <a:tab pos="184150" algn="l"/>
              </a:tabLst>
            </a:pPr>
            <a:r>
              <a:rPr lang="ko-KR" altLang="en-US" sz="1100" spc="-5" dirty="0" smtClean="0">
                <a:latin typeface="하나 M" panose="02020603020101020101" pitchFamily="18" charset="-127"/>
                <a:ea typeface="하나 M" panose="02020603020101020101" pitchFamily="18" charset="-127"/>
                <a:cs typeface="Calibri"/>
              </a:rPr>
              <a:t>지점 위치 정보</a:t>
            </a:r>
            <a:endParaRPr lang="en-US" altLang="ko-KR" sz="1100" spc="-5" dirty="0" smtClean="0">
              <a:latin typeface="하나 M" panose="02020603020101020101" pitchFamily="18" charset="-127"/>
              <a:ea typeface="하나 M" panose="02020603020101020101" pitchFamily="18" charset="-127"/>
              <a:cs typeface="Calibri"/>
            </a:endParaRPr>
          </a:p>
          <a:p>
            <a:pPr marL="184150" marR="62230" indent="-17145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183515" algn="l"/>
                <a:tab pos="184150" algn="l"/>
              </a:tabLst>
            </a:pPr>
            <a:r>
              <a:rPr lang="ko-KR" altLang="en-US" sz="1100" spc="-5" dirty="0" smtClean="0">
                <a:latin typeface="하나 M" panose="02020603020101020101" pitchFamily="18" charset="-127"/>
                <a:ea typeface="하나 M" panose="02020603020101020101" pitchFamily="18" charset="-127"/>
                <a:cs typeface="Calibri"/>
              </a:rPr>
              <a:t>지점 재무 정보</a:t>
            </a:r>
            <a:endParaRPr lang="en-US" altLang="ko-KR" sz="1100" spc="-5" dirty="0" smtClean="0">
              <a:latin typeface="하나 M" panose="02020603020101020101" pitchFamily="18" charset="-127"/>
              <a:ea typeface="하나 M" panose="02020603020101020101" pitchFamily="18" charset="-127"/>
              <a:cs typeface="Calibri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4661249" y="3697080"/>
            <a:ext cx="833767" cy="500088"/>
          </a:xfrm>
          <a:prstGeom prst="rect">
            <a:avLst/>
          </a:prstGeom>
          <a:noFill/>
          <a:ln w="25400">
            <a:solidFill>
              <a:srgbClr val="E601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Feature 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Selection</a:t>
            </a:r>
            <a:endParaRPr lang="ko-KR" altLang="en-US" sz="1200" b="1" dirty="0">
              <a:solidFill>
                <a:schemeClr val="tx1"/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548856" y="1183210"/>
            <a:ext cx="26329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1">
                    <a:lumMod val="7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전처리 파트</a:t>
            </a:r>
            <a:endParaRPr lang="ko-KR" altLang="en-US" sz="4000" b="1" dirty="0">
              <a:solidFill>
                <a:schemeClr val="bg1">
                  <a:lumMod val="75000"/>
                </a:schemeClr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grpSp>
        <p:nvGrpSpPr>
          <p:cNvPr id="111" name="그룹 110"/>
          <p:cNvGrpSpPr/>
          <p:nvPr/>
        </p:nvGrpSpPr>
        <p:grpSpPr>
          <a:xfrm>
            <a:off x="3508408" y="5615417"/>
            <a:ext cx="340920" cy="84281"/>
            <a:chOff x="2134922" y="2579759"/>
            <a:chExt cx="308344" cy="76200"/>
          </a:xfrm>
          <a:solidFill>
            <a:schemeClr val="tx1"/>
          </a:solidFill>
        </p:grpSpPr>
        <p:sp>
          <p:nvSpPr>
            <p:cNvPr id="112" name="object 12"/>
            <p:cNvSpPr/>
            <p:nvPr/>
          </p:nvSpPr>
          <p:spPr>
            <a:xfrm>
              <a:off x="2134922" y="2617719"/>
              <a:ext cx="245110" cy="3175"/>
            </a:xfrm>
            <a:custGeom>
              <a:avLst/>
              <a:gdLst/>
              <a:ahLst/>
              <a:cxnLst/>
              <a:rect l="l" t="t" r="r" b="b"/>
              <a:pathLst>
                <a:path w="245109" h="3175">
                  <a:moveTo>
                    <a:pt x="0" y="2768"/>
                  </a:moveTo>
                  <a:lnTo>
                    <a:pt x="244640" y="0"/>
                  </a:lnTo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3200"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sp>
          <p:nvSpPr>
            <p:cNvPr id="113" name="object 13"/>
            <p:cNvSpPr/>
            <p:nvPr/>
          </p:nvSpPr>
          <p:spPr>
            <a:xfrm>
              <a:off x="2366431" y="2579759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4" h="76200">
                  <a:moveTo>
                    <a:pt x="0" y="0"/>
                  </a:moveTo>
                  <a:lnTo>
                    <a:pt x="863" y="76200"/>
                  </a:lnTo>
                  <a:lnTo>
                    <a:pt x="76631" y="3723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3200"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299011" y="730880"/>
            <a:ext cx="3460190" cy="338554"/>
            <a:chOff x="299049" y="4192759"/>
            <a:chExt cx="3460641" cy="338476"/>
          </a:xfrm>
        </p:grpSpPr>
        <p:sp>
          <p:nvSpPr>
            <p:cNvPr id="115" name="TextBox 114"/>
            <p:cNvSpPr txBox="1"/>
            <p:nvPr/>
          </p:nvSpPr>
          <p:spPr>
            <a:xfrm>
              <a:off x="419314" y="4192759"/>
              <a:ext cx="3340376" cy="338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하나 M" panose="02020603020101020101" pitchFamily="18" charset="-127"/>
                  <a:ea typeface="하나 M" panose="02020603020101020101" pitchFamily="18" charset="-127"/>
                </a:rPr>
                <a:t>중간 발표 </a:t>
              </a:r>
              <a:r>
                <a:rPr lang="en-US" altLang="ko-KR" sz="1600" dirty="0" smtClean="0">
                  <a:latin typeface="하나 M" panose="02020603020101020101" pitchFamily="18" charset="-127"/>
                  <a:ea typeface="하나 M" panose="02020603020101020101" pitchFamily="18" charset="-127"/>
                </a:rPr>
                <a:t>Review</a:t>
              </a:r>
              <a:endParaRPr lang="en-US" altLang="ko-KR" sz="1600" dirty="0"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grpSp>
          <p:nvGrpSpPr>
            <p:cNvPr id="116" name="그룹 115"/>
            <p:cNvGrpSpPr/>
            <p:nvPr/>
          </p:nvGrpSpPr>
          <p:grpSpPr>
            <a:xfrm>
              <a:off x="299049" y="4220314"/>
              <a:ext cx="138023" cy="252665"/>
              <a:chOff x="299568" y="1429451"/>
              <a:chExt cx="138023" cy="252665"/>
            </a:xfrm>
          </p:grpSpPr>
          <p:sp>
            <p:nvSpPr>
              <p:cNvPr id="117" name="직사각형 116"/>
              <p:cNvSpPr/>
              <p:nvPr/>
            </p:nvSpPr>
            <p:spPr>
              <a:xfrm>
                <a:off x="299568" y="1532236"/>
                <a:ext cx="138023" cy="149880"/>
              </a:xfrm>
              <a:prstGeom prst="rect">
                <a:avLst/>
              </a:prstGeom>
              <a:solidFill>
                <a:srgbClr val="00A8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A8A8"/>
                  </a:solidFill>
                  <a:latin typeface="하나 M" panose="02020603020101020101" pitchFamily="18" charset="-127"/>
                  <a:ea typeface="하나 M" panose="02020603020101020101" pitchFamily="18" charset="-127"/>
                </a:endParaRPr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>
                <a:off x="300086" y="1429451"/>
                <a:ext cx="136986" cy="64770"/>
              </a:xfrm>
              <a:prstGeom prst="rect">
                <a:avLst/>
              </a:prstGeom>
              <a:solidFill>
                <a:srgbClr val="E601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A8A8"/>
                  </a:solidFill>
                  <a:latin typeface="하나 M" panose="02020603020101020101" pitchFamily="18" charset="-127"/>
                  <a:ea typeface="하나 M" panose="02020603020101020101" pitchFamily="18" charset="-127"/>
                </a:endParaRPr>
              </a:p>
            </p:txBody>
          </p:sp>
        </p:grpSp>
      </p:grpSp>
      <p:sp>
        <p:nvSpPr>
          <p:cNvPr id="119" name="직사각형 118"/>
          <p:cNvSpPr/>
          <p:nvPr/>
        </p:nvSpPr>
        <p:spPr>
          <a:xfrm>
            <a:off x="4009700" y="5108320"/>
            <a:ext cx="1255268" cy="434688"/>
          </a:xfrm>
          <a:prstGeom prst="rect">
            <a:avLst/>
          </a:prstGeom>
          <a:noFill/>
          <a:ln w="25400">
            <a:solidFill>
              <a:srgbClr val="E601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Data Cleaning</a:t>
            </a:r>
            <a:endParaRPr lang="ko-KR" altLang="en-US" sz="1200" b="1" dirty="0">
              <a:solidFill>
                <a:schemeClr val="tx1"/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009700" y="5624653"/>
            <a:ext cx="1255268" cy="567642"/>
          </a:xfrm>
          <a:prstGeom prst="rect">
            <a:avLst/>
          </a:prstGeom>
          <a:noFill/>
          <a:ln w="25400">
            <a:solidFill>
              <a:srgbClr val="E601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Feature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Engineering</a:t>
            </a:r>
            <a:endParaRPr lang="ko-KR" altLang="en-US" sz="1200" b="1" dirty="0">
              <a:solidFill>
                <a:schemeClr val="tx1"/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grpSp>
        <p:nvGrpSpPr>
          <p:cNvPr id="121" name="그룹 120"/>
          <p:cNvGrpSpPr/>
          <p:nvPr/>
        </p:nvGrpSpPr>
        <p:grpSpPr>
          <a:xfrm>
            <a:off x="3148001" y="2346823"/>
            <a:ext cx="303511" cy="84281"/>
            <a:chOff x="3520681" y="2502245"/>
            <a:chExt cx="303551" cy="84261"/>
          </a:xfrm>
          <a:solidFill>
            <a:schemeClr val="tx1"/>
          </a:solidFill>
        </p:grpSpPr>
        <p:sp>
          <p:nvSpPr>
            <p:cNvPr id="122" name="object 14"/>
            <p:cNvSpPr/>
            <p:nvPr/>
          </p:nvSpPr>
          <p:spPr>
            <a:xfrm>
              <a:off x="3520681" y="2544376"/>
              <a:ext cx="233824" cy="0"/>
            </a:xfrm>
            <a:custGeom>
              <a:avLst/>
              <a:gdLst/>
              <a:ahLst/>
              <a:cxnLst/>
              <a:rect l="l" t="t" r="r" b="b"/>
              <a:pathLst>
                <a:path w="211455">
                  <a:moveTo>
                    <a:pt x="0" y="0"/>
                  </a:moveTo>
                  <a:lnTo>
                    <a:pt x="211010" y="0"/>
                  </a:lnTo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3200"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sp>
          <p:nvSpPr>
            <p:cNvPr id="123" name="object 15"/>
            <p:cNvSpPr/>
            <p:nvPr/>
          </p:nvSpPr>
          <p:spPr>
            <a:xfrm>
              <a:off x="3739971" y="2502245"/>
              <a:ext cx="84261" cy="84261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3200"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</p:grpSp>
      <p:grpSp>
        <p:nvGrpSpPr>
          <p:cNvPr id="124" name="그룹 123"/>
          <p:cNvGrpSpPr/>
          <p:nvPr/>
        </p:nvGrpSpPr>
        <p:grpSpPr>
          <a:xfrm>
            <a:off x="3148001" y="3894536"/>
            <a:ext cx="303511" cy="84281"/>
            <a:chOff x="3520681" y="4049600"/>
            <a:chExt cx="303551" cy="84261"/>
          </a:xfrm>
          <a:solidFill>
            <a:schemeClr val="tx1"/>
          </a:solidFill>
        </p:grpSpPr>
        <p:sp>
          <p:nvSpPr>
            <p:cNvPr id="125" name="object 14"/>
            <p:cNvSpPr/>
            <p:nvPr/>
          </p:nvSpPr>
          <p:spPr>
            <a:xfrm>
              <a:off x="3520681" y="4091730"/>
              <a:ext cx="233824" cy="0"/>
            </a:xfrm>
            <a:custGeom>
              <a:avLst/>
              <a:gdLst/>
              <a:ahLst/>
              <a:cxnLst/>
              <a:rect l="l" t="t" r="r" b="b"/>
              <a:pathLst>
                <a:path w="211455">
                  <a:moveTo>
                    <a:pt x="0" y="0"/>
                  </a:moveTo>
                  <a:lnTo>
                    <a:pt x="211010" y="0"/>
                  </a:lnTo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3200"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sp>
          <p:nvSpPr>
            <p:cNvPr id="126" name="object 15"/>
            <p:cNvSpPr/>
            <p:nvPr/>
          </p:nvSpPr>
          <p:spPr>
            <a:xfrm>
              <a:off x="3739971" y="4049600"/>
              <a:ext cx="84261" cy="84261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3200"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</p:grpSp>
      <p:sp>
        <p:nvSpPr>
          <p:cNvPr id="127" name="직사각형 126"/>
          <p:cNvSpPr/>
          <p:nvPr/>
        </p:nvSpPr>
        <p:spPr>
          <a:xfrm>
            <a:off x="3573946" y="3697080"/>
            <a:ext cx="655151" cy="500088"/>
          </a:xfrm>
          <a:prstGeom prst="rect">
            <a:avLst/>
          </a:prstGeom>
          <a:noFill/>
          <a:ln w="25400">
            <a:solidFill>
              <a:srgbClr val="E601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E.D.A</a:t>
            </a:r>
            <a:endParaRPr lang="ko-KR" altLang="en-US" sz="1200" b="1" dirty="0">
              <a:solidFill>
                <a:schemeClr val="tx1"/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3573946" y="2146790"/>
            <a:ext cx="655151" cy="500088"/>
          </a:xfrm>
          <a:prstGeom prst="rect">
            <a:avLst/>
          </a:prstGeom>
          <a:noFill/>
          <a:ln w="25400">
            <a:solidFill>
              <a:srgbClr val="E601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E.D.A</a:t>
            </a:r>
            <a:endParaRPr lang="ko-KR" altLang="en-US" sz="1200" b="1" dirty="0">
              <a:solidFill>
                <a:schemeClr val="tx1"/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grpSp>
        <p:nvGrpSpPr>
          <p:cNvPr id="202" name="그룹 201"/>
          <p:cNvGrpSpPr/>
          <p:nvPr/>
        </p:nvGrpSpPr>
        <p:grpSpPr>
          <a:xfrm>
            <a:off x="6450731" y="861692"/>
            <a:ext cx="308738" cy="5213136"/>
            <a:chOff x="6511691" y="861692"/>
            <a:chExt cx="308738" cy="5213136"/>
          </a:xfrm>
        </p:grpSpPr>
        <p:cxnSp>
          <p:nvCxnSpPr>
            <p:cNvPr id="210" name="직선 연결선 209"/>
            <p:cNvCxnSpPr/>
            <p:nvPr/>
          </p:nvCxnSpPr>
          <p:spPr>
            <a:xfrm>
              <a:off x="6800577" y="861692"/>
              <a:ext cx="19852" cy="5213136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/>
            <p:cNvSpPr txBox="1"/>
            <p:nvPr/>
          </p:nvSpPr>
          <p:spPr>
            <a:xfrm>
              <a:off x="6511691" y="2149384"/>
              <a:ext cx="16665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하나 M" panose="02020603020101020101" pitchFamily="18" charset="-127"/>
                  <a:ea typeface="하나 M" panose="02020603020101020101" pitchFamily="18" charset="-127"/>
                </a:rPr>
                <a:t>　</a:t>
              </a:r>
              <a:endParaRPr lang="ko-KR" altLang="en-US" dirty="0"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6372935" y="117229"/>
            <a:ext cx="5685217" cy="338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en-US" altLang="ko-KR" sz="1600" b="1" dirty="0" smtClean="0">
                <a:solidFill>
                  <a:schemeClr val="bg2">
                    <a:lumMod val="90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[</a:t>
            </a:r>
            <a:r>
              <a:rPr lang="ko-KR" altLang="en-US" sz="1600" b="1" dirty="0" err="1" smtClean="0">
                <a:solidFill>
                  <a:schemeClr val="bg2">
                    <a:lumMod val="90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이탈률을</a:t>
            </a:r>
            <a:r>
              <a:rPr lang="ko-KR" altLang="en-US" sz="1600" b="1" dirty="0" smtClean="0">
                <a:solidFill>
                  <a:schemeClr val="bg2">
                    <a:lumMod val="90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 고려한 </a:t>
            </a:r>
            <a:r>
              <a:rPr lang="ko-KR" altLang="en-US" sz="1600" b="1" dirty="0" err="1" smtClean="0">
                <a:solidFill>
                  <a:schemeClr val="bg2">
                    <a:lumMod val="90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클러스터링</a:t>
            </a:r>
            <a:r>
              <a:rPr lang="en-US" altLang="ko-KR" sz="1600" b="1" dirty="0" smtClean="0">
                <a:solidFill>
                  <a:schemeClr val="bg2">
                    <a:lumMod val="90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]</a:t>
            </a:r>
            <a:endParaRPr lang="en-US" altLang="ko-KR" sz="1600" b="1" dirty="0">
              <a:solidFill>
                <a:schemeClr val="bg2">
                  <a:lumMod val="90000"/>
                </a:schemeClr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335011" y="6037082"/>
            <a:ext cx="2569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금융결제원</a:t>
            </a:r>
            <a:r>
              <a:rPr lang="en-US" altLang="ko-KR" sz="1200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/>
            </a:r>
            <a:br>
              <a:rPr lang="en-US" altLang="ko-KR" sz="1200" dirty="0" smtClean="0">
                <a:latin typeface="하나 M" panose="02020603020101020101" pitchFamily="18" charset="-127"/>
                <a:ea typeface="하나 M" panose="02020603020101020101" pitchFamily="18" charset="-127"/>
              </a:rPr>
            </a:br>
            <a:r>
              <a:rPr lang="ko-KR" altLang="en-US" sz="1200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시중은행</a:t>
            </a:r>
            <a:r>
              <a:rPr lang="en-US" altLang="ko-KR" sz="1200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 </a:t>
            </a:r>
            <a:r>
              <a:rPr lang="ko-KR" altLang="en-US" sz="1200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위치 정보</a:t>
            </a:r>
            <a:endParaRPr lang="en-US" altLang="ko-KR" sz="1200" dirty="0" smtClean="0">
              <a:latin typeface="하나 M" panose="02020603020101020101" pitchFamily="18" charset="-127"/>
              <a:ea typeface="하나 M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u="sng" dirty="0" smtClean="0">
                <a:solidFill>
                  <a:srgbClr val="E601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하나 M" panose="02020603020101020101" pitchFamily="18" charset="-127"/>
                <a:ea typeface="하나 M" panose="02020603020101020101" pitchFamily="18" charset="-127"/>
              </a:rPr>
              <a:t>국가 통계 포털</a:t>
            </a:r>
            <a:r>
              <a:rPr lang="en-US" altLang="ko-KR" sz="1200" b="1" u="sng" dirty="0" smtClean="0">
                <a:solidFill>
                  <a:srgbClr val="E601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하나 M" panose="02020603020101020101" pitchFamily="18" charset="-127"/>
                <a:ea typeface="하나 M" panose="02020603020101020101" pitchFamily="18" charset="-127"/>
              </a:rPr>
              <a:t>, </a:t>
            </a:r>
            <a:r>
              <a:rPr lang="ko-KR" altLang="en-US" sz="1200" b="1" u="sng" dirty="0" smtClean="0">
                <a:solidFill>
                  <a:srgbClr val="E601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하나 M" panose="02020603020101020101" pitchFamily="18" charset="-127"/>
                <a:ea typeface="하나 M" panose="02020603020101020101" pitchFamily="18" charset="-127"/>
              </a:rPr>
              <a:t>내국민 인구 정보</a:t>
            </a:r>
            <a:endParaRPr lang="en-US" altLang="ko-KR" sz="1200" b="1" u="sng" dirty="0" smtClean="0">
              <a:solidFill>
                <a:srgbClr val="E6014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875506" y="5201828"/>
            <a:ext cx="5115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외부 데이터 활용</a:t>
            </a:r>
            <a:r>
              <a:rPr lang="en-US" altLang="ko-KR" sz="1600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/>
            </a:r>
            <a:br>
              <a:rPr lang="en-US" altLang="ko-KR" sz="1600" dirty="0" smtClean="0">
                <a:latin typeface="하나 M" panose="02020603020101020101" pitchFamily="18" charset="-127"/>
                <a:ea typeface="하나 M" panose="02020603020101020101" pitchFamily="18" charset="-127"/>
              </a:rPr>
            </a:br>
            <a:r>
              <a:rPr lang="ko-KR" altLang="en-US" sz="1600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기존의 경쟁 </a:t>
            </a:r>
            <a:r>
              <a:rPr lang="ko-KR" altLang="en-US" sz="1600" dirty="0" err="1" smtClean="0">
                <a:latin typeface="하나 M" panose="02020603020101020101" pitchFamily="18" charset="-127"/>
                <a:ea typeface="하나 M" panose="02020603020101020101" pitchFamily="18" charset="-127"/>
              </a:rPr>
              <a:t>은행사</a:t>
            </a:r>
            <a:r>
              <a:rPr lang="ko-KR" altLang="en-US" sz="1600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 변수 이외</a:t>
            </a:r>
            <a:r>
              <a:rPr lang="en-US" altLang="ko-KR" sz="1600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, </a:t>
            </a:r>
            <a:r>
              <a:rPr lang="ko-KR" altLang="en-US" sz="1600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자택과 </a:t>
            </a:r>
            <a:r>
              <a:rPr lang="ko-KR" altLang="en-US" sz="1600" dirty="0" err="1" smtClean="0">
                <a:latin typeface="하나 M" panose="02020603020101020101" pitchFamily="18" charset="-127"/>
                <a:ea typeface="하나 M" panose="02020603020101020101" pitchFamily="18" charset="-127"/>
              </a:rPr>
              <a:t>통합점</a:t>
            </a:r>
            <a:r>
              <a:rPr lang="ko-KR" altLang="en-US" sz="1600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 거리</a:t>
            </a:r>
            <a:endParaRPr lang="ko-KR" altLang="en-US" sz="1600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875506" y="3356532"/>
            <a:ext cx="5115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고객 데이터 변수 선택</a:t>
            </a:r>
            <a:r>
              <a:rPr lang="en-US" altLang="ko-KR" sz="1600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/>
            </a:r>
            <a:br>
              <a:rPr lang="en-US" altLang="ko-KR" sz="1600" dirty="0" smtClean="0">
                <a:latin typeface="하나 M" panose="02020603020101020101" pitchFamily="18" charset="-127"/>
                <a:ea typeface="하나 M" panose="02020603020101020101" pitchFamily="18" charset="-127"/>
              </a:rPr>
            </a:br>
            <a:r>
              <a:rPr lang="ko-KR" altLang="en-US" sz="1600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총 </a:t>
            </a:r>
            <a:r>
              <a:rPr lang="en-US" altLang="ko-KR" sz="1600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60</a:t>
            </a:r>
            <a:r>
              <a:rPr lang="ko-KR" altLang="en-US" sz="1600" dirty="0" err="1" smtClean="0">
                <a:latin typeface="하나 M" panose="02020603020101020101" pitchFamily="18" charset="-127"/>
                <a:ea typeface="하나 M" panose="02020603020101020101" pitchFamily="18" charset="-127"/>
              </a:rPr>
              <a:t>개변수</a:t>
            </a:r>
            <a:r>
              <a:rPr lang="ko-KR" altLang="en-US" sz="1600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 중 </a:t>
            </a:r>
            <a:r>
              <a:rPr lang="en-US" altLang="ko-KR" sz="1600" dirty="0" smtClean="0">
                <a:solidFill>
                  <a:srgbClr val="FF0000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20</a:t>
            </a:r>
            <a:r>
              <a:rPr lang="ko-KR" altLang="en-US" sz="1600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개의 변수 선택</a:t>
            </a:r>
            <a:endParaRPr lang="ko-KR" altLang="en-US" sz="1600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875506" y="2010643"/>
            <a:ext cx="5115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지점 데이터 변수 선택</a:t>
            </a:r>
            <a:r>
              <a:rPr lang="en-US" altLang="ko-KR" sz="1600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/>
            </a:r>
            <a:br>
              <a:rPr lang="en-US" altLang="ko-KR" sz="1600" dirty="0" smtClean="0">
                <a:latin typeface="하나 M" panose="02020603020101020101" pitchFamily="18" charset="-127"/>
                <a:ea typeface="하나 M" panose="02020603020101020101" pitchFamily="18" charset="-127"/>
              </a:rPr>
            </a:br>
            <a:r>
              <a:rPr lang="ko-KR" altLang="en-US" sz="1600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총 </a:t>
            </a:r>
            <a:r>
              <a:rPr lang="en-US" altLang="ko-KR" sz="1600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54</a:t>
            </a:r>
            <a:r>
              <a:rPr lang="ko-KR" altLang="en-US" sz="1600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개 변수 중 </a:t>
            </a:r>
            <a:r>
              <a:rPr lang="en-US" altLang="ko-KR" sz="1600" dirty="0">
                <a:solidFill>
                  <a:srgbClr val="FF0000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7</a:t>
            </a:r>
            <a:r>
              <a:rPr lang="ko-KR" altLang="en-US" sz="1600" dirty="0" smtClean="0">
                <a:solidFill>
                  <a:srgbClr val="FF0000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개</a:t>
            </a:r>
            <a:r>
              <a:rPr lang="ko-KR" altLang="en-US" sz="1600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의 변수 선택</a:t>
            </a:r>
            <a:endParaRPr lang="ko-KR" altLang="en-US" sz="1600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421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E90A-435B-40DA-BA28-1461FC8170D1}" type="slidenum">
              <a:rPr lang="ko-KR" altLang="en-US" smtClean="0"/>
              <a:t>13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12" y="1093377"/>
            <a:ext cx="3999000" cy="5654900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562213" y="2229412"/>
            <a:ext cx="12381627" cy="567160"/>
            <a:chOff x="562213" y="2229412"/>
            <a:chExt cx="12381627" cy="567160"/>
          </a:xfrm>
        </p:grpSpPr>
        <p:sp>
          <p:nvSpPr>
            <p:cNvPr id="8" name="직사각형 7"/>
            <p:cNvSpPr/>
            <p:nvPr/>
          </p:nvSpPr>
          <p:spPr>
            <a:xfrm>
              <a:off x="562213" y="2229412"/>
              <a:ext cx="3999000" cy="567160"/>
            </a:xfrm>
            <a:prstGeom prst="rect">
              <a:avLst/>
            </a:prstGeom>
            <a:noFill/>
            <a:ln w="57150">
              <a:solidFill>
                <a:srgbClr val="007C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>
              <a:off x="4666215" y="2512992"/>
              <a:ext cx="462045" cy="0"/>
            </a:xfrm>
            <a:prstGeom prst="straightConnector1">
              <a:avLst/>
            </a:prstGeom>
            <a:ln w="28575">
              <a:solidFill>
                <a:srgbClr val="007C9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26379" y="2280212"/>
              <a:ext cx="76174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/>
                <a:t>총판매 </a:t>
              </a:r>
              <a:r>
                <a:rPr lang="en-US" altLang="ko-KR" sz="1600" b="1" dirty="0" smtClean="0"/>
                <a:t>: </a:t>
              </a:r>
              <a:r>
                <a:rPr lang="ko-KR" altLang="en-US" sz="1600" b="1" dirty="0" smtClean="0"/>
                <a:t>은행의 대출 관련 상품 정보</a:t>
              </a:r>
              <a:r>
                <a:rPr lang="en-US" altLang="ko-KR" sz="1600" b="1" dirty="0" smtClean="0"/>
                <a:t>, </a:t>
              </a:r>
              <a:r>
                <a:rPr lang="ko-KR" altLang="en-US" sz="1600" b="1" dirty="0" smtClean="0"/>
                <a:t>금액이 높을 수록 </a:t>
              </a:r>
              <a:r>
                <a:rPr lang="ko-KR" altLang="en-US" sz="1600" b="1" dirty="0" err="1" smtClean="0"/>
                <a:t>이탈률이</a:t>
              </a:r>
              <a:r>
                <a:rPr lang="ko-KR" altLang="en-US" sz="1600" b="1" dirty="0" smtClean="0"/>
                <a:t> </a:t>
              </a:r>
              <a:r>
                <a:rPr lang="ko-KR" altLang="en-US" sz="1600" b="1" dirty="0" smtClean="0">
                  <a:solidFill>
                    <a:srgbClr val="E60146"/>
                  </a:solidFill>
                </a:rPr>
                <a:t>▼</a:t>
              </a:r>
              <a:endParaRPr lang="ko-KR" altLang="en-US" sz="1600" b="1" dirty="0">
                <a:solidFill>
                  <a:srgbClr val="E60146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562213" y="2808147"/>
            <a:ext cx="12583319" cy="351874"/>
            <a:chOff x="562213" y="2808147"/>
            <a:chExt cx="12583319" cy="351874"/>
          </a:xfrm>
        </p:grpSpPr>
        <p:sp>
          <p:nvSpPr>
            <p:cNvPr id="20" name="직사각형 19"/>
            <p:cNvSpPr/>
            <p:nvPr/>
          </p:nvSpPr>
          <p:spPr>
            <a:xfrm>
              <a:off x="562213" y="2808147"/>
              <a:ext cx="3999000" cy="347241"/>
            </a:xfrm>
            <a:prstGeom prst="rect">
              <a:avLst/>
            </a:prstGeom>
            <a:noFill/>
            <a:ln w="57150">
              <a:solidFill>
                <a:srgbClr val="007C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화살표 연결선 30"/>
            <p:cNvCxnSpPr/>
            <p:nvPr/>
          </p:nvCxnSpPr>
          <p:spPr>
            <a:xfrm>
              <a:off x="4666215" y="2981767"/>
              <a:ext cx="462045" cy="0"/>
            </a:xfrm>
            <a:prstGeom prst="straightConnector1">
              <a:avLst/>
            </a:prstGeom>
            <a:ln w="28575">
              <a:solidFill>
                <a:srgbClr val="007C9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326379" y="2821467"/>
              <a:ext cx="78191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err="1" smtClean="0"/>
                <a:t>총운용</a:t>
              </a:r>
              <a:r>
                <a:rPr lang="ko-KR" altLang="en-US" sz="1600" b="1" dirty="0" smtClean="0"/>
                <a:t> </a:t>
              </a:r>
              <a:r>
                <a:rPr lang="en-US" altLang="ko-KR" sz="1600" b="1" dirty="0" smtClean="0"/>
                <a:t>: </a:t>
              </a:r>
              <a:r>
                <a:rPr lang="ko-KR" altLang="en-US" sz="1600" b="1" dirty="0" smtClean="0"/>
                <a:t>은행의 예금 관련 상품 정보</a:t>
              </a:r>
              <a:r>
                <a:rPr lang="en-US" altLang="ko-KR" sz="1600" b="1" dirty="0" smtClean="0"/>
                <a:t>, </a:t>
              </a:r>
              <a:r>
                <a:rPr lang="ko-KR" altLang="en-US" sz="1600" b="1" dirty="0" smtClean="0"/>
                <a:t>금액이 높을 수록 </a:t>
              </a:r>
              <a:r>
                <a:rPr lang="ko-KR" altLang="en-US" sz="1600" b="1" dirty="0" err="1" smtClean="0"/>
                <a:t>이탈률</a:t>
              </a:r>
              <a:r>
                <a:rPr lang="ko-KR" altLang="en-US" sz="1600" b="1" dirty="0"/>
                <a:t> </a:t>
              </a:r>
              <a:r>
                <a:rPr lang="ko-KR" altLang="en-US" sz="1600" b="1" dirty="0">
                  <a:solidFill>
                    <a:srgbClr val="E60146"/>
                  </a:solidFill>
                </a:rPr>
                <a:t>▼</a:t>
              </a:r>
              <a:r>
                <a:rPr lang="ko-KR" altLang="en-US" sz="1600" b="1" dirty="0"/>
                <a:t> </a:t>
              </a:r>
              <a:r>
                <a:rPr lang="en-US" altLang="ko-KR" sz="1600" b="1" dirty="0" smtClean="0"/>
                <a:t> </a:t>
              </a:r>
              <a:endParaRPr lang="ko-KR" altLang="en-US" sz="1600" b="1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62213" y="3155388"/>
            <a:ext cx="11646893" cy="578734"/>
            <a:chOff x="562213" y="3155388"/>
            <a:chExt cx="11646893" cy="578734"/>
          </a:xfrm>
        </p:grpSpPr>
        <p:sp>
          <p:nvSpPr>
            <p:cNvPr id="23" name="직사각형 22"/>
            <p:cNvSpPr/>
            <p:nvPr/>
          </p:nvSpPr>
          <p:spPr>
            <a:xfrm>
              <a:off x="562213" y="3155388"/>
              <a:ext cx="3999000" cy="578734"/>
            </a:xfrm>
            <a:prstGeom prst="rect">
              <a:avLst/>
            </a:prstGeom>
            <a:noFill/>
            <a:ln w="57150">
              <a:solidFill>
                <a:srgbClr val="007C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화살표 연결선 32"/>
            <p:cNvCxnSpPr/>
            <p:nvPr/>
          </p:nvCxnSpPr>
          <p:spPr>
            <a:xfrm>
              <a:off x="4666215" y="3444755"/>
              <a:ext cx="462045" cy="0"/>
            </a:xfrm>
            <a:prstGeom prst="straightConnector1">
              <a:avLst/>
            </a:prstGeom>
            <a:ln w="28575">
              <a:solidFill>
                <a:srgbClr val="007C9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326379" y="3303194"/>
              <a:ext cx="68827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/>
                <a:t>교차 판매 </a:t>
              </a:r>
              <a:r>
                <a:rPr lang="en-US" altLang="ko-KR" sz="1600" b="1" dirty="0" smtClean="0"/>
                <a:t>: </a:t>
              </a:r>
              <a:r>
                <a:rPr lang="ko-KR" altLang="en-US" sz="1600" b="1" dirty="0" smtClean="0"/>
                <a:t>보험 등 타 상품 구입 여부</a:t>
              </a:r>
              <a:r>
                <a:rPr lang="en-US" altLang="ko-KR" sz="1600" b="1" dirty="0" smtClean="0"/>
                <a:t>, </a:t>
              </a:r>
              <a:r>
                <a:rPr lang="ko-KR" altLang="en-US" sz="1600" b="1" dirty="0" smtClean="0"/>
                <a:t>교차판매가 높을 수록 </a:t>
              </a:r>
              <a:r>
                <a:rPr lang="ko-KR" altLang="en-US" sz="1600" b="1" dirty="0" err="1" smtClean="0"/>
                <a:t>이탈률</a:t>
              </a:r>
              <a:r>
                <a:rPr lang="ko-KR" altLang="en-US" sz="1600" b="1" dirty="0"/>
                <a:t> </a:t>
              </a:r>
              <a:r>
                <a:rPr lang="ko-KR" altLang="en-US" sz="1600" b="1" dirty="0">
                  <a:solidFill>
                    <a:srgbClr val="E60146"/>
                  </a:solidFill>
                </a:rPr>
                <a:t>▼</a:t>
              </a: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12052407" y="111650"/>
            <a:ext cx="138006" cy="332562"/>
          </a:xfrm>
          <a:prstGeom prst="rect">
            <a:avLst/>
          </a:prstGeom>
          <a:solidFill>
            <a:srgbClr val="D4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>
              <a:solidFill>
                <a:srgbClr val="00A8A8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38005" y="182893"/>
            <a:ext cx="4847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프로젝트 결과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372935" y="117229"/>
            <a:ext cx="5685217" cy="338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en-US" altLang="ko-KR" sz="1600" b="1" dirty="0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[</a:t>
            </a:r>
            <a:r>
              <a:rPr lang="ko-KR" altLang="en-US" sz="1600" b="1" dirty="0" err="1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이탈률을</a:t>
            </a:r>
            <a:r>
              <a:rPr lang="ko-KR" altLang="en-US" sz="1600" b="1" dirty="0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 고려한 </a:t>
            </a:r>
            <a:r>
              <a:rPr lang="ko-KR" altLang="en-US" sz="1600" b="1" dirty="0" err="1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클러스터링</a:t>
            </a:r>
            <a:r>
              <a:rPr lang="en-US" altLang="ko-KR" sz="1600" b="1" dirty="0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]</a:t>
            </a:r>
            <a:endParaRPr lang="en-US" altLang="ko-KR" sz="1600" b="1" dirty="0">
              <a:solidFill>
                <a:schemeClr val="bg2">
                  <a:lumMod val="90000"/>
                </a:schemeClr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0" y="215417"/>
            <a:ext cx="138006" cy="355569"/>
          </a:xfrm>
          <a:prstGeom prst="rect">
            <a:avLst/>
          </a:prstGeom>
          <a:solidFill>
            <a:srgbClr val="00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A8A8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299011" y="730880"/>
            <a:ext cx="3460190" cy="338554"/>
            <a:chOff x="299049" y="4192759"/>
            <a:chExt cx="3460641" cy="338476"/>
          </a:xfrm>
        </p:grpSpPr>
        <p:sp>
          <p:nvSpPr>
            <p:cNvPr id="52" name="TextBox 51"/>
            <p:cNvSpPr txBox="1"/>
            <p:nvPr/>
          </p:nvSpPr>
          <p:spPr>
            <a:xfrm>
              <a:off x="419314" y="4192759"/>
              <a:ext cx="3340376" cy="338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하나 L" panose="02020603020101020101" pitchFamily="18" charset="-127"/>
                  <a:ea typeface="하나 L" panose="02020603020101020101" pitchFamily="18" charset="-127"/>
                </a:rPr>
                <a:t>중간 발표 이후 진행사항 </a:t>
              </a:r>
              <a:r>
                <a:rPr lang="en-US" altLang="ko-KR" sz="1600" dirty="0" smtClean="0">
                  <a:latin typeface="하나 L" panose="02020603020101020101" pitchFamily="18" charset="-127"/>
                  <a:ea typeface="하나 L" panose="02020603020101020101" pitchFamily="18" charset="-127"/>
                </a:rPr>
                <a:t>– </a:t>
              </a:r>
              <a:r>
                <a:rPr lang="ko-KR" altLang="en-US" sz="1600" dirty="0" smtClean="0">
                  <a:latin typeface="하나 L" panose="02020603020101020101" pitchFamily="18" charset="-127"/>
                  <a:ea typeface="하나 L" panose="02020603020101020101" pitchFamily="18" charset="-127"/>
                </a:rPr>
                <a:t>최종 변수</a:t>
              </a:r>
              <a:endParaRPr lang="en-US" altLang="ko-KR" sz="1600" dirty="0">
                <a:latin typeface="하나 L" panose="02020603020101020101" pitchFamily="18" charset="-127"/>
                <a:ea typeface="하나 L" panose="02020603020101020101" pitchFamily="18" charset="-127"/>
              </a:endParaRPr>
            </a:p>
          </p:txBody>
        </p:sp>
        <p:grpSp>
          <p:nvGrpSpPr>
            <p:cNvPr id="53" name="그룹 52"/>
            <p:cNvGrpSpPr/>
            <p:nvPr/>
          </p:nvGrpSpPr>
          <p:grpSpPr>
            <a:xfrm>
              <a:off x="299049" y="4220314"/>
              <a:ext cx="138023" cy="252665"/>
              <a:chOff x="299568" y="1429451"/>
              <a:chExt cx="138023" cy="252665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299568" y="1532236"/>
                <a:ext cx="138023" cy="149880"/>
              </a:xfrm>
              <a:prstGeom prst="rect">
                <a:avLst/>
              </a:prstGeom>
              <a:solidFill>
                <a:srgbClr val="00A8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A8A8"/>
                  </a:solidFill>
                  <a:latin typeface="하나 L" panose="02020603020101020101" pitchFamily="18" charset="-127"/>
                  <a:ea typeface="하나 L" panose="02020603020101020101" pitchFamily="18" charset="-127"/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300086" y="1429451"/>
                <a:ext cx="136986" cy="64770"/>
              </a:xfrm>
              <a:prstGeom prst="rect">
                <a:avLst/>
              </a:prstGeom>
              <a:solidFill>
                <a:srgbClr val="E601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A8A8"/>
                  </a:solidFill>
                  <a:latin typeface="하나 L" panose="02020603020101020101" pitchFamily="18" charset="-127"/>
                  <a:ea typeface="하나 L" panose="02020603020101020101" pitchFamily="18" charset="-127"/>
                </a:endParaRPr>
              </a:p>
            </p:txBody>
          </p:sp>
        </p:grpSp>
      </p:grpSp>
      <p:grpSp>
        <p:nvGrpSpPr>
          <p:cNvPr id="18" name="그룹 17"/>
          <p:cNvGrpSpPr/>
          <p:nvPr/>
        </p:nvGrpSpPr>
        <p:grpSpPr>
          <a:xfrm>
            <a:off x="562213" y="3727585"/>
            <a:ext cx="11646893" cy="578734"/>
            <a:chOff x="562213" y="3727585"/>
            <a:chExt cx="11646893" cy="578734"/>
          </a:xfrm>
        </p:grpSpPr>
        <p:sp>
          <p:nvSpPr>
            <p:cNvPr id="56" name="직사각형 55"/>
            <p:cNvSpPr/>
            <p:nvPr/>
          </p:nvSpPr>
          <p:spPr>
            <a:xfrm>
              <a:off x="562213" y="3727585"/>
              <a:ext cx="3999000" cy="578734"/>
            </a:xfrm>
            <a:prstGeom prst="rect">
              <a:avLst/>
            </a:prstGeom>
            <a:noFill/>
            <a:ln w="57150">
              <a:solidFill>
                <a:srgbClr val="007C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7" name="직선 화살표 연결선 56"/>
            <p:cNvCxnSpPr/>
            <p:nvPr/>
          </p:nvCxnSpPr>
          <p:spPr>
            <a:xfrm>
              <a:off x="4666215" y="4007307"/>
              <a:ext cx="462045" cy="0"/>
            </a:xfrm>
            <a:prstGeom prst="straightConnector1">
              <a:avLst/>
            </a:prstGeom>
            <a:ln w="28575">
              <a:solidFill>
                <a:srgbClr val="007C9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5326379" y="3847675"/>
              <a:ext cx="68827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/>
                <a:t>비대면 거래 만족도 </a:t>
              </a:r>
              <a:r>
                <a:rPr lang="en-US" altLang="ko-KR" sz="1600" b="1" dirty="0" smtClean="0"/>
                <a:t>: </a:t>
              </a:r>
              <a:r>
                <a:rPr lang="ko-KR" altLang="en-US" sz="1600" b="1" dirty="0" smtClean="0"/>
                <a:t>만족도가 높을 수록 </a:t>
              </a:r>
              <a:r>
                <a:rPr lang="ko-KR" altLang="en-US" sz="1600" b="1" dirty="0" err="1" smtClean="0"/>
                <a:t>이탈률이</a:t>
              </a:r>
              <a:r>
                <a:rPr lang="ko-KR" altLang="en-US" sz="1600" b="1" dirty="0" smtClean="0"/>
                <a:t> </a:t>
              </a:r>
              <a:r>
                <a:rPr lang="ko-KR" altLang="en-US" sz="1600" b="1" dirty="0">
                  <a:solidFill>
                    <a:srgbClr val="007C96"/>
                  </a:solidFill>
                </a:rPr>
                <a:t>▲</a:t>
              </a:r>
              <a:endParaRPr lang="ko-KR" altLang="en-US" sz="1600" b="1" dirty="0">
                <a:solidFill>
                  <a:srgbClr val="E60146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62213" y="4306318"/>
            <a:ext cx="11646893" cy="1647441"/>
            <a:chOff x="562213" y="4306318"/>
            <a:chExt cx="11646893" cy="1647441"/>
          </a:xfrm>
        </p:grpSpPr>
        <p:sp>
          <p:nvSpPr>
            <p:cNvPr id="63" name="직사각형 62"/>
            <p:cNvSpPr/>
            <p:nvPr/>
          </p:nvSpPr>
          <p:spPr>
            <a:xfrm>
              <a:off x="562213" y="4306318"/>
              <a:ext cx="3999000" cy="1647441"/>
            </a:xfrm>
            <a:prstGeom prst="rect">
              <a:avLst/>
            </a:prstGeom>
            <a:noFill/>
            <a:ln w="57150">
              <a:solidFill>
                <a:srgbClr val="007C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4" name="직선 화살표 연결선 63"/>
            <p:cNvCxnSpPr/>
            <p:nvPr/>
          </p:nvCxnSpPr>
          <p:spPr>
            <a:xfrm>
              <a:off x="4666215" y="5093105"/>
              <a:ext cx="462045" cy="0"/>
            </a:xfrm>
            <a:prstGeom prst="straightConnector1">
              <a:avLst/>
            </a:prstGeom>
            <a:ln w="28575">
              <a:solidFill>
                <a:srgbClr val="007C9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5326379" y="4933473"/>
              <a:ext cx="68827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/>
                <a:t>상품 만족도 </a:t>
              </a:r>
              <a:r>
                <a:rPr lang="en-US" altLang="ko-KR" sz="1600" b="1" dirty="0" smtClean="0"/>
                <a:t>: </a:t>
              </a:r>
              <a:r>
                <a:rPr lang="ko-KR" altLang="en-US" sz="1600" b="1" dirty="0" smtClean="0"/>
                <a:t>만족도가 낮을 수록 </a:t>
              </a:r>
              <a:r>
                <a:rPr lang="ko-KR" altLang="en-US" sz="1600" b="1" dirty="0" err="1" smtClean="0"/>
                <a:t>이탈률이</a:t>
              </a:r>
              <a:r>
                <a:rPr lang="ko-KR" altLang="en-US" sz="1600" b="1" dirty="0" smtClean="0"/>
                <a:t> </a:t>
              </a:r>
              <a:r>
                <a:rPr lang="ko-KR" altLang="en-US" sz="1600" b="1" dirty="0" smtClean="0">
                  <a:solidFill>
                    <a:srgbClr val="007C96"/>
                  </a:solidFill>
                </a:rPr>
                <a:t>▲</a:t>
              </a:r>
              <a:endParaRPr lang="ko-KR" altLang="en-US" sz="1600" b="1" dirty="0">
                <a:solidFill>
                  <a:srgbClr val="007C96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62213" y="1319170"/>
            <a:ext cx="11646893" cy="584775"/>
            <a:chOff x="562213" y="1319170"/>
            <a:chExt cx="11646893" cy="584775"/>
          </a:xfrm>
        </p:grpSpPr>
        <p:sp>
          <p:nvSpPr>
            <p:cNvPr id="66" name="직사각형 65"/>
            <p:cNvSpPr/>
            <p:nvPr/>
          </p:nvSpPr>
          <p:spPr>
            <a:xfrm>
              <a:off x="562213" y="1319170"/>
              <a:ext cx="3999000" cy="358366"/>
            </a:xfrm>
            <a:prstGeom prst="rect">
              <a:avLst/>
            </a:prstGeom>
            <a:noFill/>
            <a:ln w="57150">
              <a:solidFill>
                <a:srgbClr val="007C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7" name="직선 화살표 연결선 66"/>
            <p:cNvCxnSpPr/>
            <p:nvPr/>
          </p:nvCxnSpPr>
          <p:spPr>
            <a:xfrm>
              <a:off x="4666215" y="1478802"/>
              <a:ext cx="462045" cy="0"/>
            </a:xfrm>
            <a:prstGeom prst="straightConnector1">
              <a:avLst/>
            </a:prstGeom>
            <a:ln w="28575">
              <a:solidFill>
                <a:srgbClr val="007C9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5326379" y="1319170"/>
              <a:ext cx="68827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/>
                <a:t>고객 정보 </a:t>
              </a:r>
              <a:r>
                <a:rPr lang="en-US" altLang="ko-KR" sz="1600" b="1" dirty="0" smtClean="0"/>
                <a:t>: </a:t>
              </a:r>
              <a:r>
                <a:rPr lang="ko-KR" altLang="en-US" sz="1600" b="1" dirty="0" smtClean="0"/>
                <a:t>고객 수가 많을 수록 지점 </a:t>
              </a:r>
              <a:r>
                <a:rPr lang="ko-KR" altLang="en-US" sz="1600" b="1" dirty="0" err="1" smtClean="0"/>
                <a:t>이탈률</a:t>
              </a:r>
              <a:r>
                <a:rPr lang="ko-KR" altLang="en-US" sz="1600" b="1" dirty="0" smtClean="0"/>
                <a:t> </a:t>
              </a:r>
              <a:r>
                <a:rPr lang="ko-KR" altLang="en-US" sz="1600" b="1" dirty="0">
                  <a:solidFill>
                    <a:srgbClr val="E60146"/>
                  </a:solidFill>
                </a:rPr>
                <a:t>▼</a:t>
              </a:r>
              <a:r>
                <a:rPr lang="ko-KR" altLang="en-US" sz="1600" b="1" dirty="0"/>
                <a:t> </a:t>
              </a:r>
              <a:r>
                <a:rPr lang="en-US" altLang="ko-KR" sz="1600" b="1" dirty="0"/>
                <a:t/>
              </a:r>
              <a:br>
                <a:rPr lang="en-US" altLang="ko-KR" sz="1600" b="1" dirty="0"/>
              </a:br>
              <a:r>
                <a:rPr lang="en-US" altLang="ko-KR" sz="1600" b="1" dirty="0" smtClean="0"/>
                <a:t>               20 – 40 </a:t>
              </a:r>
              <a:r>
                <a:rPr lang="ko-KR" altLang="en-US" sz="1600" b="1" dirty="0" smtClean="0"/>
                <a:t>비율 높을 수록 </a:t>
              </a:r>
              <a:r>
                <a:rPr lang="ko-KR" altLang="en-US" sz="1600" b="1" dirty="0" err="1" smtClean="0"/>
                <a:t>이탈률</a:t>
              </a:r>
              <a:r>
                <a:rPr lang="ko-KR" altLang="en-US" sz="1600" b="1" dirty="0" smtClean="0"/>
                <a:t> </a:t>
              </a:r>
              <a:r>
                <a:rPr lang="ko-KR" altLang="en-US" sz="1600" b="1" dirty="0" smtClean="0">
                  <a:solidFill>
                    <a:srgbClr val="007C96"/>
                  </a:solidFill>
                </a:rPr>
                <a:t>▲</a:t>
              </a:r>
              <a:endParaRPr lang="ko-KR" altLang="en-US" sz="1600" b="1" dirty="0">
                <a:solidFill>
                  <a:srgbClr val="007C96"/>
                </a:solidFill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562213" y="6357825"/>
            <a:ext cx="3999000" cy="3652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45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443298" y="2628520"/>
            <a:ext cx="6770506" cy="2988581"/>
          </a:xfrm>
          <a:prstGeom prst="rect">
            <a:avLst/>
          </a:prstGeom>
          <a:noFill/>
        </p:spPr>
        <p:txBody>
          <a:bodyPr wrap="square" lIns="94558" tIns="47279" rIns="94558" bIns="47279" rtlCol="0">
            <a:spAutoFit/>
          </a:bodyPr>
          <a:lstStyle/>
          <a:p>
            <a:r>
              <a:rPr lang="ko-KR" altLang="en-US" sz="1600" b="1" dirty="0" smtClean="0">
                <a:latin typeface="하나 L" panose="02020603020101020101" pitchFamily="18" charset="-127"/>
                <a:ea typeface="하나 L" panose="02020603020101020101" pitchFamily="18" charset="-127"/>
              </a:rPr>
              <a:t>자택</a:t>
            </a:r>
            <a:r>
              <a:rPr lang="en-US" altLang="ko-KR" sz="1600" b="1" dirty="0" smtClean="0">
                <a:latin typeface="하나 L" panose="02020603020101020101" pitchFamily="18" charset="-127"/>
                <a:ea typeface="하나 L" panose="02020603020101020101" pitchFamily="18" charset="-127"/>
              </a:rPr>
              <a:t>(</a:t>
            </a:r>
            <a:r>
              <a:rPr lang="ko-KR" altLang="en-US" sz="1600" b="1" dirty="0" smtClean="0">
                <a:latin typeface="하나 L" panose="02020603020101020101" pitchFamily="18" charset="-127"/>
                <a:ea typeface="하나 L" panose="02020603020101020101" pitchFamily="18" charset="-127"/>
              </a:rPr>
              <a:t>직장</a:t>
            </a:r>
            <a:r>
              <a:rPr lang="en-US" altLang="ko-KR" sz="1600" b="1" dirty="0" smtClean="0">
                <a:latin typeface="하나 L" panose="02020603020101020101" pitchFamily="18" charset="-127"/>
                <a:ea typeface="하나 L" panose="02020603020101020101" pitchFamily="18" charset="-127"/>
              </a:rPr>
              <a:t>)</a:t>
            </a:r>
            <a:r>
              <a:rPr lang="ko-KR" altLang="en-US" sz="1600" b="1" dirty="0" smtClean="0">
                <a:latin typeface="하나 L" panose="02020603020101020101" pitchFamily="18" charset="-127"/>
                <a:ea typeface="하나 L" panose="02020603020101020101" pitchFamily="18" charset="-127"/>
              </a:rPr>
              <a:t>과 은행간 거리</a:t>
            </a:r>
            <a:r>
              <a:rPr lang="en-US" altLang="ko-KR" sz="1600" b="1" dirty="0" smtClean="0">
                <a:latin typeface="하나 L" panose="02020603020101020101" pitchFamily="18" charset="-127"/>
                <a:ea typeface="하나 L" panose="02020603020101020101" pitchFamily="18" charset="-127"/>
              </a:rPr>
              <a:t> (</a:t>
            </a:r>
            <a:r>
              <a:rPr lang="ko-KR" altLang="en-US" sz="1600" b="1" dirty="0" smtClean="0">
                <a:latin typeface="하나 L" panose="02020603020101020101" pitchFamily="18" charset="-127"/>
                <a:ea typeface="하나 L" panose="02020603020101020101" pitchFamily="18" charset="-127"/>
              </a:rPr>
              <a:t>예시</a:t>
            </a:r>
            <a:r>
              <a:rPr lang="en-US" altLang="ko-KR" sz="1600" b="1" dirty="0" smtClean="0">
                <a:latin typeface="하나 L" panose="02020603020101020101" pitchFamily="18" charset="-127"/>
                <a:ea typeface="하나 L" panose="02020603020101020101" pitchFamily="18" charset="-127"/>
              </a:rPr>
              <a:t>)</a:t>
            </a:r>
            <a:r>
              <a:rPr lang="en-US" altLang="ko-KR" sz="1800" b="1" dirty="0" smtClean="0">
                <a:latin typeface="하나 L" panose="02020603020101020101" pitchFamily="18" charset="-127"/>
                <a:ea typeface="하나 L" panose="02020603020101020101" pitchFamily="18" charset="-127"/>
              </a:rPr>
              <a:t/>
            </a:r>
            <a:br>
              <a:rPr lang="en-US" altLang="ko-KR" sz="1800" b="1" dirty="0" smtClean="0">
                <a:latin typeface="하나 L" panose="02020603020101020101" pitchFamily="18" charset="-127"/>
                <a:ea typeface="하나 L" panose="02020603020101020101" pitchFamily="18" charset="-127"/>
              </a:rPr>
            </a:br>
            <a:endParaRPr lang="en-US" altLang="ko-KR" sz="1800" b="1" dirty="0" smtClean="0">
              <a:latin typeface="하나 L" panose="02020603020101020101" pitchFamily="18" charset="-127"/>
              <a:ea typeface="하나 L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prstClr val="black"/>
                </a:solidFill>
                <a:latin typeface="하나 L" pitchFamily="18" charset="-127"/>
                <a:ea typeface="하나 L" pitchFamily="18" charset="-127"/>
              </a:rPr>
              <a:t>‘</a:t>
            </a:r>
            <a:r>
              <a:rPr lang="ko-KR" altLang="en-US" sz="1800" dirty="0">
                <a:latin typeface="하나 L" panose="02020603020101020101" pitchFamily="18" charset="-127"/>
                <a:ea typeface="하나 L" panose="02020603020101020101" pitchFamily="18" charset="-127"/>
              </a:rPr>
              <a:t>자택</a:t>
            </a:r>
            <a:r>
              <a:rPr lang="en-US" altLang="ko-KR" sz="1800" dirty="0">
                <a:latin typeface="하나 L" panose="02020603020101020101" pitchFamily="18" charset="-127"/>
                <a:ea typeface="하나 L" panose="02020603020101020101" pitchFamily="18" charset="-127"/>
              </a:rPr>
              <a:t>(</a:t>
            </a:r>
            <a:r>
              <a:rPr lang="ko-KR" altLang="en-US" sz="1800" dirty="0">
                <a:latin typeface="하나 L" panose="02020603020101020101" pitchFamily="18" charset="-127"/>
                <a:ea typeface="하나 L" panose="02020603020101020101" pitchFamily="18" charset="-127"/>
              </a:rPr>
              <a:t>직장</a:t>
            </a:r>
            <a:r>
              <a:rPr lang="en-US" altLang="ko-KR" sz="1800" dirty="0">
                <a:latin typeface="하나 L" panose="02020603020101020101" pitchFamily="18" charset="-127"/>
                <a:ea typeface="하나 L" panose="02020603020101020101" pitchFamily="18" charset="-127"/>
              </a:rPr>
              <a:t>)</a:t>
            </a:r>
            <a:r>
              <a:rPr lang="ko-KR" altLang="en-US" sz="1800" dirty="0">
                <a:latin typeface="하나 L" panose="02020603020101020101" pitchFamily="18" charset="-127"/>
                <a:ea typeface="하나 L" panose="02020603020101020101" pitchFamily="18" charset="-127"/>
              </a:rPr>
              <a:t>과 은행간 거리</a:t>
            </a:r>
            <a:r>
              <a:rPr lang="en-US" altLang="ko-KR" sz="1800" dirty="0">
                <a:solidFill>
                  <a:prstClr val="black"/>
                </a:solidFill>
                <a:latin typeface="하나 L" pitchFamily="18" charset="-127"/>
                <a:ea typeface="하나 L" pitchFamily="18" charset="-127"/>
              </a:rPr>
              <a:t>’</a:t>
            </a:r>
            <a:r>
              <a:rPr lang="ko-KR" altLang="en-US" sz="1800" dirty="0">
                <a:solidFill>
                  <a:prstClr val="black"/>
                </a:solidFill>
                <a:latin typeface="하나 L" pitchFamily="18" charset="-127"/>
                <a:ea typeface="하나 L" pitchFamily="18" charset="-127"/>
              </a:rPr>
              <a:t> 변수 </a:t>
            </a:r>
            <a:r>
              <a:rPr lang="ko-KR" altLang="en-US" sz="1800" dirty="0" smtClean="0">
                <a:solidFill>
                  <a:prstClr val="black"/>
                </a:solidFill>
                <a:latin typeface="하나 L" pitchFamily="18" charset="-127"/>
                <a:ea typeface="하나 L" pitchFamily="18" charset="-127"/>
              </a:rPr>
              <a:t>추가</a:t>
            </a:r>
            <a:endParaRPr lang="en-US" altLang="ko-KR" sz="1800" dirty="0" smtClean="0">
              <a:solidFill>
                <a:prstClr val="black"/>
              </a:solidFill>
              <a:latin typeface="하나 L" pitchFamily="18" charset="-127"/>
              <a:ea typeface="하나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 smtClean="0">
              <a:solidFill>
                <a:prstClr val="black"/>
              </a:solidFill>
              <a:latin typeface="하나 L" pitchFamily="18" charset="-127"/>
              <a:ea typeface="하나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prstClr val="black"/>
                </a:solidFill>
                <a:latin typeface="하나 L" pitchFamily="18" charset="-127"/>
                <a:ea typeface="하나 L" pitchFamily="18" charset="-127"/>
              </a:rPr>
              <a:t> </a:t>
            </a:r>
            <a:r>
              <a:rPr lang="ko-KR" altLang="en-US" sz="1800" dirty="0" smtClean="0">
                <a:solidFill>
                  <a:prstClr val="black"/>
                </a:solidFill>
                <a:latin typeface="하나 L" pitchFamily="18" charset="-127"/>
                <a:ea typeface="하나 L" pitchFamily="18" charset="-127"/>
              </a:rPr>
              <a:t>하나은행 </a:t>
            </a:r>
            <a:r>
              <a:rPr lang="ko-KR" altLang="en-US" sz="1800" dirty="0">
                <a:solidFill>
                  <a:prstClr val="black"/>
                </a:solidFill>
                <a:latin typeface="하나 L" pitchFamily="18" charset="-127"/>
                <a:ea typeface="하나 L" pitchFamily="18" charset="-127"/>
              </a:rPr>
              <a:t>데이터 마트에서 거리 변수 추출</a:t>
            </a:r>
            <a:r>
              <a:rPr lang="en-US" altLang="ko-KR" sz="1800" dirty="0">
                <a:solidFill>
                  <a:prstClr val="black"/>
                </a:solidFill>
                <a:latin typeface="하나 L" pitchFamily="18" charset="-127"/>
                <a:ea typeface="하나 L" pitchFamily="18" charset="-127"/>
              </a:rPr>
              <a:t/>
            </a:r>
            <a:br>
              <a:rPr lang="en-US" altLang="ko-KR" sz="1800" dirty="0">
                <a:solidFill>
                  <a:prstClr val="black"/>
                </a:solidFill>
                <a:latin typeface="하나 L" pitchFamily="18" charset="-127"/>
                <a:ea typeface="하나 L" pitchFamily="18" charset="-127"/>
              </a:rPr>
            </a:br>
            <a:r>
              <a:rPr lang="en-US" altLang="ko-KR" sz="2000" dirty="0" smtClean="0">
                <a:latin typeface="하나 L" panose="02020603020101020101" pitchFamily="18" charset="-127"/>
                <a:ea typeface="하나 L" panose="02020603020101020101" pitchFamily="18" charset="-127"/>
              </a:rPr>
              <a:t> </a:t>
            </a:r>
          </a:p>
          <a:p>
            <a:pPr>
              <a:lnSpc>
                <a:spcPct val="200000"/>
              </a:lnSpc>
            </a:pPr>
            <a:endParaRPr lang="en-US" altLang="ko-KR" sz="2000" dirty="0" smtClean="0">
              <a:latin typeface="하나 L" panose="02020603020101020101" pitchFamily="18" charset="-127"/>
              <a:ea typeface="하나 L" panose="02020603020101020101" pitchFamily="18" charset="-127"/>
            </a:endParaRPr>
          </a:p>
          <a:p>
            <a:pPr>
              <a:lnSpc>
                <a:spcPct val="200000"/>
              </a:lnSpc>
            </a:pPr>
            <a:endParaRPr lang="en-US" altLang="ko-KR" sz="2000" dirty="0"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2052407" y="111650"/>
            <a:ext cx="138006" cy="332562"/>
          </a:xfrm>
          <a:prstGeom prst="rect">
            <a:avLst/>
          </a:prstGeom>
          <a:solidFill>
            <a:srgbClr val="D4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>
              <a:solidFill>
                <a:srgbClr val="00A8A8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E90A-435B-40DA-BA28-1461FC8170D1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38005" y="182893"/>
            <a:ext cx="4847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프로젝트 결과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299011" y="730880"/>
            <a:ext cx="3460190" cy="338554"/>
            <a:chOff x="299049" y="4192759"/>
            <a:chExt cx="3460641" cy="338476"/>
          </a:xfrm>
        </p:grpSpPr>
        <p:sp>
          <p:nvSpPr>
            <p:cNvPr id="22" name="TextBox 21"/>
            <p:cNvSpPr txBox="1"/>
            <p:nvPr/>
          </p:nvSpPr>
          <p:spPr>
            <a:xfrm>
              <a:off x="419314" y="4192759"/>
              <a:ext cx="3340376" cy="338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하나 L" panose="02020603020101020101" pitchFamily="18" charset="-127"/>
                  <a:ea typeface="하나 L" panose="02020603020101020101" pitchFamily="18" charset="-127"/>
                </a:rPr>
                <a:t>중간 발표 </a:t>
              </a:r>
              <a:r>
                <a:rPr lang="en-US" altLang="ko-KR" sz="1600" dirty="0" smtClean="0">
                  <a:latin typeface="하나 L" panose="02020603020101020101" pitchFamily="18" charset="-127"/>
                  <a:ea typeface="하나 L" panose="02020603020101020101" pitchFamily="18" charset="-127"/>
                </a:rPr>
                <a:t>Review</a:t>
              </a:r>
              <a:endParaRPr lang="en-US" altLang="ko-KR" sz="1600" dirty="0">
                <a:latin typeface="하나 L" panose="02020603020101020101" pitchFamily="18" charset="-127"/>
                <a:ea typeface="하나 L" panose="02020603020101020101" pitchFamily="18" charset="-127"/>
              </a:endParaRPr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299049" y="4220314"/>
              <a:ext cx="138023" cy="252665"/>
              <a:chOff x="299568" y="1429451"/>
              <a:chExt cx="138023" cy="252665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299568" y="1532236"/>
                <a:ext cx="138023" cy="149880"/>
              </a:xfrm>
              <a:prstGeom prst="rect">
                <a:avLst/>
              </a:prstGeom>
              <a:solidFill>
                <a:srgbClr val="00A8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A8A8"/>
                  </a:solidFill>
                  <a:latin typeface="하나 L" panose="02020603020101020101" pitchFamily="18" charset="-127"/>
                  <a:ea typeface="하나 L" panose="02020603020101020101" pitchFamily="18" charset="-127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300086" y="1429451"/>
                <a:ext cx="136986" cy="64770"/>
              </a:xfrm>
              <a:prstGeom prst="rect">
                <a:avLst/>
              </a:prstGeom>
              <a:solidFill>
                <a:srgbClr val="E601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A8A8"/>
                  </a:solidFill>
                  <a:latin typeface="하나 L" panose="02020603020101020101" pitchFamily="18" charset="-127"/>
                  <a:ea typeface="하나 L" panose="02020603020101020101" pitchFamily="18" charset="-127"/>
                </a:endParaRPr>
              </a:p>
            </p:txBody>
          </p:sp>
        </p:grpSp>
      </p:grpSp>
      <p:sp>
        <p:nvSpPr>
          <p:cNvPr id="37" name="TextBox 36"/>
          <p:cNvSpPr txBox="1"/>
          <p:nvPr/>
        </p:nvSpPr>
        <p:spPr>
          <a:xfrm>
            <a:off x="6372935" y="117229"/>
            <a:ext cx="5685217" cy="338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en-US" altLang="ko-KR" sz="1600" b="1" dirty="0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[</a:t>
            </a:r>
            <a:r>
              <a:rPr lang="ko-KR" altLang="en-US" sz="1600" b="1" dirty="0" err="1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이탈률을</a:t>
            </a:r>
            <a:r>
              <a:rPr lang="ko-KR" altLang="en-US" sz="1600" b="1" dirty="0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 고려한 </a:t>
            </a:r>
            <a:r>
              <a:rPr lang="ko-KR" altLang="en-US" sz="1600" b="1" dirty="0" err="1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클러스터링</a:t>
            </a:r>
            <a:r>
              <a:rPr lang="en-US" altLang="ko-KR" sz="1600" b="1" dirty="0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]</a:t>
            </a:r>
            <a:endParaRPr lang="en-US" altLang="ko-KR" sz="1600" b="1" dirty="0">
              <a:solidFill>
                <a:schemeClr val="bg2">
                  <a:lumMod val="90000"/>
                </a:schemeClr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0" y="215417"/>
            <a:ext cx="138006" cy="355569"/>
          </a:xfrm>
          <a:prstGeom prst="rect">
            <a:avLst/>
          </a:prstGeom>
          <a:solidFill>
            <a:srgbClr val="00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A8A8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368013" y="1620788"/>
            <a:ext cx="5119464" cy="4579874"/>
            <a:chOff x="276662" y="767998"/>
            <a:chExt cx="5119464" cy="4579874"/>
          </a:xfrm>
        </p:grpSpPr>
        <p:pic>
          <p:nvPicPr>
            <p:cNvPr id="25" name="Picture 2" descr="https://conceptdraw.com/a1704c3/p3/preview/640/pict--bank-business---vector-stencils-library.png--diagram-flowchart-example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313" b="96250" l="6250" r="95625">
                          <a14:foregroundMark x1="27969" y1="46094" x2="27969" y2="88750"/>
                          <a14:foregroundMark x1="45313" y1="48906" x2="79688" y2="55156"/>
                          <a14:foregroundMark x1="68125" y1="41406" x2="72500" y2="8921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802" r="-4387"/>
            <a:stretch/>
          </p:blipFill>
          <p:spPr bwMode="auto">
            <a:xfrm>
              <a:off x="1031550" y="4030771"/>
              <a:ext cx="1012624" cy="932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https://conceptdraw.com/a1704c3/p3/preview/640/pict--bank-business---vector-stencils-library.png--diagram-flowchart-example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313" b="96250" l="6250" r="95625">
                          <a14:foregroundMark x1="27969" y1="46094" x2="27969" y2="88750"/>
                          <a14:foregroundMark x1="45313" y1="48906" x2="79688" y2="55156"/>
                          <a14:foregroundMark x1="68125" y1="41406" x2="72500" y2="8921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802" r="-4387"/>
            <a:stretch/>
          </p:blipFill>
          <p:spPr bwMode="auto">
            <a:xfrm>
              <a:off x="3444071" y="4030770"/>
              <a:ext cx="1012624" cy="932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8" name="그룹 27"/>
            <p:cNvGrpSpPr/>
            <p:nvPr/>
          </p:nvGrpSpPr>
          <p:grpSpPr>
            <a:xfrm>
              <a:off x="552091" y="1811546"/>
              <a:ext cx="4568608" cy="1094843"/>
              <a:chOff x="334388" y="1656272"/>
              <a:chExt cx="4786311" cy="1250118"/>
            </a:xfrm>
          </p:grpSpPr>
          <p:pic>
            <p:nvPicPr>
              <p:cNvPr id="49" name="Picture 2" descr="사람이미지에 대한 이미지 검색결과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388" y="1656272"/>
                <a:ext cx="1203474" cy="12034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0" name="TextBox 49"/>
              <p:cNvSpPr txBox="1"/>
              <p:nvPr/>
            </p:nvSpPr>
            <p:spPr>
              <a:xfrm>
                <a:off x="780849" y="2073343"/>
                <a:ext cx="310551" cy="439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A</a:t>
                </a:r>
                <a:endPara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pic>
            <p:nvPicPr>
              <p:cNvPr id="51" name="Picture 2" descr="사람이미지에 대한 이미지 검색결과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1524" y="1702916"/>
                <a:ext cx="1203474" cy="12034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" name="TextBox 51"/>
              <p:cNvSpPr txBox="1"/>
              <p:nvPr/>
            </p:nvSpPr>
            <p:spPr>
              <a:xfrm>
                <a:off x="2547985" y="2119987"/>
                <a:ext cx="310551" cy="439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B</a:t>
                </a:r>
                <a:endPara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pic>
            <p:nvPicPr>
              <p:cNvPr id="53" name="Picture 2" descr="사람이미지에 대한 이미지 검색결과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17225" y="1702916"/>
                <a:ext cx="1203474" cy="12034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4" name="TextBox 53"/>
              <p:cNvSpPr txBox="1"/>
              <p:nvPr/>
            </p:nvSpPr>
            <p:spPr>
              <a:xfrm>
                <a:off x="4354649" y="2129837"/>
                <a:ext cx="310551" cy="439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C</a:t>
                </a:r>
                <a:endPara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cxnSp>
          <p:nvCxnSpPr>
            <p:cNvPr id="29" name="직선 화살표 연결선 28"/>
            <p:cNvCxnSpPr>
              <a:stCxn id="25" idx="3"/>
              <a:endCxn id="26" idx="1"/>
            </p:cNvCxnSpPr>
            <p:nvPr/>
          </p:nvCxnSpPr>
          <p:spPr>
            <a:xfrm flipV="1">
              <a:off x="2044174" y="4496961"/>
              <a:ext cx="1399897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407277" y="4686152"/>
              <a:ext cx="7653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지점 </a:t>
              </a:r>
              <a:r>
                <a:rPr lang="ko-KR" altLang="en-US" sz="1200" dirty="0" err="1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간거리</a:t>
              </a:r>
              <a:endPara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31" name="직선 화살표 연결선 30"/>
            <p:cNvCxnSpPr>
              <a:stCxn id="49" idx="2"/>
              <a:endCxn id="25" idx="0"/>
            </p:cNvCxnSpPr>
            <p:nvPr/>
          </p:nvCxnSpPr>
          <p:spPr>
            <a:xfrm>
              <a:off x="1126459" y="2865539"/>
              <a:ext cx="411403" cy="1165232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49" idx="2"/>
              <a:endCxn id="26" idx="0"/>
            </p:cNvCxnSpPr>
            <p:nvPr/>
          </p:nvCxnSpPr>
          <p:spPr>
            <a:xfrm>
              <a:off x="1126459" y="2865539"/>
              <a:ext cx="2823924" cy="116523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126459" y="4963151"/>
              <a:ext cx="91771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통합점</a:t>
              </a:r>
              <a:endPara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535693" y="4963151"/>
              <a:ext cx="91771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폐합점</a:t>
              </a:r>
              <a:endPara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40" name="직선 화살표 연결선 39"/>
            <p:cNvCxnSpPr>
              <a:stCxn id="51" idx="2"/>
              <a:endCxn id="25" idx="0"/>
            </p:cNvCxnSpPr>
            <p:nvPr/>
          </p:nvCxnSpPr>
          <p:spPr>
            <a:xfrm flipH="1">
              <a:off x="1537862" y="2906389"/>
              <a:ext cx="1275356" cy="1124382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>
              <a:stCxn id="51" idx="2"/>
              <a:endCxn id="26" idx="0"/>
            </p:cNvCxnSpPr>
            <p:nvPr/>
          </p:nvCxnSpPr>
          <p:spPr>
            <a:xfrm>
              <a:off x="2813218" y="2906389"/>
              <a:ext cx="1137165" cy="112438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stCxn id="53" idx="2"/>
              <a:endCxn id="25" idx="0"/>
            </p:cNvCxnSpPr>
            <p:nvPr/>
          </p:nvCxnSpPr>
          <p:spPr>
            <a:xfrm flipH="1">
              <a:off x="1537862" y="2906389"/>
              <a:ext cx="3008470" cy="1124382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>
              <a:stCxn id="53" idx="2"/>
              <a:endCxn id="26" idx="0"/>
            </p:cNvCxnSpPr>
            <p:nvPr/>
          </p:nvCxnSpPr>
          <p:spPr>
            <a:xfrm flipH="1">
              <a:off x="3950383" y="2906389"/>
              <a:ext cx="595949" cy="112438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76662" y="1438697"/>
              <a:ext cx="16995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통합 후 </a:t>
              </a:r>
              <a:r>
                <a:rPr lang="en-US" altLang="ko-KR" sz="14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/>
              </a:r>
              <a:br>
                <a:rPr lang="en-US" altLang="ko-KR" sz="14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</a:br>
              <a:r>
                <a:rPr lang="ko-KR" altLang="en-US" sz="14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거리 감소고객</a:t>
              </a:r>
              <a:endPara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696535" y="1409939"/>
              <a:ext cx="16995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통합 후 </a:t>
              </a:r>
              <a:r>
                <a:rPr lang="en-US" altLang="ko-KR" sz="14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/>
              </a:r>
              <a:br>
                <a:rPr lang="en-US" altLang="ko-KR" sz="14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</a:br>
              <a:r>
                <a:rPr lang="ko-KR" altLang="en-US" sz="14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거리 증가고객</a:t>
              </a:r>
              <a:endPara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963421" y="1362365"/>
              <a:ext cx="16995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통합 후 </a:t>
              </a:r>
              <a:r>
                <a:rPr lang="en-US" altLang="ko-KR" sz="14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/>
              </a:r>
              <a:br>
                <a:rPr lang="en-US" altLang="ko-KR" sz="14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</a:br>
              <a:r>
                <a:rPr lang="ko-KR" altLang="en-US" sz="14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변화 미미 </a:t>
              </a:r>
              <a:endPara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404007" y="767998"/>
              <a:ext cx="268023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고객 기준 변화 거리</a:t>
              </a:r>
              <a:endPara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454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E90A-435B-40DA-BA28-1461FC8170D1}" type="slidenum">
              <a:rPr lang="ko-KR" altLang="en-US" smtClean="0"/>
              <a:t>15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12" y="1093377"/>
            <a:ext cx="3999000" cy="5654900"/>
          </a:xfrm>
          <a:prstGeom prst="rect">
            <a:avLst/>
          </a:prstGeom>
        </p:spPr>
      </p:pic>
      <p:sp>
        <p:nvSpPr>
          <p:cNvPr id="47" name="직사각형 46"/>
          <p:cNvSpPr/>
          <p:nvPr/>
        </p:nvSpPr>
        <p:spPr>
          <a:xfrm>
            <a:off x="12052407" y="111650"/>
            <a:ext cx="138006" cy="332562"/>
          </a:xfrm>
          <a:prstGeom prst="rect">
            <a:avLst/>
          </a:prstGeom>
          <a:solidFill>
            <a:srgbClr val="D4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>
              <a:solidFill>
                <a:srgbClr val="00A8A8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38005" y="182893"/>
            <a:ext cx="4847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프로젝트 결과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372935" y="117229"/>
            <a:ext cx="5685217" cy="338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en-US" altLang="ko-KR" sz="1600" b="1" dirty="0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[</a:t>
            </a:r>
            <a:r>
              <a:rPr lang="ko-KR" altLang="en-US" sz="1600" b="1" dirty="0" err="1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이탈률을</a:t>
            </a:r>
            <a:r>
              <a:rPr lang="ko-KR" altLang="en-US" sz="1600" b="1" dirty="0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 고려한 </a:t>
            </a:r>
            <a:r>
              <a:rPr lang="ko-KR" altLang="en-US" sz="1600" b="1" dirty="0" err="1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클러스터링</a:t>
            </a:r>
            <a:r>
              <a:rPr lang="en-US" altLang="ko-KR" sz="1600" b="1" dirty="0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]</a:t>
            </a:r>
            <a:endParaRPr lang="en-US" altLang="ko-KR" sz="1600" b="1" dirty="0">
              <a:solidFill>
                <a:schemeClr val="bg2">
                  <a:lumMod val="90000"/>
                </a:schemeClr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0" y="215417"/>
            <a:ext cx="138006" cy="355569"/>
          </a:xfrm>
          <a:prstGeom prst="rect">
            <a:avLst/>
          </a:prstGeom>
          <a:solidFill>
            <a:srgbClr val="00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A8A8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299011" y="730880"/>
            <a:ext cx="3460190" cy="338554"/>
            <a:chOff x="299049" y="4192759"/>
            <a:chExt cx="3460641" cy="338476"/>
          </a:xfrm>
        </p:grpSpPr>
        <p:sp>
          <p:nvSpPr>
            <p:cNvPr id="52" name="TextBox 51"/>
            <p:cNvSpPr txBox="1"/>
            <p:nvPr/>
          </p:nvSpPr>
          <p:spPr>
            <a:xfrm>
              <a:off x="419314" y="4192759"/>
              <a:ext cx="3340376" cy="338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하나 L" panose="02020603020101020101" pitchFamily="18" charset="-127"/>
                  <a:ea typeface="하나 L" panose="02020603020101020101" pitchFamily="18" charset="-127"/>
                </a:rPr>
                <a:t>중간 발표 이후 진행사항 </a:t>
              </a:r>
              <a:r>
                <a:rPr lang="en-US" altLang="ko-KR" sz="1600" dirty="0" smtClean="0">
                  <a:latin typeface="하나 L" panose="02020603020101020101" pitchFamily="18" charset="-127"/>
                  <a:ea typeface="하나 L" panose="02020603020101020101" pitchFamily="18" charset="-127"/>
                </a:rPr>
                <a:t>– </a:t>
              </a:r>
              <a:r>
                <a:rPr lang="ko-KR" altLang="en-US" sz="1600" dirty="0" smtClean="0">
                  <a:latin typeface="하나 L" panose="02020603020101020101" pitchFamily="18" charset="-127"/>
                  <a:ea typeface="하나 L" panose="02020603020101020101" pitchFamily="18" charset="-127"/>
                </a:rPr>
                <a:t>최종 변수</a:t>
              </a:r>
              <a:endParaRPr lang="en-US" altLang="ko-KR" sz="1600" dirty="0">
                <a:latin typeface="하나 L" panose="02020603020101020101" pitchFamily="18" charset="-127"/>
                <a:ea typeface="하나 L" panose="02020603020101020101" pitchFamily="18" charset="-127"/>
              </a:endParaRPr>
            </a:p>
          </p:txBody>
        </p:sp>
        <p:grpSp>
          <p:nvGrpSpPr>
            <p:cNvPr id="53" name="그룹 52"/>
            <p:cNvGrpSpPr/>
            <p:nvPr/>
          </p:nvGrpSpPr>
          <p:grpSpPr>
            <a:xfrm>
              <a:off x="299049" y="4220314"/>
              <a:ext cx="138023" cy="252665"/>
              <a:chOff x="299568" y="1429451"/>
              <a:chExt cx="138023" cy="252665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299568" y="1532236"/>
                <a:ext cx="138023" cy="149880"/>
              </a:xfrm>
              <a:prstGeom prst="rect">
                <a:avLst/>
              </a:prstGeom>
              <a:solidFill>
                <a:srgbClr val="00A8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A8A8"/>
                  </a:solidFill>
                  <a:latin typeface="하나 L" panose="02020603020101020101" pitchFamily="18" charset="-127"/>
                  <a:ea typeface="하나 L" panose="02020603020101020101" pitchFamily="18" charset="-127"/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300086" y="1429451"/>
                <a:ext cx="136986" cy="64770"/>
              </a:xfrm>
              <a:prstGeom prst="rect">
                <a:avLst/>
              </a:prstGeom>
              <a:solidFill>
                <a:srgbClr val="E601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A8A8"/>
                  </a:solidFill>
                  <a:latin typeface="하나 L" panose="02020603020101020101" pitchFamily="18" charset="-127"/>
                  <a:ea typeface="하나 L" panose="02020603020101020101" pitchFamily="18" charset="-127"/>
                </a:endParaRPr>
              </a:p>
            </p:txBody>
          </p:sp>
        </p:grpSp>
      </p:grpSp>
      <p:sp>
        <p:nvSpPr>
          <p:cNvPr id="4" name="오른쪽 중괄호 3"/>
          <p:cNvSpPr/>
          <p:nvPr/>
        </p:nvSpPr>
        <p:spPr>
          <a:xfrm>
            <a:off x="4985419" y="1482436"/>
            <a:ext cx="1761745" cy="4253346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64582" y="2854036"/>
            <a:ext cx="4239491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총 </a:t>
            </a:r>
            <a:r>
              <a:rPr lang="en-US" altLang="ko-KR" dirty="0" smtClean="0"/>
              <a:t>30</a:t>
            </a:r>
            <a:r>
              <a:rPr lang="ko-KR" altLang="en-US" dirty="0" smtClean="0"/>
              <a:t>개의 변수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높은 상관관계</a:t>
            </a: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altLang="ko-KR" dirty="0" smtClean="0">
                <a:sym typeface="Wingdings" panose="05000000000000000000" pitchFamily="2" charset="2"/>
              </a:rPr>
              <a:t>PCA </a:t>
            </a:r>
            <a:r>
              <a:rPr lang="ko-KR" altLang="en-US" dirty="0" smtClean="0">
                <a:sym typeface="Wingdings" panose="05000000000000000000" pitchFamily="2" charset="2"/>
              </a:rPr>
              <a:t>이후 </a:t>
            </a:r>
            <a:r>
              <a:rPr lang="en-US" altLang="ko-KR" dirty="0" smtClean="0">
                <a:sym typeface="Wingdings" panose="05000000000000000000" pitchFamily="2" charset="2"/>
              </a:rPr>
              <a:t>PCA 3</a:t>
            </a:r>
            <a:r>
              <a:rPr lang="ko-KR" altLang="en-US" dirty="0" smtClean="0">
                <a:sym typeface="Wingdings" panose="05000000000000000000" pitchFamily="2" charset="2"/>
              </a:rPr>
              <a:t>개의 변수로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ko-KR" altLang="en-US" dirty="0" err="1" smtClean="0">
                <a:sym typeface="Wingdings" panose="05000000000000000000" pitchFamily="2" charset="2"/>
              </a:rPr>
              <a:t>클러스터링</a:t>
            </a:r>
            <a:r>
              <a:rPr lang="ko-KR" altLang="en-US" dirty="0" smtClean="0">
                <a:sym typeface="Wingdings" panose="05000000000000000000" pitchFamily="2" charset="2"/>
              </a:rPr>
              <a:t> 진행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0139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E90A-435B-40DA-BA28-1461FC8170D1}" type="slidenum">
              <a:rPr lang="ko-KR" altLang="en-US" smtClean="0"/>
              <a:t>16</a:t>
            </a:fld>
            <a:endParaRPr lang="ko-KR" altLang="en-US" dirty="0"/>
          </a:p>
        </p:txBody>
      </p:sp>
      <p:grpSp>
        <p:nvGrpSpPr>
          <p:cNvPr id="114" name="그룹 113"/>
          <p:cNvGrpSpPr/>
          <p:nvPr/>
        </p:nvGrpSpPr>
        <p:grpSpPr>
          <a:xfrm>
            <a:off x="299011" y="730880"/>
            <a:ext cx="3460190" cy="338554"/>
            <a:chOff x="299049" y="4192759"/>
            <a:chExt cx="3460641" cy="338476"/>
          </a:xfrm>
        </p:grpSpPr>
        <p:sp>
          <p:nvSpPr>
            <p:cNvPr id="115" name="TextBox 114"/>
            <p:cNvSpPr txBox="1"/>
            <p:nvPr/>
          </p:nvSpPr>
          <p:spPr>
            <a:xfrm>
              <a:off x="419314" y="4192759"/>
              <a:ext cx="3340376" cy="338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하나 L" panose="02020603020101020101" pitchFamily="18" charset="-127"/>
                  <a:ea typeface="하나 L" panose="02020603020101020101" pitchFamily="18" charset="-127"/>
                </a:rPr>
                <a:t>중간 발표 이후 진행사항</a:t>
              </a:r>
              <a:endParaRPr lang="en-US" altLang="ko-KR" sz="1600" dirty="0">
                <a:latin typeface="하나 L" panose="02020603020101020101" pitchFamily="18" charset="-127"/>
                <a:ea typeface="하나 L" panose="02020603020101020101" pitchFamily="18" charset="-127"/>
              </a:endParaRPr>
            </a:p>
          </p:txBody>
        </p:sp>
        <p:grpSp>
          <p:nvGrpSpPr>
            <p:cNvPr id="116" name="그룹 115"/>
            <p:cNvGrpSpPr/>
            <p:nvPr/>
          </p:nvGrpSpPr>
          <p:grpSpPr>
            <a:xfrm>
              <a:off x="299049" y="4220314"/>
              <a:ext cx="138023" cy="252665"/>
              <a:chOff x="299568" y="1429451"/>
              <a:chExt cx="138023" cy="252665"/>
            </a:xfrm>
          </p:grpSpPr>
          <p:sp>
            <p:nvSpPr>
              <p:cNvPr id="117" name="직사각형 116"/>
              <p:cNvSpPr/>
              <p:nvPr/>
            </p:nvSpPr>
            <p:spPr>
              <a:xfrm>
                <a:off x="299568" y="1532236"/>
                <a:ext cx="138023" cy="149880"/>
              </a:xfrm>
              <a:prstGeom prst="rect">
                <a:avLst/>
              </a:prstGeom>
              <a:solidFill>
                <a:srgbClr val="00A8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A8A8"/>
                  </a:solidFill>
                  <a:latin typeface="하나 L" panose="02020603020101020101" pitchFamily="18" charset="-127"/>
                  <a:ea typeface="하나 L" panose="02020603020101020101" pitchFamily="18" charset="-127"/>
                </a:endParaRPr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>
                <a:off x="300086" y="1429451"/>
                <a:ext cx="136986" cy="64770"/>
              </a:xfrm>
              <a:prstGeom prst="rect">
                <a:avLst/>
              </a:prstGeom>
              <a:solidFill>
                <a:srgbClr val="E601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A8A8"/>
                  </a:solidFill>
                  <a:latin typeface="하나 L" panose="02020603020101020101" pitchFamily="18" charset="-127"/>
                  <a:ea typeface="하나 L" panose="02020603020101020101" pitchFamily="18" charset="-127"/>
                </a:endParaRPr>
              </a:p>
            </p:txBody>
          </p:sp>
        </p:grpSp>
      </p:grpSp>
      <p:grpSp>
        <p:nvGrpSpPr>
          <p:cNvPr id="158" name="그룹 157"/>
          <p:cNvGrpSpPr/>
          <p:nvPr/>
        </p:nvGrpSpPr>
        <p:grpSpPr>
          <a:xfrm>
            <a:off x="299011" y="1011164"/>
            <a:ext cx="5846048" cy="5213136"/>
            <a:chOff x="6511691" y="645000"/>
            <a:chExt cx="5846048" cy="5213136"/>
          </a:xfrm>
        </p:grpSpPr>
        <p:sp>
          <p:nvSpPr>
            <p:cNvPr id="159" name="object 31"/>
            <p:cNvSpPr txBox="1"/>
            <p:nvPr/>
          </p:nvSpPr>
          <p:spPr>
            <a:xfrm>
              <a:off x="6863710" y="2888756"/>
              <a:ext cx="1590495" cy="106695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84150" marR="62230" indent="-171450">
                <a:lnSpc>
                  <a:spcPct val="150000"/>
                </a:lnSpc>
                <a:spcBef>
                  <a:spcPts val="100"/>
                </a:spcBef>
                <a:buFont typeface="Arial"/>
                <a:buChar char="•"/>
                <a:tabLst>
                  <a:tab pos="183515" algn="l"/>
                  <a:tab pos="184150" algn="l"/>
                </a:tabLst>
              </a:pPr>
              <a:r>
                <a:rPr lang="en-US" sz="1100" spc="-5" dirty="0" smtClean="0">
                  <a:latin typeface="하나 L" panose="02020603020101020101" pitchFamily="18" charset="-127"/>
                  <a:ea typeface="하나 L" panose="02020603020101020101" pitchFamily="18" charset="-127"/>
                  <a:cs typeface="Calibri"/>
                </a:rPr>
                <a:t>K-means cluster</a:t>
              </a:r>
            </a:p>
            <a:p>
              <a:pPr marL="184150" marR="62230" indent="-171450">
                <a:lnSpc>
                  <a:spcPct val="150000"/>
                </a:lnSpc>
                <a:spcBef>
                  <a:spcPts val="100"/>
                </a:spcBef>
                <a:buFont typeface="Arial"/>
                <a:buChar char="•"/>
                <a:tabLst>
                  <a:tab pos="183515" algn="l"/>
                  <a:tab pos="184150" algn="l"/>
                </a:tabLst>
              </a:pPr>
              <a:r>
                <a:rPr lang="en-US" sz="1100" spc="-5" dirty="0" smtClean="0">
                  <a:latin typeface="하나 L" panose="02020603020101020101" pitchFamily="18" charset="-127"/>
                  <a:ea typeface="하나 L" panose="02020603020101020101" pitchFamily="18" charset="-127"/>
                  <a:cs typeface="Calibri"/>
                </a:rPr>
                <a:t>Hierarchical  cluster</a:t>
              </a:r>
              <a:endParaRPr lang="en-US" sz="1100" spc="-5" dirty="0">
                <a:latin typeface="하나 L" panose="02020603020101020101" pitchFamily="18" charset="-127"/>
                <a:ea typeface="하나 L" panose="02020603020101020101" pitchFamily="18" charset="-127"/>
                <a:cs typeface="Calibri"/>
              </a:endParaRPr>
            </a:p>
            <a:p>
              <a:pPr marL="184150" marR="62230" indent="-171450">
                <a:lnSpc>
                  <a:spcPct val="150000"/>
                </a:lnSpc>
                <a:spcBef>
                  <a:spcPts val="100"/>
                </a:spcBef>
                <a:buFont typeface="Arial"/>
                <a:buChar char="•"/>
                <a:tabLst>
                  <a:tab pos="183515" algn="l"/>
                  <a:tab pos="184150" algn="l"/>
                </a:tabLst>
              </a:pPr>
              <a:r>
                <a:rPr lang="en-US" altLang="ko-KR" sz="1100" spc="-5" dirty="0" err="1" smtClean="0">
                  <a:latin typeface="하나 L" panose="02020603020101020101" pitchFamily="18" charset="-127"/>
                  <a:ea typeface="하나 L" panose="02020603020101020101" pitchFamily="18" charset="-127"/>
                  <a:cs typeface="Calibri"/>
                </a:rPr>
                <a:t>Mcluster</a:t>
              </a:r>
              <a:r>
                <a:rPr lang="en-US" altLang="ko-KR" sz="1100" spc="-5" dirty="0">
                  <a:latin typeface="하나 L" panose="02020603020101020101" pitchFamily="18" charset="-127"/>
                  <a:ea typeface="하나 L" panose="02020603020101020101" pitchFamily="18" charset="-127"/>
                  <a:cs typeface="Calibri"/>
                </a:rPr>
                <a:t> </a:t>
              </a:r>
              <a:r>
                <a:rPr lang="en-US" altLang="ko-KR" sz="1100" spc="-5" dirty="0" smtClean="0">
                  <a:latin typeface="하나 L" panose="02020603020101020101" pitchFamily="18" charset="-127"/>
                  <a:ea typeface="하나 L" panose="02020603020101020101" pitchFamily="18" charset="-127"/>
                  <a:cs typeface="Calibri"/>
                </a:rPr>
                <a:t>(&amp; </a:t>
              </a:r>
              <a:r>
                <a:rPr lang="en-US" altLang="ko-KR" sz="1100" spc="-5" dirty="0" err="1" smtClean="0">
                  <a:latin typeface="하나 L" panose="02020603020101020101" pitchFamily="18" charset="-127"/>
                  <a:ea typeface="하나 L" panose="02020603020101020101" pitchFamily="18" charset="-127"/>
                  <a:cs typeface="Calibri"/>
                </a:rPr>
                <a:t>bayesian</a:t>
              </a:r>
              <a:r>
                <a:rPr lang="en-US" altLang="ko-KR" sz="1100" spc="-5" dirty="0" smtClean="0">
                  <a:latin typeface="하나 L" panose="02020603020101020101" pitchFamily="18" charset="-127"/>
                  <a:ea typeface="하나 L" panose="02020603020101020101" pitchFamily="18" charset="-127"/>
                  <a:cs typeface="Calibri"/>
                </a:rPr>
                <a:t>)</a:t>
              </a:r>
            </a:p>
            <a:p>
              <a:pPr marL="184150" marR="62230" indent="-171450">
                <a:lnSpc>
                  <a:spcPct val="150000"/>
                </a:lnSpc>
                <a:spcBef>
                  <a:spcPts val="100"/>
                </a:spcBef>
                <a:buFont typeface="Arial"/>
                <a:buChar char="•"/>
                <a:tabLst>
                  <a:tab pos="183515" algn="l"/>
                  <a:tab pos="184150" algn="l"/>
                </a:tabLst>
              </a:pPr>
              <a:r>
                <a:rPr lang="en-US" altLang="ko-KR" sz="1100" spc="-5" dirty="0" smtClean="0">
                  <a:latin typeface="하나 L" panose="02020603020101020101" pitchFamily="18" charset="-127"/>
                  <a:ea typeface="하나 L" panose="02020603020101020101" pitchFamily="18" charset="-127"/>
                  <a:cs typeface="Calibri"/>
                </a:rPr>
                <a:t>Clustering </a:t>
              </a:r>
              <a:r>
                <a:rPr lang="ko-KR" altLang="en-US" sz="1100" spc="-5" dirty="0" smtClean="0">
                  <a:latin typeface="하나 L" panose="02020603020101020101" pitchFamily="18" charset="-127"/>
                  <a:ea typeface="하나 L" panose="02020603020101020101" pitchFamily="18" charset="-127"/>
                  <a:cs typeface="Calibri"/>
                </a:rPr>
                <a:t>해석</a:t>
              </a:r>
              <a:endParaRPr lang="en-US" altLang="ko-KR" sz="1100" spc="-5" dirty="0" smtClean="0">
                <a:latin typeface="하나 L" panose="02020603020101020101" pitchFamily="18" charset="-127"/>
                <a:ea typeface="하나 L" panose="02020603020101020101" pitchFamily="18" charset="-127"/>
                <a:cs typeface="Calibri"/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8633790" y="1974447"/>
              <a:ext cx="906351" cy="855938"/>
            </a:xfrm>
            <a:prstGeom prst="rect">
              <a:avLst/>
            </a:prstGeom>
            <a:noFill/>
            <a:ln w="25400">
              <a:solidFill>
                <a:srgbClr val="E601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meeting</a:t>
              </a:r>
              <a:endParaRPr lang="en-US" altLang="ko-KR" sz="1200" b="1" dirty="0">
                <a:solidFill>
                  <a:schemeClr val="tx1"/>
                </a:solidFill>
                <a:latin typeface="하나 L" panose="02020603020101020101" pitchFamily="18" charset="-127"/>
                <a:ea typeface="하나 L" panose="02020603020101020101" pitchFamily="18" charset="-127"/>
              </a:endParaRPr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10441503" y="2192398"/>
              <a:ext cx="1516877" cy="369858"/>
            </a:xfrm>
            <a:prstGeom prst="rect">
              <a:avLst/>
            </a:prstGeom>
            <a:noFill/>
            <a:ln w="25400">
              <a:solidFill>
                <a:srgbClr val="E601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보고서 작성</a:t>
              </a:r>
              <a:endParaRPr lang="en-US" altLang="ko-KR" sz="1200" b="1" dirty="0">
                <a:solidFill>
                  <a:schemeClr val="tx1"/>
                </a:solidFill>
                <a:latin typeface="하나 L" panose="02020603020101020101" pitchFamily="18" charset="-127"/>
                <a:ea typeface="하나 L" panose="02020603020101020101" pitchFamily="18" charset="-127"/>
              </a:endParaRPr>
            </a:p>
          </p:txBody>
        </p:sp>
        <p:grpSp>
          <p:nvGrpSpPr>
            <p:cNvPr id="162" name="그룹 161"/>
            <p:cNvGrpSpPr/>
            <p:nvPr/>
          </p:nvGrpSpPr>
          <p:grpSpPr>
            <a:xfrm>
              <a:off x="7690122" y="2338707"/>
              <a:ext cx="848333" cy="103885"/>
              <a:chOff x="6861821" y="2494123"/>
              <a:chExt cx="848443" cy="103860"/>
            </a:xfrm>
            <a:solidFill>
              <a:schemeClr val="tx1"/>
            </a:solidFill>
          </p:grpSpPr>
          <p:sp>
            <p:nvSpPr>
              <p:cNvPr id="179" name="object 20"/>
              <p:cNvSpPr/>
              <p:nvPr/>
            </p:nvSpPr>
            <p:spPr>
              <a:xfrm>
                <a:off x="6861821" y="2536253"/>
                <a:ext cx="764182" cy="61730"/>
              </a:xfrm>
              <a:custGeom>
                <a:avLst/>
                <a:gdLst/>
                <a:ahLst/>
                <a:cxnLst/>
                <a:rect l="l" t="t" r="r" b="b"/>
                <a:pathLst>
                  <a:path w="238125">
                    <a:moveTo>
                      <a:pt x="0" y="0"/>
                    </a:moveTo>
                    <a:lnTo>
                      <a:pt x="237731" y="0"/>
                    </a:lnTo>
                  </a:path>
                </a:pathLst>
              </a:custGeom>
              <a:grp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 sz="3200">
                  <a:latin typeface="하나 L" panose="02020603020101020101" pitchFamily="18" charset="-127"/>
                  <a:ea typeface="하나 L" panose="02020603020101020101" pitchFamily="18" charset="-127"/>
                </a:endParaRPr>
              </a:p>
            </p:txBody>
          </p:sp>
          <p:sp>
            <p:nvSpPr>
              <p:cNvPr id="180" name="object 21"/>
              <p:cNvSpPr/>
              <p:nvPr/>
            </p:nvSpPr>
            <p:spPr>
              <a:xfrm>
                <a:off x="7626003" y="2494123"/>
                <a:ext cx="84261" cy="84261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6200">
                    <a:moveTo>
                      <a:pt x="0" y="0"/>
                    </a:moveTo>
                    <a:lnTo>
                      <a:pt x="0" y="76200"/>
                    </a:lnTo>
                    <a:lnTo>
                      <a:pt x="76200" y="381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 sz="3200">
                  <a:latin typeface="하나 L" panose="02020603020101020101" pitchFamily="18" charset="-127"/>
                  <a:ea typeface="하나 L" panose="02020603020101020101" pitchFamily="18" charset="-127"/>
                </a:endParaRPr>
              </a:p>
            </p:txBody>
          </p:sp>
        </p:grpSp>
        <p:grpSp>
          <p:nvGrpSpPr>
            <p:cNvPr id="163" name="그룹 162"/>
            <p:cNvGrpSpPr/>
            <p:nvPr/>
          </p:nvGrpSpPr>
          <p:grpSpPr>
            <a:xfrm rot="5400000">
              <a:off x="7071654" y="1667780"/>
              <a:ext cx="332431" cy="84250"/>
              <a:chOff x="8058329" y="2494123"/>
              <a:chExt cx="332354" cy="84261"/>
            </a:xfrm>
            <a:solidFill>
              <a:schemeClr val="tx1"/>
            </a:solidFill>
          </p:grpSpPr>
          <p:sp>
            <p:nvSpPr>
              <p:cNvPr id="177" name="object 33"/>
              <p:cNvSpPr/>
              <p:nvPr/>
            </p:nvSpPr>
            <p:spPr>
              <a:xfrm>
                <a:off x="8058329" y="2536254"/>
                <a:ext cx="26261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37490">
                    <a:moveTo>
                      <a:pt x="0" y="0"/>
                    </a:moveTo>
                    <a:lnTo>
                      <a:pt x="237058" y="0"/>
                    </a:lnTo>
                  </a:path>
                </a:pathLst>
              </a:custGeom>
              <a:grp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 sz="3200">
                  <a:latin typeface="하나 L" panose="02020603020101020101" pitchFamily="18" charset="-127"/>
                  <a:ea typeface="하나 L" panose="02020603020101020101" pitchFamily="18" charset="-127"/>
                </a:endParaRPr>
              </a:p>
            </p:txBody>
          </p:sp>
          <p:sp>
            <p:nvSpPr>
              <p:cNvPr id="178" name="object 34"/>
              <p:cNvSpPr/>
              <p:nvPr/>
            </p:nvSpPr>
            <p:spPr>
              <a:xfrm>
                <a:off x="8306422" y="2494123"/>
                <a:ext cx="84261" cy="84261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6200">
                    <a:moveTo>
                      <a:pt x="0" y="0"/>
                    </a:moveTo>
                    <a:lnTo>
                      <a:pt x="0" y="76200"/>
                    </a:lnTo>
                    <a:lnTo>
                      <a:pt x="76200" y="381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 sz="3200">
                  <a:latin typeface="하나 L" panose="02020603020101020101" pitchFamily="18" charset="-127"/>
                  <a:ea typeface="하나 L" panose="02020603020101020101" pitchFamily="18" charset="-127"/>
                </a:endParaRPr>
              </a:p>
            </p:txBody>
          </p:sp>
        </p:grpSp>
        <p:grpSp>
          <p:nvGrpSpPr>
            <p:cNvPr id="164" name="그룹 163"/>
            <p:cNvGrpSpPr/>
            <p:nvPr/>
          </p:nvGrpSpPr>
          <p:grpSpPr>
            <a:xfrm rot="16200000">
              <a:off x="7836952" y="843782"/>
              <a:ext cx="391116" cy="1589280"/>
              <a:chOff x="8343999" y="3278117"/>
              <a:chExt cx="391025" cy="1589487"/>
            </a:xfrm>
          </p:grpSpPr>
          <p:sp>
            <p:nvSpPr>
              <p:cNvPr id="175" name="object 18"/>
              <p:cNvSpPr/>
              <p:nvPr/>
            </p:nvSpPr>
            <p:spPr>
              <a:xfrm>
                <a:off x="8343999" y="4817048"/>
                <a:ext cx="274934" cy="50556"/>
              </a:xfrm>
              <a:custGeom>
                <a:avLst/>
                <a:gdLst/>
                <a:ahLst/>
                <a:cxnLst/>
                <a:rect l="l" t="t" r="r" b="b"/>
                <a:pathLst>
                  <a:path w="374650">
                    <a:moveTo>
                      <a:pt x="0" y="0"/>
                    </a:moveTo>
                    <a:lnTo>
                      <a:pt x="374434" y="0"/>
                    </a:lnTo>
                  </a:path>
                </a:pathLst>
              </a:cu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 sz="3200">
                  <a:latin typeface="하나 L" panose="02020603020101020101" pitchFamily="18" charset="-127"/>
                  <a:ea typeface="하나 L" panose="02020603020101020101" pitchFamily="18" charset="-127"/>
                </a:endParaRPr>
              </a:p>
            </p:txBody>
          </p:sp>
          <p:sp>
            <p:nvSpPr>
              <p:cNvPr id="176" name="object 18"/>
              <p:cNvSpPr/>
              <p:nvPr/>
            </p:nvSpPr>
            <p:spPr>
              <a:xfrm rot="16200000">
                <a:off x="7906518" y="3996328"/>
                <a:ext cx="1546718" cy="110295"/>
              </a:xfrm>
              <a:custGeom>
                <a:avLst/>
                <a:gdLst/>
                <a:ahLst/>
                <a:cxnLst/>
                <a:rect l="l" t="t" r="r" b="b"/>
                <a:pathLst>
                  <a:path w="374650">
                    <a:moveTo>
                      <a:pt x="0" y="0"/>
                    </a:moveTo>
                    <a:lnTo>
                      <a:pt x="374434" y="0"/>
                    </a:lnTo>
                  </a:path>
                </a:pathLst>
              </a:cu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 sz="3200">
                  <a:latin typeface="하나 L" panose="02020603020101020101" pitchFamily="18" charset="-127"/>
                  <a:ea typeface="하나 L" panose="02020603020101020101" pitchFamily="18" charset="-127"/>
                </a:endParaRPr>
              </a:p>
            </p:txBody>
          </p:sp>
        </p:grpSp>
        <p:sp>
          <p:nvSpPr>
            <p:cNvPr id="165" name="object 31"/>
            <p:cNvSpPr txBox="1"/>
            <p:nvPr/>
          </p:nvSpPr>
          <p:spPr>
            <a:xfrm>
              <a:off x="7186105" y="1179283"/>
              <a:ext cx="1590495" cy="2667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62230" algn="ctr">
                <a:lnSpc>
                  <a:spcPct val="150000"/>
                </a:lnSpc>
                <a:spcBef>
                  <a:spcPts val="100"/>
                </a:spcBef>
                <a:tabLst>
                  <a:tab pos="183515" algn="l"/>
                  <a:tab pos="184150" algn="l"/>
                </a:tabLst>
              </a:pPr>
              <a:r>
                <a:rPr lang="en-US" sz="1100" b="1" spc="-5" dirty="0" smtClean="0">
                  <a:latin typeface="하나 L" panose="02020603020101020101" pitchFamily="18" charset="-127"/>
                  <a:ea typeface="하나 L" panose="02020603020101020101" pitchFamily="18" charset="-127"/>
                  <a:cs typeface="Calibri"/>
                </a:rPr>
                <a:t>Feedback</a:t>
              </a:r>
              <a:endParaRPr lang="en-US" sz="1100" b="1" spc="-5" dirty="0">
                <a:latin typeface="하나 L" panose="02020603020101020101" pitchFamily="18" charset="-127"/>
                <a:ea typeface="하나 L" panose="02020603020101020101" pitchFamily="18" charset="-127"/>
                <a:cs typeface="Calibri"/>
              </a:endParaRPr>
            </a:p>
          </p:txBody>
        </p:sp>
        <p:cxnSp>
          <p:nvCxnSpPr>
            <p:cNvPr id="166" name="직선 연결선 165"/>
            <p:cNvCxnSpPr/>
            <p:nvPr/>
          </p:nvCxnSpPr>
          <p:spPr>
            <a:xfrm>
              <a:off x="12337887" y="645000"/>
              <a:ext cx="19852" cy="5213136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직사각형 166"/>
            <p:cNvSpPr/>
            <p:nvPr/>
          </p:nvSpPr>
          <p:spPr>
            <a:xfrm>
              <a:off x="6723568" y="1974447"/>
              <a:ext cx="866289" cy="85593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E601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Clustering</a:t>
              </a:r>
              <a:endParaRPr lang="en-US" altLang="ko-KR" sz="1200" b="1" dirty="0">
                <a:solidFill>
                  <a:schemeClr val="tx1"/>
                </a:solidFill>
                <a:latin typeface="하나 L" panose="02020603020101020101" pitchFamily="18" charset="-127"/>
                <a:ea typeface="하나 L" panose="02020603020101020101" pitchFamily="18" charset="-127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7589857" y="4507962"/>
              <a:ext cx="263295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b="1" dirty="0" smtClean="0">
                  <a:solidFill>
                    <a:schemeClr val="bg1">
                      <a:lumMod val="75000"/>
                    </a:schemeClr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모델링 파트</a:t>
              </a:r>
              <a:endParaRPr lang="ko-KR" altLang="en-US" sz="4000" b="1" dirty="0">
                <a:solidFill>
                  <a:schemeClr val="bg1">
                    <a:lumMod val="75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endParaRPr>
            </a:p>
          </p:txBody>
        </p:sp>
        <p:sp>
          <p:nvSpPr>
            <p:cNvPr id="169" name="object 31"/>
            <p:cNvSpPr txBox="1"/>
            <p:nvPr/>
          </p:nvSpPr>
          <p:spPr>
            <a:xfrm>
              <a:off x="8539700" y="2905126"/>
              <a:ext cx="1839407" cy="132087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84150" marR="62230" indent="-171450">
                <a:lnSpc>
                  <a:spcPct val="150000"/>
                </a:lnSpc>
                <a:spcBef>
                  <a:spcPts val="100"/>
                </a:spcBef>
                <a:buFont typeface="Arial"/>
                <a:buChar char="•"/>
                <a:tabLst>
                  <a:tab pos="183515" algn="l"/>
                  <a:tab pos="184150" algn="l"/>
                </a:tabLst>
              </a:pPr>
              <a:r>
                <a:rPr lang="ko-KR" altLang="en-US" sz="1100" spc="-5" dirty="0" smtClean="0">
                  <a:latin typeface="하나 L" panose="02020603020101020101" pitchFamily="18" charset="-127"/>
                  <a:ea typeface="하나 L" panose="02020603020101020101" pitchFamily="18" charset="-127"/>
                  <a:cs typeface="Calibri"/>
                </a:rPr>
                <a:t>모델 선택</a:t>
              </a:r>
              <a:endParaRPr lang="en-US" altLang="ko-KR" sz="1100" spc="-5" dirty="0" smtClean="0">
                <a:latin typeface="하나 L" panose="02020603020101020101" pitchFamily="18" charset="-127"/>
                <a:ea typeface="하나 L" panose="02020603020101020101" pitchFamily="18" charset="-127"/>
                <a:cs typeface="Calibri"/>
              </a:endParaRPr>
            </a:p>
            <a:p>
              <a:pPr marL="184150" marR="62230" indent="-171450">
                <a:lnSpc>
                  <a:spcPct val="150000"/>
                </a:lnSpc>
                <a:spcBef>
                  <a:spcPts val="100"/>
                </a:spcBef>
                <a:buFont typeface="Arial"/>
                <a:buChar char="•"/>
                <a:tabLst>
                  <a:tab pos="183515" algn="l"/>
                  <a:tab pos="184150" algn="l"/>
                </a:tabLst>
              </a:pPr>
              <a:r>
                <a:rPr lang="ko-KR" altLang="en-US" sz="1100" spc="-5" dirty="0" smtClean="0">
                  <a:latin typeface="하나 L" panose="02020603020101020101" pitchFamily="18" charset="-127"/>
                  <a:ea typeface="하나 L" panose="02020603020101020101" pitchFamily="18" charset="-127"/>
                  <a:cs typeface="Calibri"/>
                </a:rPr>
                <a:t>전처리 파트에서 선별된</a:t>
              </a:r>
              <a:r>
                <a:rPr lang="en-US" altLang="ko-KR" sz="1100" spc="-5" dirty="0">
                  <a:latin typeface="하나 L" panose="02020603020101020101" pitchFamily="18" charset="-127"/>
                  <a:ea typeface="하나 L" panose="02020603020101020101" pitchFamily="18" charset="-127"/>
                  <a:cs typeface="Calibri"/>
                </a:rPr>
                <a:t/>
              </a:r>
              <a:br>
                <a:rPr lang="en-US" altLang="ko-KR" sz="1100" spc="-5" dirty="0">
                  <a:latin typeface="하나 L" panose="02020603020101020101" pitchFamily="18" charset="-127"/>
                  <a:ea typeface="하나 L" panose="02020603020101020101" pitchFamily="18" charset="-127"/>
                  <a:cs typeface="Calibri"/>
                </a:rPr>
              </a:br>
              <a:r>
                <a:rPr lang="ko-KR" altLang="en-US" sz="1100" spc="-5" dirty="0" smtClean="0">
                  <a:latin typeface="하나 L" panose="02020603020101020101" pitchFamily="18" charset="-127"/>
                  <a:ea typeface="하나 L" panose="02020603020101020101" pitchFamily="18" charset="-127"/>
                  <a:cs typeface="Calibri"/>
                </a:rPr>
                <a:t>변수들 중 최종 </a:t>
              </a:r>
              <a:r>
                <a:rPr lang="en-US" altLang="ko-KR" sz="1100" spc="-5" dirty="0" smtClean="0">
                  <a:latin typeface="하나 L" panose="02020603020101020101" pitchFamily="18" charset="-127"/>
                  <a:ea typeface="하나 L" panose="02020603020101020101" pitchFamily="18" charset="-127"/>
                  <a:cs typeface="Calibri"/>
                </a:rPr>
                <a:t>30</a:t>
              </a:r>
              <a:r>
                <a:rPr lang="ko-KR" altLang="en-US" sz="1100" spc="-5" dirty="0" smtClean="0">
                  <a:latin typeface="하나 L" panose="02020603020101020101" pitchFamily="18" charset="-127"/>
                  <a:ea typeface="하나 L" panose="02020603020101020101" pitchFamily="18" charset="-127"/>
                  <a:cs typeface="Calibri"/>
                </a:rPr>
                <a:t>개 선정</a:t>
              </a:r>
              <a:endParaRPr lang="en-US" altLang="ko-KR" sz="1100" spc="-5" dirty="0" smtClean="0">
                <a:latin typeface="하나 L" panose="02020603020101020101" pitchFamily="18" charset="-127"/>
                <a:ea typeface="하나 L" panose="02020603020101020101" pitchFamily="18" charset="-127"/>
                <a:cs typeface="Calibri"/>
              </a:endParaRPr>
            </a:p>
            <a:p>
              <a:pPr marL="184150" marR="62230" indent="-171450">
                <a:lnSpc>
                  <a:spcPct val="150000"/>
                </a:lnSpc>
                <a:spcBef>
                  <a:spcPts val="100"/>
                </a:spcBef>
                <a:buFont typeface="Arial"/>
                <a:buChar char="•"/>
                <a:tabLst>
                  <a:tab pos="183515" algn="l"/>
                  <a:tab pos="184150" algn="l"/>
                </a:tabLst>
              </a:pPr>
              <a:r>
                <a:rPr lang="ko-KR" altLang="en-US" sz="1100" spc="-5" dirty="0" smtClean="0">
                  <a:latin typeface="하나 L" panose="02020603020101020101" pitchFamily="18" charset="-127"/>
                  <a:ea typeface="하나 L" panose="02020603020101020101" pitchFamily="18" charset="-127"/>
                  <a:cs typeface="Calibri"/>
                </a:rPr>
                <a:t>특정 변수에 가중치 부여</a:t>
              </a:r>
              <a:endParaRPr lang="en-US" altLang="ko-KR" sz="1100" spc="-5" dirty="0" smtClean="0">
                <a:latin typeface="하나 L" panose="02020603020101020101" pitchFamily="18" charset="-127"/>
                <a:ea typeface="하나 L" panose="02020603020101020101" pitchFamily="18" charset="-127"/>
                <a:cs typeface="Calibri"/>
              </a:endParaRPr>
            </a:p>
            <a:p>
              <a:pPr marL="184150" marR="62230" indent="-171450">
                <a:lnSpc>
                  <a:spcPct val="150000"/>
                </a:lnSpc>
                <a:spcBef>
                  <a:spcPts val="100"/>
                </a:spcBef>
                <a:buFont typeface="Arial"/>
                <a:buChar char="•"/>
                <a:tabLst>
                  <a:tab pos="183515" algn="l"/>
                  <a:tab pos="184150" algn="l"/>
                </a:tabLst>
              </a:pPr>
              <a:r>
                <a:rPr lang="ko-KR" altLang="en-US" sz="1100" spc="-5" dirty="0" smtClean="0">
                  <a:latin typeface="하나 L" panose="02020603020101020101" pitchFamily="18" charset="-127"/>
                  <a:ea typeface="하나 L" panose="02020603020101020101" pitchFamily="18" charset="-127"/>
                  <a:cs typeface="Calibri"/>
                </a:rPr>
                <a:t>최종 결과 설명</a:t>
              </a:r>
              <a:endParaRPr lang="en-US" altLang="ko-KR" sz="1100" spc="-5" dirty="0" smtClean="0">
                <a:latin typeface="하나 L" panose="02020603020101020101" pitchFamily="18" charset="-127"/>
                <a:ea typeface="하나 L" panose="02020603020101020101" pitchFamily="18" charset="-127"/>
                <a:cs typeface="Calibri"/>
              </a:endParaRPr>
            </a:p>
          </p:txBody>
        </p:sp>
        <p:grpSp>
          <p:nvGrpSpPr>
            <p:cNvPr id="170" name="그룹 169"/>
            <p:cNvGrpSpPr/>
            <p:nvPr/>
          </p:nvGrpSpPr>
          <p:grpSpPr>
            <a:xfrm>
              <a:off x="9556735" y="2338707"/>
              <a:ext cx="848333" cy="103885"/>
              <a:chOff x="6861821" y="2494123"/>
              <a:chExt cx="848443" cy="103860"/>
            </a:xfrm>
            <a:solidFill>
              <a:schemeClr val="tx1"/>
            </a:solidFill>
          </p:grpSpPr>
          <p:sp>
            <p:nvSpPr>
              <p:cNvPr id="173" name="object 20"/>
              <p:cNvSpPr/>
              <p:nvPr/>
            </p:nvSpPr>
            <p:spPr>
              <a:xfrm>
                <a:off x="6861821" y="2536253"/>
                <a:ext cx="764182" cy="61730"/>
              </a:xfrm>
              <a:custGeom>
                <a:avLst/>
                <a:gdLst/>
                <a:ahLst/>
                <a:cxnLst/>
                <a:rect l="l" t="t" r="r" b="b"/>
                <a:pathLst>
                  <a:path w="238125">
                    <a:moveTo>
                      <a:pt x="0" y="0"/>
                    </a:moveTo>
                    <a:lnTo>
                      <a:pt x="237731" y="0"/>
                    </a:lnTo>
                  </a:path>
                </a:pathLst>
              </a:custGeom>
              <a:grp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 sz="3200">
                  <a:latin typeface="하나 L" panose="02020603020101020101" pitchFamily="18" charset="-127"/>
                  <a:ea typeface="하나 L" panose="02020603020101020101" pitchFamily="18" charset="-127"/>
                </a:endParaRPr>
              </a:p>
            </p:txBody>
          </p:sp>
          <p:sp>
            <p:nvSpPr>
              <p:cNvPr id="174" name="object 21"/>
              <p:cNvSpPr/>
              <p:nvPr/>
            </p:nvSpPr>
            <p:spPr>
              <a:xfrm>
                <a:off x="7626003" y="2494123"/>
                <a:ext cx="84261" cy="84261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6200">
                    <a:moveTo>
                      <a:pt x="0" y="0"/>
                    </a:moveTo>
                    <a:lnTo>
                      <a:pt x="0" y="76200"/>
                    </a:lnTo>
                    <a:lnTo>
                      <a:pt x="76200" y="381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 sz="3200">
                  <a:latin typeface="하나 L" panose="02020603020101020101" pitchFamily="18" charset="-127"/>
                  <a:ea typeface="하나 L" panose="02020603020101020101" pitchFamily="18" charset="-127"/>
                </a:endParaRPr>
              </a:p>
            </p:txBody>
          </p:sp>
        </p:grpSp>
        <p:sp>
          <p:nvSpPr>
            <p:cNvPr id="171" name="object 31"/>
            <p:cNvSpPr txBox="1"/>
            <p:nvPr/>
          </p:nvSpPr>
          <p:spPr>
            <a:xfrm>
              <a:off x="10419684" y="2888636"/>
              <a:ext cx="1590495" cy="2667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84150" marR="62230" indent="-171450">
                <a:lnSpc>
                  <a:spcPct val="150000"/>
                </a:lnSpc>
                <a:spcBef>
                  <a:spcPts val="100"/>
                </a:spcBef>
                <a:buFont typeface="Arial"/>
                <a:buChar char="•"/>
                <a:tabLst>
                  <a:tab pos="183515" algn="l"/>
                  <a:tab pos="184150" algn="l"/>
                </a:tabLst>
              </a:pPr>
              <a:r>
                <a:rPr lang="ko-KR" altLang="en-US" sz="1100" spc="-5" dirty="0" smtClean="0">
                  <a:latin typeface="하나 L" panose="02020603020101020101" pitchFamily="18" charset="-127"/>
                  <a:ea typeface="하나 L" panose="02020603020101020101" pitchFamily="18" charset="-127"/>
                  <a:cs typeface="Calibri"/>
                </a:rPr>
                <a:t>활용 방안 </a:t>
              </a:r>
              <a:r>
                <a:rPr lang="en-US" altLang="ko-KR" sz="1100" spc="-5" dirty="0" smtClean="0">
                  <a:latin typeface="하나 L" panose="02020603020101020101" pitchFamily="18" charset="-127"/>
                  <a:ea typeface="하나 L" panose="02020603020101020101" pitchFamily="18" charset="-127"/>
                  <a:cs typeface="Calibri"/>
                </a:rPr>
                <a:t>&amp; </a:t>
              </a:r>
              <a:r>
                <a:rPr lang="ko-KR" altLang="en-US" sz="1100" spc="-5" dirty="0" smtClean="0">
                  <a:latin typeface="하나 L" panose="02020603020101020101" pitchFamily="18" charset="-127"/>
                  <a:ea typeface="하나 L" panose="02020603020101020101" pitchFamily="18" charset="-127"/>
                  <a:cs typeface="Calibri"/>
                </a:rPr>
                <a:t>발전 방향</a:t>
              </a:r>
              <a:endParaRPr lang="en-US" altLang="ko-KR" sz="1100" spc="-5" dirty="0" smtClean="0">
                <a:latin typeface="하나 L" panose="02020603020101020101" pitchFamily="18" charset="-127"/>
                <a:ea typeface="하나 L" panose="02020603020101020101" pitchFamily="18" charset="-127"/>
                <a:cs typeface="Calibri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6511691" y="2149384"/>
              <a:ext cx="16665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　</a:t>
              </a:r>
              <a:endParaRPr lang="ko-KR" altLang="en-US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6497624" y="1527510"/>
            <a:ext cx="53446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지속적인 미팅 진행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</a:t>
            </a:r>
            <a:r>
              <a:rPr lang="ko-KR" altLang="en-US" sz="1600" dirty="0" smtClean="0"/>
              <a:t>주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회 이재열 팀장님 </a:t>
            </a:r>
            <a:r>
              <a:rPr lang="en-US" altLang="ko-KR" sz="1600" dirty="0" smtClean="0"/>
              <a:t>&amp; </a:t>
            </a:r>
            <a:r>
              <a:rPr lang="ko-KR" altLang="en-US" sz="1600" dirty="0" smtClean="0"/>
              <a:t>이영호 차장님 미팅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</a:t>
            </a:r>
            <a:r>
              <a:rPr lang="ko-KR" altLang="en-US" sz="1600" dirty="0" smtClean="0"/>
              <a:t>주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회 영업 </a:t>
            </a:r>
            <a:r>
              <a:rPr lang="ko-KR" altLang="en-US" sz="1600" dirty="0" err="1" smtClean="0"/>
              <a:t>성과팀</a:t>
            </a:r>
            <a:r>
              <a:rPr lang="ko-KR" altLang="en-US" sz="1600" dirty="0" smtClean="0"/>
              <a:t> 미팅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미팅을 통해 현업자의 의견 반영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최종 변수 선택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추가 파생 변수 발굴</a:t>
            </a:r>
            <a:endParaRPr lang="ko-KR" altLang="en-US" sz="1600" dirty="0"/>
          </a:p>
        </p:txBody>
      </p:sp>
      <p:sp>
        <p:nvSpPr>
          <p:cNvPr id="44" name="직사각형 43"/>
          <p:cNvSpPr/>
          <p:nvPr/>
        </p:nvSpPr>
        <p:spPr>
          <a:xfrm>
            <a:off x="12052407" y="111650"/>
            <a:ext cx="138006" cy="332562"/>
          </a:xfrm>
          <a:prstGeom prst="rect">
            <a:avLst/>
          </a:prstGeom>
          <a:solidFill>
            <a:srgbClr val="D4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>
              <a:solidFill>
                <a:srgbClr val="00A8A8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8005" y="182893"/>
            <a:ext cx="4847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프로젝트 결과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372935" y="117229"/>
            <a:ext cx="5685217" cy="338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en-US" altLang="ko-KR" sz="1600" b="1" dirty="0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[</a:t>
            </a:r>
            <a:r>
              <a:rPr lang="ko-KR" altLang="en-US" sz="1600" b="1" dirty="0" err="1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이탈률을</a:t>
            </a:r>
            <a:r>
              <a:rPr lang="ko-KR" altLang="en-US" sz="1600" b="1" dirty="0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 고려한 </a:t>
            </a:r>
            <a:r>
              <a:rPr lang="ko-KR" altLang="en-US" sz="1600" b="1" dirty="0" err="1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클러스터링</a:t>
            </a:r>
            <a:r>
              <a:rPr lang="en-US" altLang="ko-KR" sz="1600" b="1" dirty="0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]</a:t>
            </a:r>
            <a:endParaRPr lang="en-US" altLang="ko-KR" sz="1600" b="1" dirty="0">
              <a:solidFill>
                <a:schemeClr val="bg2">
                  <a:lumMod val="90000"/>
                </a:schemeClr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0" y="215417"/>
            <a:ext cx="138006" cy="355569"/>
          </a:xfrm>
          <a:prstGeom prst="rect">
            <a:avLst/>
          </a:prstGeom>
          <a:solidFill>
            <a:srgbClr val="00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A8A8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pic>
        <p:nvPicPr>
          <p:cNvPr id="36" name="Picture 2" descr="https://feedzai.com/wp-content/uploads/2016/08/People-icon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674" l="0" r="100000">
                        <a14:foregroundMark x1="19158" y1="65416" x2="38421" y2="99511"/>
                        <a14:foregroundMark x1="1684" y1="37684" x2="16526" y2="64600"/>
                        <a14:foregroundMark x1="7368" y1="20228" x2="16947" y2="26101"/>
                        <a14:foregroundMark x1="7789" y1="25775" x2="10211" y2="26754"/>
                        <a14:foregroundMark x1="10421" y1="11909" x2="12632" y2="15661"/>
                        <a14:foregroundMark x1="13579" y1="6362" x2="15684" y2="12561"/>
                        <a14:foregroundMark x1="5789" y1="5873" x2="9158" y2="12398"/>
                        <a14:backgroundMark x1="96211" y1="6852" x2="96842" y2="114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481" t="675" r="167" b="66959"/>
          <a:stretch/>
        </p:blipFill>
        <p:spPr bwMode="auto">
          <a:xfrm>
            <a:off x="7868930" y="4046126"/>
            <a:ext cx="1741942" cy="1722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8016731" y="5768840"/>
            <a:ext cx="1707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하나 L" panose="02020603020101020101" pitchFamily="18" charset="-127"/>
                <a:ea typeface="하나 L" panose="02020603020101020101" pitchFamily="18" charset="-127"/>
              </a:rPr>
              <a:t>[</a:t>
            </a:r>
            <a:r>
              <a:rPr lang="ko-KR" altLang="en-US" sz="1600" b="1" dirty="0" smtClean="0">
                <a:latin typeface="하나 L" panose="02020603020101020101" pitchFamily="18" charset="-127"/>
                <a:ea typeface="하나 L" panose="02020603020101020101" pitchFamily="18" charset="-127"/>
              </a:rPr>
              <a:t>성과평가 팀</a:t>
            </a:r>
            <a:r>
              <a:rPr lang="en-US" altLang="ko-KR" sz="1600" b="1" dirty="0" smtClean="0">
                <a:latin typeface="하나 L" panose="02020603020101020101" pitchFamily="18" charset="-127"/>
                <a:ea typeface="하나 L" panose="02020603020101020101" pitchFamily="18" charset="-127"/>
              </a:rPr>
              <a:t>]</a:t>
            </a:r>
            <a:endParaRPr lang="ko-KR" altLang="en-US" sz="1600" b="1" dirty="0"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778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E90A-435B-40DA-BA28-1461FC8170D1}" type="slidenum">
              <a:rPr lang="ko-KR" altLang="en-US" smtClean="0"/>
              <a:t>17</a:t>
            </a:fld>
            <a:endParaRPr lang="ko-KR" altLang="en-US" dirty="0"/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080" y="1585967"/>
            <a:ext cx="3792327" cy="3615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372" y="1623112"/>
            <a:ext cx="3532905" cy="3578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138005" y="1360081"/>
            <a:ext cx="3862495" cy="4222545"/>
            <a:chOff x="138005" y="2002649"/>
            <a:chExt cx="3862495" cy="4222545"/>
          </a:xfrm>
        </p:grpSpPr>
        <p:grpSp>
          <p:nvGrpSpPr>
            <p:cNvPr id="4" name="그룹 3"/>
            <p:cNvGrpSpPr/>
            <p:nvPr/>
          </p:nvGrpSpPr>
          <p:grpSpPr>
            <a:xfrm>
              <a:off x="138005" y="2032000"/>
              <a:ext cx="3862495" cy="4193194"/>
              <a:chOff x="299528" y="1244600"/>
              <a:chExt cx="6977571" cy="5261780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9528" y="1244600"/>
                <a:ext cx="6977571" cy="52617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" name="TextBox 2"/>
              <p:cNvSpPr txBox="1"/>
              <p:nvPr/>
            </p:nvSpPr>
            <p:spPr>
              <a:xfrm>
                <a:off x="1168399" y="1905000"/>
                <a:ext cx="1084299" cy="4827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5</a:t>
                </a:r>
                <a:r>
                  <a:rPr lang="ko-KR" altLang="en-US" b="1" dirty="0" smtClean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번</a:t>
                </a:r>
                <a:endParaRPr lang="ko-KR" altLang="en-US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594220" y="3965842"/>
                <a:ext cx="1318679" cy="4827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4</a:t>
                </a:r>
                <a:r>
                  <a:rPr lang="ko-KR" altLang="en-US" b="1" dirty="0" smtClean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번</a:t>
                </a:r>
                <a:endParaRPr lang="ko-KR" altLang="en-US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888912" y="3875490"/>
                <a:ext cx="1045627" cy="4827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1</a:t>
                </a:r>
                <a:r>
                  <a:rPr lang="ko-KR" altLang="en-US" b="1" dirty="0" smtClean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번</a:t>
                </a:r>
                <a:endParaRPr lang="ko-KR" altLang="en-US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566489" y="3875490"/>
                <a:ext cx="1412511" cy="4827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3</a:t>
                </a:r>
                <a:r>
                  <a:rPr lang="ko-KR" altLang="en-US" b="1" dirty="0" smtClean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번</a:t>
                </a:r>
                <a:endParaRPr lang="ko-KR" altLang="en-US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207591" y="3862787"/>
                <a:ext cx="1060726" cy="4827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2</a:t>
                </a:r>
                <a:r>
                  <a:rPr lang="ko-KR" altLang="en-US" b="1" dirty="0" smtClean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번</a:t>
                </a:r>
                <a:endParaRPr lang="ko-KR" altLang="en-US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419260" y="2002649"/>
              <a:ext cx="2469261" cy="3847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mtClean="0"/>
                <a:t>계층적 군집분석</a:t>
              </a:r>
              <a:endParaRPr lang="ko-KR" alt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035936" y="1360081"/>
            <a:ext cx="2801744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K-means</a:t>
            </a:r>
            <a:r>
              <a:rPr lang="ko-KR" altLang="en-US" dirty="0" smtClean="0"/>
              <a:t> 군집분석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260080" y="1360081"/>
            <a:ext cx="3362960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가우시안</a:t>
            </a:r>
            <a:r>
              <a:rPr lang="ko-KR" altLang="en-US" dirty="0" smtClean="0"/>
              <a:t> 혼합 군집분석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38005" y="1155752"/>
            <a:ext cx="3897931" cy="4338320"/>
          </a:xfrm>
          <a:prstGeom prst="rect">
            <a:avLst/>
          </a:prstGeom>
          <a:noFill/>
          <a:ln w="38100">
            <a:solidFill>
              <a:srgbClr val="E601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19260" y="5659120"/>
            <a:ext cx="1120378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dirty="0" err="1" smtClean="0"/>
              <a:t>현업자들도</a:t>
            </a:r>
            <a:r>
              <a:rPr lang="ko-KR" altLang="en-US" dirty="0" smtClean="0"/>
              <a:t> 직관적으로 해석 가능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dirty="0" smtClean="0"/>
              <a:t>계층적 군집 분석은 </a:t>
            </a:r>
            <a:r>
              <a:rPr lang="ko-KR" altLang="en-US" dirty="0" err="1" smtClean="0"/>
              <a:t>계산량이</a:t>
            </a:r>
            <a:r>
              <a:rPr lang="ko-KR" altLang="en-US" dirty="0" smtClean="0"/>
              <a:t> 많아 오래 걸리지만 분석 대상이 </a:t>
            </a:r>
            <a:r>
              <a:rPr lang="en-US" altLang="ko-KR" dirty="0" smtClean="0"/>
              <a:t>136</a:t>
            </a:r>
            <a:r>
              <a:rPr lang="ko-KR" altLang="en-US" dirty="0" smtClean="0"/>
              <a:t>개이므로 오래 걸리지 않음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12052407" y="111650"/>
            <a:ext cx="138006" cy="332562"/>
          </a:xfrm>
          <a:prstGeom prst="rect">
            <a:avLst/>
          </a:prstGeom>
          <a:solidFill>
            <a:srgbClr val="D4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>
              <a:solidFill>
                <a:srgbClr val="00A8A8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8005" y="182893"/>
            <a:ext cx="4847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프로젝트 결과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372935" y="117229"/>
            <a:ext cx="5685217" cy="338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en-US" altLang="ko-KR" sz="1600" b="1" dirty="0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[</a:t>
            </a:r>
            <a:r>
              <a:rPr lang="ko-KR" altLang="en-US" sz="1600" b="1" dirty="0" err="1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이탈률을</a:t>
            </a:r>
            <a:r>
              <a:rPr lang="ko-KR" altLang="en-US" sz="1600" b="1" dirty="0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 고려한 </a:t>
            </a:r>
            <a:r>
              <a:rPr lang="ko-KR" altLang="en-US" sz="1600" b="1" dirty="0" err="1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클러스터링</a:t>
            </a:r>
            <a:r>
              <a:rPr lang="en-US" altLang="ko-KR" sz="1600" b="1" dirty="0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]</a:t>
            </a:r>
            <a:endParaRPr lang="en-US" altLang="ko-KR" sz="1600" b="1" dirty="0">
              <a:solidFill>
                <a:schemeClr val="bg2">
                  <a:lumMod val="90000"/>
                </a:schemeClr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215417"/>
            <a:ext cx="138006" cy="355569"/>
          </a:xfrm>
          <a:prstGeom prst="rect">
            <a:avLst/>
          </a:prstGeom>
          <a:solidFill>
            <a:srgbClr val="00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A8A8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299011" y="730880"/>
            <a:ext cx="3460190" cy="338554"/>
            <a:chOff x="299049" y="4192759"/>
            <a:chExt cx="3460641" cy="338476"/>
          </a:xfrm>
        </p:grpSpPr>
        <p:sp>
          <p:nvSpPr>
            <p:cNvPr id="42" name="TextBox 41"/>
            <p:cNvSpPr txBox="1"/>
            <p:nvPr/>
          </p:nvSpPr>
          <p:spPr>
            <a:xfrm>
              <a:off x="419314" y="4192759"/>
              <a:ext cx="3340376" cy="338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하나 L" panose="02020603020101020101" pitchFamily="18" charset="-127"/>
                  <a:ea typeface="하나 L" panose="02020603020101020101" pitchFamily="18" charset="-127"/>
                </a:rPr>
                <a:t>중간 발표 이후 진행사항 </a:t>
              </a:r>
              <a:r>
                <a:rPr lang="en-US" altLang="ko-KR" sz="1600" dirty="0" smtClean="0">
                  <a:latin typeface="하나 L" panose="02020603020101020101" pitchFamily="18" charset="-127"/>
                  <a:ea typeface="하나 L" panose="02020603020101020101" pitchFamily="18" charset="-127"/>
                </a:rPr>
                <a:t>– </a:t>
              </a:r>
              <a:r>
                <a:rPr lang="ko-KR" altLang="en-US" sz="1600" dirty="0" smtClean="0">
                  <a:latin typeface="하나 L" panose="02020603020101020101" pitchFamily="18" charset="-127"/>
                  <a:ea typeface="하나 L" panose="02020603020101020101" pitchFamily="18" charset="-127"/>
                </a:rPr>
                <a:t>선택</a:t>
              </a:r>
              <a:endParaRPr lang="en-US" altLang="ko-KR" sz="1600" dirty="0">
                <a:latin typeface="하나 L" panose="02020603020101020101" pitchFamily="18" charset="-127"/>
                <a:ea typeface="하나 L" panose="02020603020101020101" pitchFamily="18" charset="-127"/>
              </a:endParaRPr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299049" y="4220314"/>
              <a:ext cx="138023" cy="252665"/>
              <a:chOff x="299568" y="1429451"/>
              <a:chExt cx="138023" cy="252665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299568" y="1532236"/>
                <a:ext cx="138023" cy="149880"/>
              </a:xfrm>
              <a:prstGeom prst="rect">
                <a:avLst/>
              </a:prstGeom>
              <a:solidFill>
                <a:srgbClr val="00A8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A8A8"/>
                  </a:solidFill>
                  <a:latin typeface="하나 L" panose="02020603020101020101" pitchFamily="18" charset="-127"/>
                  <a:ea typeface="하나 L" panose="02020603020101020101" pitchFamily="18" charset="-127"/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300086" y="1429451"/>
                <a:ext cx="136986" cy="64770"/>
              </a:xfrm>
              <a:prstGeom prst="rect">
                <a:avLst/>
              </a:prstGeom>
              <a:solidFill>
                <a:srgbClr val="E601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A8A8"/>
                  </a:solidFill>
                  <a:latin typeface="하나 L" panose="02020603020101020101" pitchFamily="18" charset="-127"/>
                  <a:ea typeface="하나 L" panose="02020603020101020101" pitchFamily="18" charset="-127"/>
                </a:endParaRPr>
              </a:p>
            </p:txBody>
          </p:sp>
        </p:grpSp>
      </p:grp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239394"/>
              </p:ext>
            </p:extLst>
          </p:nvPr>
        </p:nvGraphicFramePr>
        <p:xfrm>
          <a:off x="4281755" y="1340984"/>
          <a:ext cx="7770652" cy="402072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4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5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509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  <a:latin typeface="하나 M" pitchFamily="18" charset="-127"/>
                          <a:ea typeface="하나 M" pitchFamily="18" charset="-127"/>
                        </a:rPr>
                        <a:t>계층적 군집 </a:t>
                      </a:r>
                      <a:r>
                        <a:rPr lang="ko-KR" altLang="en-US" sz="2000" b="1" dirty="0" err="1" smtClean="0">
                          <a:solidFill>
                            <a:schemeClr val="bg1"/>
                          </a:solidFill>
                          <a:latin typeface="하나 M" pitchFamily="18" charset="-127"/>
                          <a:ea typeface="하나 M" pitchFamily="18" charset="-127"/>
                        </a:rPr>
                        <a:t>클러스터별</a:t>
                      </a:r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  <a:latin typeface="하나 M" pitchFamily="18" charset="-127"/>
                          <a:ea typeface="하나 M" pitchFamily="18" charset="-127"/>
                        </a:rPr>
                        <a:t> 지점 개수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anchor="ctr">
                    <a:solidFill>
                      <a:srgbClr val="00465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anchor="ctr">
                    <a:solidFill>
                      <a:srgbClr val="00A8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0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  <a:latin typeface="하나 M" pitchFamily="18" charset="-127"/>
                          <a:ea typeface="하나 M" pitchFamily="18" charset="-127"/>
                        </a:rPr>
                        <a:t>Clustering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anchor="ctr">
                    <a:solidFill>
                      <a:srgbClr val="00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  <a:latin typeface="하나 M" pitchFamily="18" charset="-127"/>
                          <a:ea typeface="하나 M" pitchFamily="18" charset="-127"/>
                        </a:rPr>
                        <a:t>은행 지점</a:t>
                      </a:r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  <a:latin typeface="하나 M" pitchFamily="18" charset="-127"/>
                          <a:ea typeface="하나 M" pitchFamily="18" charset="-127"/>
                        </a:rPr>
                        <a:t>(</a:t>
                      </a:r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  <a:latin typeface="하나 M" pitchFamily="18" charset="-127"/>
                          <a:ea typeface="하나 M" pitchFamily="18" charset="-127"/>
                        </a:rPr>
                        <a:t>총 </a:t>
                      </a:r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  <a:latin typeface="하나 M" pitchFamily="18" charset="-127"/>
                          <a:ea typeface="하나 M" pitchFamily="18" charset="-127"/>
                        </a:rPr>
                        <a:t>136</a:t>
                      </a:r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  <a:latin typeface="하나 M" pitchFamily="18" charset="-127"/>
                          <a:ea typeface="하나 M" pitchFamily="18" charset="-127"/>
                        </a:rPr>
                        <a:t>개 지점</a:t>
                      </a:r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  <a:latin typeface="하나 M" pitchFamily="18" charset="-127"/>
                          <a:ea typeface="하나 M" pitchFamily="18" charset="-127"/>
                        </a:rPr>
                        <a:t>)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anchor="ctr">
                    <a:solidFill>
                      <a:srgbClr val="00A8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0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하나 M" pitchFamily="18" charset="-127"/>
                          <a:ea typeface="하나 M" pitchFamily="18" charset="-127"/>
                        </a:rPr>
                        <a:t>1</a:t>
                      </a:r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  <a:latin typeface="하나 M" pitchFamily="18" charset="-127"/>
                          <a:ea typeface="하나 M" pitchFamily="18" charset="-127"/>
                        </a:rPr>
                        <a:t>번 군집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45581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하나 M" pitchFamily="18" charset="-127"/>
                          <a:ea typeface="하나 M" pitchFamily="18" charset="-127"/>
                        </a:rPr>
                        <a:t> 42</a:t>
                      </a:r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  <a:latin typeface="하나 M" pitchFamily="18" charset="-127"/>
                          <a:ea typeface="하나 M" pitchFamily="18" charset="-127"/>
                        </a:rPr>
                        <a:t>개 지점</a:t>
                      </a: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하나 M" pitchFamily="18" charset="-127"/>
                          <a:ea typeface="하나 M" pitchFamily="18" charset="-127"/>
                        </a:rPr>
                        <a:t> </a:t>
                      </a:r>
                      <a:endParaRPr lang="ko-KR" altLang="en-US" sz="2000" b="1" dirty="0" smtClean="0">
                        <a:solidFill>
                          <a:schemeClr val="tx1"/>
                        </a:solidFill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0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하나 M" pitchFamily="18" charset="-127"/>
                          <a:ea typeface="하나 M" pitchFamily="18" charset="-127"/>
                        </a:rPr>
                        <a:t>2</a:t>
                      </a:r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  <a:latin typeface="하나 M" pitchFamily="18" charset="-127"/>
                          <a:ea typeface="하나 M" pitchFamily="18" charset="-127"/>
                        </a:rPr>
                        <a:t>번 군집</a:t>
                      </a:r>
                      <a:endParaRPr lang="en-US" altLang="ko-KR" sz="2000" b="1" dirty="0" smtClean="0">
                        <a:solidFill>
                          <a:schemeClr val="tx1"/>
                        </a:solidFill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effectLst/>
                          <a:latin typeface="하나 M" pitchFamily="18" charset="-127"/>
                          <a:ea typeface="하나 M" pitchFamily="18" charset="-127"/>
                        </a:rPr>
                        <a:t>8</a:t>
                      </a:r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  <a:effectLst/>
                          <a:latin typeface="하나 M" pitchFamily="18" charset="-127"/>
                          <a:ea typeface="하나 M" pitchFamily="18" charset="-127"/>
                        </a:rPr>
                        <a:t>개 지점</a:t>
                      </a:r>
                      <a:endParaRPr lang="en-US" altLang="ko-KR" sz="2000" b="1" dirty="0">
                        <a:solidFill>
                          <a:schemeClr val="tx1"/>
                        </a:solidFill>
                        <a:effectLst/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marL="57150" marR="0" marT="0" marB="762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50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하나 M" pitchFamily="18" charset="-127"/>
                          <a:ea typeface="하나 M" pitchFamily="18" charset="-127"/>
                        </a:rPr>
                        <a:t>3</a:t>
                      </a:r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  <a:latin typeface="하나 M" pitchFamily="18" charset="-127"/>
                          <a:ea typeface="하나 M" pitchFamily="18" charset="-127"/>
                        </a:rPr>
                        <a:t>번 군집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effectLst/>
                          <a:latin typeface="하나 M" pitchFamily="18" charset="-127"/>
                          <a:ea typeface="하나 M" pitchFamily="18" charset="-127"/>
                        </a:rPr>
                        <a:t>57</a:t>
                      </a:r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  <a:effectLst/>
                          <a:latin typeface="하나 M" pitchFamily="18" charset="-127"/>
                          <a:ea typeface="하나 M" pitchFamily="18" charset="-127"/>
                        </a:rPr>
                        <a:t>개 지점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marL="57150" marR="0" marT="0" marB="762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50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하나 M" pitchFamily="18" charset="-127"/>
                          <a:ea typeface="하나 M" pitchFamily="18" charset="-127"/>
                        </a:rPr>
                        <a:t>4</a:t>
                      </a:r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  <a:latin typeface="하나 M" pitchFamily="18" charset="-127"/>
                          <a:ea typeface="하나 M" pitchFamily="18" charset="-127"/>
                        </a:rPr>
                        <a:t>번 군집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하나 M" pitchFamily="18" charset="-127"/>
                          <a:ea typeface="하나 M" pitchFamily="18" charset="-127"/>
                        </a:rPr>
                        <a:t>44</a:t>
                      </a:r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  <a:latin typeface="하나 M" pitchFamily="18" charset="-127"/>
                          <a:ea typeface="하나 M" pitchFamily="18" charset="-127"/>
                        </a:rPr>
                        <a:t>개 지점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marL="57150" marR="0" marT="0" marB="762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01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하나 M" pitchFamily="18" charset="-127"/>
                          <a:ea typeface="하나 M" pitchFamily="18" charset="-127"/>
                        </a:rPr>
                        <a:t>5</a:t>
                      </a:r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  <a:latin typeface="하나 M" pitchFamily="18" charset="-127"/>
                          <a:ea typeface="하나 M" pitchFamily="18" charset="-127"/>
                        </a:rPr>
                        <a:t>번 군집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effectLst/>
                          <a:latin typeface="하나 M" pitchFamily="18" charset="-127"/>
                          <a:ea typeface="하나 M" pitchFamily="18" charset="-127"/>
                        </a:rPr>
                        <a:t> 1</a:t>
                      </a:r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  <a:effectLst/>
                          <a:latin typeface="하나 M" pitchFamily="18" charset="-127"/>
                          <a:ea typeface="하나 M" pitchFamily="18" charset="-127"/>
                        </a:rPr>
                        <a:t>개 지점</a:t>
                      </a:r>
                      <a:endParaRPr lang="en-US" altLang="ko-KR" sz="2000" b="1" dirty="0">
                        <a:solidFill>
                          <a:schemeClr val="tx1"/>
                        </a:solidFill>
                        <a:effectLst/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335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/>
        </p:nvGrpSpPr>
        <p:grpSpPr>
          <a:xfrm>
            <a:off x="299011" y="730878"/>
            <a:ext cx="5969709" cy="338554"/>
            <a:chOff x="299049" y="4192757"/>
            <a:chExt cx="5970487" cy="338476"/>
          </a:xfrm>
        </p:grpSpPr>
        <p:sp>
          <p:nvSpPr>
            <p:cNvPr id="30" name="TextBox 29"/>
            <p:cNvSpPr txBox="1"/>
            <p:nvPr/>
          </p:nvSpPr>
          <p:spPr>
            <a:xfrm>
              <a:off x="419314" y="4192757"/>
              <a:ext cx="5850222" cy="338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ko-KR" sz="1600" b="1" dirty="0" smtClean="0">
                  <a:solidFill>
                    <a:prstClr val="black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Clustering</a:t>
              </a:r>
              <a:endParaRPr lang="en-US" altLang="ko-KR" sz="1600" b="1" dirty="0">
                <a:solidFill>
                  <a:prstClr val="black"/>
                </a:solidFill>
                <a:latin typeface="하나 L" panose="02020603020101020101" pitchFamily="18" charset="-127"/>
                <a:ea typeface="하나 L" panose="02020603020101020101" pitchFamily="18" charset="-127"/>
              </a:endParaRPr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299049" y="4220314"/>
              <a:ext cx="138023" cy="252665"/>
              <a:chOff x="299568" y="1429451"/>
              <a:chExt cx="138023" cy="252665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299568" y="1532236"/>
                <a:ext cx="138023" cy="149880"/>
              </a:xfrm>
              <a:prstGeom prst="rect">
                <a:avLst/>
              </a:prstGeom>
              <a:solidFill>
                <a:srgbClr val="00A8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A8A8"/>
                  </a:solidFill>
                  <a:latin typeface="하나 L" panose="02020603020101020101" pitchFamily="18" charset="-127"/>
                  <a:ea typeface="하나 L" panose="02020603020101020101" pitchFamily="18" charset="-127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300086" y="1429451"/>
                <a:ext cx="136986" cy="64770"/>
              </a:xfrm>
              <a:prstGeom prst="rect">
                <a:avLst/>
              </a:prstGeom>
              <a:solidFill>
                <a:srgbClr val="E601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A8A8"/>
                  </a:solidFill>
                  <a:latin typeface="하나 L" panose="02020603020101020101" pitchFamily="18" charset="-127"/>
                  <a:ea typeface="하나 L" panose="02020603020101020101" pitchFamily="18" charset="-127"/>
                </a:endParaRPr>
              </a:p>
            </p:txBody>
          </p:sp>
        </p:grpSp>
      </p:grp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E90A-435B-40DA-BA28-1461FC8170D1}" type="slidenum">
              <a:rPr lang="ko-KR" altLang="en-US" smtClean="0"/>
              <a:t>18</a:t>
            </a:fld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811819"/>
              </p:ext>
            </p:extLst>
          </p:nvPr>
        </p:nvGraphicFramePr>
        <p:xfrm>
          <a:off x="368013" y="1287051"/>
          <a:ext cx="11564744" cy="54312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60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04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latin typeface="하나 M" pitchFamily="18" charset="-127"/>
                          <a:ea typeface="하나 M" pitchFamily="18" charset="-127"/>
                        </a:rPr>
                        <a:t>군집번호</a:t>
                      </a:r>
                      <a:endParaRPr lang="ko-KR" altLang="en-US" sz="1800" b="0" dirty="0"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anchor="ctr">
                    <a:solidFill>
                      <a:srgbClr val="00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latin typeface="하나 M" pitchFamily="18" charset="-127"/>
                          <a:ea typeface="하나 M" pitchFamily="18" charset="-127"/>
                        </a:rPr>
                        <a:t>은행 지점</a:t>
                      </a:r>
                      <a:endParaRPr lang="ko-KR" altLang="en-US" sz="1800" b="0" dirty="0"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anchor="ctr">
                    <a:solidFill>
                      <a:srgbClr val="00A8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35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하나 M" pitchFamily="18" charset="-127"/>
                          <a:ea typeface="하나 M" pitchFamily="18" charset="-127"/>
                        </a:rPr>
                        <a:t>1</a:t>
                      </a:r>
                      <a:r>
                        <a:rPr lang="ko-KR" altLang="en-US" sz="1600" b="0" dirty="0" smtClean="0">
                          <a:latin typeface="하나 M" pitchFamily="18" charset="-127"/>
                          <a:ea typeface="하나 M" pitchFamily="18" charset="-127"/>
                        </a:rPr>
                        <a:t>번 군집</a:t>
                      </a:r>
                      <a:endParaRPr lang="ko-KR" altLang="en-US" sz="1600" b="0" dirty="0"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45581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가락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구리중앙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구미중앙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김포대로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남동중앙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err="1" smtClean="0">
                          <a:latin typeface="하나 M" pitchFamily="18" charset="-127"/>
                          <a:ea typeface="하나 M" pitchFamily="18" charset="-127"/>
                        </a:rPr>
                        <a:t>노은역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err="1" smtClean="0">
                          <a:latin typeface="하나 M" pitchFamily="18" charset="-127"/>
                          <a:ea typeface="하나 M" pitchFamily="18" charset="-127"/>
                        </a:rPr>
                        <a:t>녹산기업센터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당진시청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대구기업금융센터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동수원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</a:t>
                      </a:r>
                      <a:r>
                        <a:rPr lang="en-US" altLang="ko-KR" sz="1200" baseline="0" dirty="0" smtClean="0">
                          <a:latin typeface="하나 M" pitchFamily="18" charset="-127"/>
                          <a:ea typeface="하나 M" pitchFamily="18" charset="-127"/>
                        </a:rPr>
                        <a:t> </a:t>
                      </a:r>
                    </a:p>
                    <a:p>
                      <a:pPr marL="0" marR="0" indent="0" algn="l" defTabSz="945581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마산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부평중앙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사상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상무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성서기업센터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성서비즈니스센터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err="1" smtClean="0">
                          <a:latin typeface="하나 M" pitchFamily="18" charset="-127"/>
                          <a:ea typeface="하나 M" pitchFamily="18" charset="-127"/>
                        </a:rPr>
                        <a:t>시흥남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안산중앙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안양중앙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err="1" smtClean="0">
                          <a:latin typeface="하나 M" pitchFamily="18" charset="-127"/>
                          <a:ea typeface="하나 M" pitchFamily="18" charset="-127"/>
                        </a:rPr>
                        <a:t>온천동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</a:t>
                      </a:r>
                    </a:p>
                    <a:p>
                      <a:pPr marL="0" marR="0" indent="0" algn="l" defTabSz="945581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의정부중앙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err="1" smtClean="0">
                          <a:latin typeface="하나 M" pitchFamily="18" charset="-127"/>
                          <a:ea typeface="하나 M" pitchFamily="18" charset="-127"/>
                        </a:rPr>
                        <a:t>이천중앙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전주중앙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창원기업센터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청주중앙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 "</a:t>
                      </a:r>
                      <a:r>
                        <a:rPr lang="ko-KR" altLang="en-US" sz="1200" dirty="0" err="1" smtClean="0">
                          <a:latin typeface="하나 M" pitchFamily="18" charset="-127"/>
                          <a:ea typeface="하나 M" pitchFamily="18" charset="-127"/>
                        </a:rPr>
                        <a:t>화명역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</a:t>
                      </a:r>
                      <a:endParaRPr lang="ko-KR" altLang="en-US" sz="1200" b="0" dirty="0" smtClean="0"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하나 M" pitchFamily="18" charset="-127"/>
                          <a:ea typeface="하나 M" pitchFamily="18" charset="-127"/>
                        </a:rPr>
                        <a:t>2</a:t>
                      </a:r>
                      <a:r>
                        <a:rPr lang="ko-KR" altLang="en-US" sz="1600" b="0" dirty="0" smtClean="0">
                          <a:latin typeface="하나 M" pitchFamily="18" charset="-127"/>
                          <a:ea typeface="하나 M" pitchFamily="18" charset="-127"/>
                        </a:rPr>
                        <a:t>번 군집</a:t>
                      </a:r>
                      <a:endParaRPr lang="ko-KR" altLang="en-US" sz="1600" b="0" dirty="0"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가산디지털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3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단지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구의동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err="1" smtClean="0">
                          <a:latin typeface="하나 M" pitchFamily="18" charset="-127"/>
                          <a:ea typeface="하나 M" pitchFamily="18" charset="-127"/>
                        </a:rPr>
                        <a:t>안암역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여의도중앙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err="1" smtClean="0">
                          <a:latin typeface="하나 M" pitchFamily="18" charset="-127"/>
                          <a:ea typeface="하나 M" pitchFamily="18" charset="-127"/>
                        </a:rPr>
                        <a:t>이촌역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“  "</a:t>
                      </a:r>
                      <a:r>
                        <a:rPr lang="ko-KR" altLang="en-US" sz="1200" dirty="0" err="1" smtClean="0">
                          <a:latin typeface="하나 M" pitchFamily="18" charset="-127"/>
                          <a:ea typeface="하나 M" pitchFamily="18" charset="-127"/>
                        </a:rPr>
                        <a:t>평창로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err="1" smtClean="0">
                          <a:latin typeface="하나 M" pitchFamily="18" charset="-127"/>
                          <a:ea typeface="하나 M" pitchFamily="18" charset="-127"/>
                        </a:rPr>
                        <a:t>한티역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홍제동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</a:t>
                      </a:r>
                      <a:endParaRPr lang="en-US" altLang="ko-KR" sz="1200" dirty="0">
                        <a:effectLst/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marL="57150" marR="0" marT="0" marB="762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2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하나 M" pitchFamily="18" charset="-127"/>
                          <a:ea typeface="하나 M" pitchFamily="18" charset="-127"/>
                        </a:rPr>
                        <a:t>3</a:t>
                      </a:r>
                      <a:r>
                        <a:rPr lang="ko-KR" altLang="en-US" sz="1600" b="0" dirty="0" smtClean="0">
                          <a:latin typeface="하나 M" pitchFamily="18" charset="-127"/>
                          <a:ea typeface="하나 M" pitchFamily="18" charset="-127"/>
                        </a:rPr>
                        <a:t>번 군집</a:t>
                      </a:r>
                      <a:endParaRPr lang="ko-KR" altLang="en-US" sz="1600" b="0" dirty="0"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</a:t>
                      </a:r>
                      <a:r>
                        <a:rPr lang="ko-KR" altLang="en-US" sz="1200" dirty="0" err="1" smtClean="0">
                          <a:latin typeface="하나 M" pitchFamily="18" charset="-127"/>
                          <a:ea typeface="하나 M" pitchFamily="18" charset="-127"/>
                        </a:rPr>
                        <a:t>강남구청역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강남중앙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개포로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고덕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고잔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과천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구로디지털중앙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군산중앙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남천중앙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err="1" smtClean="0">
                          <a:latin typeface="하나 M" pitchFamily="18" charset="-127"/>
                          <a:ea typeface="하나 M" pitchFamily="18" charset="-127"/>
                        </a:rPr>
                        <a:t>당산로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</a:t>
                      </a:r>
                    </a:p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</a:t>
                      </a:r>
                      <a:r>
                        <a:rPr lang="ko-KR" altLang="en-US" sz="1200" dirty="0" err="1" smtClean="0">
                          <a:latin typeface="하나 M" pitchFamily="18" charset="-127"/>
                          <a:ea typeface="하나 M" pitchFamily="18" charset="-127"/>
                        </a:rPr>
                        <a:t>대명동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대치청실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도산대로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err="1" smtClean="0">
                          <a:latin typeface="하나 M" pitchFamily="18" charset="-127"/>
                          <a:ea typeface="하나 M" pitchFamily="18" charset="-127"/>
                        </a:rPr>
                        <a:t>동탄신도시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err="1" smtClean="0">
                          <a:latin typeface="하나 M" pitchFamily="18" charset="-127"/>
                          <a:ea typeface="하나 M" pitchFamily="18" charset="-127"/>
                        </a:rPr>
                        <a:t>둔산중앙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err="1" smtClean="0">
                          <a:latin typeface="하나 M" pitchFamily="18" charset="-127"/>
                          <a:ea typeface="하나 M" pitchFamily="18" charset="-127"/>
                        </a:rPr>
                        <a:t>마포남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err="1" smtClean="0">
                          <a:latin typeface="하나 M" pitchFamily="18" charset="-127"/>
                          <a:ea typeface="하나 M" pitchFamily="18" charset="-127"/>
                        </a:rPr>
                        <a:t>망우역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목동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1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단지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목동사거리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err="1" smtClean="0">
                          <a:latin typeface="하나 M" pitchFamily="18" charset="-127"/>
                          <a:ea typeface="하나 M" pitchFamily="18" charset="-127"/>
                        </a:rPr>
                        <a:t>반포역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</a:t>
                      </a:r>
                    </a:p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백마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err="1" smtClean="0">
                          <a:latin typeface="하나 M" pitchFamily="18" charset="-127"/>
                          <a:ea typeface="하나 M" pitchFamily="18" charset="-127"/>
                        </a:rPr>
                        <a:t>병점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분당정자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삼성타운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err="1" smtClean="0">
                          <a:latin typeface="하나 M" pitchFamily="18" charset="-127"/>
                          <a:ea typeface="하나 M" pitchFamily="18" charset="-127"/>
                        </a:rPr>
                        <a:t>상도역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err="1" smtClean="0">
                          <a:latin typeface="하나 M" pitchFamily="18" charset="-127"/>
                          <a:ea typeface="하나 M" pitchFamily="18" charset="-127"/>
                        </a:rPr>
                        <a:t>상동역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서울대입구역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err="1" smtClean="0">
                          <a:latin typeface="하나 M" pitchFamily="18" charset="-127"/>
                          <a:ea typeface="하나 M" pitchFamily="18" charset="-127"/>
                        </a:rPr>
                        <a:t>서초남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err="1" smtClean="0">
                          <a:latin typeface="하나 M" pitchFamily="18" charset="-127"/>
                          <a:ea typeface="하나 M" pitchFamily="18" charset="-127"/>
                        </a:rPr>
                        <a:t>서초중앙로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성남기업센터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</a:t>
                      </a:r>
                    </a:p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</a:t>
                      </a:r>
                      <a:r>
                        <a:rPr lang="ko-KR" altLang="en-US" sz="1200" dirty="0" err="1" smtClean="0">
                          <a:latin typeface="하나 M" pitchFamily="18" charset="-127"/>
                          <a:ea typeface="하나 M" pitchFamily="18" charset="-127"/>
                        </a:rPr>
                        <a:t>성남수정로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수유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수지중앙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신림동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err="1" smtClean="0">
                          <a:latin typeface="하나 M" pitchFamily="18" charset="-127"/>
                          <a:ea typeface="하나 M" pitchFamily="18" charset="-127"/>
                        </a:rPr>
                        <a:t>안양역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err="1" smtClean="0">
                          <a:latin typeface="하나 M" pitchFamily="18" charset="-127"/>
                          <a:ea typeface="하나 M" pitchFamily="18" charset="-127"/>
                        </a:rPr>
                        <a:t>연신내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err="1" smtClean="0">
                          <a:latin typeface="하나 M" pitchFamily="18" charset="-127"/>
                          <a:ea typeface="하나 M" pitchFamily="18" charset="-127"/>
                        </a:rPr>
                        <a:t>영등동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err="1" smtClean="0">
                          <a:latin typeface="하나 M" pitchFamily="18" charset="-127"/>
                          <a:ea typeface="하나 M" pitchFamily="18" charset="-127"/>
                        </a:rPr>
                        <a:t>예술회관역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오류중앙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오산원동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</a:t>
                      </a:r>
                    </a:p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용인중앙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우면동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음성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장안중앙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err="1" smtClean="0">
                          <a:latin typeface="하나 M" pitchFamily="18" charset="-127"/>
                          <a:ea typeface="하나 M" pitchFamily="18" charset="-127"/>
                        </a:rPr>
                        <a:t>좌동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err="1" smtClean="0">
                          <a:latin typeface="하나 M" pitchFamily="18" charset="-127"/>
                          <a:ea typeface="하나 M" pitchFamily="18" charset="-127"/>
                        </a:rPr>
                        <a:t>주엽동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err="1" smtClean="0">
                          <a:latin typeface="하나 M" pitchFamily="18" charset="-127"/>
                          <a:ea typeface="하나 M" pitchFamily="18" charset="-127"/>
                        </a:rPr>
                        <a:t>죽전역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err="1" smtClean="0">
                          <a:latin typeface="하나 M" pitchFamily="18" charset="-127"/>
                          <a:ea typeface="하나 M" pitchFamily="18" charset="-127"/>
                        </a:rPr>
                        <a:t>철산역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err="1" smtClean="0">
                          <a:latin typeface="하나 M" pitchFamily="18" charset="-127"/>
                          <a:ea typeface="하나 M" pitchFamily="18" charset="-127"/>
                        </a:rPr>
                        <a:t>청담역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err="1" smtClean="0">
                          <a:latin typeface="하나 M" pitchFamily="18" charset="-127"/>
                          <a:ea typeface="하나 M" pitchFamily="18" charset="-127"/>
                        </a:rPr>
                        <a:t>탄현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</a:t>
                      </a:r>
                    </a:p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</a:t>
                      </a:r>
                      <a:r>
                        <a:rPr lang="ko-KR" altLang="en-US" sz="1200" dirty="0" err="1" smtClean="0">
                          <a:latin typeface="하나 M" pitchFamily="18" charset="-127"/>
                          <a:ea typeface="하나 M" pitchFamily="18" charset="-127"/>
                        </a:rPr>
                        <a:t>포항남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포항중앙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한성대역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해운대우동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향군타워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홍성중앙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err="1" smtClean="0">
                          <a:latin typeface="하나 M" pitchFamily="18" charset="-127"/>
                          <a:ea typeface="하나 M" pitchFamily="18" charset="-127"/>
                        </a:rPr>
                        <a:t>화곡역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</a:t>
                      </a:r>
                      <a:endParaRPr lang="ko-KR" altLang="en-US" sz="1200" dirty="0">
                        <a:effectLst/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marL="57150" marR="0" marT="0" marB="762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하나 M" pitchFamily="18" charset="-127"/>
                          <a:ea typeface="하나 M" pitchFamily="18" charset="-127"/>
                        </a:rPr>
                        <a:t>4</a:t>
                      </a:r>
                      <a:r>
                        <a:rPr lang="ko-KR" altLang="en-US" sz="1600" b="0" dirty="0" smtClean="0">
                          <a:latin typeface="하나 M" pitchFamily="18" charset="-127"/>
                          <a:ea typeface="하나 M" pitchFamily="18" charset="-127"/>
                        </a:rPr>
                        <a:t>번 군집</a:t>
                      </a:r>
                      <a:endParaRPr lang="ko-KR" altLang="en-US" sz="1600" b="0" dirty="0"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경주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공덕중앙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광화문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err="1" smtClean="0">
                          <a:latin typeface="하나 M" pitchFamily="18" charset="-127"/>
                          <a:ea typeface="하나 M" pitchFamily="18" charset="-127"/>
                        </a:rPr>
                        <a:t>논현남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논현중앙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동교동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err="1" smtClean="0">
                          <a:latin typeface="하나 M" pitchFamily="18" charset="-127"/>
                          <a:ea typeface="하나 M" pitchFamily="18" charset="-127"/>
                        </a:rPr>
                        <a:t>동인천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err="1" smtClean="0">
                          <a:latin typeface="하나 M" pitchFamily="18" charset="-127"/>
                          <a:ea typeface="하나 M" pitchFamily="18" charset="-127"/>
                        </a:rPr>
                        <a:t>둔산동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둔촌동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둔촌중앙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</a:t>
                      </a:r>
                      <a:r>
                        <a:rPr lang="ko-KR" altLang="en-US" sz="1200" dirty="0" err="1" smtClean="0">
                          <a:latin typeface="하나 M" pitchFamily="18" charset="-127"/>
                          <a:ea typeface="하나 M" pitchFamily="18" charset="-127"/>
                        </a:rPr>
                        <a:t>마두동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마포중앙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명동영업부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err="1" smtClean="0">
                          <a:latin typeface="하나 M" pitchFamily="18" charset="-127"/>
                          <a:ea typeface="하나 M" pitchFamily="18" charset="-127"/>
                        </a:rPr>
                        <a:t>목동남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err="1" smtClean="0">
                          <a:latin typeface="하나 M" pitchFamily="18" charset="-127"/>
                          <a:ea typeface="하나 M" pitchFamily="18" charset="-127"/>
                        </a:rPr>
                        <a:t>목포하당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err="1" smtClean="0">
                          <a:latin typeface="하나 M" pitchFamily="18" charset="-127"/>
                          <a:ea typeface="하나 M" pitchFamily="18" charset="-127"/>
                        </a:rPr>
                        <a:t>미금역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err="1" smtClean="0">
                          <a:latin typeface="하나 M" pitchFamily="18" charset="-127"/>
                          <a:ea typeface="하나 M" pitchFamily="18" charset="-127"/>
                        </a:rPr>
                        <a:t>반포남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방배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부산중앙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분당시범단지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“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상계동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서초중앙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선릉금융센터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성수중앙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수원중앙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신촌중앙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압구정중앙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연희동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월평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err="1" smtClean="0">
                          <a:latin typeface="하나 M" pitchFamily="18" charset="-127"/>
                          <a:ea typeface="하나 M" pitchFamily="18" charset="-127"/>
                        </a:rPr>
                        <a:t>은행동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“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을지로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3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가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err="1" smtClean="0">
                          <a:latin typeface="하나 M" pitchFamily="18" charset="-127"/>
                          <a:ea typeface="하나 M" pitchFamily="18" charset="-127"/>
                        </a:rPr>
                        <a:t>응암역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err="1" smtClean="0">
                          <a:latin typeface="하나 M" pitchFamily="18" charset="-127"/>
                          <a:ea typeface="하나 M" pitchFamily="18" charset="-127"/>
                        </a:rPr>
                        <a:t>이수역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이태원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err="1" smtClean="0">
                          <a:latin typeface="하나 M" pitchFamily="18" charset="-127"/>
                          <a:ea typeface="하나 M" pitchFamily="18" charset="-127"/>
                        </a:rPr>
                        <a:t>일산후곡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잠실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전경련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중앙일보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증권타운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청량리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평촌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한남중앙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화양중앙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err="1" smtClean="0">
                          <a:latin typeface="하나 M" pitchFamily="18" charset="-127"/>
                          <a:ea typeface="하나 M" pitchFamily="18" charset="-127"/>
                        </a:rPr>
                        <a:t>화정역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</a:t>
                      </a:r>
                      <a:endParaRPr lang="ko-KR" altLang="en-US" sz="1200" dirty="0"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marL="57150" marR="0" marT="0" marB="762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하나 M" pitchFamily="18" charset="-127"/>
                          <a:ea typeface="하나 M" pitchFamily="18" charset="-127"/>
                        </a:rPr>
                        <a:t>5</a:t>
                      </a:r>
                      <a:r>
                        <a:rPr lang="ko-KR" altLang="en-US" sz="1600" b="0" dirty="0" smtClean="0">
                          <a:latin typeface="하나 M" pitchFamily="18" charset="-127"/>
                          <a:ea typeface="하나 M" pitchFamily="18" charset="-127"/>
                        </a:rPr>
                        <a:t>번 군집</a:t>
                      </a:r>
                      <a:endParaRPr lang="ko-KR" altLang="en-US" sz="1600" b="0" dirty="0"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대구공단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</a:t>
                      </a:r>
                      <a:endParaRPr lang="en-US" altLang="ko-KR" sz="1200" dirty="0">
                        <a:solidFill>
                          <a:srgbClr val="0000FF"/>
                        </a:solidFill>
                        <a:effectLst/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2052407" y="111650"/>
            <a:ext cx="138006" cy="332562"/>
          </a:xfrm>
          <a:prstGeom prst="rect">
            <a:avLst/>
          </a:prstGeom>
          <a:solidFill>
            <a:srgbClr val="D4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>
              <a:solidFill>
                <a:srgbClr val="00A8A8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8005" y="182893"/>
            <a:ext cx="4847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프로젝트 결과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72935" y="117229"/>
            <a:ext cx="5685217" cy="338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en-US" altLang="ko-KR" sz="1600" b="1" dirty="0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[</a:t>
            </a:r>
            <a:r>
              <a:rPr lang="ko-KR" altLang="en-US" sz="1600" b="1" dirty="0" err="1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이탈률을</a:t>
            </a:r>
            <a:r>
              <a:rPr lang="ko-KR" altLang="en-US" sz="1600" b="1" dirty="0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 고려한 </a:t>
            </a:r>
            <a:r>
              <a:rPr lang="ko-KR" altLang="en-US" sz="1600" b="1" dirty="0" err="1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클러스터링</a:t>
            </a:r>
            <a:r>
              <a:rPr lang="en-US" altLang="ko-KR" sz="1600" b="1" dirty="0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]</a:t>
            </a:r>
            <a:endParaRPr lang="en-US" altLang="ko-KR" sz="1600" b="1" dirty="0">
              <a:solidFill>
                <a:schemeClr val="bg2">
                  <a:lumMod val="90000"/>
                </a:schemeClr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215417"/>
            <a:ext cx="138006" cy="355569"/>
          </a:xfrm>
          <a:prstGeom prst="rect">
            <a:avLst/>
          </a:prstGeom>
          <a:solidFill>
            <a:srgbClr val="00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A8A8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651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E90A-435B-40DA-BA28-1461FC8170D1}" type="slidenum">
              <a:rPr lang="ko-KR" altLang="en-US" smtClean="0"/>
              <a:t>19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65757" y="1148174"/>
            <a:ext cx="5316036" cy="5245730"/>
            <a:chOff x="384414" y="1148174"/>
            <a:chExt cx="5316036" cy="5245730"/>
          </a:xfrm>
        </p:grpSpPr>
        <p:grpSp>
          <p:nvGrpSpPr>
            <p:cNvPr id="12" name="그룹 11"/>
            <p:cNvGrpSpPr/>
            <p:nvPr/>
          </p:nvGrpSpPr>
          <p:grpSpPr>
            <a:xfrm>
              <a:off x="384414" y="1148174"/>
              <a:ext cx="5316036" cy="5245730"/>
              <a:chOff x="384414" y="919574"/>
              <a:chExt cx="5316036" cy="5245730"/>
            </a:xfrm>
          </p:grpSpPr>
          <p:pic>
            <p:nvPicPr>
              <p:cNvPr id="13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4414" y="919574"/>
                <a:ext cx="5316036" cy="39957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726795" y="4509120"/>
                <a:ext cx="4662815" cy="165618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eaVert" wrap="square" rtlCol="0">
                <a:spAutoFit/>
              </a:bodyPr>
              <a:lstStyle/>
              <a:p>
                <a:r>
                  <a:rPr lang="ko-KR" altLang="en-US" sz="970" b="1" dirty="0" smtClean="0"/>
                  <a:t>주변 경쟁사 </a:t>
                </a:r>
                <a:endParaRPr lang="en-US" altLang="ko-KR" sz="970" b="1" dirty="0" smtClean="0"/>
              </a:p>
              <a:p>
                <a:r>
                  <a:rPr lang="ko-KR" altLang="en-US" sz="970" b="1" dirty="0" smtClean="0"/>
                  <a:t>실</a:t>
                </a:r>
                <a:r>
                  <a:rPr lang="ko-KR" altLang="en-US" sz="970" b="1" dirty="0"/>
                  <a:t>제 </a:t>
                </a:r>
                <a:r>
                  <a:rPr lang="ko-KR" altLang="en-US" sz="970" b="1" dirty="0" smtClean="0"/>
                  <a:t>거리</a:t>
                </a:r>
                <a:endParaRPr lang="en-US" altLang="ko-KR" sz="970" b="1" dirty="0" smtClean="0"/>
              </a:p>
              <a:p>
                <a:r>
                  <a:rPr lang="ko-KR" altLang="en-US" sz="970" b="1" dirty="0" smtClean="0"/>
                  <a:t>개인고객 </a:t>
                </a:r>
                <a:r>
                  <a:rPr lang="ko-KR" altLang="en-US" sz="970" b="1" dirty="0" err="1" smtClean="0"/>
                  <a:t>주거래화코드</a:t>
                </a:r>
                <a:r>
                  <a:rPr lang="en-US" altLang="ko-KR" sz="970" b="1" dirty="0" smtClean="0"/>
                  <a:t>G</a:t>
                </a:r>
              </a:p>
              <a:p>
                <a:r>
                  <a:rPr lang="ko-KR" altLang="en-US" sz="970" b="1" dirty="0" smtClean="0"/>
                  <a:t>개인고</a:t>
                </a:r>
                <a:r>
                  <a:rPr lang="ko-KR" altLang="en-US" sz="970" b="1" dirty="0"/>
                  <a:t>객 </a:t>
                </a:r>
                <a:r>
                  <a:rPr lang="ko-KR" altLang="en-US" sz="970" b="1" dirty="0" err="1" smtClean="0"/>
                  <a:t>주거래화코드</a:t>
                </a:r>
                <a:r>
                  <a:rPr lang="en-US" altLang="ko-KR" sz="970" b="1" dirty="0" smtClean="0"/>
                  <a:t>F</a:t>
                </a:r>
              </a:p>
              <a:p>
                <a:r>
                  <a:rPr lang="ko-KR" altLang="en-US" sz="970" b="1" dirty="0" smtClean="0"/>
                  <a:t>일</a:t>
                </a:r>
                <a:r>
                  <a:rPr lang="ko-KR" altLang="en-US" sz="970" b="1" dirty="0"/>
                  <a:t>반 </a:t>
                </a:r>
                <a:r>
                  <a:rPr lang="ko-KR" altLang="en-US" sz="970" b="1" dirty="0" smtClean="0"/>
                  <a:t>적립식 만족여부</a:t>
                </a:r>
                <a:endParaRPr lang="en-US" altLang="ko-KR" sz="970" b="1" dirty="0" smtClean="0"/>
              </a:p>
              <a:p>
                <a:r>
                  <a:rPr lang="ko-KR" altLang="en-US" sz="970" b="1" dirty="0" smtClean="0"/>
                  <a:t>일</a:t>
                </a:r>
                <a:r>
                  <a:rPr lang="ko-KR" altLang="en-US" sz="970" b="1" dirty="0"/>
                  <a:t>반 </a:t>
                </a:r>
                <a:r>
                  <a:rPr lang="ko-KR" altLang="en-US" sz="970" b="1" dirty="0" err="1" smtClean="0"/>
                  <a:t>거치식</a:t>
                </a:r>
                <a:r>
                  <a:rPr lang="ko-KR" altLang="en-US" sz="970" b="1" dirty="0" smtClean="0"/>
                  <a:t> 만족여부</a:t>
                </a:r>
                <a:endParaRPr lang="en-US" altLang="ko-KR" sz="970" b="1" dirty="0" smtClean="0"/>
              </a:p>
              <a:p>
                <a:r>
                  <a:rPr lang="ko-KR" altLang="en-US" sz="970" b="1" dirty="0" smtClean="0"/>
                  <a:t>자동이</a:t>
                </a:r>
                <a:r>
                  <a:rPr lang="ko-KR" altLang="en-US" sz="970" b="1" dirty="0"/>
                  <a:t>체 </a:t>
                </a:r>
                <a:r>
                  <a:rPr lang="ko-KR" altLang="en-US" sz="970" b="1" dirty="0" smtClean="0"/>
                  <a:t>만족여부</a:t>
                </a:r>
                <a:endParaRPr lang="en-US" altLang="ko-KR" sz="970" b="1" dirty="0" smtClean="0"/>
              </a:p>
              <a:p>
                <a:r>
                  <a:rPr lang="ko-KR" altLang="en-US" sz="970" b="1" dirty="0" smtClean="0"/>
                  <a:t>신용대</a:t>
                </a:r>
                <a:r>
                  <a:rPr lang="ko-KR" altLang="en-US" sz="970" b="1" dirty="0"/>
                  <a:t>출 </a:t>
                </a:r>
                <a:r>
                  <a:rPr lang="ko-KR" altLang="en-US" sz="970" b="1" dirty="0" smtClean="0"/>
                  <a:t>만족여부</a:t>
                </a:r>
                <a:endParaRPr lang="en-US" altLang="ko-KR" sz="970" b="1" dirty="0" smtClean="0"/>
              </a:p>
              <a:p>
                <a:r>
                  <a:rPr lang="ko-KR" altLang="en-US" sz="970" b="1" dirty="0" smtClean="0"/>
                  <a:t>집합투자 상품 만족여부</a:t>
                </a:r>
                <a:endParaRPr lang="en-US" altLang="ko-KR" sz="970" b="1" dirty="0" smtClean="0"/>
              </a:p>
              <a:p>
                <a:r>
                  <a:rPr lang="ko-KR" altLang="en-US" sz="970" b="1" dirty="0" smtClean="0"/>
                  <a:t>주택청약 상품 만족여부</a:t>
                </a:r>
                <a:endParaRPr lang="en-US" altLang="ko-KR" sz="970" b="1" dirty="0" smtClean="0"/>
              </a:p>
              <a:p>
                <a:r>
                  <a:rPr lang="ko-KR" altLang="en-US" sz="970" b="1" dirty="0" smtClean="0">
                    <a:solidFill>
                      <a:srgbClr val="FF0000"/>
                    </a:solidFill>
                  </a:rPr>
                  <a:t>퇴</a:t>
                </a:r>
                <a:r>
                  <a:rPr lang="ko-KR" altLang="en-US" sz="970" b="1" dirty="0">
                    <a:solidFill>
                      <a:srgbClr val="FF0000"/>
                    </a:solidFill>
                  </a:rPr>
                  <a:t>직 </a:t>
                </a:r>
                <a:r>
                  <a:rPr lang="ko-KR" altLang="en-US" sz="970" b="1" dirty="0" smtClean="0">
                    <a:solidFill>
                      <a:srgbClr val="FF0000"/>
                    </a:solidFill>
                  </a:rPr>
                  <a:t>연금 만족여부</a:t>
                </a:r>
                <a:endParaRPr lang="en-US" altLang="ko-KR" sz="970" b="1" dirty="0" smtClean="0">
                  <a:solidFill>
                    <a:srgbClr val="FF0000"/>
                  </a:solidFill>
                </a:endParaRPr>
              </a:p>
              <a:p>
                <a:r>
                  <a:rPr lang="ko-KR" altLang="en-US" sz="970" b="1" dirty="0" smtClean="0"/>
                  <a:t>연</a:t>
                </a:r>
                <a:r>
                  <a:rPr lang="ko-KR" altLang="en-US" sz="970" b="1" dirty="0"/>
                  <a:t>금 </a:t>
                </a:r>
                <a:r>
                  <a:rPr lang="ko-KR" altLang="en-US" sz="970" b="1" dirty="0" smtClean="0"/>
                  <a:t>보험 만족여부</a:t>
                </a:r>
                <a:endParaRPr lang="en-US" altLang="ko-KR" sz="970" b="1" dirty="0" smtClean="0"/>
              </a:p>
              <a:p>
                <a:r>
                  <a:rPr lang="ko-KR" altLang="en-US" sz="970" b="1" dirty="0" err="1" smtClean="0"/>
                  <a:t>방카슈</a:t>
                </a:r>
                <a:r>
                  <a:rPr lang="ko-KR" altLang="en-US" sz="970" b="1" dirty="0" err="1"/>
                  <a:t>랑</a:t>
                </a:r>
                <a:r>
                  <a:rPr lang="ko-KR" altLang="en-US" sz="970" b="1" dirty="0"/>
                  <a:t> </a:t>
                </a:r>
                <a:r>
                  <a:rPr lang="ko-KR" altLang="en-US" sz="970" b="1" dirty="0" smtClean="0"/>
                  <a:t>만족여부</a:t>
                </a:r>
                <a:endParaRPr lang="en-US" altLang="ko-KR" sz="970" b="1" dirty="0" smtClean="0"/>
              </a:p>
              <a:p>
                <a:r>
                  <a:rPr lang="ko-KR" altLang="en-US" sz="970" b="1" dirty="0" smtClean="0">
                    <a:solidFill>
                      <a:srgbClr val="FF0000"/>
                    </a:solidFill>
                  </a:rPr>
                  <a:t>스마</a:t>
                </a:r>
                <a:r>
                  <a:rPr lang="ko-KR" altLang="en-US" sz="970" b="1" dirty="0">
                    <a:solidFill>
                      <a:srgbClr val="FF0000"/>
                    </a:solidFill>
                  </a:rPr>
                  <a:t>트 </a:t>
                </a:r>
                <a:r>
                  <a:rPr lang="ko-KR" altLang="en-US" sz="970" b="1" dirty="0" err="1" smtClean="0">
                    <a:solidFill>
                      <a:srgbClr val="FF0000"/>
                    </a:solidFill>
                  </a:rPr>
                  <a:t>뱅킹</a:t>
                </a:r>
                <a:r>
                  <a:rPr lang="ko-KR" altLang="en-US" sz="970" b="1" dirty="0" smtClean="0">
                    <a:solidFill>
                      <a:srgbClr val="FF0000"/>
                    </a:solidFill>
                  </a:rPr>
                  <a:t> 만족여부</a:t>
                </a:r>
                <a:endParaRPr lang="en-US" altLang="ko-KR" sz="970" b="1" dirty="0" smtClean="0">
                  <a:solidFill>
                    <a:srgbClr val="FF0000"/>
                  </a:solidFill>
                </a:endParaRPr>
              </a:p>
              <a:p>
                <a:r>
                  <a:rPr lang="ko-KR" altLang="en-US" sz="970" b="1" dirty="0" smtClean="0">
                    <a:solidFill>
                      <a:srgbClr val="FF0000"/>
                    </a:solidFill>
                  </a:rPr>
                  <a:t>하</a:t>
                </a:r>
                <a:r>
                  <a:rPr lang="ko-KR" altLang="en-US" sz="970" b="1" dirty="0">
                    <a:solidFill>
                      <a:srgbClr val="FF0000"/>
                    </a:solidFill>
                  </a:rPr>
                  <a:t>나 </a:t>
                </a:r>
                <a:r>
                  <a:rPr lang="ko-KR" altLang="en-US" sz="970" b="1" dirty="0" smtClean="0">
                    <a:solidFill>
                      <a:srgbClr val="FF0000"/>
                    </a:solidFill>
                  </a:rPr>
                  <a:t>멤버십 만족여부</a:t>
                </a:r>
                <a:endParaRPr lang="en-US" altLang="ko-KR" sz="970" b="1" dirty="0" smtClean="0">
                  <a:solidFill>
                    <a:srgbClr val="FF0000"/>
                  </a:solidFill>
                </a:endParaRPr>
              </a:p>
              <a:p>
                <a:r>
                  <a:rPr lang="ko-KR" altLang="en-US" sz="970" b="1" dirty="0" smtClean="0"/>
                  <a:t>전자금</a:t>
                </a:r>
                <a:r>
                  <a:rPr lang="ko-KR" altLang="en-US" sz="970" b="1" dirty="0"/>
                  <a:t>융 </a:t>
                </a:r>
                <a:r>
                  <a:rPr lang="ko-KR" altLang="en-US" sz="970" b="1" dirty="0" smtClean="0"/>
                  <a:t>만족여부</a:t>
                </a:r>
                <a:endParaRPr lang="en-US" altLang="ko-KR" sz="970" b="1" dirty="0" smtClean="0"/>
              </a:p>
              <a:p>
                <a:r>
                  <a:rPr lang="ko-KR" altLang="en-US" sz="970" b="1" dirty="0" smtClean="0"/>
                  <a:t>교차 판매 계정 </a:t>
                </a:r>
                <a:r>
                  <a:rPr lang="en-US" altLang="ko-KR" sz="970" b="1" dirty="0"/>
                  <a:t>2</a:t>
                </a:r>
              </a:p>
              <a:p>
                <a:r>
                  <a:rPr lang="ko-KR" altLang="en-US" sz="970" b="1" dirty="0" smtClean="0"/>
                  <a:t>교차 판매 계정 </a:t>
                </a:r>
                <a:r>
                  <a:rPr lang="en-US" altLang="ko-KR" sz="970" b="1" dirty="0"/>
                  <a:t>1</a:t>
                </a:r>
                <a:endParaRPr lang="en-US" altLang="ko-KR" sz="970" b="1" dirty="0" smtClean="0"/>
              </a:p>
              <a:p>
                <a:r>
                  <a:rPr lang="ko-KR" altLang="en-US" sz="970" b="1" dirty="0" smtClean="0"/>
                  <a:t>총판</a:t>
                </a:r>
                <a:r>
                  <a:rPr lang="ko-KR" altLang="en-US" sz="970" b="1" dirty="0"/>
                  <a:t>매</a:t>
                </a:r>
                <a:r>
                  <a:rPr lang="en-US" altLang="ko-KR" sz="970" b="1" dirty="0" smtClean="0"/>
                  <a:t>2</a:t>
                </a:r>
                <a:r>
                  <a:rPr lang="ko-KR" altLang="en-US" sz="970" b="1" dirty="0" err="1" smtClean="0"/>
                  <a:t>교객수</a:t>
                </a:r>
                <a:r>
                  <a:rPr lang="en-US" altLang="ko-KR" sz="970" b="1" dirty="0" smtClean="0"/>
                  <a:t>(3</a:t>
                </a:r>
                <a:r>
                  <a:rPr lang="ko-KR" altLang="en-US" sz="970" b="1" dirty="0" smtClean="0"/>
                  <a:t>이</a:t>
                </a:r>
                <a:r>
                  <a:rPr lang="ko-KR" altLang="en-US" sz="970" b="1" dirty="0"/>
                  <a:t>상</a:t>
                </a:r>
                <a:r>
                  <a:rPr lang="en-US" altLang="ko-KR" sz="970" b="1" dirty="0"/>
                  <a:t>)</a:t>
                </a:r>
                <a:endParaRPr lang="en-US" altLang="ko-KR" sz="970" b="1" dirty="0" smtClean="0"/>
              </a:p>
              <a:p>
                <a:r>
                  <a:rPr lang="ko-KR" altLang="en-US" sz="970" b="1" dirty="0" smtClean="0">
                    <a:solidFill>
                      <a:srgbClr val="FF0000"/>
                    </a:solidFill>
                  </a:rPr>
                  <a:t>총 운용 계정</a:t>
                </a:r>
                <a:r>
                  <a:rPr lang="en-US" altLang="ko-KR" sz="970" b="1" dirty="0" smtClean="0">
                    <a:solidFill>
                      <a:srgbClr val="FF0000"/>
                    </a:solidFill>
                  </a:rPr>
                  <a:t>2</a:t>
                </a:r>
              </a:p>
              <a:p>
                <a:r>
                  <a:rPr lang="ko-KR" altLang="en-US" sz="970" b="1" dirty="0" smtClean="0">
                    <a:solidFill>
                      <a:srgbClr val="FF0000"/>
                    </a:solidFill>
                  </a:rPr>
                  <a:t>총 운용 계정</a:t>
                </a:r>
                <a:r>
                  <a:rPr lang="en-US" altLang="ko-KR" sz="970" b="1" dirty="0" smtClean="0">
                    <a:solidFill>
                      <a:srgbClr val="FF0000"/>
                    </a:solidFill>
                  </a:rPr>
                  <a:t>1</a:t>
                </a:r>
              </a:p>
              <a:p>
                <a:r>
                  <a:rPr lang="ko-KR" altLang="en-US" sz="970" b="1" dirty="0" smtClean="0"/>
                  <a:t>총 판매 계정</a:t>
                </a:r>
                <a:r>
                  <a:rPr lang="en-US" altLang="ko-KR" sz="970" b="1" dirty="0"/>
                  <a:t>4</a:t>
                </a:r>
                <a:endParaRPr lang="en-US" altLang="ko-KR" sz="970" b="1" dirty="0" smtClean="0"/>
              </a:p>
              <a:p>
                <a:r>
                  <a:rPr lang="ko-KR" altLang="en-US" sz="970" b="1" dirty="0" smtClean="0"/>
                  <a:t>총 판매 계정</a:t>
                </a:r>
                <a:r>
                  <a:rPr lang="en-US" altLang="ko-KR" sz="970" b="1" dirty="0"/>
                  <a:t>3</a:t>
                </a:r>
                <a:endParaRPr lang="en-US" altLang="ko-KR" sz="970" b="1" dirty="0" smtClean="0"/>
              </a:p>
              <a:p>
                <a:r>
                  <a:rPr lang="ko-KR" altLang="en-US" sz="970" b="1" dirty="0" smtClean="0"/>
                  <a:t>총 판매 계정</a:t>
                </a:r>
                <a:r>
                  <a:rPr lang="en-US" altLang="ko-KR" sz="970" b="1" dirty="0" smtClean="0"/>
                  <a:t>2</a:t>
                </a:r>
              </a:p>
              <a:p>
                <a:r>
                  <a:rPr lang="ko-KR" altLang="en-US" sz="970" b="1" dirty="0" smtClean="0"/>
                  <a:t>총 판매 계정</a:t>
                </a:r>
                <a:r>
                  <a:rPr lang="en-US" altLang="ko-KR" sz="970" b="1" dirty="0" smtClean="0"/>
                  <a:t>1</a:t>
                </a:r>
              </a:p>
              <a:p>
                <a:r>
                  <a:rPr lang="ko-KR" altLang="en-US" sz="970" b="1" dirty="0" smtClean="0"/>
                  <a:t>고객 추정소득</a:t>
                </a:r>
                <a:endParaRPr lang="en-US" altLang="ko-KR" sz="970" b="1" dirty="0" smtClean="0"/>
              </a:p>
              <a:p>
                <a:r>
                  <a:rPr lang="ko-KR" altLang="en-US" sz="970" b="1" dirty="0" smtClean="0"/>
                  <a:t>지점 직원 수 </a:t>
                </a:r>
                <a:endParaRPr lang="en-US" altLang="ko-KR" sz="970" b="1" dirty="0" smtClean="0"/>
              </a:p>
              <a:p>
                <a:r>
                  <a:rPr lang="ko-KR" altLang="en-US" sz="970" b="1" dirty="0" smtClean="0"/>
                  <a:t>고객 추정 소득</a:t>
                </a:r>
                <a:endParaRPr lang="en-US" altLang="ko-KR" sz="970" b="1" dirty="0" smtClean="0"/>
              </a:p>
              <a:p>
                <a:r>
                  <a:rPr lang="en-US" altLang="ko-KR" sz="970" b="1" dirty="0" smtClean="0">
                    <a:solidFill>
                      <a:srgbClr val="FF0000"/>
                    </a:solidFill>
                  </a:rPr>
                  <a:t>20 ~ 40 </a:t>
                </a:r>
                <a:r>
                  <a:rPr lang="ko-KR" altLang="en-US" sz="970" b="1" dirty="0" smtClean="0">
                    <a:solidFill>
                      <a:srgbClr val="FF0000"/>
                    </a:solidFill>
                  </a:rPr>
                  <a:t>대 고객 비율</a:t>
                </a:r>
                <a:endParaRPr lang="en-US" altLang="ko-KR" sz="970" b="1" dirty="0" smtClean="0">
                  <a:solidFill>
                    <a:srgbClr val="FF0000"/>
                  </a:solidFill>
                </a:endParaRPr>
              </a:p>
              <a:p>
                <a:r>
                  <a:rPr lang="ko-KR" altLang="en-US" sz="970" b="1" dirty="0" smtClean="0">
                    <a:solidFill>
                      <a:srgbClr val="FF0000"/>
                    </a:solidFill>
                  </a:rPr>
                  <a:t>고객 수</a:t>
                </a:r>
                <a:endParaRPr lang="en-US" altLang="ko-KR" sz="970" b="1" dirty="0" smtClean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" name="타원 1"/>
            <p:cNvSpPr/>
            <p:nvPr/>
          </p:nvSpPr>
          <p:spPr>
            <a:xfrm>
              <a:off x="879197" y="3019024"/>
              <a:ext cx="505225" cy="50522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2187297" y="3090261"/>
              <a:ext cx="505225" cy="50522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3091377" y="3146025"/>
              <a:ext cx="505225" cy="50522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3698597" y="3146024"/>
              <a:ext cx="505225" cy="50522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5570146" y="1543270"/>
            <a:ext cx="65512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5494" lvl="0" indent="-295494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b="1" dirty="0" smtClean="0">
                <a:solidFill>
                  <a:prstClr val="black"/>
                </a:solidFill>
                <a:latin typeface="하나 L" pitchFamily="18" charset="-127"/>
                <a:ea typeface="하나 L" pitchFamily="18" charset="-127"/>
              </a:rPr>
              <a:t>1</a:t>
            </a:r>
            <a:r>
              <a:rPr lang="ko-KR" altLang="en-US" sz="1400" b="1" dirty="0" smtClean="0">
                <a:solidFill>
                  <a:prstClr val="black"/>
                </a:solidFill>
                <a:latin typeface="하나 L" pitchFamily="18" charset="-127"/>
                <a:ea typeface="하나 L" pitchFamily="18" charset="-127"/>
              </a:rPr>
              <a:t>번 클러스터 </a:t>
            </a:r>
            <a:r>
              <a:rPr lang="en-US" altLang="ko-KR" sz="1400" b="1" dirty="0" smtClean="0">
                <a:solidFill>
                  <a:prstClr val="black"/>
                </a:solidFill>
                <a:latin typeface="하나 L" pitchFamily="18" charset="-127"/>
                <a:ea typeface="하나 L" pitchFamily="18" charset="-127"/>
              </a:rPr>
              <a:t>(ex. </a:t>
            </a:r>
            <a:r>
              <a:rPr lang="ko-KR" altLang="en-US" sz="1400" b="1" dirty="0" smtClean="0">
                <a:solidFill>
                  <a:prstClr val="black"/>
                </a:solidFill>
                <a:latin typeface="하나 L" pitchFamily="18" charset="-127"/>
                <a:ea typeface="하나 L" pitchFamily="18" charset="-127"/>
              </a:rPr>
              <a:t>대구기업금융센</a:t>
            </a:r>
            <a:r>
              <a:rPr lang="ko-KR" altLang="en-US" sz="1400" b="1" dirty="0">
                <a:solidFill>
                  <a:prstClr val="black"/>
                </a:solidFill>
                <a:latin typeface="하나 L" pitchFamily="18" charset="-127"/>
                <a:ea typeface="하나 L" pitchFamily="18" charset="-127"/>
              </a:rPr>
              <a:t>터</a:t>
            </a:r>
            <a:r>
              <a:rPr lang="en-US" altLang="ko-KR" sz="1400" b="1" dirty="0" smtClean="0">
                <a:solidFill>
                  <a:prstClr val="black"/>
                </a:solidFill>
                <a:latin typeface="하나 L" pitchFamily="18" charset="-127"/>
                <a:ea typeface="하나 L" pitchFamily="18" charset="-127"/>
              </a:rPr>
              <a:t>, </a:t>
            </a:r>
            <a:r>
              <a:rPr lang="ko-KR" altLang="en-US" sz="1400" b="1" dirty="0" smtClean="0">
                <a:solidFill>
                  <a:prstClr val="black"/>
                </a:solidFill>
                <a:latin typeface="하나 L" pitchFamily="18" charset="-127"/>
                <a:ea typeface="하나 L" pitchFamily="18" charset="-127"/>
              </a:rPr>
              <a:t>창원비즈니스 센터 </a:t>
            </a:r>
            <a:r>
              <a:rPr lang="en-US" altLang="ko-KR" sz="1400" b="1" dirty="0" smtClean="0">
                <a:solidFill>
                  <a:prstClr val="black"/>
                </a:solidFill>
                <a:latin typeface="하나 L" pitchFamily="18" charset="-127"/>
                <a:ea typeface="하나 L" pitchFamily="18" charset="-127"/>
              </a:rPr>
              <a:t>..)</a:t>
            </a:r>
            <a:br>
              <a:rPr lang="en-US" altLang="ko-KR" sz="1400" b="1" dirty="0" smtClean="0">
                <a:solidFill>
                  <a:prstClr val="black"/>
                </a:solidFill>
                <a:latin typeface="하나 L" pitchFamily="18" charset="-127"/>
                <a:ea typeface="하나 L" pitchFamily="18" charset="-127"/>
              </a:rPr>
            </a:br>
            <a:r>
              <a:rPr lang="ko-KR" altLang="en-US" sz="1400" b="1" dirty="0" smtClean="0">
                <a:solidFill>
                  <a:prstClr val="black"/>
                </a:solidFill>
                <a:latin typeface="하나 L" pitchFamily="18" charset="-127"/>
                <a:ea typeface="하나 L" pitchFamily="18" charset="-127"/>
              </a:rPr>
              <a:t>고</a:t>
            </a:r>
            <a:r>
              <a:rPr lang="ko-KR" altLang="en-US" sz="1400" b="1" dirty="0">
                <a:solidFill>
                  <a:prstClr val="black"/>
                </a:solidFill>
                <a:latin typeface="하나 L" pitchFamily="18" charset="-127"/>
                <a:ea typeface="하나 L" pitchFamily="18" charset="-127"/>
              </a:rPr>
              <a:t>객 </a:t>
            </a:r>
            <a:r>
              <a:rPr lang="ko-KR" altLang="en-US" sz="1400" b="1" dirty="0" smtClean="0">
                <a:solidFill>
                  <a:prstClr val="black"/>
                </a:solidFill>
                <a:latin typeface="하나 L" pitchFamily="18" charset="-127"/>
                <a:ea typeface="하나 L" pitchFamily="18" charset="-127"/>
              </a:rPr>
              <a:t>수가 평</a:t>
            </a:r>
            <a:r>
              <a:rPr lang="ko-KR" altLang="en-US" sz="1400" b="1" dirty="0">
                <a:solidFill>
                  <a:prstClr val="black"/>
                </a:solidFill>
                <a:latin typeface="하나 L" pitchFamily="18" charset="-127"/>
                <a:ea typeface="하나 L" pitchFamily="18" charset="-127"/>
              </a:rPr>
              <a:t>균 </a:t>
            </a:r>
            <a:r>
              <a:rPr lang="ko-KR" altLang="en-US" sz="1400" b="1" dirty="0" smtClean="0">
                <a:solidFill>
                  <a:prstClr val="black"/>
                </a:solidFill>
                <a:latin typeface="하나 L" pitchFamily="18" charset="-127"/>
                <a:ea typeface="하나 L" pitchFamily="18" charset="-127"/>
              </a:rPr>
              <a:t>보다 많은 지점들</a:t>
            </a:r>
            <a:r>
              <a:rPr lang="en-US" altLang="ko-KR" sz="1400" b="1" dirty="0" smtClean="0">
                <a:solidFill>
                  <a:prstClr val="black"/>
                </a:solidFill>
                <a:latin typeface="하나 L" pitchFamily="18" charset="-127"/>
                <a:ea typeface="하나 L" pitchFamily="18" charset="-127"/>
              </a:rPr>
              <a:t>, </a:t>
            </a:r>
            <a:r>
              <a:rPr lang="ko-KR" altLang="en-US" sz="1400" b="1" dirty="0" smtClean="0">
                <a:solidFill>
                  <a:prstClr val="black"/>
                </a:solidFill>
                <a:latin typeface="하나 L" pitchFamily="18" charset="-127"/>
                <a:ea typeface="하나 L" pitchFamily="18" charset="-127"/>
              </a:rPr>
              <a:t>그 중 </a:t>
            </a:r>
            <a:r>
              <a:rPr lang="en-US" altLang="ko-KR" sz="1400" b="1" dirty="0" smtClean="0">
                <a:solidFill>
                  <a:prstClr val="black"/>
                </a:solidFill>
                <a:latin typeface="하나 L" pitchFamily="18" charset="-127"/>
                <a:ea typeface="하나 L" pitchFamily="18" charset="-127"/>
              </a:rPr>
              <a:t>30 – 40</a:t>
            </a:r>
            <a:r>
              <a:rPr lang="ko-KR" altLang="en-US" sz="1400" b="1" dirty="0" smtClean="0">
                <a:solidFill>
                  <a:prstClr val="black"/>
                </a:solidFill>
                <a:latin typeface="하나 L" pitchFamily="18" charset="-127"/>
                <a:ea typeface="하나 L" pitchFamily="18" charset="-127"/>
              </a:rPr>
              <a:t>대 </a:t>
            </a:r>
            <a:r>
              <a:rPr lang="en-US" altLang="ko-KR" sz="1400" b="1" dirty="0" smtClean="0">
                <a:solidFill>
                  <a:prstClr val="black"/>
                </a:solidFill>
                <a:latin typeface="하나 L" pitchFamily="18" charset="-127"/>
                <a:ea typeface="하나 L" pitchFamily="18" charset="-127"/>
              </a:rPr>
              <a:t>(</a:t>
            </a:r>
            <a:r>
              <a:rPr lang="ko-KR" altLang="en-US" sz="1400" b="1" dirty="0" smtClean="0">
                <a:solidFill>
                  <a:prstClr val="black"/>
                </a:solidFill>
                <a:latin typeface="하나 L" pitchFamily="18" charset="-127"/>
                <a:ea typeface="하나 L" pitchFamily="18" charset="-127"/>
              </a:rPr>
              <a:t>경재 활동 인구</a:t>
            </a:r>
            <a:r>
              <a:rPr lang="en-US" altLang="ko-KR" sz="1400" b="1" dirty="0" smtClean="0">
                <a:solidFill>
                  <a:prstClr val="black"/>
                </a:solidFill>
                <a:latin typeface="하나 L" pitchFamily="18" charset="-127"/>
                <a:ea typeface="하나 L" pitchFamily="18" charset="-127"/>
              </a:rPr>
              <a:t>)</a:t>
            </a:r>
            <a:r>
              <a:rPr lang="ko-KR" altLang="en-US" sz="1400" b="1" dirty="0" smtClean="0">
                <a:solidFill>
                  <a:prstClr val="black"/>
                </a:solidFill>
                <a:latin typeface="하나 L" pitchFamily="18" charset="-127"/>
                <a:ea typeface="하나 L" pitchFamily="18" charset="-127"/>
              </a:rPr>
              <a:t> 층이 높음</a:t>
            </a:r>
            <a:r>
              <a:rPr lang="en-US" altLang="ko-KR" sz="1400" b="1" dirty="0" smtClean="0">
                <a:solidFill>
                  <a:prstClr val="black"/>
                </a:solidFill>
                <a:latin typeface="하나 L" pitchFamily="18" charset="-127"/>
                <a:ea typeface="하나 L" pitchFamily="18" charset="-127"/>
              </a:rPr>
              <a:t/>
            </a:r>
            <a:br>
              <a:rPr lang="en-US" altLang="ko-KR" sz="1400" b="1" dirty="0" smtClean="0">
                <a:solidFill>
                  <a:prstClr val="black"/>
                </a:solidFill>
                <a:latin typeface="하나 L" pitchFamily="18" charset="-127"/>
                <a:ea typeface="하나 L" pitchFamily="18" charset="-127"/>
              </a:rPr>
            </a:br>
            <a:r>
              <a:rPr lang="ko-KR" altLang="en-US" sz="1400" b="1" dirty="0" smtClean="0">
                <a:solidFill>
                  <a:prstClr val="black"/>
                </a:solidFill>
                <a:latin typeface="하나 L" pitchFamily="18" charset="-127"/>
                <a:ea typeface="하나 L" pitchFamily="18" charset="-127"/>
              </a:rPr>
              <a:t>총 운용</a:t>
            </a:r>
            <a:r>
              <a:rPr lang="en-US" altLang="ko-KR" sz="1400" b="1" dirty="0" smtClean="0">
                <a:solidFill>
                  <a:prstClr val="black"/>
                </a:solidFill>
                <a:latin typeface="하나 L" pitchFamily="18" charset="-127"/>
                <a:ea typeface="하나 L" pitchFamily="18" charset="-127"/>
              </a:rPr>
              <a:t>(</a:t>
            </a:r>
            <a:r>
              <a:rPr lang="ko-KR" altLang="en-US" sz="1400" b="1" dirty="0" smtClean="0">
                <a:solidFill>
                  <a:prstClr val="black"/>
                </a:solidFill>
                <a:latin typeface="하나 L" pitchFamily="18" charset="-127"/>
                <a:ea typeface="하나 L" pitchFamily="18" charset="-127"/>
              </a:rPr>
              <a:t>대</a:t>
            </a:r>
            <a:r>
              <a:rPr lang="ko-KR" altLang="en-US" sz="1400" b="1" dirty="0">
                <a:solidFill>
                  <a:prstClr val="black"/>
                </a:solidFill>
                <a:latin typeface="하나 L" pitchFamily="18" charset="-127"/>
                <a:ea typeface="하나 L" pitchFamily="18" charset="-127"/>
              </a:rPr>
              <a:t>출 </a:t>
            </a:r>
            <a:r>
              <a:rPr lang="ko-KR" altLang="en-US" sz="1400" b="1" dirty="0" smtClean="0">
                <a:solidFill>
                  <a:prstClr val="black"/>
                </a:solidFill>
                <a:latin typeface="하나 L" pitchFamily="18" charset="-127"/>
                <a:ea typeface="하나 L" pitchFamily="18" charset="-127"/>
              </a:rPr>
              <a:t>상품</a:t>
            </a:r>
            <a:r>
              <a:rPr lang="en-US" altLang="ko-KR" sz="1400" b="1" dirty="0" smtClean="0">
                <a:solidFill>
                  <a:prstClr val="black"/>
                </a:solidFill>
                <a:latin typeface="하나 L" pitchFamily="18" charset="-127"/>
                <a:ea typeface="하나 L" pitchFamily="18" charset="-127"/>
              </a:rPr>
              <a:t>)</a:t>
            </a:r>
            <a:r>
              <a:rPr lang="ko-KR" altLang="en-US" sz="1400" b="1" dirty="0" smtClean="0">
                <a:solidFill>
                  <a:prstClr val="black"/>
                </a:solidFill>
                <a:latin typeface="하나 L" pitchFamily="18" charset="-127"/>
                <a:ea typeface="하나 L" pitchFamily="18" charset="-127"/>
              </a:rPr>
              <a:t>이 높으며 상대적으로 하나 멤버십</a:t>
            </a:r>
            <a:r>
              <a:rPr lang="en-US" altLang="ko-KR" sz="1400" b="1" dirty="0" smtClean="0">
                <a:solidFill>
                  <a:prstClr val="black"/>
                </a:solidFill>
                <a:latin typeface="하나 L" pitchFamily="18" charset="-127"/>
                <a:ea typeface="하나 L" pitchFamily="18" charset="-127"/>
              </a:rPr>
              <a:t>,  </a:t>
            </a:r>
            <a:r>
              <a:rPr lang="ko-KR" altLang="en-US" sz="1400" b="1" dirty="0" err="1" smtClean="0">
                <a:solidFill>
                  <a:prstClr val="black"/>
                </a:solidFill>
                <a:latin typeface="하나 L" pitchFamily="18" charset="-127"/>
                <a:ea typeface="하나 L" pitchFamily="18" charset="-127"/>
              </a:rPr>
              <a:t>스마트폰</a:t>
            </a:r>
            <a:r>
              <a:rPr lang="ko-KR" altLang="en-US" sz="1400" b="1" dirty="0" smtClean="0">
                <a:solidFill>
                  <a:prstClr val="black"/>
                </a:solidFill>
                <a:latin typeface="하나 L" pitchFamily="18" charset="-127"/>
                <a:ea typeface="하나 L" pitchFamily="18" charset="-127"/>
              </a:rPr>
              <a:t> 만족도 높음</a:t>
            </a:r>
            <a:r>
              <a:rPr lang="en-US" altLang="ko-KR" sz="1400" b="1" dirty="0" smtClean="0">
                <a:solidFill>
                  <a:prstClr val="black"/>
                </a:solidFill>
                <a:latin typeface="하나 L" pitchFamily="18" charset="-127"/>
                <a:ea typeface="하나 L" pitchFamily="18" charset="-127"/>
              </a:rPr>
              <a:t/>
            </a:r>
            <a:br>
              <a:rPr lang="en-US" altLang="ko-KR" sz="1400" b="1" dirty="0" smtClean="0">
                <a:solidFill>
                  <a:prstClr val="black"/>
                </a:solidFill>
                <a:latin typeface="하나 L" pitchFamily="18" charset="-127"/>
                <a:ea typeface="하나 L" pitchFamily="18" charset="-127"/>
              </a:rPr>
            </a:br>
            <a:endParaRPr lang="en-US" altLang="ko-KR" sz="1400" b="1" dirty="0">
              <a:solidFill>
                <a:prstClr val="black"/>
              </a:solidFill>
              <a:latin typeface="하나 L" pitchFamily="18" charset="-127"/>
              <a:ea typeface="하나 L" pitchFamily="18" charset="-127"/>
            </a:endParaRPr>
          </a:p>
          <a:p>
            <a:pPr marL="295494" lvl="0" indent="-295494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b="1" dirty="0" smtClean="0">
                <a:solidFill>
                  <a:prstClr val="black"/>
                </a:solidFill>
                <a:latin typeface="하나 L" pitchFamily="18" charset="-127"/>
                <a:ea typeface="하나 L" pitchFamily="18" charset="-127"/>
              </a:rPr>
              <a:t>지점의 평균 이용 고객 연령층이 낮아 이탈이 </a:t>
            </a:r>
            <a:r>
              <a:rPr lang="ko-KR" altLang="en-US" sz="1400" b="1" dirty="0" err="1" smtClean="0">
                <a:solidFill>
                  <a:prstClr val="black"/>
                </a:solidFill>
                <a:latin typeface="하나 L" pitchFamily="18" charset="-127"/>
                <a:ea typeface="하나 L" pitchFamily="18" charset="-127"/>
              </a:rPr>
              <a:t>높은것으로</a:t>
            </a:r>
            <a:r>
              <a:rPr lang="ko-KR" altLang="en-US" sz="1400" b="1" dirty="0" smtClean="0">
                <a:solidFill>
                  <a:prstClr val="black"/>
                </a:solidFill>
                <a:latin typeface="하나 L" pitchFamily="18" charset="-127"/>
                <a:ea typeface="하나 L" pitchFamily="18" charset="-127"/>
              </a:rPr>
              <a:t> 예상 </a:t>
            </a:r>
            <a:endParaRPr lang="en-US" altLang="ko-KR" sz="1400" b="1" dirty="0" smtClean="0">
              <a:solidFill>
                <a:prstClr val="black"/>
              </a:solidFill>
              <a:latin typeface="하나 L" pitchFamily="18" charset="-127"/>
              <a:ea typeface="하나 L" pitchFamily="18" charset="-127"/>
            </a:endParaRPr>
          </a:p>
          <a:p>
            <a:pPr marL="295494" lvl="0" indent="-295494">
              <a:lnSpc>
                <a:spcPct val="150000"/>
              </a:lnSpc>
              <a:buFont typeface="Arial" pitchFamily="34" charset="0"/>
              <a:buChar char="•"/>
            </a:pPr>
            <a:endParaRPr lang="ko-KR" altLang="en-US" sz="1400" dirty="0" smtClean="0">
              <a:solidFill>
                <a:prstClr val="black"/>
              </a:solidFill>
              <a:latin typeface="하나 L" pitchFamily="18" charset="-127"/>
              <a:ea typeface="하나 L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65697" y="730878"/>
            <a:ext cx="5676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하나 L" pitchFamily="18" charset="-127"/>
                <a:ea typeface="하나 L" pitchFamily="18" charset="-127"/>
              </a:rPr>
              <a:t>※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하나 L" pitchFamily="18" charset="-127"/>
                <a:ea typeface="하나 L" pitchFamily="18" charset="-127"/>
              </a:rPr>
              <a:t>비지도 학습의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하나 L" pitchFamily="18" charset="-127"/>
                <a:ea typeface="하나 L" pitchFamily="18" charset="-127"/>
              </a:rPr>
              <a:t>(clustering) 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하나 L" pitchFamily="18" charset="-127"/>
                <a:ea typeface="하나 L" pitchFamily="18" charset="-127"/>
              </a:rPr>
              <a:t>해석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latin typeface="하나 L" pitchFamily="18" charset="-127"/>
                <a:ea typeface="하나 L" pitchFamily="18" charset="-127"/>
              </a:rPr>
              <a:t>은 </a:t>
            </a:r>
            <a:r>
              <a:rPr lang="ko-KR" altLang="en-US" sz="1200" b="1" dirty="0" err="1" smtClean="0">
                <a:solidFill>
                  <a:schemeClr val="bg1">
                    <a:lumMod val="50000"/>
                  </a:schemeClr>
                </a:solidFill>
                <a:latin typeface="하나 L" pitchFamily="18" charset="-127"/>
                <a:ea typeface="하나 L" pitchFamily="18" charset="-127"/>
              </a:rPr>
              <a:t>분석자에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하나 L" pitchFamily="18" charset="-127"/>
                <a:ea typeface="하나 L" pitchFamily="18" charset="-127"/>
              </a:rPr>
              <a:t> 따라 다를 수 있음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하나 L" pitchFamily="18" charset="-127"/>
                <a:ea typeface="하나 L" pitchFamily="18" charset="-127"/>
              </a:rPr>
              <a:t>.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  <a:latin typeface="하나 L" pitchFamily="18" charset="-127"/>
              <a:ea typeface="하나 L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025559"/>
              </p:ext>
            </p:extLst>
          </p:nvPr>
        </p:nvGraphicFramePr>
        <p:xfrm>
          <a:off x="5381793" y="3682999"/>
          <a:ext cx="6921043" cy="15978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05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1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74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72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28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607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하나 L" pitchFamily="18" charset="-127"/>
                          <a:ea typeface="하나 L" pitchFamily="18" charset="-127"/>
                        </a:rPr>
                        <a:t>군집</a:t>
                      </a:r>
                      <a:r>
                        <a:rPr lang="en-US" altLang="ko-KR" sz="1400" b="1" dirty="0" smtClean="0">
                          <a:latin typeface="하나 L" pitchFamily="18" charset="-127"/>
                          <a:ea typeface="하나 L" pitchFamily="18" charset="-127"/>
                        </a:rPr>
                        <a:t>/</a:t>
                      </a:r>
                      <a:r>
                        <a:rPr lang="ko-KR" altLang="en-US" sz="1400" b="1" dirty="0" smtClean="0">
                          <a:latin typeface="하나 L" pitchFamily="18" charset="-127"/>
                          <a:ea typeface="하나 L" pitchFamily="18" charset="-127"/>
                        </a:rPr>
                        <a:t>변수</a:t>
                      </a:r>
                      <a:endParaRPr lang="ko-KR" altLang="en-US" sz="1400" b="1" dirty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>
                    <a:solidFill>
                      <a:srgbClr val="007C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45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>
                          <a:latin typeface="하나 L" pitchFamily="18" charset="-127"/>
                          <a:ea typeface="하나 L" pitchFamily="18" charset="-127"/>
                        </a:rPr>
                        <a:t>고객수</a:t>
                      </a:r>
                      <a:endParaRPr lang="ko-KR" altLang="en-US" sz="1400" dirty="0" smtClean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>
                    <a:solidFill>
                      <a:srgbClr val="007C9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하나 L" pitchFamily="18" charset="-127"/>
                          <a:ea typeface="하나 L" pitchFamily="18" charset="-127"/>
                        </a:rPr>
                        <a:t>젊은층</a:t>
                      </a:r>
                      <a:r>
                        <a:rPr lang="ko-KR" altLang="en-US" sz="1400" dirty="0" smtClean="0">
                          <a:latin typeface="하나 L" pitchFamily="18" charset="-127"/>
                          <a:ea typeface="하나 L" pitchFamily="18" charset="-127"/>
                        </a:rPr>
                        <a:t> 비율</a:t>
                      </a:r>
                      <a:endParaRPr lang="ko-KR" altLang="en-US" sz="1400" dirty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>
                    <a:solidFill>
                      <a:srgbClr val="007C9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하나 L" pitchFamily="18" charset="-127"/>
                          <a:ea typeface="하나 L" pitchFamily="18" charset="-127"/>
                        </a:rPr>
                        <a:t>총운용</a:t>
                      </a:r>
                      <a:endParaRPr lang="ko-KR" altLang="en-US" sz="1400" dirty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>
                    <a:solidFill>
                      <a:srgbClr val="007C9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하나 L" pitchFamily="18" charset="-127"/>
                          <a:ea typeface="하나 L" pitchFamily="18" charset="-127"/>
                        </a:rPr>
                        <a:t>모바일</a:t>
                      </a:r>
                      <a:endParaRPr lang="en-US" altLang="ko-KR" sz="1400" dirty="0" smtClean="0">
                        <a:latin typeface="하나 L" pitchFamily="18" charset="-127"/>
                        <a:ea typeface="하나 L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하나 L" pitchFamily="18" charset="-127"/>
                          <a:ea typeface="하나 L" pitchFamily="18" charset="-127"/>
                        </a:rPr>
                        <a:t>만족도</a:t>
                      </a:r>
                      <a:endParaRPr lang="ko-KR" altLang="en-US" sz="1400" dirty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>
                    <a:solidFill>
                      <a:srgbClr val="007C9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하나 L" pitchFamily="18" charset="-127"/>
                          <a:ea typeface="하나 L" pitchFamily="18" charset="-127"/>
                        </a:rPr>
                        <a:t>중앙</a:t>
                      </a:r>
                      <a:r>
                        <a:rPr lang="en-US" altLang="ko-KR" sz="1400" dirty="0" smtClean="0">
                          <a:latin typeface="하나 L" pitchFamily="18" charset="-127"/>
                          <a:ea typeface="하나 L" pitchFamily="18" charset="-127"/>
                        </a:rPr>
                        <a:t>/</a:t>
                      </a:r>
                      <a:r>
                        <a:rPr lang="ko-KR" altLang="en-US" sz="1400" dirty="0" smtClean="0">
                          <a:latin typeface="하나 L" pitchFamily="18" charset="-127"/>
                          <a:ea typeface="하나 L" pitchFamily="18" charset="-127"/>
                        </a:rPr>
                        <a:t>지방 </a:t>
                      </a:r>
                      <a:endParaRPr lang="en-US" altLang="ko-KR" sz="1400" dirty="0" smtClean="0">
                        <a:latin typeface="하나 L" pitchFamily="18" charset="-127"/>
                        <a:ea typeface="하나 L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하나 L" pitchFamily="18" charset="-127"/>
                          <a:ea typeface="하나 L" pitchFamily="18" charset="-127"/>
                        </a:rPr>
                        <a:t>비율</a:t>
                      </a:r>
                      <a:endParaRPr lang="ko-KR" altLang="en-US" sz="1400" dirty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>
                    <a:solidFill>
                      <a:srgbClr val="007C9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하나 L" pitchFamily="18" charset="-127"/>
                          <a:ea typeface="하나 L" pitchFamily="18" charset="-127"/>
                        </a:rPr>
                        <a:t>이탈률</a:t>
                      </a:r>
                      <a:endParaRPr lang="ko-KR" altLang="en-US" sz="1400" dirty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>
                    <a:solidFill>
                      <a:srgbClr val="007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9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하나 L" pitchFamily="18" charset="-127"/>
                          <a:ea typeface="하나 L" pitchFamily="18" charset="-127"/>
                        </a:rPr>
                        <a:t>전체 평균</a:t>
                      </a:r>
                      <a:endParaRPr lang="ko-KR" altLang="en-US" sz="1400" b="1" dirty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하나 L" pitchFamily="18" charset="-127"/>
                          <a:ea typeface="하나 L" pitchFamily="18" charset="-127"/>
                        </a:rPr>
                        <a:t>8,989</a:t>
                      </a:r>
                      <a:r>
                        <a:rPr lang="ko-KR" altLang="en-US" sz="1400" b="0" dirty="0" smtClean="0">
                          <a:latin typeface="하나 L" pitchFamily="18" charset="-127"/>
                          <a:ea typeface="하나 L" pitchFamily="18" charset="-127"/>
                        </a:rPr>
                        <a:t>명</a:t>
                      </a:r>
                      <a:endParaRPr lang="ko-KR" altLang="en-US" sz="1400" b="0" dirty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45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latin typeface="하나 L" pitchFamily="18" charset="-127"/>
                          <a:ea typeface="하나 L" pitchFamily="18" charset="-127"/>
                        </a:rPr>
                        <a:t>24.7%</a:t>
                      </a:r>
                      <a:endParaRPr lang="ko-KR" altLang="en-US" sz="1400" b="0" dirty="0" smtClean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하나 L" pitchFamily="18" charset="-127"/>
                          <a:ea typeface="하나 L" pitchFamily="18" charset="-127"/>
                        </a:rPr>
                        <a:t>1,673</a:t>
                      </a:r>
                      <a:r>
                        <a:rPr lang="ko-KR" altLang="en-US" sz="1400" b="0" dirty="0" err="1" smtClean="0">
                          <a:latin typeface="하나 L" pitchFamily="18" charset="-127"/>
                          <a:ea typeface="하나 L" pitchFamily="18" charset="-127"/>
                        </a:rPr>
                        <a:t>억원</a:t>
                      </a:r>
                      <a:endParaRPr lang="ko-KR" altLang="en-US" sz="1400" b="0" dirty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하나 L" pitchFamily="18" charset="-127"/>
                          <a:ea typeface="하나 L" pitchFamily="18" charset="-127"/>
                        </a:rPr>
                        <a:t>55.2%</a:t>
                      </a:r>
                      <a:endParaRPr lang="ko-KR" altLang="en-US" sz="1400" b="0" dirty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하나 L" pitchFamily="18" charset="-127"/>
                          <a:ea typeface="하나 L" pitchFamily="18" charset="-127"/>
                        </a:rPr>
                        <a:t>75%/25%</a:t>
                      </a:r>
                      <a:endParaRPr lang="ko-KR" altLang="en-US" sz="1400" b="0" dirty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45581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하나 L" pitchFamily="18" charset="-127"/>
                          <a:ea typeface="하나 L" pitchFamily="18" charset="-127"/>
                        </a:rPr>
                        <a:t>4.94%</a:t>
                      </a:r>
                      <a:endParaRPr lang="ko-KR" altLang="en-US" sz="1600" b="0" dirty="0" smtClean="0">
                        <a:solidFill>
                          <a:schemeClr val="tx1"/>
                        </a:solidFill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하나 L" pitchFamily="18" charset="-127"/>
                          <a:ea typeface="하나 L" pitchFamily="18" charset="-127"/>
                        </a:rPr>
                        <a:t>1</a:t>
                      </a:r>
                      <a:r>
                        <a:rPr lang="ko-KR" altLang="en-US" sz="1400" b="1" dirty="0" smtClean="0">
                          <a:latin typeface="하나 L" pitchFamily="18" charset="-127"/>
                          <a:ea typeface="하나 L" pitchFamily="18" charset="-127"/>
                        </a:rPr>
                        <a:t>번 군집</a:t>
                      </a:r>
                      <a:endParaRPr lang="ko-KR" altLang="en-US" sz="1400" b="1" dirty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하나 L" pitchFamily="18" charset="-127"/>
                          <a:ea typeface="하나 L" pitchFamily="18" charset="-127"/>
                        </a:rPr>
                        <a:t>10,480</a:t>
                      </a:r>
                      <a:r>
                        <a:rPr lang="ko-KR" altLang="en-US" sz="1400" b="0" dirty="0" smtClean="0">
                          <a:latin typeface="하나 L" pitchFamily="18" charset="-127"/>
                          <a:ea typeface="하나 L" pitchFamily="18" charset="-127"/>
                        </a:rPr>
                        <a:t>명</a:t>
                      </a:r>
                      <a:endParaRPr lang="ko-KR" altLang="en-US" sz="1400" b="0" dirty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45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latin typeface="하나 L" pitchFamily="18" charset="-127"/>
                          <a:ea typeface="하나 L" pitchFamily="18" charset="-127"/>
                        </a:rPr>
                        <a:t>30.1%</a:t>
                      </a:r>
                      <a:endParaRPr lang="ko-KR" altLang="en-US" sz="1400" b="0" dirty="0" smtClean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하나 L" pitchFamily="18" charset="-127"/>
                          <a:ea typeface="하나 L" pitchFamily="18" charset="-127"/>
                        </a:rPr>
                        <a:t>2,667</a:t>
                      </a:r>
                      <a:r>
                        <a:rPr lang="ko-KR" altLang="en-US" sz="1400" b="0" dirty="0" err="1" smtClean="0">
                          <a:latin typeface="하나 L" pitchFamily="18" charset="-127"/>
                          <a:ea typeface="하나 L" pitchFamily="18" charset="-127"/>
                        </a:rPr>
                        <a:t>억원</a:t>
                      </a:r>
                      <a:endParaRPr lang="ko-KR" altLang="en-US" sz="1400" b="0" dirty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하나 L" pitchFamily="18" charset="-127"/>
                          <a:ea typeface="하나 L" pitchFamily="18" charset="-127"/>
                        </a:rPr>
                        <a:t>63.0%</a:t>
                      </a:r>
                      <a:endParaRPr lang="ko-KR" altLang="en-US" sz="1400" b="0" dirty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하나 L" pitchFamily="18" charset="-127"/>
                          <a:ea typeface="하나 L" pitchFamily="18" charset="-127"/>
                        </a:rPr>
                        <a:t>42%/</a:t>
                      </a:r>
                      <a:r>
                        <a:rPr lang="en-US" altLang="ko-KR" sz="1400" b="1" dirty="0" smtClean="0">
                          <a:latin typeface="하나 L" pitchFamily="18" charset="-127"/>
                          <a:ea typeface="하나 L" pitchFamily="18" charset="-127"/>
                        </a:rPr>
                        <a:t>58%</a:t>
                      </a:r>
                      <a:endParaRPr lang="ko-KR" altLang="en-US" sz="1400" b="0" dirty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하나 L" pitchFamily="18" charset="-127"/>
                          <a:ea typeface="하나 L" pitchFamily="18" charset="-127"/>
                        </a:rPr>
                        <a:t>4.96%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effectLst/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marL="57150" marR="0" marT="0" marB="762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9" name="그룹 48"/>
          <p:cNvGrpSpPr/>
          <p:nvPr/>
        </p:nvGrpSpPr>
        <p:grpSpPr>
          <a:xfrm>
            <a:off x="299011" y="730878"/>
            <a:ext cx="5969709" cy="338554"/>
            <a:chOff x="299049" y="4192757"/>
            <a:chExt cx="5970487" cy="338476"/>
          </a:xfrm>
        </p:grpSpPr>
        <p:sp>
          <p:nvSpPr>
            <p:cNvPr id="50" name="TextBox 49"/>
            <p:cNvSpPr txBox="1"/>
            <p:nvPr/>
          </p:nvSpPr>
          <p:spPr>
            <a:xfrm>
              <a:off x="419314" y="4192757"/>
              <a:ext cx="5850222" cy="338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ko-KR" sz="1600" b="1" dirty="0" smtClean="0">
                  <a:solidFill>
                    <a:prstClr val="black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Clustering – 1</a:t>
              </a:r>
              <a:r>
                <a:rPr lang="ko-KR" altLang="en-US" sz="1600" b="1" dirty="0" smtClean="0">
                  <a:solidFill>
                    <a:prstClr val="black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번 군집 </a:t>
              </a:r>
              <a:r>
                <a:rPr lang="en-US" altLang="ko-KR" sz="1600" b="1" dirty="0" smtClean="0">
                  <a:solidFill>
                    <a:prstClr val="black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(42</a:t>
              </a:r>
              <a:r>
                <a:rPr lang="ko-KR" altLang="en-US" sz="1600" b="1" dirty="0" smtClean="0">
                  <a:solidFill>
                    <a:prstClr val="black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지점</a:t>
              </a:r>
              <a:r>
                <a:rPr lang="en-US" altLang="ko-KR" sz="1600" b="1" dirty="0" smtClean="0">
                  <a:solidFill>
                    <a:prstClr val="black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)</a:t>
              </a:r>
              <a:endParaRPr lang="en-US" altLang="ko-KR" sz="1600" b="1" dirty="0">
                <a:solidFill>
                  <a:prstClr val="black"/>
                </a:solidFill>
                <a:latin typeface="하나 L" panose="02020603020101020101" pitchFamily="18" charset="-127"/>
                <a:ea typeface="하나 L" panose="02020603020101020101" pitchFamily="18" charset="-127"/>
              </a:endParaRPr>
            </a:p>
          </p:txBody>
        </p:sp>
        <p:grpSp>
          <p:nvGrpSpPr>
            <p:cNvPr id="51" name="그룹 50"/>
            <p:cNvGrpSpPr/>
            <p:nvPr/>
          </p:nvGrpSpPr>
          <p:grpSpPr>
            <a:xfrm>
              <a:off x="299049" y="4220314"/>
              <a:ext cx="138023" cy="252665"/>
              <a:chOff x="299568" y="1429451"/>
              <a:chExt cx="138023" cy="252665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299568" y="1532236"/>
                <a:ext cx="138023" cy="149880"/>
              </a:xfrm>
              <a:prstGeom prst="rect">
                <a:avLst/>
              </a:prstGeom>
              <a:solidFill>
                <a:srgbClr val="00A8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A8A8"/>
                  </a:solidFill>
                  <a:latin typeface="하나 L" panose="02020603020101020101" pitchFamily="18" charset="-127"/>
                  <a:ea typeface="하나 L" panose="02020603020101020101" pitchFamily="18" charset="-127"/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300086" y="1429451"/>
                <a:ext cx="136986" cy="64770"/>
              </a:xfrm>
              <a:prstGeom prst="rect">
                <a:avLst/>
              </a:prstGeom>
              <a:solidFill>
                <a:srgbClr val="E601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A8A8"/>
                  </a:solidFill>
                  <a:latin typeface="하나 L" panose="02020603020101020101" pitchFamily="18" charset="-127"/>
                  <a:ea typeface="하나 L" panose="02020603020101020101" pitchFamily="18" charset="-127"/>
                </a:endParaRPr>
              </a:p>
            </p:txBody>
          </p:sp>
        </p:grpSp>
      </p:grpSp>
      <p:sp>
        <p:nvSpPr>
          <p:cNvPr id="54" name="직사각형 53"/>
          <p:cNvSpPr/>
          <p:nvPr/>
        </p:nvSpPr>
        <p:spPr>
          <a:xfrm>
            <a:off x="12052407" y="111650"/>
            <a:ext cx="138006" cy="332562"/>
          </a:xfrm>
          <a:prstGeom prst="rect">
            <a:avLst/>
          </a:prstGeom>
          <a:solidFill>
            <a:srgbClr val="D4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>
              <a:solidFill>
                <a:srgbClr val="00A8A8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8005" y="182893"/>
            <a:ext cx="4847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프로젝트 결과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72935" y="117229"/>
            <a:ext cx="5685217" cy="338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en-US" altLang="ko-KR" sz="1600" b="1" dirty="0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[</a:t>
            </a:r>
            <a:r>
              <a:rPr lang="ko-KR" altLang="en-US" sz="1600" b="1" dirty="0" err="1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이탈률을</a:t>
            </a:r>
            <a:r>
              <a:rPr lang="ko-KR" altLang="en-US" sz="1600" b="1" dirty="0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 고려한 </a:t>
            </a:r>
            <a:r>
              <a:rPr lang="ko-KR" altLang="en-US" sz="1600" b="1" dirty="0" err="1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클러스터링</a:t>
            </a:r>
            <a:r>
              <a:rPr lang="en-US" altLang="ko-KR" sz="1600" b="1" dirty="0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]</a:t>
            </a:r>
            <a:endParaRPr lang="en-US" altLang="ko-KR" sz="1600" b="1" dirty="0">
              <a:solidFill>
                <a:schemeClr val="bg2">
                  <a:lumMod val="90000"/>
                </a:schemeClr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0" y="215417"/>
            <a:ext cx="138006" cy="355569"/>
          </a:xfrm>
          <a:prstGeom prst="rect">
            <a:avLst/>
          </a:prstGeom>
          <a:solidFill>
            <a:srgbClr val="00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A8A8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972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416151" y="1768998"/>
            <a:ext cx="3735036" cy="2527299"/>
          </a:xfrm>
        </p:spPr>
        <p:txBody>
          <a:bodyPr>
            <a:noAutofit/>
          </a:bodyPr>
          <a:lstStyle/>
          <a:p>
            <a:r>
              <a:rPr lang="en-US" altLang="ko-KR" sz="6000" b="1" dirty="0" smtClean="0">
                <a:solidFill>
                  <a:srgbClr val="007C96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Table </a:t>
            </a:r>
            <a:br>
              <a:rPr lang="en-US" altLang="ko-KR" sz="6000" b="1" dirty="0" smtClean="0">
                <a:solidFill>
                  <a:srgbClr val="007C96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</a:br>
            <a:r>
              <a:rPr lang="en-US" altLang="ko-KR" sz="6000" b="1" dirty="0" smtClean="0">
                <a:solidFill>
                  <a:srgbClr val="007C96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  of </a:t>
            </a:r>
            <a:r>
              <a:rPr lang="en-US" altLang="ko-KR" sz="6000" b="1" dirty="0">
                <a:solidFill>
                  <a:srgbClr val="007C96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/>
            </a:r>
            <a:br>
              <a:rPr lang="en-US" altLang="ko-KR" sz="6000" b="1" dirty="0">
                <a:solidFill>
                  <a:srgbClr val="007C96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</a:br>
            <a:r>
              <a:rPr lang="en-US" altLang="ko-KR" sz="6000" b="1" dirty="0">
                <a:solidFill>
                  <a:srgbClr val="007C96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Contents</a:t>
            </a:r>
            <a:endParaRPr lang="ko-KR" altLang="en-US" sz="6000" b="1" dirty="0">
              <a:solidFill>
                <a:srgbClr val="007C96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6046777" y="791747"/>
            <a:ext cx="902976" cy="5288309"/>
          </a:xfrm>
          <a:prstGeom prst="rect">
            <a:avLst/>
          </a:prstGeom>
        </p:spPr>
        <p:txBody>
          <a:bodyPr vert="horz" lIns="94558" tIns="47279" rIns="94558" bIns="47279" rtlCol="0" anchor="ctr"/>
          <a:lstStyle>
            <a:defPPr>
              <a:defRPr lang="ko-KR"/>
            </a:defPPr>
            <a:lvl1pPr marL="0" algn="l" defTabSz="945581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72791" algn="l" defTabSz="945581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581" algn="l" defTabSz="945581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372" algn="l" defTabSz="945581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162" algn="l" defTabSz="945581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3953" algn="l" defTabSz="945581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6743" algn="l" defTabSz="945581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09534" algn="l" defTabSz="945581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2324" algn="l" defTabSz="945581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4000" dirty="0" smtClean="0">
                <a:latin typeface="하나 L" panose="02020603020101020101" pitchFamily="18" charset="-127"/>
                <a:ea typeface="하나 L" panose="0202060302010102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latin typeface="하나 L" panose="02020603020101020101" pitchFamily="18" charset="-127"/>
                <a:ea typeface="하나 L" panose="0202060302010102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latin typeface="하나 L" panose="02020603020101020101" pitchFamily="18" charset="-127"/>
                <a:ea typeface="하나 L" panose="02020603020101020101" pitchFamily="18" charset="-127"/>
              </a:rPr>
              <a:t>03 </a:t>
            </a:r>
          </a:p>
          <a:p>
            <a:pPr>
              <a:lnSpc>
                <a:spcPct val="150000"/>
              </a:lnSpc>
            </a:pPr>
            <a:endParaRPr lang="en-US" altLang="ko-KR" sz="4000" dirty="0" smtClean="0"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6926084" y="1909216"/>
            <a:ext cx="5007409" cy="361043"/>
          </a:xfrm>
          <a:prstGeom prst="rect">
            <a:avLst/>
          </a:prstGeom>
        </p:spPr>
        <p:txBody>
          <a:bodyPr/>
          <a:lstStyle>
            <a:lvl1pPr marL="236395" indent="-236395" algn="l" defTabSz="945581" rtl="0" eaLnBrk="1" latinLnBrk="1" hangingPunct="1">
              <a:lnSpc>
                <a:spcPct val="90000"/>
              </a:lnSpc>
              <a:spcBef>
                <a:spcPts val="1034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9186" indent="-236395" algn="l" defTabSz="945581" rtl="0" eaLnBrk="1" latinLnBrk="1" hangingPunct="1">
              <a:lnSpc>
                <a:spcPct val="90000"/>
              </a:lnSpc>
              <a:spcBef>
                <a:spcPts val="517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1976" indent="-236395" algn="l" defTabSz="945581" rtl="0" eaLnBrk="1" latinLnBrk="1" hangingPunct="1">
              <a:lnSpc>
                <a:spcPct val="90000"/>
              </a:lnSpc>
              <a:spcBef>
                <a:spcPts val="517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4767" indent="-236395" algn="l" defTabSz="945581" rtl="0" eaLnBrk="1" latinLnBrk="1" hangingPunct="1">
              <a:lnSpc>
                <a:spcPct val="90000"/>
              </a:lnSpc>
              <a:spcBef>
                <a:spcPts val="517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27557" indent="-236395" algn="l" defTabSz="945581" rtl="0" eaLnBrk="1" latinLnBrk="1" hangingPunct="1">
              <a:lnSpc>
                <a:spcPct val="90000"/>
              </a:lnSpc>
              <a:spcBef>
                <a:spcPts val="517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0348" indent="-236395" algn="l" defTabSz="945581" rtl="0" eaLnBrk="1" latinLnBrk="1" hangingPunct="1">
              <a:lnSpc>
                <a:spcPct val="90000"/>
              </a:lnSpc>
              <a:spcBef>
                <a:spcPts val="517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73138" indent="-236395" algn="l" defTabSz="945581" rtl="0" eaLnBrk="1" latinLnBrk="1" hangingPunct="1">
              <a:lnSpc>
                <a:spcPct val="90000"/>
              </a:lnSpc>
              <a:spcBef>
                <a:spcPts val="517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45929" indent="-236395" algn="l" defTabSz="945581" rtl="0" eaLnBrk="1" latinLnBrk="1" hangingPunct="1">
              <a:lnSpc>
                <a:spcPct val="90000"/>
              </a:lnSpc>
              <a:spcBef>
                <a:spcPts val="517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18719" indent="-236395" algn="l" defTabSz="945581" rtl="0" eaLnBrk="1" latinLnBrk="1" hangingPunct="1">
              <a:lnSpc>
                <a:spcPct val="90000"/>
              </a:lnSpc>
              <a:spcBef>
                <a:spcPts val="517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>
                <a:solidFill>
                  <a:srgbClr val="50646E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프로젝트 배경</a:t>
            </a:r>
            <a:endParaRPr lang="ko-KR" altLang="en-US" dirty="0">
              <a:solidFill>
                <a:srgbClr val="50646E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9" name="텍스트 개체 틀 6"/>
          <p:cNvSpPr txBox="1">
            <a:spLocks/>
          </p:cNvSpPr>
          <p:nvPr/>
        </p:nvSpPr>
        <p:spPr>
          <a:xfrm>
            <a:off x="6973707" y="2819077"/>
            <a:ext cx="5007409" cy="361043"/>
          </a:xfrm>
          <a:prstGeom prst="rect">
            <a:avLst/>
          </a:prstGeom>
        </p:spPr>
        <p:txBody>
          <a:bodyPr/>
          <a:lstStyle>
            <a:lvl1pPr marL="236395" indent="-236395" algn="l" defTabSz="945581" rtl="0" eaLnBrk="1" latinLnBrk="1" hangingPunct="1">
              <a:lnSpc>
                <a:spcPct val="90000"/>
              </a:lnSpc>
              <a:spcBef>
                <a:spcPts val="1034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9186" indent="-236395" algn="l" defTabSz="945581" rtl="0" eaLnBrk="1" latinLnBrk="1" hangingPunct="1">
              <a:lnSpc>
                <a:spcPct val="90000"/>
              </a:lnSpc>
              <a:spcBef>
                <a:spcPts val="517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1976" indent="-236395" algn="l" defTabSz="945581" rtl="0" eaLnBrk="1" latinLnBrk="1" hangingPunct="1">
              <a:lnSpc>
                <a:spcPct val="90000"/>
              </a:lnSpc>
              <a:spcBef>
                <a:spcPts val="517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4767" indent="-236395" algn="l" defTabSz="945581" rtl="0" eaLnBrk="1" latinLnBrk="1" hangingPunct="1">
              <a:lnSpc>
                <a:spcPct val="90000"/>
              </a:lnSpc>
              <a:spcBef>
                <a:spcPts val="517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27557" indent="-236395" algn="l" defTabSz="945581" rtl="0" eaLnBrk="1" latinLnBrk="1" hangingPunct="1">
              <a:lnSpc>
                <a:spcPct val="90000"/>
              </a:lnSpc>
              <a:spcBef>
                <a:spcPts val="517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0348" indent="-236395" algn="l" defTabSz="945581" rtl="0" eaLnBrk="1" latinLnBrk="1" hangingPunct="1">
              <a:lnSpc>
                <a:spcPct val="90000"/>
              </a:lnSpc>
              <a:spcBef>
                <a:spcPts val="517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73138" indent="-236395" algn="l" defTabSz="945581" rtl="0" eaLnBrk="1" latinLnBrk="1" hangingPunct="1">
              <a:lnSpc>
                <a:spcPct val="90000"/>
              </a:lnSpc>
              <a:spcBef>
                <a:spcPts val="517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45929" indent="-236395" algn="l" defTabSz="945581" rtl="0" eaLnBrk="1" latinLnBrk="1" hangingPunct="1">
              <a:lnSpc>
                <a:spcPct val="90000"/>
              </a:lnSpc>
              <a:spcBef>
                <a:spcPts val="517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18719" indent="-236395" algn="l" defTabSz="945581" rtl="0" eaLnBrk="1" latinLnBrk="1" hangingPunct="1">
              <a:lnSpc>
                <a:spcPct val="90000"/>
              </a:lnSpc>
              <a:spcBef>
                <a:spcPts val="517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>
                <a:solidFill>
                  <a:srgbClr val="50646E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프로젝트 결과</a:t>
            </a:r>
            <a:endParaRPr lang="en-US" altLang="ko-KR" dirty="0" smtClean="0">
              <a:solidFill>
                <a:srgbClr val="50646E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11" name="텍스트 개체 틀 8"/>
          <p:cNvSpPr txBox="1">
            <a:spLocks/>
          </p:cNvSpPr>
          <p:nvPr/>
        </p:nvSpPr>
        <p:spPr>
          <a:xfrm>
            <a:off x="6949753" y="3252878"/>
            <a:ext cx="5007409" cy="361043"/>
          </a:xfrm>
          <a:prstGeom prst="rect">
            <a:avLst/>
          </a:prstGeom>
        </p:spPr>
        <p:txBody>
          <a:bodyPr/>
          <a:lstStyle>
            <a:lvl1pPr marL="236395" indent="-236395" algn="l" defTabSz="945581" rtl="0" eaLnBrk="1" latinLnBrk="1" hangingPunct="1">
              <a:lnSpc>
                <a:spcPct val="90000"/>
              </a:lnSpc>
              <a:spcBef>
                <a:spcPts val="1034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9186" indent="-236395" algn="l" defTabSz="945581" rtl="0" eaLnBrk="1" latinLnBrk="1" hangingPunct="1">
              <a:lnSpc>
                <a:spcPct val="90000"/>
              </a:lnSpc>
              <a:spcBef>
                <a:spcPts val="517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1976" indent="-236395" algn="l" defTabSz="945581" rtl="0" eaLnBrk="1" latinLnBrk="1" hangingPunct="1">
              <a:lnSpc>
                <a:spcPct val="90000"/>
              </a:lnSpc>
              <a:spcBef>
                <a:spcPts val="517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4767" indent="-236395" algn="l" defTabSz="945581" rtl="0" eaLnBrk="1" latinLnBrk="1" hangingPunct="1">
              <a:lnSpc>
                <a:spcPct val="90000"/>
              </a:lnSpc>
              <a:spcBef>
                <a:spcPts val="517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27557" indent="-236395" algn="l" defTabSz="945581" rtl="0" eaLnBrk="1" latinLnBrk="1" hangingPunct="1">
              <a:lnSpc>
                <a:spcPct val="90000"/>
              </a:lnSpc>
              <a:spcBef>
                <a:spcPts val="517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0348" indent="-236395" algn="l" defTabSz="945581" rtl="0" eaLnBrk="1" latinLnBrk="1" hangingPunct="1">
              <a:lnSpc>
                <a:spcPct val="90000"/>
              </a:lnSpc>
              <a:spcBef>
                <a:spcPts val="517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73138" indent="-236395" algn="l" defTabSz="945581" rtl="0" eaLnBrk="1" latinLnBrk="1" hangingPunct="1">
              <a:lnSpc>
                <a:spcPct val="90000"/>
              </a:lnSpc>
              <a:spcBef>
                <a:spcPts val="517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45929" indent="-236395" algn="l" defTabSz="945581" rtl="0" eaLnBrk="1" latinLnBrk="1" hangingPunct="1">
              <a:lnSpc>
                <a:spcPct val="90000"/>
              </a:lnSpc>
              <a:spcBef>
                <a:spcPts val="517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18719" indent="-236395" algn="l" defTabSz="945581" rtl="0" eaLnBrk="1" latinLnBrk="1" hangingPunct="1">
              <a:lnSpc>
                <a:spcPct val="90000"/>
              </a:lnSpc>
              <a:spcBef>
                <a:spcPts val="517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>
              <a:solidFill>
                <a:srgbClr val="50646E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10" name="직각 삼각형 9"/>
          <p:cNvSpPr/>
          <p:nvPr/>
        </p:nvSpPr>
        <p:spPr>
          <a:xfrm>
            <a:off x="1" y="5835436"/>
            <a:ext cx="5470448" cy="1024154"/>
          </a:xfrm>
          <a:prstGeom prst="rtTriangle">
            <a:avLst/>
          </a:prstGeom>
          <a:solidFill>
            <a:srgbClr val="34AA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558" tIns="47279" rIns="94558" bIns="47279" rtlCol="0" anchor="ctr"/>
          <a:lstStyle/>
          <a:p>
            <a:pPr algn="ctr"/>
            <a:endParaRPr lang="ko-KR" altLang="en-US" sz="2100"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12" name="직각 삼각형 11"/>
          <p:cNvSpPr/>
          <p:nvPr/>
        </p:nvSpPr>
        <p:spPr>
          <a:xfrm rot="10800000">
            <a:off x="6719965" y="2185"/>
            <a:ext cx="5470448" cy="1024154"/>
          </a:xfrm>
          <a:prstGeom prst="rtTriangle">
            <a:avLst/>
          </a:prstGeom>
          <a:solidFill>
            <a:srgbClr val="34AA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558" tIns="47279" rIns="94558" bIns="47279" rtlCol="0" anchor="ctr"/>
          <a:lstStyle/>
          <a:p>
            <a:pPr algn="ctr"/>
            <a:endParaRPr lang="ko-KR" altLang="en-US" sz="2100"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E90A-435B-40DA-BA28-1461FC8170D1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973707" y="3686679"/>
            <a:ext cx="2084225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2900" dirty="0">
                <a:solidFill>
                  <a:srgbClr val="50646E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활용 및 제안</a:t>
            </a:r>
          </a:p>
        </p:txBody>
      </p:sp>
    </p:spTree>
    <p:extLst>
      <p:ext uri="{BB962C8B-B14F-4D97-AF65-F5344CB8AC3E}">
        <p14:creationId xmlns:p14="http://schemas.microsoft.com/office/powerpoint/2010/main" val="354711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E90A-435B-40DA-BA28-1461FC8170D1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584660" y="1427158"/>
            <a:ext cx="6551264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5494" lvl="0" indent="-295494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b="1" dirty="0" smtClean="0">
                <a:solidFill>
                  <a:prstClr val="black"/>
                </a:solidFill>
                <a:latin typeface="하나 L" pitchFamily="18" charset="-127"/>
                <a:ea typeface="하나 L" pitchFamily="18" charset="-127"/>
              </a:rPr>
              <a:t>2</a:t>
            </a:r>
            <a:r>
              <a:rPr lang="ko-KR" altLang="en-US" sz="1400" b="1" dirty="0" smtClean="0">
                <a:solidFill>
                  <a:prstClr val="black"/>
                </a:solidFill>
                <a:latin typeface="하나 L" pitchFamily="18" charset="-127"/>
                <a:ea typeface="하나 L" pitchFamily="18" charset="-127"/>
              </a:rPr>
              <a:t>번 클러스터 </a:t>
            </a:r>
            <a:r>
              <a:rPr lang="en-US" altLang="ko-KR" sz="1400" b="1" dirty="0" smtClean="0">
                <a:solidFill>
                  <a:prstClr val="black"/>
                </a:solidFill>
                <a:latin typeface="하나 L" pitchFamily="18" charset="-127"/>
                <a:ea typeface="하나 L" pitchFamily="18" charset="-127"/>
              </a:rPr>
              <a:t>(ex. </a:t>
            </a:r>
            <a:r>
              <a:rPr lang="ko-KR" altLang="en-US" sz="1400" b="1" dirty="0" err="1" smtClean="0">
                <a:solidFill>
                  <a:prstClr val="black"/>
                </a:solidFill>
                <a:latin typeface="하나 L" pitchFamily="18" charset="-127"/>
                <a:ea typeface="하나 L" pitchFamily="18" charset="-127"/>
              </a:rPr>
              <a:t>평창로</a:t>
            </a:r>
            <a:r>
              <a:rPr lang="en-US" altLang="ko-KR" sz="1400" b="1" dirty="0" smtClean="0">
                <a:solidFill>
                  <a:prstClr val="black"/>
                </a:solidFill>
                <a:latin typeface="하나 L" pitchFamily="18" charset="-127"/>
                <a:ea typeface="하나 L" pitchFamily="18" charset="-127"/>
              </a:rPr>
              <a:t>, </a:t>
            </a:r>
            <a:r>
              <a:rPr lang="ko-KR" altLang="en-US" sz="1400" b="1" dirty="0" smtClean="0">
                <a:solidFill>
                  <a:prstClr val="black"/>
                </a:solidFill>
                <a:latin typeface="하나 L" pitchFamily="18" charset="-127"/>
                <a:ea typeface="하나 L" pitchFamily="18" charset="-127"/>
              </a:rPr>
              <a:t>안암지점 </a:t>
            </a:r>
            <a:r>
              <a:rPr lang="en-US" altLang="ko-KR" sz="1400" b="1" dirty="0" smtClean="0">
                <a:solidFill>
                  <a:prstClr val="black"/>
                </a:solidFill>
                <a:latin typeface="하나 L" pitchFamily="18" charset="-127"/>
                <a:ea typeface="하나 L" pitchFamily="18" charset="-127"/>
              </a:rPr>
              <a:t>..)</a:t>
            </a:r>
            <a:br>
              <a:rPr lang="en-US" altLang="ko-KR" sz="1400" b="1" dirty="0" smtClean="0">
                <a:solidFill>
                  <a:prstClr val="black"/>
                </a:solidFill>
                <a:latin typeface="하나 L" pitchFamily="18" charset="-127"/>
                <a:ea typeface="하나 L" pitchFamily="18" charset="-127"/>
              </a:rPr>
            </a:br>
            <a:r>
              <a:rPr lang="ko-KR" altLang="en-US" sz="1400" b="1" dirty="0" smtClean="0">
                <a:solidFill>
                  <a:prstClr val="black"/>
                </a:solidFill>
                <a:latin typeface="하나 L" pitchFamily="18" charset="-127"/>
                <a:ea typeface="하나 L" pitchFamily="18" charset="-127"/>
              </a:rPr>
              <a:t>연령대가 높은 고객이 많은 지점</a:t>
            </a:r>
            <a:r>
              <a:rPr lang="en-US" altLang="ko-KR" sz="1400" b="1" dirty="0" smtClean="0">
                <a:solidFill>
                  <a:prstClr val="black"/>
                </a:solidFill>
                <a:latin typeface="하나 L" pitchFamily="18" charset="-127"/>
                <a:ea typeface="하나 L" pitchFamily="18" charset="-127"/>
              </a:rPr>
              <a:t/>
            </a:r>
            <a:br>
              <a:rPr lang="en-US" altLang="ko-KR" sz="1400" b="1" dirty="0" smtClean="0">
                <a:solidFill>
                  <a:prstClr val="black"/>
                </a:solidFill>
                <a:latin typeface="하나 L" pitchFamily="18" charset="-127"/>
                <a:ea typeface="하나 L" pitchFamily="18" charset="-127"/>
              </a:rPr>
            </a:br>
            <a:r>
              <a:rPr lang="ko-KR" altLang="en-US" sz="1400" b="1" dirty="0" smtClean="0">
                <a:solidFill>
                  <a:prstClr val="black"/>
                </a:solidFill>
                <a:latin typeface="하나 L" pitchFamily="18" charset="-127"/>
                <a:ea typeface="하나 L" pitchFamily="18" charset="-127"/>
              </a:rPr>
              <a:t>고객들의 교차 상품 보유 건수가 높음</a:t>
            </a:r>
            <a:r>
              <a:rPr lang="en-US" altLang="ko-KR" sz="1400" b="1" dirty="0" smtClean="0">
                <a:solidFill>
                  <a:prstClr val="black"/>
                </a:solidFill>
                <a:latin typeface="하나 L" pitchFamily="18" charset="-127"/>
                <a:ea typeface="하나 L" pitchFamily="18" charset="-127"/>
              </a:rPr>
              <a:t>(</a:t>
            </a:r>
            <a:r>
              <a:rPr lang="ko-KR" altLang="en-US" sz="1400" b="1" dirty="0" err="1" smtClean="0">
                <a:solidFill>
                  <a:prstClr val="black"/>
                </a:solidFill>
                <a:latin typeface="하나 L" pitchFamily="18" charset="-127"/>
                <a:ea typeface="하나 L" pitchFamily="18" charset="-127"/>
              </a:rPr>
              <a:t>방카슈랑스</a:t>
            </a:r>
            <a:r>
              <a:rPr lang="en-US" altLang="ko-KR" sz="1400" b="1" dirty="0" smtClean="0">
                <a:solidFill>
                  <a:prstClr val="black"/>
                </a:solidFill>
                <a:latin typeface="하나 L" pitchFamily="18" charset="-127"/>
                <a:ea typeface="하나 L" pitchFamily="18" charset="-127"/>
              </a:rPr>
              <a:t>)</a:t>
            </a:r>
            <a:br>
              <a:rPr lang="en-US" altLang="ko-KR" sz="1400" b="1" dirty="0" smtClean="0">
                <a:solidFill>
                  <a:prstClr val="black"/>
                </a:solidFill>
                <a:latin typeface="하나 L" pitchFamily="18" charset="-127"/>
                <a:ea typeface="하나 L" pitchFamily="18" charset="-127"/>
              </a:rPr>
            </a:br>
            <a:r>
              <a:rPr lang="ko-KR" altLang="en-US" sz="1400" b="1" dirty="0" smtClean="0">
                <a:solidFill>
                  <a:prstClr val="black"/>
                </a:solidFill>
                <a:latin typeface="하나 L" pitchFamily="18" charset="-127"/>
                <a:ea typeface="하나 L" pitchFamily="18" charset="-127"/>
              </a:rPr>
              <a:t>대출 대비 예금 비율이 높음 </a:t>
            </a:r>
            <a:r>
              <a:rPr lang="en-US" altLang="ko-KR" sz="1400" b="1" dirty="0" smtClean="0">
                <a:solidFill>
                  <a:prstClr val="black"/>
                </a:solidFill>
                <a:latin typeface="하나 L" pitchFamily="18" charset="-127"/>
                <a:ea typeface="하나 L" pitchFamily="18" charset="-127"/>
              </a:rPr>
              <a:t/>
            </a:r>
            <a:br>
              <a:rPr lang="en-US" altLang="ko-KR" sz="1400" b="1" dirty="0" smtClean="0">
                <a:solidFill>
                  <a:prstClr val="black"/>
                </a:solidFill>
                <a:latin typeface="하나 L" pitchFamily="18" charset="-127"/>
                <a:ea typeface="하나 L" pitchFamily="18" charset="-127"/>
              </a:rPr>
            </a:br>
            <a:endParaRPr lang="ko-KR" altLang="en-US" sz="1400" dirty="0" smtClean="0">
              <a:solidFill>
                <a:prstClr val="black"/>
              </a:solidFill>
              <a:latin typeface="하나 L" pitchFamily="18" charset="-127"/>
              <a:ea typeface="하나 L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965697" y="730878"/>
            <a:ext cx="5676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하나 L" pitchFamily="18" charset="-127"/>
                <a:ea typeface="하나 L" pitchFamily="18" charset="-127"/>
              </a:rPr>
              <a:t>※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하나 L" pitchFamily="18" charset="-127"/>
                <a:ea typeface="하나 L" pitchFamily="18" charset="-127"/>
              </a:rPr>
              <a:t>비지도 학습의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하나 L" pitchFamily="18" charset="-127"/>
                <a:ea typeface="하나 L" pitchFamily="18" charset="-127"/>
              </a:rPr>
              <a:t>(clustering) 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하나 L" pitchFamily="18" charset="-127"/>
                <a:ea typeface="하나 L" pitchFamily="18" charset="-127"/>
              </a:rPr>
              <a:t>해석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latin typeface="하나 L" pitchFamily="18" charset="-127"/>
                <a:ea typeface="하나 L" pitchFamily="18" charset="-127"/>
              </a:rPr>
              <a:t>은 </a:t>
            </a:r>
            <a:r>
              <a:rPr lang="ko-KR" altLang="en-US" sz="1200" b="1" dirty="0" err="1" smtClean="0">
                <a:solidFill>
                  <a:schemeClr val="bg1">
                    <a:lumMod val="50000"/>
                  </a:schemeClr>
                </a:solidFill>
                <a:latin typeface="하나 L" pitchFamily="18" charset="-127"/>
                <a:ea typeface="하나 L" pitchFamily="18" charset="-127"/>
              </a:rPr>
              <a:t>분석자에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하나 L" pitchFamily="18" charset="-127"/>
                <a:ea typeface="하나 L" pitchFamily="18" charset="-127"/>
              </a:rPr>
              <a:t> 따라 다를 수 있음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하나 L" pitchFamily="18" charset="-127"/>
                <a:ea typeface="하나 L" pitchFamily="18" charset="-127"/>
              </a:rPr>
              <a:t>.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  <a:latin typeface="하나 L" pitchFamily="18" charset="-127"/>
              <a:ea typeface="하나 L" pitchFamily="18" charset="-127"/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152475"/>
              </p:ext>
            </p:extLst>
          </p:nvPr>
        </p:nvGraphicFramePr>
        <p:xfrm>
          <a:off x="5366635" y="3682999"/>
          <a:ext cx="6823778" cy="16890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16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2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69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52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8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52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82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410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하나 L" pitchFamily="18" charset="-127"/>
                          <a:ea typeface="하나 L" pitchFamily="18" charset="-127"/>
                        </a:rPr>
                        <a:t>군집</a:t>
                      </a:r>
                      <a:r>
                        <a:rPr lang="en-US" altLang="ko-KR" sz="1400" b="1" dirty="0" smtClean="0">
                          <a:latin typeface="하나 L" pitchFamily="18" charset="-127"/>
                          <a:ea typeface="하나 L" pitchFamily="18" charset="-127"/>
                        </a:rPr>
                        <a:t>/</a:t>
                      </a:r>
                      <a:r>
                        <a:rPr lang="ko-KR" altLang="en-US" sz="1400" b="1" dirty="0" smtClean="0">
                          <a:latin typeface="하나 L" pitchFamily="18" charset="-127"/>
                          <a:ea typeface="하나 L" pitchFamily="18" charset="-127"/>
                        </a:rPr>
                        <a:t>변수</a:t>
                      </a:r>
                      <a:endParaRPr lang="ko-KR" altLang="en-US" sz="1400" b="1" dirty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>
                    <a:solidFill>
                      <a:srgbClr val="007C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45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>
                          <a:latin typeface="하나 L" pitchFamily="18" charset="-127"/>
                          <a:ea typeface="하나 L" pitchFamily="18" charset="-127"/>
                        </a:rPr>
                        <a:t>고객수</a:t>
                      </a:r>
                      <a:endParaRPr lang="ko-KR" altLang="en-US" sz="1400" dirty="0" smtClean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>
                    <a:solidFill>
                      <a:srgbClr val="007C9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하나 L" pitchFamily="18" charset="-127"/>
                          <a:ea typeface="하나 L" pitchFamily="18" charset="-127"/>
                        </a:rPr>
                        <a:t>젊은층</a:t>
                      </a:r>
                      <a:r>
                        <a:rPr lang="ko-KR" altLang="en-US" sz="1400" dirty="0" smtClean="0">
                          <a:latin typeface="하나 L" pitchFamily="18" charset="-127"/>
                          <a:ea typeface="하나 L" pitchFamily="18" charset="-127"/>
                        </a:rPr>
                        <a:t> 비율</a:t>
                      </a:r>
                      <a:endParaRPr lang="ko-KR" altLang="en-US" sz="1400" dirty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>
                    <a:solidFill>
                      <a:srgbClr val="007C9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하나 L" pitchFamily="18" charset="-127"/>
                          <a:ea typeface="하나 L" pitchFamily="18" charset="-127"/>
                        </a:rPr>
                        <a:t>적립식</a:t>
                      </a:r>
                      <a:endParaRPr lang="en-US" altLang="ko-KR" sz="1400" dirty="0" smtClean="0">
                        <a:latin typeface="하나 L" pitchFamily="18" charset="-127"/>
                        <a:ea typeface="하나 L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하나 L" pitchFamily="18" charset="-127"/>
                          <a:ea typeface="하나 L" pitchFamily="18" charset="-127"/>
                        </a:rPr>
                        <a:t>예금 잔액</a:t>
                      </a:r>
                      <a:endParaRPr lang="en-US" altLang="ko-KR" sz="1400" dirty="0" smtClean="0">
                        <a:latin typeface="하나 L" pitchFamily="18" charset="-127"/>
                        <a:ea typeface="하나 L" pitchFamily="18" charset="-127"/>
                      </a:endParaRP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하나 L" pitchFamily="18" charset="-127"/>
                          <a:ea typeface="하나 L" pitchFamily="18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하나 L" pitchFamily="18" charset="-127"/>
                          <a:ea typeface="하나 L" pitchFamily="18" charset="-127"/>
                        </a:rPr>
                        <a:t>총판매</a:t>
                      </a:r>
                      <a:r>
                        <a:rPr lang="en-US" altLang="ko-KR" sz="1400" dirty="0" smtClean="0">
                          <a:latin typeface="하나 L" pitchFamily="18" charset="-127"/>
                          <a:ea typeface="하나 L" pitchFamily="18" charset="-127"/>
                        </a:rPr>
                        <a:t>4)</a:t>
                      </a:r>
                      <a:endParaRPr lang="ko-KR" altLang="en-US" sz="1400" dirty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>
                    <a:solidFill>
                      <a:srgbClr val="007C9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하나 L" pitchFamily="18" charset="-127"/>
                          <a:ea typeface="하나 L" pitchFamily="18" charset="-127"/>
                        </a:rPr>
                        <a:t>투자상품</a:t>
                      </a:r>
                      <a:endParaRPr lang="en-US" altLang="ko-KR" sz="1400" dirty="0" smtClean="0">
                        <a:latin typeface="하나 L" pitchFamily="18" charset="-127"/>
                        <a:ea typeface="하나 L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하나 L" pitchFamily="18" charset="-127"/>
                          <a:ea typeface="하나 L" pitchFamily="18" charset="-127"/>
                        </a:rPr>
                        <a:t>만족도</a:t>
                      </a:r>
                      <a:endParaRPr lang="ko-KR" altLang="en-US" sz="1400" dirty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>
                    <a:solidFill>
                      <a:srgbClr val="007C9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하나 L" pitchFamily="18" charset="-127"/>
                          <a:ea typeface="하나 L" pitchFamily="18" charset="-127"/>
                        </a:rPr>
                        <a:t>중앙</a:t>
                      </a:r>
                      <a:r>
                        <a:rPr lang="en-US" altLang="ko-KR" sz="1400" dirty="0" smtClean="0">
                          <a:latin typeface="하나 L" pitchFamily="18" charset="-127"/>
                          <a:ea typeface="하나 L" pitchFamily="18" charset="-127"/>
                        </a:rPr>
                        <a:t>/</a:t>
                      </a:r>
                      <a:r>
                        <a:rPr lang="ko-KR" altLang="en-US" sz="1400" dirty="0" smtClean="0">
                          <a:latin typeface="하나 L" pitchFamily="18" charset="-127"/>
                          <a:ea typeface="하나 L" pitchFamily="18" charset="-127"/>
                        </a:rPr>
                        <a:t>지방 </a:t>
                      </a:r>
                      <a:endParaRPr lang="en-US" altLang="ko-KR" sz="1400" dirty="0" smtClean="0">
                        <a:latin typeface="하나 L" pitchFamily="18" charset="-127"/>
                        <a:ea typeface="하나 L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하나 L" pitchFamily="18" charset="-127"/>
                          <a:ea typeface="하나 L" pitchFamily="18" charset="-127"/>
                        </a:rPr>
                        <a:t>비율</a:t>
                      </a:r>
                      <a:endParaRPr lang="ko-KR" altLang="en-US" sz="1400" dirty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>
                    <a:solidFill>
                      <a:srgbClr val="007C9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하나 L" pitchFamily="18" charset="-127"/>
                          <a:ea typeface="하나 L" pitchFamily="18" charset="-127"/>
                        </a:rPr>
                        <a:t>이탈률</a:t>
                      </a:r>
                      <a:endParaRPr lang="ko-KR" altLang="en-US" sz="1400" dirty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>
                    <a:solidFill>
                      <a:srgbClr val="007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9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하나 L" pitchFamily="18" charset="-127"/>
                          <a:ea typeface="하나 L" pitchFamily="18" charset="-127"/>
                        </a:rPr>
                        <a:t>전체 평균</a:t>
                      </a:r>
                      <a:endParaRPr lang="ko-KR" altLang="en-US" sz="1400" b="1" dirty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하나 L" pitchFamily="18" charset="-127"/>
                          <a:ea typeface="하나 L" pitchFamily="18" charset="-127"/>
                        </a:rPr>
                        <a:t>8,989</a:t>
                      </a:r>
                      <a:r>
                        <a:rPr lang="ko-KR" altLang="en-US" sz="1400" dirty="0" smtClean="0">
                          <a:latin typeface="하나 L" pitchFamily="18" charset="-127"/>
                          <a:ea typeface="하나 L" pitchFamily="18" charset="-127"/>
                        </a:rPr>
                        <a:t>명</a:t>
                      </a:r>
                      <a:endParaRPr lang="ko-KR" altLang="en-US" sz="1400" dirty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45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하나 L" pitchFamily="18" charset="-127"/>
                          <a:ea typeface="하나 L" pitchFamily="18" charset="-127"/>
                        </a:rPr>
                        <a:t>24.7%</a:t>
                      </a:r>
                      <a:endParaRPr lang="ko-KR" altLang="en-US" sz="1400" dirty="0" smtClean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하나 L" pitchFamily="18" charset="-127"/>
                          <a:ea typeface="하나 L" pitchFamily="18" charset="-127"/>
                        </a:rPr>
                        <a:t>987,567</a:t>
                      </a:r>
                      <a:endParaRPr lang="ko-KR" altLang="en-US" sz="1400" dirty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하나 L" pitchFamily="18" charset="-127"/>
                          <a:ea typeface="하나 L" pitchFamily="18" charset="-127"/>
                        </a:rPr>
                        <a:t>7.4%</a:t>
                      </a:r>
                      <a:endParaRPr lang="ko-KR" altLang="en-US" sz="1400" dirty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하나 L" pitchFamily="18" charset="-127"/>
                          <a:ea typeface="하나 L" pitchFamily="18" charset="-127"/>
                        </a:rPr>
                        <a:t>75%/25%</a:t>
                      </a:r>
                      <a:endParaRPr lang="ko-KR" altLang="en-US" sz="1400" b="0" dirty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45581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하나 L" pitchFamily="18" charset="-127"/>
                          <a:ea typeface="하나 L" pitchFamily="18" charset="-127"/>
                        </a:rPr>
                        <a:t>4.94%</a:t>
                      </a:r>
                      <a:endParaRPr lang="ko-KR" altLang="en-US" sz="1600" b="0" dirty="0" smtClean="0">
                        <a:solidFill>
                          <a:schemeClr val="tx1"/>
                        </a:solidFill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하나 L" pitchFamily="18" charset="-127"/>
                          <a:ea typeface="하나 L" pitchFamily="18" charset="-127"/>
                        </a:rPr>
                        <a:t>2</a:t>
                      </a:r>
                      <a:r>
                        <a:rPr lang="ko-KR" altLang="en-US" sz="1400" b="1" dirty="0" smtClean="0">
                          <a:latin typeface="하나 L" pitchFamily="18" charset="-127"/>
                          <a:ea typeface="하나 L" pitchFamily="18" charset="-127"/>
                        </a:rPr>
                        <a:t>번 군집</a:t>
                      </a:r>
                      <a:endParaRPr lang="ko-KR" altLang="en-US" sz="1400" b="1" dirty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하나 L" pitchFamily="18" charset="-127"/>
                          <a:ea typeface="하나 L" pitchFamily="18" charset="-127"/>
                        </a:rPr>
                        <a:t>4,727</a:t>
                      </a:r>
                      <a:r>
                        <a:rPr lang="ko-KR" altLang="en-US" sz="1400" dirty="0" smtClean="0">
                          <a:latin typeface="하나 L" pitchFamily="18" charset="-127"/>
                          <a:ea typeface="하나 L" pitchFamily="18" charset="-127"/>
                        </a:rPr>
                        <a:t>명</a:t>
                      </a:r>
                      <a:endParaRPr lang="ko-KR" altLang="en-US" sz="1400" dirty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45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하나 L" pitchFamily="18" charset="-127"/>
                          <a:ea typeface="하나 L" pitchFamily="18" charset="-127"/>
                        </a:rPr>
                        <a:t>18.5 %</a:t>
                      </a:r>
                      <a:endParaRPr lang="ko-KR" altLang="en-US" sz="1400" dirty="0" smtClean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하나 L" pitchFamily="18" charset="-127"/>
                          <a:ea typeface="하나 L" pitchFamily="18" charset="-127"/>
                        </a:rPr>
                        <a:t>1,562,653</a:t>
                      </a:r>
                      <a:endParaRPr lang="ko-KR" altLang="en-US" sz="1400" b="1" dirty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하나 L" pitchFamily="18" charset="-127"/>
                          <a:ea typeface="하나 L" pitchFamily="18" charset="-127"/>
                        </a:rPr>
                        <a:t>14.8%</a:t>
                      </a:r>
                      <a:endParaRPr lang="ko-KR" altLang="en-US" sz="1400" dirty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하나 L" pitchFamily="18" charset="-127"/>
                          <a:ea typeface="하나 L" pitchFamily="18" charset="-127"/>
                        </a:rPr>
                        <a:t>100% </a:t>
                      </a:r>
                      <a:r>
                        <a:rPr lang="ko-KR" altLang="en-US" sz="1400" b="1" dirty="0" smtClean="0">
                          <a:latin typeface="하나 L" pitchFamily="18" charset="-127"/>
                          <a:ea typeface="하나 L" pitchFamily="18" charset="-127"/>
                        </a:rPr>
                        <a:t>중앙</a:t>
                      </a:r>
                      <a:endParaRPr lang="ko-KR" altLang="en-US" sz="1400" b="0" dirty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하나 L" pitchFamily="18" charset="-127"/>
                          <a:ea typeface="하나 L" pitchFamily="18" charset="-127"/>
                        </a:rPr>
                        <a:t>3.74%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effectLst/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marL="57150" marR="0" marT="0" marB="762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38147" y="1054596"/>
            <a:ext cx="5328489" cy="5339308"/>
            <a:chOff x="370662" y="1054596"/>
            <a:chExt cx="5328489" cy="5339308"/>
          </a:xfrm>
        </p:grpSpPr>
        <p:pic>
          <p:nvPicPr>
            <p:cNvPr id="24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662" y="1054596"/>
              <a:ext cx="5328489" cy="40050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6" name="타원 25"/>
            <p:cNvSpPr/>
            <p:nvPr/>
          </p:nvSpPr>
          <p:spPr>
            <a:xfrm>
              <a:off x="822551" y="3782505"/>
              <a:ext cx="505225" cy="50522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2187297" y="3782504"/>
              <a:ext cx="505225" cy="50522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2788088" y="2965936"/>
              <a:ext cx="343804" cy="34380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3444597" y="2713323"/>
              <a:ext cx="505225" cy="50522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3949822" y="2417740"/>
              <a:ext cx="505225" cy="50522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82212" y="4737720"/>
              <a:ext cx="4662815" cy="1656184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square" rtlCol="0">
              <a:spAutoFit/>
            </a:bodyPr>
            <a:lstStyle/>
            <a:p>
              <a:r>
                <a:rPr lang="ko-KR" altLang="en-US" sz="970" b="1" dirty="0" smtClean="0"/>
                <a:t>주변 경쟁사 </a:t>
              </a:r>
              <a:endParaRPr lang="en-US" altLang="ko-KR" sz="970" b="1" dirty="0" smtClean="0"/>
            </a:p>
            <a:p>
              <a:r>
                <a:rPr lang="ko-KR" altLang="en-US" sz="970" b="1" dirty="0" smtClean="0"/>
                <a:t>실</a:t>
              </a:r>
              <a:r>
                <a:rPr lang="ko-KR" altLang="en-US" sz="970" b="1" dirty="0"/>
                <a:t>제 </a:t>
              </a:r>
              <a:r>
                <a:rPr lang="ko-KR" altLang="en-US" sz="970" b="1" dirty="0" smtClean="0"/>
                <a:t>거리</a:t>
              </a:r>
              <a:endParaRPr lang="en-US" altLang="ko-KR" sz="970" b="1" dirty="0" smtClean="0"/>
            </a:p>
            <a:p>
              <a:r>
                <a:rPr lang="ko-KR" altLang="en-US" sz="970" b="1" dirty="0" smtClean="0"/>
                <a:t>개인고객 </a:t>
              </a:r>
              <a:r>
                <a:rPr lang="ko-KR" altLang="en-US" sz="970" b="1" dirty="0" err="1" smtClean="0"/>
                <a:t>주거래화코드</a:t>
              </a:r>
              <a:r>
                <a:rPr lang="en-US" altLang="ko-KR" sz="970" b="1" dirty="0" smtClean="0"/>
                <a:t>G</a:t>
              </a:r>
            </a:p>
            <a:p>
              <a:r>
                <a:rPr lang="ko-KR" altLang="en-US" sz="970" b="1" dirty="0" smtClean="0"/>
                <a:t>개인고</a:t>
              </a:r>
              <a:r>
                <a:rPr lang="ko-KR" altLang="en-US" sz="970" b="1" dirty="0"/>
                <a:t>객 </a:t>
              </a:r>
              <a:r>
                <a:rPr lang="ko-KR" altLang="en-US" sz="970" b="1" dirty="0" err="1" smtClean="0"/>
                <a:t>주거래화코드</a:t>
              </a:r>
              <a:r>
                <a:rPr lang="en-US" altLang="ko-KR" sz="970" b="1" dirty="0" smtClean="0"/>
                <a:t>F</a:t>
              </a:r>
            </a:p>
            <a:p>
              <a:r>
                <a:rPr lang="ko-KR" altLang="en-US" sz="970" b="1" dirty="0" smtClean="0"/>
                <a:t>일</a:t>
              </a:r>
              <a:r>
                <a:rPr lang="ko-KR" altLang="en-US" sz="970" b="1" dirty="0"/>
                <a:t>반 </a:t>
              </a:r>
              <a:r>
                <a:rPr lang="ko-KR" altLang="en-US" sz="970" b="1" dirty="0" smtClean="0"/>
                <a:t>적립식 만족여부</a:t>
              </a:r>
              <a:endParaRPr lang="en-US" altLang="ko-KR" sz="970" b="1" dirty="0" smtClean="0"/>
            </a:p>
            <a:p>
              <a:r>
                <a:rPr lang="ko-KR" altLang="en-US" sz="970" b="1" dirty="0" smtClean="0"/>
                <a:t>일</a:t>
              </a:r>
              <a:r>
                <a:rPr lang="ko-KR" altLang="en-US" sz="970" b="1" dirty="0"/>
                <a:t>반 </a:t>
              </a:r>
              <a:r>
                <a:rPr lang="ko-KR" altLang="en-US" sz="970" b="1" dirty="0" err="1" smtClean="0"/>
                <a:t>거치식</a:t>
              </a:r>
              <a:r>
                <a:rPr lang="ko-KR" altLang="en-US" sz="970" b="1" dirty="0" smtClean="0"/>
                <a:t> 만족여부</a:t>
              </a:r>
              <a:endParaRPr lang="en-US" altLang="ko-KR" sz="970" b="1" dirty="0" smtClean="0"/>
            </a:p>
            <a:p>
              <a:r>
                <a:rPr lang="ko-KR" altLang="en-US" sz="970" b="1" dirty="0" smtClean="0"/>
                <a:t>자동이</a:t>
              </a:r>
              <a:r>
                <a:rPr lang="ko-KR" altLang="en-US" sz="970" b="1" dirty="0"/>
                <a:t>체 </a:t>
              </a:r>
              <a:r>
                <a:rPr lang="ko-KR" altLang="en-US" sz="970" b="1" dirty="0" smtClean="0"/>
                <a:t>만족여부</a:t>
              </a:r>
              <a:endParaRPr lang="en-US" altLang="ko-KR" sz="970" b="1" dirty="0" smtClean="0"/>
            </a:p>
            <a:p>
              <a:r>
                <a:rPr lang="ko-KR" altLang="en-US" sz="970" b="1" dirty="0" smtClean="0"/>
                <a:t>신용대</a:t>
              </a:r>
              <a:r>
                <a:rPr lang="ko-KR" altLang="en-US" sz="970" b="1" dirty="0"/>
                <a:t>출 </a:t>
              </a:r>
              <a:r>
                <a:rPr lang="ko-KR" altLang="en-US" sz="970" b="1" dirty="0" smtClean="0"/>
                <a:t>만족여부</a:t>
              </a:r>
              <a:endParaRPr lang="en-US" altLang="ko-KR" sz="970" b="1" dirty="0" smtClean="0"/>
            </a:p>
            <a:p>
              <a:r>
                <a:rPr lang="ko-KR" altLang="en-US" sz="970" b="1" dirty="0" smtClean="0"/>
                <a:t>집합투자 상품 만족여부</a:t>
              </a:r>
              <a:endParaRPr lang="en-US" altLang="ko-KR" sz="970" b="1" dirty="0" smtClean="0"/>
            </a:p>
            <a:p>
              <a:r>
                <a:rPr lang="ko-KR" altLang="en-US" sz="970" b="1" dirty="0" smtClean="0"/>
                <a:t>주택청약 상품 만족여부</a:t>
              </a:r>
              <a:endParaRPr lang="en-US" altLang="ko-KR" sz="970" b="1" dirty="0" smtClean="0"/>
            </a:p>
            <a:p>
              <a:r>
                <a:rPr lang="ko-KR" altLang="en-US" sz="970" b="1" dirty="0" smtClean="0">
                  <a:solidFill>
                    <a:srgbClr val="FF0000"/>
                  </a:solidFill>
                </a:rPr>
                <a:t>퇴</a:t>
              </a:r>
              <a:r>
                <a:rPr lang="ko-KR" altLang="en-US" sz="970" b="1" dirty="0">
                  <a:solidFill>
                    <a:srgbClr val="FF0000"/>
                  </a:solidFill>
                </a:rPr>
                <a:t>직 </a:t>
              </a:r>
              <a:r>
                <a:rPr lang="ko-KR" altLang="en-US" sz="970" b="1" dirty="0" smtClean="0">
                  <a:solidFill>
                    <a:srgbClr val="FF0000"/>
                  </a:solidFill>
                </a:rPr>
                <a:t>연금 만족여부</a:t>
              </a:r>
              <a:endParaRPr lang="en-US" altLang="ko-KR" sz="970" b="1" dirty="0" smtClean="0">
                <a:solidFill>
                  <a:srgbClr val="FF0000"/>
                </a:solidFill>
              </a:endParaRPr>
            </a:p>
            <a:p>
              <a:r>
                <a:rPr lang="ko-KR" altLang="en-US" sz="970" b="1" dirty="0" smtClean="0"/>
                <a:t>연</a:t>
              </a:r>
              <a:r>
                <a:rPr lang="ko-KR" altLang="en-US" sz="970" b="1" dirty="0"/>
                <a:t>금 </a:t>
              </a:r>
              <a:r>
                <a:rPr lang="ko-KR" altLang="en-US" sz="970" b="1" dirty="0" smtClean="0"/>
                <a:t>보험 만족여부</a:t>
              </a:r>
              <a:endParaRPr lang="en-US" altLang="ko-KR" sz="970" b="1" dirty="0" smtClean="0"/>
            </a:p>
            <a:p>
              <a:r>
                <a:rPr lang="ko-KR" altLang="en-US" sz="970" b="1" dirty="0" err="1" smtClean="0"/>
                <a:t>방카슈</a:t>
              </a:r>
              <a:r>
                <a:rPr lang="ko-KR" altLang="en-US" sz="970" b="1" dirty="0" err="1"/>
                <a:t>랑</a:t>
              </a:r>
              <a:r>
                <a:rPr lang="ko-KR" altLang="en-US" sz="970" b="1" dirty="0"/>
                <a:t> </a:t>
              </a:r>
              <a:r>
                <a:rPr lang="ko-KR" altLang="en-US" sz="970" b="1" dirty="0" smtClean="0"/>
                <a:t>만족여부</a:t>
              </a:r>
              <a:endParaRPr lang="en-US" altLang="ko-KR" sz="970" b="1" dirty="0" smtClean="0"/>
            </a:p>
            <a:p>
              <a:r>
                <a:rPr lang="ko-KR" altLang="en-US" sz="970" b="1" dirty="0" smtClean="0">
                  <a:solidFill>
                    <a:srgbClr val="FF0000"/>
                  </a:solidFill>
                </a:rPr>
                <a:t>스마</a:t>
              </a:r>
              <a:r>
                <a:rPr lang="ko-KR" altLang="en-US" sz="970" b="1" dirty="0">
                  <a:solidFill>
                    <a:srgbClr val="FF0000"/>
                  </a:solidFill>
                </a:rPr>
                <a:t>트 </a:t>
              </a:r>
              <a:r>
                <a:rPr lang="ko-KR" altLang="en-US" sz="970" b="1" dirty="0" err="1" smtClean="0">
                  <a:solidFill>
                    <a:srgbClr val="FF0000"/>
                  </a:solidFill>
                </a:rPr>
                <a:t>뱅킹</a:t>
              </a:r>
              <a:r>
                <a:rPr lang="ko-KR" altLang="en-US" sz="970" b="1" dirty="0" smtClean="0">
                  <a:solidFill>
                    <a:srgbClr val="FF0000"/>
                  </a:solidFill>
                </a:rPr>
                <a:t> 만족여부</a:t>
              </a:r>
              <a:endParaRPr lang="en-US" altLang="ko-KR" sz="970" b="1" dirty="0" smtClean="0">
                <a:solidFill>
                  <a:srgbClr val="FF0000"/>
                </a:solidFill>
              </a:endParaRPr>
            </a:p>
            <a:p>
              <a:r>
                <a:rPr lang="ko-KR" altLang="en-US" sz="970" b="1" dirty="0" smtClean="0">
                  <a:solidFill>
                    <a:srgbClr val="FF0000"/>
                  </a:solidFill>
                </a:rPr>
                <a:t>하</a:t>
              </a:r>
              <a:r>
                <a:rPr lang="ko-KR" altLang="en-US" sz="970" b="1" dirty="0">
                  <a:solidFill>
                    <a:srgbClr val="FF0000"/>
                  </a:solidFill>
                </a:rPr>
                <a:t>나 </a:t>
              </a:r>
              <a:r>
                <a:rPr lang="ko-KR" altLang="en-US" sz="970" b="1" dirty="0" smtClean="0">
                  <a:solidFill>
                    <a:srgbClr val="FF0000"/>
                  </a:solidFill>
                </a:rPr>
                <a:t>멤버십 만족여부</a:t>
              </a:r>
              <a:endParaRPr lang="en-US" altLang="ko-KR" sz="970" b="1" dirty="0" smtClean="0">
                <a:solidFill>
                  <a:srgbClr val="FF0000"/>
                </a:solidFill>
              </a:endParaRPr>
            </a:p>
            <a:p>
              <a:r>
                <a:rPr lang="ko-KR" altLang="en-US" sz="970" b="1" dirty="0" smtClean="0"/>
                <a:t>전자금</a:t>
              </a:r>
              <a:r>
                <a:rPr lang="ko-KR" altLang="en-US" sz="970" b="1" dirty="0"/>
                <a:t>융 </a:t>
              </a:r>
              <a:r>
                <a:rPr lang="ko-KR" altLang="en-US" sz="970" b="1" dirty="0" smtClean="0"/>
                <a:t>만족여부</a:t>
              </a:r>
              <a:endParaRPr lang="en-US" altLang="ko-KR" sz="970" b="1" dirty="0" smtClean="0"/>
            </a:p>
            <a:p>
              <a:r>
                <a:rPr lang="ko-KR" altLang="en-US" sz="970" b="1" dirty="0" smtClean="0"/>
                <a:t>교차 판매 계정 </a:t>
              </a:r>
              <a:r>
                <a:rPr lang="en-US" altLang="ko-KR" sz="970" b="1" dirty="0"/>
                <a:t>2</a:t>
              </a:r>
            </a:p>
            <a:p>
              <a:r>
                <a:rPr lang="ko-KR" altLang="en-US" sz="970" b="1" dirty="0" smtClean="0"/>
                <a:t>교차 판매 계정 </a:t>
              </a:r>
              <a:r>
                <a:rPr lang="en-US" altLang="ko-KR" sz="970" b="1" dirty="0"/>
                <a:t>1</a:t>
              </a:r>
              <a:endParaRPr lang="en-US" altLang="ko-KR" sz="970" b="1" dirty="0" smtClean="0"/>
            </a:p>
            <a:p>
              <a:r>
                <a:rPr lang="ko-KR" altLang="en-US" sz="970" b="1" dirty="0" smtClean="0"/>
                <a:t>총판</a:t>
              </a:r>
              <a:r>
                <a:rPr lang="ko-KR" altLang="en-US" sz="970" b="1" dirty="0"/>
                <a:t>매</a:t>
              </a:r>
              <a:r>
                <a:rPr lang="en-US" altLang="ko-KR" sz="970" b="1" dirty="0" smtClean="0"/>
                <a:t>2</a:t>
              </a:r>
              <a:r>
                <a:rPr lang="ko-KR" altLang="en-US" sz="970" b="1" dirty="0" err="1" smtClean="0"/>
                <a:t>교객수</a:t>
              </a:r>
              <a:r>
                <a:rPr lang="en-US" altLang="ko-KR" sz="970" b="1" dirty="0" smtClean="0"/>
                <a:t>(3</a:t>
              </a:r>
              <a:r>
                <a:rPr lang="ko-KR" altLang="en-US" sz="970" b="1" dirty="0" smtClean="0"/>
                <a:t>이</a:t>
              </a:r>
              <a:r>
                <a:rPr lang="ko-KR" altLang="en-US" sz="970" b="1" dirty="0"/>
                <a:t>상</a:t>
              </a:r>
              <a:r>
                <a:rPr lang="en-US" altLang="ko-KR" sz="970" b="1" dirty="0"/>
                <a:t>)</a:t>
              </a:r>
              <a:endParaRPr lang="en-US" altLang="ko-KR" sz="970" b="1" dirty="0" smtClean="0"/>
            </a:p>
            <a:p>
              <a:r>
                <a:rPr lang="ko-KR" altLang="en-US" sz="970" b="1" dirty="0" smtClean="0">
                  <a:solidFill>
                    <a:srgbClr val="FF0000"/>
                  </a:solidFill>
                </a:rPr>
                <a:t>총 운용 계정</a:t>
              </a:r>
              <a:r>
                <a:rPr lang="en-US" altLang="ko-KR" sz="970" b="1" dirty="0" smtClean="0">
                  <a:solidFill>
                    <a:srgbClr val="FF0000"/>
                  </a:solidFill>
                </a:rPr>
                <a:t>2</a:t>
              </a:r>
            </a:p>
            <a:p>
              <a:r>
                <a:rPr lang="ko-KR" altLang="en-US" sz="970" b="1" dirty="0" smtClean="0">
                  <a:solidFill>
                    <a:srgbClr val="FF0000"/>
                  </a:solidFill>
                </a:rPr>
                <a:t>총 운용 계정</a:t>
              </a:r>
              <a:r>
                <a:rPr lang="en-US" altLang="ko-KR" sz="970" b="1" dirty="0" smtClean="0">
                  <a:solidFill>
                    <a:srgbClr val="FF0000"/>
                  </a:solidFill>
                </a:rPr>
                <a:t>1</a:t>
              </a:r>
            </a:p>
            <a:p>
              <a:r>
                <a:rPr lang="ko-KR" altLang="en-US" sz="970" b="1" dirty="0" smtClean="0"/>
                <a:t>총 판매 계정</a:t>
              </a:r>
              <a:r>
                <a:rPr lang="en-US" altLang="ko-KR" sz="970" b="1" dirty="0"/>
                <a:t>4</a:t>
              </a:r>
              <a:endParaRPr lang="en-US" altLang="ko-KR" sz="970" b="1" dirty="0" smtClean="0"/>
            </a:p>
            <a:p>
              <a:r>
                <a:rPr lang="ko-KR" altLang="en-US" sz="970" b="1" dirty="0" smtClean="0"/>
                <a:t>총 판매 계정</a:t>
              </a:r>
              <a:r>
                <a:rPr lang="en-US" altLang="ko-KR" sz="970" b="1" dirty="0"/>
                <a:t>3</a:t>
              </a:r>
              <a:endParaRPr lang="en-US" altLang="ko-KR" sz="970" b="1" dirty="0" smtClean="0"/>
            </a:p>
            <a:p>
              <a:r>
                <a:rPr lang="ko-KR" altLang="en-US" sz="970" b="1" dirty="0" smtClean="0"/>
                <a:t>총 판매 계정</a:t>
              </a:r>
              <a:r>
                <a:rPr lang="en-US" altLang="ko-KR" sz="970" b="1" dirty="0" smtClean="0"/>
                <a:t>2</a:t>
              </a:r>
            </a:p>
            <a:p>
              <a:r>
                <a:rPr lang="ko-KR" altLang="en-US" sz="970" b="1" dirty="0" smtClean="0"/>
                <a:t>총 판매 계정</a:t>
              </a:r>
              <a:r>
                <a:rPr lang="en-US" altLang="ko-KR" sz="970" b="1" dirty="0" smtClean="0"/>
                <a:t>1</a:t>
              </a:r>
            </a:p>
            <a:p>
              <a:r>
                <a:rPr lang="ko-KR" altLang="en-US" sz="970" b="1" dirty="0" smtClean="0"/>
                <a:t>고객 추정소득</a:t>
              </a:r>
              <a:endParaRPr lang="en-US" altLang="ko-KR" sz="970" b="1" dirty="0" smtClean="0"/>
            </a:p>
            <a:p>
              <a:r>
                <a:rPr lang="ko-KR" altLang="en-US" sz="970" b="1" dirty="0" smtClean="0"/>
                <a:t>지점 직원 수 </a:t>
              </a:r>
              <a:endParaRPr lang="en-US" altLang="ko-KR" sz="970" b="1" dirty="0" smtClean="0"/>
            </a:p>
            <a:p>
              <a:r>
                <a:rPr lang="ko-KR" altLang="en-US" sz="970" b="1" dirty="0" smtClean="0"/>
                <a:t>고객 추정 소득</a:t>
              </a:r>
              <a:endParaRPr lang="en-US" altLang="ko-KR" sz="970" b="1" dirty="0" smtClean="0"/>
            </a:p>
            <a:p>
              <a:r>
                <a:rPr lang="en-US" altLang="ko-KR" sz="970" b="1" dirty="0" smtClean="0">
                  <a:solidFill>
                    <a:srgbClr val="FF0000"/>
                  </a:solidFill>
                </a:rPr>
                <a:t>20 ~ 40 </a:t>
              </a:r>
              <a:r>
                <a:rPr lang="ko-KR" altLang="en-US" sz="970" b="1" dirty="0" smtClean="0">
                  <a:solidFill>
                    <a:srgbClr val="FF0000"/>
                  </a:solidFill>
                </a:rPr>
                <a:t>대 고객 비율</a:t>
              </a:r>
              <a:endParaRPr lang="en-US" altLang="ko-KR" sz="970" b="1" dirty="0" smtClean="0">
                <a:solidFill>
                  <a:srgbClr val="FF0000"/>
                </a:solidFill>
              </a:endParaRPr>
            </a:p>
            <a:p>
              <a:r>
                <a:rPr lang="ko-KR" altLang="en-US" sz="970" b="1" dirty="0" smtClean="0">
                  <a:solidFill>
                    <a:srgbClr val="FF0000"/>
                  </a:solidFill>
                </a:rPr>
                <a:t>고객 수</a:t>
              </a:r>
              <a:endParaRPr lang="en-US" altLang="ko-KR" sz="970" b="1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99011" y="730878"/>
            <a:ext cx="5969709" cy="338554"/>
            <a:chOff x="299049" y="4192757"/>
            <a:chExt cx="5970487" cy="338476"/>
          </a:xfrm>
        </p:grpSpPr>
        <p:sp>
          <p:nvSpPr>
            <p:cNvPr id="25" name="TextBox 24"/>
            <p:cNvSpPr txBox="1"/>
            <p:nvPr/>
          </p:nvSpPr>
          <p:spPr>
            <a:xfrm>
              <a:off x="419314" y="4192757"/>
              <a:ext cx="5850222" cy="338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ko-KR" sz="1600" b="1" dirty="0" smtClean="0">
                  <a:solidFill>
                    <a:prstClr val="black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Clustering – 2</a:t>
              </a:r>
              <a:r>
                <a:rPr lang="ko-KR" altLang="en-US" sz="1600" b="1" dirty="0" smtClean="0">
                  <a:solidFill>
                    <a:prstClr val="black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번 군집 </a:t>
              </a:r>
              <a:r>
                <a:rPr lang="en-US" altLang="ko-KR" sz="1600" b="1" dirty="0" smtClean="0">
                  <a:solidFill>
                    <a:prstClr val="black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(8</a:t>
              </a:r>
              <a:r>
                <a:rPr lang="ko-KR" altLang="en-US" sz="1600" b="1" dirty="0" smtClean="0">
                  <a:solidFill>
                    <a:prstClr val="black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지점</a:t>
              </a:r>
              <a:r>
                <a:rPr lang="en-US" altLang="ko-KR" sz="1600" b="1" dirty="0" smtClean="0">
                  <a:solidFill>
                    <a:prstClr val="black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)</a:t>
              </a:r>
              <a:endParaRPr lang="en-US" altLang="ko-KR" sz="1600" b="1" dirty="0">
                <a:solidFill>
                  <a:prstClr val="black"/>
                </a:solidFill>
                <a:latin typeface="하나 L" panose="02020603020101020101" pitchFamily="18" charset="-127"/>
                <a:ea typeface="하나 L" panose="02020603020101020101" pitchFamily="18" charset="-127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299049" y="4220314"/>
              <a:ext cx="138023" cy="252665"/>
              <a:chOff x="299568" y="1429451"/>
              <a:chExt cx="138023" cy="252665"/>
            </a:xfrm>
          </p:grpSpPr>
          <p:sp>
            <p:nvSpPr>
              <p:cNvPr id="43" name="직사각형 42"/>
              <p:cNvSpPr/>
              <p:nvPr/>
            </p:nvSpPr>
            <p:spPr>
              <a:xfrm>
                <a:off x="299568" y="1532236"/>
                <a:ext cx="138023" cy="149880"/>
              </a:xfrm>
              <a:prstGeom prst="rect">
                <a:avLst/>
              </a:prstGeom>
              <a:solidFill>
                <a:srgbClr val="00A8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A8A8"/>
                  </a:solidFill>
                  <a:latin typeface="하나 L" panose="02020603020101020101" pitchFamily="18" charset="-127"/>
                  <a:ea typeface="하나 L" panose="02020603020101020101" pitchFamily="18" charset="-127"/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300086" y="1429451"/>
                <a:ext cx="136986" cy="64770"/>
              </a:xfrm>
              <a:prstGeom prst="rect">
                <a:avLst/>
              </a:prstGeom>
              <a:solidFill>
                <a:srgbClr val="E601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A8A8"/>
                  </a:solidFill>
                  <a:latin typeface="하나 L" panose="02020603020101020101" pitchFamily="18" charset="-127"/>
                  <a:ea typeface="하나 L" panose="02020603020101020101" pitchFamily="18" charset="-127"/>
                </a:endParaRPr>
              </a:p>
            </p:txBody>
          </p:sp>
        </p:grpSp>
      </p:grpSp>
      <p:sp>
        <p:nvSpPr>
          <p:cNvPr id="45" name="직사각형 44"/>
          <p:cNvSpPr/>
          <p:nvPr/>
        </p:nvSpPr>
        <p:spPr>
          <a:xfrm>
            <a:off x="12052407" y="111650"/>
            <a:ext cx="138006" cy="332562"/>
          </a:xfrm>
          <a:prstGeom prst="rect">
            <a:avLst/>
          </a:prstGeom>
          <a:solidFill>
            <a:srgbClr val="D4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>
              <a:solidFill>
                <a:srgbClr val="00A8A8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38005" y="155184"/>
            <a:ext cx="4847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프로젝트 결과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372935" y="117229"/>
            <a:ext cx="5685217" cy="338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en-US" altLang="ko-KR" sz="1600" b="1" dirty="0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[</a:t>
            </a:r>
            <a:r>
              <a:rPr lang="ko-KR" altLang="en-US" sz="1600" b="1" dirty="0" err="1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이탈률을</a:t>
            </a:r>
            <a:r>
              <a:rPr lang="ko-KR" altLang="en-US" sz="1600" b="1" dirty="0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 고려한 </a:t>
            </a:r>
            <a:r>
              <a:rPr lang="ko-KR" altLang="en-US" sz="1600" b="1" dirty="0" err="1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클러스터링</a:t>
            </a:r>
            <a:r>
              <a:rPr lang="en-US" altLang="ko-KR" sz="1600" b="1" dirty="0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]</a:t>
            </a:r>
            <a:endParaRPr lang="en-US" altLang="ko-KR" sz="1600" b="1" dirty="0">
              <a:solidFill>
                <a:schemeClr val="bg2">
                  <a:lumMod val="90000"/>
                </a:schemeClr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0" y="215417"/>
            <a:ext cx="138006" cy="355569"/>
          </a:xfrm>
          <a:prstGeom prst="rect">
            <a:avLst/>
          </a:prstGeom>
          <a:solidFill>
            <a:srgbClr val="00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A8A8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411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2052407" y="111650"/>
            <a:ext cx="138006" cy="332562"/>
          </a:xfrm>
          <a:prstGeom prst="rect">
            <a:avLst/>
          </a:prstGeom>
          <a:solidFill>
            <a:srgbClr val="D4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>
              <a:solidFill>
                <a:srgbClr val="00A8A8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E90A-435B-40DA-BA28-1461FC8170D1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84660" y="1427158"/>
            <a:ext cx="655126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5494" lvl="0" indent="-295494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b="1" dirty="0" smtClean="0">
                <a:solidFill>
                  <a:prstClr val="black"/>
                </a:solidFill>
                <a:latin typeface="하나 L" pitchFamily="18" charset="-127"/>
                <a:ea typeface="하나 L" pitchFamily="18" charset="-127"/>
              </a:rPr>
              <a:t>3</a:t>
            </a:r>
            <a:r>
              <a:rPr lang="ko-KR" altLang="en-US" sz="1400" b="1" dirty="0" smtClean="0">
                <a:solidFill>
                  <a:prstClr val="black"/>
                </a:solidFill>
                <a:latin typeface="하나 L" pitchFamily="18" charset="-127"/>
                <a:ea typeface="하나 L" pitchFamily="18" charset="-127"/>
              </a:rPr>
              <a:t>번 클러스터 </a:t>
            </a:r>
            <a:r>
              <a:rPr lang="en-US" altLang="ko-KR" sz="1400" b="1" dirty="0" smtClean="0">
                <a:solidFill>
                  <a:prstClr val="black"/>
                </a:solidFill>
                <a:latin typeface="하나 L" pitchFamily="18" charset="-127"/>
                <a:ea typeface="하나 L" pitchFamily="18" charset="-127"/>
              </a:rPr>
              <a:t>(ex. </a:t>
            </a:r>
            <a:r>
              <a:rPr lang="ko-KR" altLang="en-US" sz="1400" b="1" dirty="0" smtClean="0">
                <a:solidFill>
                  <a:prstClr val="black"/>
                </a:solidFill>
                <a:latin typeface="하나 L" pitchFamily="18" charset="-127"/>
                <a:ea typeface="하나 L" pitchFamily="18" charset="-127"/>
              </a:rPr>
              <a:t>강남 구청</a:t>
            </a:r>
            <a:r>
              <a:rPr lang="en-US" altLang="ko-KR" sz="1400" b="1" dirty="0" smtClean="0">
                <a:solidFill>
                  <a:prstClr val="black"/>
                </a:solidFill>
                <a:latin typeface="하나 L" pitchFamily="18" charset="-127"/>
                <a:ea typeface="하나 L" pitchFamily="18" charset="-127"/>
              </a:rPr>
              <a:t>, </a:t>
            </a:r>
            <a:r>
              <a:rPr lang="ko-KR" altLang="en-US" sz="1400" b="1" dirty="0" smtClean="0">
                <a:solidFill>
                  <a:prstClr val="black"/>
                </a:solidFill>
                <a:latin typeface="하나 L" pitchFamily="18" charset="-127"/>
                <a:ea typeface="하나 L" pitchFamily="18" charset="-127"/>
              </a:rPr>
              <a:t>구로 디지털 중앙</a:t>
            </a:r>
            <a:r>
              <a:rPr lang="en-US" altLang="ko-KR" sz="1400" b="1" dirty="0" smtClean="0">
                <a:solidFill>
                  <a:prstClr val="black"/>
                </a:solidFill>
                <a:latin typeface="하나 L" pitchFamily="18" charset="-127"/>
                <a:ea typeface="하나 L" pitchFamily="18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하나 L" pitchFamily="18" charset="-127"/>
                <a:ea typeface="하나 L" pitchFamily="18" charset="-127"/>
              </a:rPr>
              <a:t> </a:t>
            </a:r>
            <a:r>
              <a:rPr lang="en-US" altLang="ko-KR" sz="1400" b="1" dirty="0" smtClean="0">
                <a:solidFill>
                  <a:prstClr val="black"/>
                </a:solidFill>
                <a:latin typeface="하나 L" pitchFamily="18" charset="-127"/>
                <a:ea typeface="하나 L" pitchFamily="18" charset="-127"/>
              </a:rPr>
              <a:t>..)</a:t>
            </a:r>
            <a:br>
              <a:rPr lang="en-US" altLang="ko-KR" sz="1400" b="1" dirty="0" smtClean="0">
                <a:solidFill>
                  <a:prstClr val="black"/>
                </a:solidFill>
                <a:latin typeface="하나 L" pitchFamily="18" charset="-127"/>
                <a:ea typeface="하나 L" pitchFamily="18" charset="-127"/>
              </a:rPr>
            </a:br>
            <a:r>
              <a:rPr lang="ko-KR" altLang="en-US" sz="1400" b="1" dirty="0" smtClean="0">
                <a:solidFill>
                  <a:prstClr val="black"/>
                </a:solidFill>
                <a:latin typeface="하나 L" pitchFamily="18" charset="-127"/>
                <a:ea typeface="하나 L" pitchFamily="18" charset="-127"/>
              </a:rPr>
              <a:t>고객수가 평균 대비 적으며 상품들에 대해서 평균 이하</a:t>
            </a:r>
            <a:r>
              <a:rPr lang="en-US" altLang="ko-KR" sz="1400" b="1" dirty="0">
                <a:solidFill>
                  <a:prstClr val="black"/>
                </a:solidFill>
                <a:latin typeface="하나 L" pitchFamily="18" charset="-127"/>
                <a:ea typeface="하나 L" pitchFamily="18" charset="-127"/>
              </a:rPr>
              <a:t/>
            </a:r>
            <a:br>
              <a:rPr lang="en-US" altLang="ko-KR" sz="1400" b="1" dirty="0">
                <a:solidFill>
                  <a:prstClr val="black"/>
                </a:solidFill>
                <a:latin typeface="하나 L" pitchFamily="18" charset="-127"/>
                <a:ea typeface="하나 L" pitchFamily="18" charset="-127"/>
              </a:rPr>
            </a:br>
            <a:r>
              <a:rPr lang="ko-KR" altLang="en-US" sz="1400" b="1" dirty="0" smtClean="0">
                <a:solidFill>
                  <a:prstClr val="black"/>
                </a:solidFill>
                <a:latin typeface="하나 L" pitchFamily="18" charset="-127"/>
                <a:ea typeface="하나 L" pitchFamily="18" charset="-127"/>
              </a:rPr>
              <a:t>만족도도 평균 이하인 지점들</a:t>
            </a:r>
            <a:endParaRPr lang="ko-KR" altLang="en-US" sz="1400" dirty="0" smtClean="0">
              <a:solidFill>
                <a:prstClr val="black"/>
              </a:solidFill>
              <a:latin typeface="하나 L" pitchFamily="18" charset="-127"/>
              <a:ea typeface="하나 L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965697" y="730878"/>
            <a:ext cx="5676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하나 L" pitchFamily="18" charset="-127"/>
                <a:ea typeface="하나 L" pitchFamily="18" charset="-127"/>
              </a:rPr>
              <a:t>※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하나 L" pitchFamily="18" charset="-127"/>
                <a:ea typeface="하나 L" pitchFamily="18" charset="-127"/>
              </a:rPr>
              <a:t>비지도 학습의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하나 L" pitchFamily="18" charset="-127"/>
                <a:ea typeface="하나 L" pitchFamily="18" charset="-127"/>
              </a:rPr>
              <a:t>(clustering) 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하나 L" pitchFamily="18" charset="-127"/>
                <a:ea typeface="하나 L" pitchFamily="18" charset="-127"/>
              </a:rPr>
              <a:t>해석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latin typeface="하나 L" pitchFamily="18" charset="-127"/>
                <a:ea typeface="하나 L" pitchFamily="18" charset="-127"/>
              </a:rPr>
              <a:t>은 </a:t>
            </a:r>
            <a:r>
              <a:rPr lang="ko-KR" altLang="en-US" sz="1200" b="1" dirty="0" err="1" smtClean="0">
                <a:solidFill>
                  <a:schemeClr val="bg1">
                    <a:lumMod val="50000"/>
                  </a:schemeClr>
                </a:solidFill>
                <a:latin typeface="하나 L" pitchFamily="18" charset="-127"/>
                <a:ea typeface="하나 L" pitchFamily="18" charset="-127"/>
              </a:rPr>
              <a:t>분석자에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하나 L" pitchFamily="18" charset="-127"/>
                <a:ea typeface="하나 L" pitchFamily="18" charset="-127"/>
              </a:rPr>
              <a:t> 따라 다를 수 있음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하나 L" pitchFamily="18" charset="-127"/>
                <a:ea typeface="하나 L" pitchFamily="18" charset="-127"/>
              </a:rPr>
              <a:t>.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  <a:latin typeface="하나 L" pitchFamily="18" charset="-127"/>
              <a:ea typeface="하나 L" pitchFamily="18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778585"/>
              </p:ext>
            </p:extLst>
          </p:nvPr>
        </p:nvGraphicFramePr>
        <p:xfrm>
          <a:off x="5374077" y="3682999"/>
          <a:ext cx="6816337" cy="1534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15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5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42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44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95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50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410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하나 L" pitchFamily="18" charset="-127"/>
                          <a:ea typeface="하나 L" pitchFamily="18" charset="-127"/>
                        </a:rPr>
                        <a:t>군집</a:t>
                      </a:r>
                      <a:r>
                        <a:rPr lang="en-US" altLang="ko-KR" sz="1400" b="1" dirty="0" smtClean="0">
                          <a:latin typeface="하나 L" pitchFamily="18" charset="-127"/>
                          <a:ea typeface="하나 L" pitchFamily="18" charset="-127"/>
                        </a:rPr>
                        <a:t>/</a:t>
                      </a:r>
                      <a:r>
                        <a:rPr lang="ko-KR" altLang="en-US" sz="1400" b="1" dirty="0" smtClean="0">
                          <a:latin typeface="하나 L" pitchFamily="18" charset="-127"/>
                          <a:ea typeface="하나 L" pitchFamily="18" charset="-127"/>
                        </a:rPr>
                        <a:t>변수</a:t>
                      </a:r>
                      <a:endParaRPr lang="ko-KR" altLang="en-US" sz="1400" b="1" dirty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>
                    <a:solidFill>
                      <a:srgbClr val="007C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45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err="1" smtClean="0">
                          <a:latin typeface="하나 L" pitchFamily="18" charset="-127"/>
                          <a:ea typeface="하나 L" pitchFamily="18" charset="-127"/>
                        </a:rPr>
                        <a:t>고객수</a:t>
                      </a:r>
                      <a:endParaRPr lang="ko-KR" altLang="en-US" sz="1400" b="1" dirty="0" smtClean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>
                    <a:solidFill>
                      <a:srgbClr val="007C9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하나 L" pitchFamily="18" charset="-127"/>
                          <a:ea typeface="하나 L" pitchFamily="18" charset="-127"/>
                        </a:rPr>
                        <a:t>총판매</a:t>
                      </a:r>
                      <a:endParaRPr lang="ko-KR" altLang="en-US" sz="1400" b="1" dirty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>
                    <a:solidFill>
                      <a:srgbClr val="007C9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latin typeface="하나 L" pitchFamily="18" charset="-127"/>
                          <a:ea typeface="하나 L" pitchFamily="18" charset="-127"/>
                        </a:rPr>
                        <a:t>총운용</a:t>
                      </a:r>
                      <a:endParaRPr lang="ko-KR" altLang="en-US" sz="1400" b="1" dirty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>
                    <a:solidFill>
                      <a:srgbClr val="007C9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하나 L" pitchFamily="18" charset="-127"/>
                          <a:ea typeface="하나 L" pitchFamily="18" charset="-127"/>
                        </a:rPr>
                        <a:t>교차판매</a:t>
                      </a:r>
                      <a:endParaRPr lang="ko-KR" altLang="en-US" sz="1400" b="1" dirty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>
                    <a:solidFill>
                      <a:srgbClr val="007C9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하나 L" pitchFamily="18" charset="-127"/>
                          <a:ea typeface="하나 L" pitchFamily="18" charset="-127"/>
                        </a:rPr>
                        <a:t>중앙</a:t>
                      </a:r>
                      <a:r>
                        <a:rPr lang="en-US" altLang="ko-KR" sz="1400" dirty="0" smtClean="0">
                          <a:latin typeface="하나 L" pitchFamily="18" charset="-127"/>
                          <a:ea typeface="하나 L" pitchFamily="18" charset="-127"/>
                        </a:rPr>
                        <a:t>/</a:t>
                      </a:r>
                      <a:r>
                        <a:rPr lang="ko-KR" altLang="en-US" sz="1400" dirty="0" smtClean="0">
                          <a:latin typeface="하나 L" pitchFamily="18" charset="-127"/>
                          <a:ea typeface="하나 L" pitchFamily="18" charset="-127"/>
                        </a:rPr>
                        <a:t>지방 </a:t>
                      </a:r>
                      <a:endParaRPr lang="en-US" altLang="ko-KR" sz="1400" dirty="0" smtClean="0">
                        <a:latin typeface="하나 L" pitchFamily="18" charset="-127"/>
                        <a:ea typeface="하나 L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하나 L" pitchFamily="18" charset="-127"/>
                          <a:ea typeface="하나 L" pitchFamily="18" charset="-127"/>
                        </a:rPr>
                        <a:t>비율</a:t>
                      </a:r>
                      <a:endParaRPr lang="ko-KR" altLang="en-US" sz="1400" dirty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>
                    <a:solidFill>
                      <a:srgbClr val="007C9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latin typeface="하나 L" pitchFamily="18" charset="-127"/>
                          <a:ea typeface="하나 L" pitchFamily="18" charset="-127"/>
                        </a:rPr>
                        <a:t>이탈률</a:t>
                      </a:r>
                      <a:endParaRPr lang="ko-KR" altLang="en-US" sz="1400" b="1" dirty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>
                    <a:solidFill>
                      <a:srgbClr val="007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9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하나 L" pitchFamily="18" charset="-127"/>
                          <a:ea typeface="하나 L" pitchFamily="18" charset="-127"/>
                        </a:rPr>
                        <a:t>전체 평균</a:t>
                      </a:r>
                      <a:endParaRPr lang="ko-KR" altLang="en-US" sz="1400" b="1" dirty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하나 L" pitchFamily="18" charset="-127"/>
                          <a:ea typeface="하나 L" pitchFamily="18" charset="-127"/>
                        </a:rPr>
                        <a:t>8,989</a:t>
                      </a:r>
                      <a:r>
                        <a:rPr lang="ko-KR" altLang="en-US" sz="1400" b="0" dirty="0" smtClean="0">
                          <a:latin typeface="하나 L" pitchFamily="18" charset="-127"/>
                          <a:ea typeface="하나 L" pitchFamily="18" charset="-127"/>
                        </a:rPr>
                        <a:t>명</a:t>
                      </a:r>
                      <a:endParaRPr lang="ko-KR" altLang="en-US" sz="1400" b="0" dirty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45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latin typeface="하나 L" pitchFamily="18" charset="-127"/>
                          <a:ea typeface="하나 L" pitchFamily="18" charset="-127"/>
                        </a:rPr>
                        <a:t>11,113,538</a:t>
                      </a:r>
                      <a:endParaRPr lang="ko-KR" altLang="en-US" sz="1400" b="0" dirty="0" smtClean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45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latin typeface="하나 L" pitchFamily="18" charset="-127"/>
                          <a:ea typeface="하나 L" pitchFamily="18" charset="-127"/>
                        </a:rPr>
                        <a:t>1,673</a:t>
                      </a:r>
                      <a:r>
                        <a:rPr lang="ko-KR" altLang="en-US" sz="1400" b="0" dirty="0" err="1" smtClean="0">
                          <a:latin typeface="하나 L" pitchFamily="18" charset="-127"/>
                          <a:ea typeface="하나 L" pitchFamily="18" charset="-127"/>
                        </a:rPr>
                        <a:t>억원</a:t>
                      </a:r>
                      <a:endParaRPr lang="ko-KR" altLang="en-US" sz="1400" b="0" dirty="0" smtClean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하나 L" pitchFamily="18" charset="-127"/>
                          <a:ea typeface="하나 L" pitchFamily="18" charset="-127"/>
                        </a:rPr>
                        <a:t>3,516</a:t>
                      </a:r>
                      <a:r>
                        <a:rPr lang="en-US" altLang="ko-KR" sz="1400" b="0" baseline="0" dirty="0" smtClean="0">
                          <a:latin typeface="하나 L" pitchFamily="18" charset="-127"/>
                          <a:ea typeface="하나 L" pitchFamily="18" charset="-127"/>
                        </a:rPr>
                        <a:t> </a:t>
                      </a:r>
                      <a:r>
                        <a:rPr lang="ko-KR" altLang="en-US" sz="1400" b="0" baseline="0" dirty="0" smtClean="0">
                          <a:latin typeface="하나 L" pitchFamily="18" charset="-127"/>
                          <a:ea typeface="하나 L" pitchFamily="18" charset="-127"/>
                        </a:rPr>
                        <a:t>명</a:t>
                      </a:r>
                      <a:endParaRPr lang="ko-KR" altLang="en-US" sz="1400" b="0" dirty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하나 L" pitchFamily="18" charset="-127"/>
                          <a:ea typeface="하나 L" pitchFamily="18" charset="-127"/>
                        </a:rPr>
                        <a:t>75%/25%</a:t>
                      </a:r>
                      <a:endParaRPr lang="ko-KR" altLang="en-US" sz="1400" b="0" dirty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45581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하나 L" pitchFamily="18" charset="-127"/>
                          <a:ea typeface="하나 L" pitchFamily="18" charset="-127"/>
                        </a:rPr>
                        <a:t>4.94%</a:t>
                      </a:r>
                      <a:endParaRPr lang="ko-KR" altLang="en-US" sz="1600" b="0" dirty="0" smtClean="0">
                        <a:solidFill>
                          <a:schemeClr val="tx1"/>
                        </a:solidFill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하나 L" pitchFamily="18" charset="-127"/>
                          <a:ea typeface="하나 L" pitchFamily="18" charset="-127"/>
                        </a:rPr>
                        <a:t>3</a:t>
                      </a:r>
                      <a:r>
                        <a:rPr lang="ko-KR" altLang="en-US" sz="1400" b="1" dirty="0" smtClean="0">
                          <a:latin typeface="하나 L" pitchFamily="18" charset="-127"/>
                          <a:ea typeface="하나 L" pitchFamily="18" charset="-127"/>
                        </a:rPr>
                        <a:t>번 군집</a:t>
                      </a:r>
                      <a:endParaRPr lang="ko-KR" altLang="en-US" sz="1400" b="1" dirty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45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smtClean="0">
                          <a:latin typeface="하나 L" pitchFamily="18" charset="-127"/>
                          <a:ea typeface="하나 L" pitchFamily="18" charset="-127"/>
                        </a:rPr>
                        <a:t>6,965 </a:t>
                      </a:r>
                      <a:r>
                        <a:rPr lang="ko-KR" altLang="en-US" sz="1400" b="0" smtClean="0">
                          <a:latin typeface="하나 L" pitchFamily="18" charset="-127"/>
                          <a:ea typeface="하나 L" pitchFamily="18" charset="-127"/>
                        </a:rPr>
                        <a:t>명</a:t>
                      </a:r>
                    </a:p>
                    <a:p>
                      <a:pPr algn="ctr" latinLnBrk="1"/>
                      <a:endParaRPr lang="ko-KR" altLang="en-US" sz="1400" b="0" dirty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45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latin typeface="하나 L" pitchFamily="18" charset="-127"/>
                          <a:ea typeface="하나 L" pitchFamily="18" charset="-127"/>
                        </a:rPr>
                        <a:t>9,213,647</a:t>
                      </a:r>
                      <a:endParaRPr lang="ko-KR" altLang="en-US" sz="1400" b="0" dirty="0" smtClean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하나 L" pitchFamily="18" charset="-127"/>
                          <a:ea typeface="하나 L" pitchFamily="18" charset="-127"/>
                        </a:rPr>
                        <a:t>1,164</a:t>
                      </a:r>
                      <a:r>
                        <a:rPr lang="ko-KR" altLang="en-US" sz="1400" b="0" dirty="0" err="1" smtClean="0">
                          <a:latin typeface="하나 L" pitchFamily="18" charset="-127"/>
                          <a:ea typeface="하나 L" pitchFamily="18" charset="-127"/>
                        </a:rPr>
                        <a:t>억원</a:t>
                      </a:r>
                      <a:endParaRPr lang="ko-KR" altLang="en-US" sz="1400" b="0" dirty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mtClean="0">
                          <a:latin typeface="하나 L" pitchFamily="18" charset="-127"/>
                          <a:ea typeface="하나 L" pitchFamily="18" charset="-127"/>
                        </a:rPr>
                        <a:t>2,750</a:t>
                      </a:r>
                      <a:r>
                        <a:rPr lang="ko-KR" altLang="en-US" sz="1400" b="0" smtClean="0">
                          <a:latin typeface="하나 L" pitchFamily="18" charset="-127"/>
                          <a:ea typeface="하나 L" pitchFamily="18" charset="-127"/>
                        </a:rPr>
                        <a:t>명</a:t>
                      </a:r>
                      <a:endParaRPr lang="ko-KR" altLang="en-US" sz="1400" b="0" dirty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하나 L" pitchFamily="18" charset="-127"/>
                          <a:ea typeface="하나 L" pitchFamily="18" charset="-127"/>
                        </a:rPr>
                        <a:t>80%</a:t>
                      </a:r>
                      <a:r>
                        <a:rPr lang="en-US" altLang="ko-KR" sz="1400" b="0" dirty="0" smtClean="0">
                          <a:latin typeface="하나 L" pitchFamily="18" charset="-127"/>
                          <a:ea typeface="하나 L" pitchFamily="18" charset="-127"/>
                        </a:rPr>
                        <a:t>/20%</a:t>
                      </a:r>
                      <a:endParaRPr lang="ko-KR" altLang="en-US" sz="1400" b="0" dirty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하나 L" pitchFamily="18" charset="-127"/>
                          <a:ea typeface="하나 L" pitchFamily="18" charset="-127"/>
                        </a:rPr>
                        <a:t>4.81%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effectLst/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marL="57150" marR="0" marT="0" marB="762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-3514" y="1126404"/>
            <a:ext cx="5317436" cy="5267500"/>
            <a:chOff x="425979" y="1126404"/>
            <a:chExt cx="5317436" cy="5267500"/>
          </a:xfrm>
        </p:grpSpPr>
        <p:pic>
          <p:nvPicPr>
            <p:cNvPr id="38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979" y="1126404"/>
              <a:ext cx="5317436" cy="3996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" name="타원 39"/>
            <p:cNvSpPr/>
            <p:nvPr/>
          </p:nvSpPr>
          <p:spPr>
            <a:xfrm>
              <a:off x="822550" y="3527796"/>
              <a:ext cx="505225" cy="50522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1754428" y="2991336"/>
              <a:ext cx="1263164" cy="126316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83367" y="4737720"/>
              <a:ext cx="4662815" cy="1656184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square" rtlCol="0">
              <a:spAutoFit/>
            </a:bodyPr>
            <a:lstStyle/>
            <a:p>
              <a:r>
                <a:rPr lang="ko-KR" altLang="en-US" sz="970" b="1" dirty="0" smtClean="0"/>
                <a:t>주변 경쟁사 </a:t>
              </a:r>
              <a:endParaRPr lang="en-US" altLang="ko-KR" sz="970" b="1" dirty="0" smtClean="0"/>
            </a:p>
            <a:p>
              <a:r>
                <a:rPr lang="ko-KR" altLang="en-US" sz="970" b="1" dirty="0" smtClean="0"/>
                <a:t>실</a:t>
              </a:r>
              <a:r>
                <a:rPr lang="ko-KR" altLang="en-US" sz="970" b="1" dirty="0"/>
                <a:t>제 </a:t>
              </a:r>
              <a:r>
                <a:rPr lang="ko-KR" altLang="en-US" sz="970" b="1" dirty="0" smtClean="0"/>
                <a:t>거리</a:t>
              </a:r>
              <a:endParaRPr lang="en-US" altLang="ko-KR" sz="970" b="1" dirty="0" smtClean="0"/>
            </a:p>
            <a:p>
              <a:r>
                <a:rPr lang="ko-KR" altLang="en-US" sz="970" b="1" dirty="0" smtClean="0"/>
                <a:t>개인고객 </a:t>
              </a:r>
              <a:r>
                <a:rPr lang="ko-KR" altLang="en-US" sz="970" b="1" dirty="0" err="1" smtClean="0"/>
                <a:t>주거래화코드</a:t>
              </a:r>
              <a:r>
                <a:rPr lang="en-US" altLang="ko-KR" sz="970" b="1" dirty="0" smtClean="0"/>
                <a:t>G</a:t>
              </a:r>
            </a:p>
            <a:p>
              <a:r>
                <a:rPr lang="ko-KR" altLang="en-US" sz="970" b="1" dirty="0" smtClean="0"/>
                <a:t>개인고</a:t>
              </a:r>
              <a:r>
                <a:rPr lang="ko-KR" altLang="en-US" sz="970" b="1" dirty="0"/>
                <a:t>객 </a:t>
              </a:r>
              <a:r>
                <a:rPr lang="ko-KR" altLang="en-US" sz="970" b="1" dirty="0" err="1" smtClean="0"/>
                <a:t>주거래화코드</a:t>
              </a:r>
              <a:r>
                <a:rPr lang="en-US" altLang="ko-KR" sz="970" b="1" dirty="0" smtClean="0"/>
                <a:t>F</a:t>
              </a:r>
            </a:p>
            <a:p>
              <a:r>
                <a:rPr lang="ko-KR" altLang="en-US" sz="970" b="1" dirty="0" smtClean="0"/>
                <a:t>일</a:t>
              </a:r>
              <a:r>
                <a:rPr lang="ko-KR" altLang="en-US" sz="970" b="1" dirty="0"/>
                <a:t>반 </a:t>
              </a:r>
              <a:r>
                <a:rPr lang="ko-KR" altLang="en-US" sz="970" b="1" dirty="0" smtClean="0"/>
                <a:t>적립식 만족여부</a:t>
              </a:r>
              <a:endParaRPr lang="en-US" altLang="ko-KR" sz="970" b="1" dirty="0" smtClean="0"/>
            </a:p>
            <a:p>
              <a:r>
                <a:rPr lang="ko-KR" altLang="en-US" sz="970" b="1" dirty="0" smtClean="0"/>
                <a:t>일</a:t>
              </a:r>
              <a:r>
                <a:rPr lang="ko-KR" altLang="en-US" sz="970" b="1" dirty="0"/>
                <a:t>반 </a:t>
              </a:r>
              <a:r>
                <a:rPr lang="ko-KR" altLang="en-US" sz="970" b="1" dirty="0" err="1" smtClean="0"/>
                <a:t>거치식</a:t>
              </a:r>
              <a:r>
                <a:rPr lang="ko-KR" altLang="en-US" sz="970" b="1" dirty="0" smtClean="0"/>
                <a:t> 만족여부</a:t>
              </a:r>
              <a:endParaRPr lang="en-US" altLang="ko-KR" sz="970" b="1" dirty="0" smtClean="0"/>
            </a:p>
            <a:p>
              <a:r>
                <a:rPr lang="ko-KR" altLang="en-US" sz="970" b="1" dirty="0" smtClean="0"/>
                <a:t>자동이</a:t>
              </a:r>
              <a:r>
                <a:rPr lang="ko-KR" altLang="en-US" sz="970" b="1" dirty="0"/>
                <a:t>체 </a:t>
              </a:r>
              <a:r>
                <a:rPr lang="ko-KR" altLang="en-US" sz="970" b="1" dirty="0" smtClean="0"/>
                <a:t>만족여부</a:t>
              </a:r>
              <a:endParaRPr lang="en-US" altLang="ko-KR" sz="970" b="1" dirty="0" smtClean="0"/>
            </a:p>
            <a:p>
              <a:r>
                <a:rPr lang="ko-KR" altLang="en-US" sz="970" b="1" dirty="0" smtClean="0"/>
                <a:t>신용대</a:t>
              </a:r>
              <a:r>
                <a:rPr lang="ko-KR" altLang="en-US" sz="970" b="1" dirty="0"/>
                <a:t>출 </a:t>
              </a:r>
              <a:r>
                <a:rPr lang="ko-KR" altLang="en-US" sz="970" b="1" dirty="0" smtClean="0"/>
                <a:t>만족여부</a:t>
              </a:r>
              <a:endParaRPr lang="en-US" altLang="ko-KR" sz="970" b="1" dirty="0" smtClean="0"/>
            </a:p>
            <a:p>
              <a:r>
                <a:rPr lang="ko-KR" altLang="en-US" sz="970" b="1" dirty="0" smtClean="0"/>
                <a:t>집합투자 상품 만족여부</a:t>
              </a:r>
              <a:endParaRPr lang="en-US" altLang="ko-KR" sz="970" b="1" dirty="0" smtClean="0"/>
            </a:p>
            <a:p>
              <a:r>
                <a:rPr lang="ko-KR" altLang="en-US" sz="970" b="1" dirty="0" smtClean="0"/>
                <a:t>주택청약 상품 만족여부</a:t>
              </a:r>
              <a:endParaRPr lang="en-US" altLang="ko-KR" sz="970" b="1" dirty="0" smtClean="0"/>
            </a:p>
            <a:p>
              <a:r>
                <a:rPr lang="ko-KR" altLang="en-US" sz="970" b="1" dirty="0" smtClean="0">
                  <a:solidFill>
                    <a:srgbClr val="FF0000"/>
                  </a:solidFill>
                </a:rPr>
                <a:t>퇴</a:t>
              </a:r>
              <a:r>
                <a:rPr lang="ko-KR" altLang="en-US" sz="970" b="1" dirty="0">
                  <a:solidFill>
                    <a:srgbClr val="FF0000"/>
                  </a:solidFill>
                </a:rPr>
                <a:t>직 </a:t>
              </a:r>
              <a:r>
                <a:rPr lang="ko-KR" altLang="en-US" sz="970" b="1" dirty="0" smtClean="0">
                  <a:solidFill>
                    <a:srgbClr val="FF0000"/>
                  </a:solidFill>
                </a:rPr>
                <a:t>연금 만족여부</a:t>
              </a:r>
              <a:endParaRPr lang="en-US" altLang="ko-KR" sz="970" b="1" dirty="0" smtClean="0">
                <a:solidFill>
                  <a:srgbClr val="FF0000"/>
                </a:solidFill>
              </a:endParaRPr>
            </a:p>
            <a:p>
              <a:r>
                <a:rPr lang="ko-KR" altLang="en-US" sz="970" b="1" dirty="0" smtClean="0"/>
                <a:t>연</a:t>
              </a:r>
              <a:r>
                <a:rPr lang="ko-KR" altLang="en-US" sz="970" b="1" dirty="0"/>
                <a:t>금 </a:t>
              </a:r>
              <a:r>
                <a:rPr lang="ko-KR" altLang="en-US" sz="970" b="1" dirty="0" smtClean="0"/>
                <a:t>보험 만족여부</a:t>
              </a:r>
              <a:endParaRPr lang="en-US" altLang="ko-KR" sz="970" b="1" dirty="0" smtClean="0"/>
            </a:p>
            <a:p>
              <a:r>
                <a:rPr lang="ko-KR" altLang="en-US" sz="970" b="1" dirty="0" err="1" smtClean="0"/>
                <a:t>방카슈</a:t>
              </a:r>
              <a:r>
                <a:rPr lang="ko-KR" altLang="en-US" sz="970" b="1" dirty="0" err="1"/>
                <a:t>랑</a:t>
              </a:r>
              <a:r>
                <a:rPr lang="ko-KR" altLang="en-US" sz="970" b="1" dirty="0"/>
                <a:t> </a:t>
              </a:r>
              <a:r>
                <a:rPr lang="ko-KR" altLang="en-US" sz="970" b="1" dirty="0" smtClean="0"/>
                <a:t>만족여부</a:t>
              </a:r>
              <a:endParaRPr lang="en-US" altLang="ko-KR" sz="970" b="1" dirty="0" smtClean="0"/>
            </a:p>
            <a:p>
              <a:r>
                <a:rPr lang="ko-KR" altLang="en-US" sz="970" b="1" dirty="0" smtClean="0">
                  <a:solidFill>
                    <a:srgbClr val="FF0000"/>
                  </a:solidFill>
                </a:rPr>
                <a:t>스마</a:t>
              </a:r>
              <a:r>
                <a:rPr lang="ko-KR" altLang="en-US" sz="970" b="1" dirty="0">
                  <a:solidFill>
                    <a:srgbClr val="FF0000"/>
                  </a:solidFill>
                </a:rPr>
                <a:t>트 </a:t>
              </a:r>
              <a:r>
                <a:rPr lang="ko-KR" altLang="en-US" sz="970" b="1" dirty="0" err="1" smtClean="0">
                  <a:solidFill>
                    <a:srgbClr val="FF0000"/>
                  </a:solidFill>
                </a:rPr>
                <a:t>뱅킹</a:t>
              </a:r>
              <a:r>
                <a:rPr lang="ko-KR" altLang="en-US" sz="970" b="1" dirty="0" smtClean="0">
                  <a:solidFill>
                    <a:srgbClr val="FF0000"/>
                  </a:solidFill>
                </a:rPr>
                <a:t> 만족여부</a:t>
              </a:r>
              <a:endParaRPr lang="en-US" altLang="ko-KR" sz="970" b="1" dirty="0" smtClean="0">
                <a:solidFill>
                  <a:srgbClr val="FF0000"/>
                </a:solidFill>
              </a:endParaRPr>
            </a:p>
            <a:p>
              <a:r>
                <a:rPr lang="ko-KR" altLang="en-US" sz="970" b="1" dirty="0" smtClean="0">
                  <a:solidFill>
                    <a:srgbClr val="FF0000"/>
                  </a:solidFill>
                </a:rPr>
                <a:t>하</a:t>
              </a:r>
              <a:r>
                <a:rPr lang="ko-KR" altLang="en-US" sz="970" b="1" dirty="0">
                  <a:solidFill>
                    <a:srgbClr val="FF0000"/>
                  </a:solidFill>
                </a:rPr>
                <a:t>나 </a:t>
              </a:r>
              <a:r>
                <a:rPr lang="ko-KR" altLang="en-US" sz="970" b="1" dirty="0" smtClean="0">
                  <a:solidFill>
                    <a:srgbClr val="FF0000"/>
                  </a:solidFill>
                </a:rPr>
                <a:t>멤버십 만족여부</a:t>
              </a:r>
              <a:endParaRPr lang="en-US" altLang="ko-KR" sz="970" b="1" dirty="0" smtClean="0">
                <a:solidFill>
                  <a:srgbClr val="FF0000"/>
                </a:solidFill>
              </a:endParaRPr>
            </a:p>
            <a:p>
              <a:r>
                <a:rPr lang="ko-KR" altLang="en-US" sz="970" b="1" dirty="0" smtClean="0"/>
                <a:t>전자금</a:t>
              </a:r>
              <a:r>
                <a:rPr lang="ko-KR" altLang="en-US" sz="970" b="1" dirty="0"/>
                <a:t>융 </a:t>
              </a:r>
              <a:r>
                <a:rPr lang="ko-KR" altLang="en-US" sz="970" b="1" dirty="0" smtClean="0"/>
                <a:t>만족여부</a:t>
              </a:r>
              <a:endParaRPr lang="en-US" altLang="ko-KR" sz="970" b="1" dirty="0" smtClean="0"/>
            </a:p>
            <a:p>
              <a:r>
                <a:rPr lang="ko-KR" altLang="en-US" sz="970" b="1" dirty="0" smtClean="0"/>
                <a:t>교차 판매 계정 </a:t>
              </a:r>
              <a:r>
                <a:rPr lang="en-US" altLang="ko-KR" sz="970" b="1" dirty="0"/>
                <a:t>2</a:t>
              </a:r>
            </a:p>
            <a:p>
              <a:r>
                <a:rPr lang="ko-KR" altLang="en-US" sz="970" b="1" dirty="0" smtClean="0"/>
                <a:t>교차 판매 계정 </a:t>
              </a:r>
              <a:r>
                <a:rPr lang="en-US" altLang="ko-KR" sz="970" b="1" dirty="0"/>
                <a:t>1</a:t>
              </a:r>
              <a:endParaRPr lang="en-US" altLang="ko-KR" sz="970" b="1" dirty="0" smtClean="0"/>
            </a:p>
            <a:p>
              <a:r>
                <a:rPr lang="ko-KR" altLang="en-US" sz="970" b="1" dirty="0" smtClean="0"/>
                <a:t>총판</a:t>
              </a:r>
              <a:r>
                <a:rPr lang="ko-KR" altLang="en-US" sz="970" b="1" dirty="0"/>
                <a:t>매</a:t>
              </a:r>
              <a:r>
                <a:rPr lang="en-US" altLang="ko-KR" sz="970" b="1" dirty="0" smtClean="0"/>
                <a:t>2</a:t>
              </a:r>
              <a:r>
                <a:rPr lang="ko-KR" altLang="en-US" sz="970" b="1" dirty="0" err="1" smtClean="0"/>
                <a:t>교객수</a:t>
              </a:r>
              <a:r>
                <a:rPr lang="en-US" altLang="ko-KR" sz="970" b="1" dirty="0" smtClean="0"/>
                <a:t>(3</a:t>
              </a:r>
              <a:r>
                <a:rPr lang="ko-KR" altLang="en-US" sz="970" b="1" dirty="0" smtClean="0"/>
                <a:t>이</a:t>
              </a:r>
              <a:r>
                <a:rPr lang="ko-KR" altLang="en-US" sz="970" b="1" dirty="0"/>
                <a:t>상</a:t>
              </a:r>
              <a:r>
                <a:rPr lang="en-US" altLang="ko-KR" sz="970" b="1" dirty="0"/>
                <a:t>)</a:t>
              </a:r>
              <a:endParaRPr lang="en-US" altLang="ko-KR" sz="970" b="1" dirty="0" smtClean="0"/>
            </a:p>
            <a:p>
              <a:r>
                <a:rPr lang="ko-KR" altLang="en-US" sz="970" b="1" dirty="0" smtClean="0">
                  <a:solidFill>
                    <a:srgbClr val="FF0000"/>
                  </a:solidFill>
                </a:rPr>
                <a:t>총 운용 계정</a:t>
              </a:r>
              <a:r>
                <a:rPr lang="en-US" altLang="ko-KR" sz="970" b="1" dirty="0" smtClean="0">
                  <a:solidFill>
                    <a:srgbClr val="FF0000"/>
                  </a:solidFill>
                </a:rPr>
                <a:t>2</a:t>
              </a:r>
            </a:p>
            <a:p>
              <a:r>
                <a:rPr lang="ko-KR" altLang="en-US" sz="970" b="1" dirty="0" smtClean="0">
                  <a:solidFill>
                    <a:srgbClr val="FF0000"/>
                  </a:solidFill>
                </a:rPr>
                <a:t>총 운용 계정</a:t>
              </a:r>
              <a:r>
                <a:rPr lang="en-US" altLang="ko-KR" sz="970" b="1" dirty="0" smtClean="0">
                  <a:solidFill>
                    <a:srgbClr val="FF0000"/>
                  </a:solidFill>
                </a:rPr>
                <a:t>1</a:t>
              </a:r>
            </a:p>
            <a:p>
              <a:r>
                <a:rPr lang="ko-KR" altLang="en-US" sz="970" b="1" dirty="0" smtClean="0"/>
                <a:t>총 판매 계정</a:t>
              </a:r>
              <a:r>
                <a:rPr lang="en-US" altLang="ko-KR" sz="970" b="1" dirty="0"/>
                <a:t>4</a:t>
              </a:r>
              <a:endParaRPr lang="en-US" altLang="ko-KR" sz="970" b="1" dirty="0" smtClean="0"/>
            </a:p>
            <a:p>
              <a:r>
                <a:rPr lang="ko-KR" altLang="en-US" sz="970" b="1" dirty="0" smtClean="0"/>
                <a:t>총 판매 계정</a:t>
              </a:r>
              <a:r>
                <a:rPr lang="en-US" altLang="ko-KR" sz="970" b="1" dirty="0"/>
                <a:t>3</a:t>
              </a:r>
              <a:endParaRPr lang="en-US" altLang="ko-KR" sz="970" b="1" dirty="0" smtClean="0"/>
            </a:p>
            <a:p>
              <a:r>
                <a:rPr lang="ko-KR" altLang="en-US" sz="970" b="1" dirty="0" smtClean="0"/>
                <a:t>총 판매 계정</a:t>
              </a:r>
              <a:r>
                <a:rPr lang="en-US" altLang="ko-KR" sz="970" b="1" dirty="0" smtClean="0"/>
                <a:t>2</a:t>
              </a:r>
            </a:p>
            <a:p>
              <a:r>
                <a:rPr lang="ko-KR" altLang="en-US" sz="970" b="1" dirty="0" smtClean="0"/>
                <a:t>총 판매 계정</a:t>
              </a:r>
              <a:r>
                <a:rPr lang="en-US" altLang="ko-KR" sz="970" b="1" dirty="0" smtClean="0"/>
                <a:t>1</a:t>
              </a:r>
            </a:p>
            <a:p>
              <a:r>
                <a:rPr lang="ko-KR" altLang="en-US" sz="970" b="1" dirty="0" smtClean="0"/>
                <a:t>고객 추정소득</a:t>
              </a:r>
              <a:endParaRPr lang="en-US" altLang="ko-KR" sz="970" b="1" dirty="0" smtClean="0"/>
            </a:p>
            <a:p>
              <a:r>
                <a:rPr lang="ko-KR" altLang="en-US" sz="970" b="1" dirty="0" smtClean="0"/>
                <a:t>지점 직원 수 </a:t>
              </a:r>
              <a:endParaRPr lang="en-US" altLang="ko-KR" sz="970" b="1" dirty="0" smtClean="0"/>
            </a:p>
            <a:p>
              <a:r>
                <a:rPr lang="ko-KR" altLang="en-US" sz="970" b="1" dirty="0" smtClean="0"/>
                <a:t>고객 추정 소득</a:t>
              </a:r>
              <a:endParaRPr lang="en-US" altLang="ko-KR" sz="970" b="1" dirty="0" smtClean="0"/>
            </a:p>
            <a:p>
              <a:r>
                <a:rPr lang="en-US" altLang="ko-KR" sz="970" b="1" dirty="0" smtClean="0">
                  <a:solidFill>
                    <a:srgbClr val="FF0000"/>
                  </a:solidFill>
                </a:rPr>
                <a:t>20 ~ 40 </a:t>
              </a:r>
              <a:r>
                <a:rPr lang="ko-KR" altLang="en-US" sz="970" b="1" dirty="0" smtClean="0">
                  <a:solidFill>
                    <a:srgbClr val="FF0000"/>
                  </a:solidFill>
                </a:rPr>
                <a:t>대 고객 비율</a:t>
              </a:r>
              <a:endParaRPr lang="en-US" altLang="ko-KR" sz="970" b="1" dirty="0" smtClean="0">
                <a:solidFill>
                  <a:srgbClr val="FF0000"/>
                </a:solidFill>
              </a:endParaRPr>
            </a:p>
            <a:p>
              <a:r>
                <a:rPr lang="ko-KR" altLang="en-US" sz="970" b="1" dirty="0" smtClean="0">
                  <a:solidFill>
                    <a:srgbClr val="FF0000"/>
                  </a:solidFill>
                </a:rPr>
                <a:t>고객 수</a:t>
              </a:r>
              <a:endParaRPr lang="en-US" altLang="ko-KR" sz="970" b="1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99011" y="730878"/>
            <a:ext cx="5969709" cy="338554"/>
            <a:chOff x="299049" y="4192757"/>
            <a:chExt cx="5970487" cy="338476"/>
          </a:xfrm>
        </p:grpSpPr>
        <p:sp>
          <p:nvSpPr>
            <p:cNvPr id="25" name="TextBox 24"/>
            <p:cNvSpPr txBox="1"/>
            <p:nvPr/>
          </p:nvSpPr>
          <p:spPr>
            <a:xfrm>
              <a:off x="419314" y="4192757"/>
              <a:ext cx="5850222" cy="338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ko-KR" sz="1600" b="1" dirty="0" smtClean="0">
                  <a:solidFill>
                    <a:prstClr val="black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Clustering – 3</a:t>
              </a:r>
              <a:r>
                <a:rPr lang="ko-KR" altLang="en-US" sz="1600" b="1" dirty="0" smtClean="0">
                  <a:solidFill>
                    <a:prstClr val="black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번 군집 </a:t>
              </a:r>
              <a:r>
                <a:rPr lang="en-US" altLang="ko-KR" sz="1600" b="1" dirty="0" smtClean="0">
                  <a:solidFill>
                    <a:prstClr val="black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(57 </a:t>
              </a:r>
              <a:r>
                <a:rPr lang="ko-KR" altLang="en-US" sz="1600" b="1" dirty="0" smtClean="0">
                  <a:solidFill>
                    <a:prstClr val="black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지점</a:t>
              </a:r>
              <a:r>
                <a:rPr lang="en-US" altLang="ko-KR" sz="1600" b="1" dirty="0" smtClean="0">
                  <a:solidFill>
                    <a:prstClr val="black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)</a:t>
              </a:r>
              <a:endParaRPr lang="en-US" altLang="ko-KR" sz="1600" b="1" dirty="0">
                <a:solidFill>
                  <a:prstClr val="black"/>
                </a:solidFill>
                <a:latin typeface="하나 L" panose="02020603020101020101" pitchFamily="18" charset="-127"/>
                <a:ea typeface="하나 L" panose="02020603020101020101" pitchFamily="18" charset="-127"/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299049" y="4220314"/>
              <a:ext cx="138023" cy="252665"/>
              <a:chOff x="299568" y="1429451"/>
              <a:chExt cx="138023" cy="252665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299568" y="1532236"/>
                <a:ext cx="138023" cy="149880"/>
              </a:xfrm>
              <a:prstGeom prst="rect">
                <a:avLst/>
              </a:prstGeom>
              <a:solidFill>
                <a:srgbClr val="00A8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A8A8"/>
                  </a:solidFill>
                  <a:latin typeface="하나 L" panose="02020603020101020101" pitchFamily="18" charset="-127"/>
                  <a:ea typeface="하나 L" panose="02020603020101020101" pitchFamily="18" charset="-127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300086" y="1429451"/>
                <a:ext cx="136986" cy="64770"/>
              </a:xfrm>
              <a:prstGeom prst="rect">
                <a:avLst/>
              </a:prstGeom>
              <a:solidFill>
                <a:srgbClr val="E601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A8A8"/>
                  </a:solidFill>
                  <a:latin typeface="하나 L" panose="02020603020101020101" pitchFamily="18" charset="-127"/>
                  <a:ea typeface="하나 L" panose="02020603020101020101" pitchFamily="18" charset="-127"/>
                </a:endParaRPr>
              </a:p>
            </p:txBody>
          </p:sp>
        </p:grpSp>
      </p:grpSp>
      <p:sp>
        <p:nvSpPr>
          <p:cNvPr id="34" name="직사각형 33"/>
          <p:cNvSpPr/>
          <p:nvPr/>
        </p:nvSpPr>
        <p:spPr>
          <a:xfrm>
            <a:off x="12052407" y="111650"/>
            <a:ext cx="138006" cy="332562"/>
          </a:xfrm>
          <a:prstGeom prst="rect">
            <a:avLst/>
          </a:prstGeom>
          <a:solidFill>
            <a:srgbClr val="D4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>
              <a:solidFill>
                <a:srgbClr val="00A8A8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8005" y="182893"/>
            <a:ext cx="4847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프로젝트 결과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372935" y="117229"/>
            <a:ext cx="5685217" cy="338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en-US" altLang="ko-KR" sz="1600" b="1" dirty="0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[</a:t>
            </a:r>
            <a:r>
              <a:rPr lang="ko-KR" altLang="en-US" sz="1600" b="1" dirty="0" err="1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이탈률을</a:t>
            </a:r>
            <a:r>
              <a:rPr lang="ko-KR" altLang="en-US" sz="1600" b="1" dirty="0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 고려한 </a:t>
            </a:r>
            <a:r>
              <a:rPr lang="ko-KR" altLang="en-US" sz="1600" b="1" dirty="0" err="1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클러스터링</a:t>
            </a:r>
            <a:r>
              <a:rPr lang="en-US" altLang="ko-KR" sz="1600" b="1" dirty="0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]</a:t>
            </a:r>
            <a:endParaRPr lang="en-US" altLang="ko-KR" sz="1600" b="1" dirty="0">
              <a:solidFill>
                <a:schemeClr val="bg2">
                  <a:lumMod val="90000"/>
                </a:schemeClr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0" y="215417"/>
            <a:ext cx="138006" cy="355569"/>
          </a:xfrm>
          <a:prstGeom prst="rect">
            <a:avLst/>
          </a:prstGeom>
          <a:solidFill>
            <a:srgbClr val="00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A8A8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932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2052407" y="111650"/>
            <a:ext cx="138006" cy="332562"/>
          </a:xfrm>
          <a:prstGeom prst="rect">
            <a:avLst/>
          </a:prstGeom>
          <a:solidFill>
            <a:srgbClr val="D4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>
              <a:solidFill>
                <a:srgbClr val="00A8A8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E90A-435B-40DA-BA28-1461FC8170D1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08250" y="3324720"/>
            <a:ext cx="505225" cy="5052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584660" y="1427158"/>
            <a:ext cx="6551264" cy="1024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5494" lvl="0" indent="-295494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b="1" dirty="0">
                <a:solidFill>
                  <a:prstClr val="black"/>
                </a:solidFill>
                <a:latin typeface="하나 L" pitchFamily="18" charset="-127"/>
                <a:ea typeface="하나 L" pitchFamily="18" charset="-127"/>
              </a:rPr>
              <a:t>4</a:t>
            </a:r>
            <a:r>
              <a:rPr lang="ko-KR" altLang="en-US" sz="1400" b="1" dirty="0" smtClean="0">
                <a:solidFill>
                  <a:prstClr val="black"/>
                </a:solidFill>
                <a:latin typeface="하나 L" pitchFamily="18" charset="-127"/>
                <a:ea typeface="하나 L" pitchFamily="18" charset="-127"/>
              </a:rPr>
              <a:t>번 클러스터 </a:t>
            </a:r>
            <a:r>
              <a:rPr lang="en-US" altLang="ko-KR" sz="1400" b="1" dirty="0" smtClean="0">
                <a:solidFill>
                  <a:prstClr val="black"/>
                </a:solidFill>
                <a:latin typeface="하나 L" pitchFamily="18" charset="-127"/>
                <a:ea typeface="하나 L" pitchFamily="18" charset="-127"/>
              </a:rPr>
              <a:t>(ex. </a:t>
            </a:r>
            <a:r>
              <a:rPr lang="ko-KR" altLang="en-US" sz="1400" b="1" dirty="0" smtClean="0">
                <a:solidFill>
                  <a:prstClr val="black"/>
                </a:solidFill>
                <a:latin typeface="하나 L" pitchFamily="18" charset="-127"/>
                <a:ea typeface="하나 L" pitchFamily="18" charset="-127"/>
              </a:rPr>
              <a:t>광화문</a:t>
            </a:r>
            <a:r>
              <a:rPr lang="en-US" altLang="ko-KR" sz="1400" b="1" dirty="0" smtClean="0">
                <a:solidFill>
                  <a:prstClr val="black"/>
                </a:solidFill>
                <a:latin typeface="하나 L" pitchFamily="18" charset="-127"/>
                <a:ea typeface="하나 L" pitchFamily="18" charset="-127"/>
              </a:rPr>
              <a:t>, </a:t>
            </a:r>
            <a:r>
              <a:rPr lang="ko-KR" altLang="en-US" sz="1400" b="1" dirty="0" smtClean="0">
                <a:solidFill>
                  <a:prstClr val="black"/>
                </a:solidFill>
                <a:latin typeface="하나 L" pitchFamily="18" charset="-127"/>
                <a:ea typeface="하나 L" pitchFamily="18" charset="-127"/>
              </a:rPr>
              <a:t>명동영업부 </a:t>
            </a:r>
            <a:r>
              <a:rPr lang="en-US" altLang="ko-KR" sz="1400" b="1" dirty="0" smtClean="0">
                <a:solidFill>
                  <a:prstClr val="black"/>
                </a:solidFill>
                <a:latin typeface="하나 L" pitchFamily="18" charset="-127"/>
                <a:ea typeface="하나 L" pitchFamily="18" charset="-127"/>
              </a:rPr>
              <a:t>..)</a:t>
            </a:r>
            <a:br>
              <a:rPr lang="en-US" altLang="ko-KR" sz="1400" b="1" dirty="0" smtClean="0">
                <a:solidFill>
                  <a:prstClr val="black"/>
                </a:solidFill>
                <a:latin typeface="하나 L" pitchFamily="18" charset="-127"/>
                <a:ea typeface="하나 L" pitchFamily="18" charset="-127"/>
              </a:rPr>
            </a:br>
            <a:r>
              <a:rPr lang="ko-KR" altLang="en-US" sz="1400" b="1" dirty="0" smtClean="0">
                <a:solidFill>
                  <a:prstClr val="black"/>
                </a:solidFill>
                <a:latin typeface="하나 L" pitchFamily="18" charset="-127"/>
                <a:ea typeface="하나 L" pitchFamily="18" charset="-127"/>
              </a:rPr>
              <a:t>지</a:t>
            </a:r>
            <a:r>
              <a:rPr lang="ko-KR" altLang="en-US" sz="1400" b="1" dirty="0">
                <a:solidFill>
                  <a:prstClr val="black"/>
                </a:solidFill>
                <a:latin typeface="하나 L" pitchFamily="18" charset="-127"/>
                <a:ea typeface="하나 L" pitchFamily="18" charset="-127"/>
              </a:rPr>
              <a:t>점 </a:t>
            </a:r>
            <a:r>
              <a:rPr lang="ko-KR" altLang="en-US" sz="1400" b="1" dirty="0" smtClean="0">
                <a:solidFill>
                  <a:prstClr val="black"/>
                </a:solidFill>
                <a:latin typeface="하나 L" pitchFamily="18" charset="-127"/>
                <a:ea typeface="하나 L" pitchFamily="18" charset="-127"/>
              </a:rPr>
              <a:t>평균 고객 수가 높으며</a:t>
            </a:r>
            <a:r>
              <a:rPr lang="en-US" altLang="ko-KR" sz="1400" b="1" dirty="0" smtClean="0">
                <a:solidFill>
                  <a:prstClr val="black"/>
                </a:solidFill>
                <a:latin typeface="하나 L" pitchFamily="18" charset="-127"/>
                <a:ea typeface="하나 L" pitchFamily="18" charset="-127"/>
              </a:rPr>
              <a:t>, </a:t>
            </a:r>
            <a:r>
              <a:rPr lang="ko-KR" altLang="en-US" sz="1400" b="1" dirty="0" smtClean="0">
                <a:solidFill>
                  <a:prstClr val="black"/>
                </a:solidFill>
                <a:latin typeface="하나 L" pitchFamily="18" charset="-127"/>
                <a:ea typeface="하나 L" pitchFamily="18" charset="-127"/>
              </a:rPr>
              <a:t>전체적인 상품이 평균 이상임</a:t>
            </a:r>
            <a:r>
              <a:rPr lang="en-US" altLang="ko-KR" sz="1400" b="1" dirty="0" smtClean="0">
                <a:solidFill>
                  <a:prstClr val="black"/>
                </a:solidFill>
                <a:latin typeface="하나 L" pitchFamily="18" charset="-127"/>
                <a:ea typeface="하나 L" pitchFamily="18" charset="-127"/>
              </a:rPr>
              <a:t/>
            </a:r>
            <a:br>
              <a:rPr lang="en-US" altLang="ko-KR" sz="1400" b="1" dirty="0" smtClean="0">
                <a:solidFill>
                  <a:prstClr val="black"/>
                </a:solidFill>
                <a:latin typeface="하나 L" pitchFamily="18" charset="-127"/>
                <a:ea typeface="하나 L" pitchFamily="18" charset="-127"/>
              </a:rPr>
            </a:br>
            <a:r>
              <a:rPr lang="ko-KR" altLang="en-US" sz="1400" b="1" dirty="0" smtClean="0">
                <a:solidFill>
                  <a:prstClr val="black"/>
                </a:solidFill>
                <a:latin typeface="하나 L" pitchFamily="18" charset="-127"/>
                <a:ea typeface="하나 L" pitchFamily="18" charset="-127"/>
              </a:rPr>
              <a:t>고객 만족도 역시 높지만 </a:t>
            </a:r>
            <a:r>
              <a:rPr lang="ko-KR" altLang="en-US" sz="1400" b="1" dirty="0" err="1" smtClean="0">
                <a:solidFill>
                  <a:prstClr val="black"/>
                </a:solidFill>
                <a:latin typeface="하나 L" pitchFamily="18" charset="-127"/>
                <a:ea typeface="하나 L" pitchFamily="18" charset="-127"/>
              </a:rPr>
              <a:t>이탈률이</a:t>
            </a:r>
            <a:r>
              <a:rPr lang="ko-KR" altLang="en-US" sz="1400" b="1" dirty="0" smtClean="0">
                <a:solidFill>
                  <a:prstClr val="black"/>
                </a:solidFill>
                <a:latin typeface="하나 L" pitchFamily="18" charset="-127"/>
                <a:ea typeface="하나 L" pitchFamily="18" charset="-127"/>
              </a:rPr>
              <a:t> 높은 지역</a:t>
            </a:r>
            <a:endParaRPr lang="ko-KR" altLang="en-US" sz="1400" dirty="0" smtClean="0">
              <a:solidFill>
                <a:prstClr val="black"/>
              </a:solidFill>
              <a:latin typeface="하나 L" pitchFamily="18" charset="-127"/>
              <a:ea typeface="하나 L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965697" y="730878"/>
            <a:ext cx="5676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하나 L" pitchFamily="18" charset="-127"/>
                <a:ea typeface="하나 L" pitchFamily="18" charset="-127"/>
              </a:rPr>
              <a:t>※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하나 L" pitchFamily="18" charset="-127"/>
                <a:ea typeface="하나 L" pitchFamily="18" charset="-127"/>
              </a:rPr>
              <a:t>비지도 학습의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하나 L" pitchFamily="18" charset="-127"/>
                <a:ea typeface="하나 L" pitchFamily="18" charset="-127"/>
              </a:rPr>
              <a:t>(clustering) 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하나 L" pitchFamily="18" charset="-127"/>
                <a:ea typeface="하나 L" pitchFamily="18" charset="-127"/>
              </a:rPr>
              <a:t>해석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latin typeface="하나 L" pitchFamily="18" charset="-127"/>
                <a:ea typeface="하나 L" pitchFamily="18" charset="-127"/>
              </a:rPr>
              <a:t>은 </a:t>
            </a:r>
            <a:r>
              <a:rPr lang="ko-KR" altLang="en-US" sz="1200" b="1" dirty="0" err="1" smtClean="0">
                <a:solidFill>
                  <a:schemeClr val="bg1">
                    <a:lumMod val="50000"/>
                  </a:schemeClr>
                </a:solidFill>
                <a:latin typeface="하나 L" pitchFamily="18" charset="-127"/>
                <a:ea typeface="하나 L" pitchFamily="18" charset="-127"/>
              </a:rPr>
              <a:t>분석자에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하나 L" pitchFamily="18" charset="-127"/>
                <a:ea typeface="하나 L" pitchFamily="18" charset="-127"/>
              </a:rPr>
              <a:t> 따라 다를 수 있음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하나 L" pitchFamily="18" charset="-127"/>
                <a:ea typeface="하나 L" pitchFamily="18" charset="-127"/>
              </a:rPr>
              <a:t>.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  <a:latin typeface="하나 L" pitchFamily="18" charset="-127"/>
              <a:ea typeface="하나 L" pitchFamily="18" charset="-127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665758"/>
              </p:ext>
            </p:extLst>
          </p:nvPr>
        </p:nvGraphicFramePr>
        <p:xfrm>
          <a:off x="5444837" y="3875810"/>
          <a:ext cx="6745575" cy="157740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06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7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39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73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39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67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69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하나 L" pitchFamily="18" charset="-127"/>
                          <a:ea typeface="하나 L" pitchFamily="18" charset="-127"/>
                        </a:rPr>
                        <a:t>군집</a:t>
                      </a:r>
                      <a:r>
                        <a:rPr lang="en-US" altLang="ko-KR" sz="1400" b="1" dirty="0" smtClean="0">
                          <a:latin typeface="하나 L" pitchFamily="18" charset="-127"/>
                          <a:ea typeface="하나 L" pitchFamily="18" charset="-127"/>
                        </a:rPr>
                        <a:t>/</a:t>
                      </a:r>
                      <a:r>
                        <a:rPr lang="ko-KR" altLang="en-US" sz="1400" b="1" dirty="0" smtClean="0">
                          <a:latin typeface="하나 L" pitchFamily="18" charset="-127"/>
                          <a:ea typeface="하나 L" pitchFamily="18" charset="-127"/>
                        </a:rPr>
                        <a:t>변수</a:t>
                      </a:r>
                      <a:endParaRPr lang="ko-KR" altLang="en-US" sz="1400" b="1" dirty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>
                    <a:solidFill>
                      <a:srgbClr val="007C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45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err="1" smtClean="0">
                          <a:latin typeface="하나 L" pitchFamily="18" charset="-127"/>
                          <a:ea typeface="하나 L" pitchFamily="18" charset="-127"/>
                        </a:rPr>
                        <a:t>고객수</a:t>
                      </a:r>
                      <a:endParaRPr lang="ko-KR" altLang="en-US" sz="1400" b="1" dirty="0" smtClean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>
                    <a:solidFill>
                      <a:srgbClr val="007C9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하나 L" pitchFamily="18" charset="-127"/>
                          <a:ea typeface="하나 L" pitchFamily="18" charset="-127"/>
                        </a:rPr>
                        <a:t>총판매</a:t>
                      </a:r>
                      <a:endParaRPr lang="ko-KR" altLang="en-US" sz="1400" b="1" dirty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>
                    <a:solidFill>
                      <a:srgbClr val="007C9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latin typeface="하나 L" pitchFamily="18" charset="-127"/>
                          <a:ea typeface="하나 L" pitchFamily="18" charset="-127"/>
                        </a:rPr>
                        <a:t>총운용</a:t>
                      </a:r>
                      <a:endParaRPr lang="ko-KR" altLang="en-US" sz="1400" b="1" dirty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>
                    <a:solidFill>
                      <a:srgbClr val="007C9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하나 L" pitchFamily="18" charset="-127"/>
                          <a:ea typeface="하나 L" pitchFamily="18" charset="-127"/>
                        </a:rPr>
                        <a:t>교차판매</a:t>
                      </a:r>
                      <a:endParaRPr lang="ko-KR" altLang="en-US" sz="1400" b="1" dirty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>
                    <a:solidFill>
                      <a:srgbClr val="007C9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하나 L" pitchFamily="18" charset="-127"/>
                          <a:ea typeface="하나 L" pitchFamily="18" charset="-127"/>
                        </a:rPr>
                        <a:t>중앙</a:t>
                      </a:r>
                      <a:r>
                        <a:rPr lang="en-US" altLang="ko-KR" sz="1400" dirty="0" smtClean="0">
                          <a:latin typeface="하나 L" pitchFamily="18" charset="-127"/>
                          <a:ea typeface="하나 L" pitchFamily="18" charset="-127"/>
                        </a:rPr>
                        <a:t>/</a:t>
                      </a:r>
                      <a:r>
                        <a:rPr lang="ko-KR" altLang="en-US" sz="1400" dirty="0" smtClean="0">
                          <a:latin typeface="하나 L" pitchFamily="18" charset="-127"/>
                          <a:ea typeface="하나 L" pitchFamily="18" charset="-127"/>
                        </a:rPr>
                        <a:t>지방 비율</a:t>
                      </a:r>
                      <a:endParaRPr lang="ko-KR" altLang="en-US" sz="1400" dirty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>
                    <a:solidFill>
                      <a:srgbClr val="007C9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latin typeface="하나 L" pitchFamily="18" charset="-127"/>
                          <a:ea typeface="하나 L" pitchFamily="18" charset="-127"/>
                        </a:rPr>
                        <a:t>이탈률</a:t>
                      </a:r>
                      <a:endParaRPr lang="ko-KR" altLang="en-US" sz="1400" b="1" dirty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>
                    <a:solidFill>
                      <a:srgbClr val="007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8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하나 L" pitchFamily="18" charset="-127"/>
                          <a:ea typeface="하나 L" pitchFamily="18" charset="-127"/>
                        </a:rPr>
                        <a:t>전체 평균</a:t>
                      </a:r>
                      <a:endParaRPr lang="ko-KR" altLang="en-US" sz="1400" b="1" dirty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하나 L" pitchFamily="18" charset="-127"/>
                          <a:ea typeface="하나 L" pitchFamily="18" charset="-127"/>
                        </a:rPr>
                        <a:t>8,989</a:t>
                      </a:r>
                      <a:r>
                        <a:rPr lang="ko-KR" altLang="en-US" sz="1400" b="0" dirty="0" smtClean="0">
                          <a:latin typeface="하나 L" pitchFamily="18" charset="-127"/>
                          <a:ea typeface="하나 L" pitchFamily="18" charset="-127"/>
                        </a:rPr>
                        <a:t>명</a:t>
                      </a:r>
                      <a:endParaRPr lang="ko-KR" altLang="en-US" sz="1400" b="0" dirty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45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latin typeface="하나 L" pitchFamily="18" charset="-127"/>
                          <a:ea typeface="하나 L" pitchFamily="18" charset="-127"/>
                        </a:rPr>
                        <a:t>11,113,538</a:t>
                      </a:r>
                      <a:endParaRPr lang="ko-KR" altLang="en-US" sz="1400" b="0" dirty="0" smtClean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45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latin typeface="하나 L" pitchFamily="18" charset="-127"/>
                          <a:ea typeface="하나 L" pitchFamily="18" charset="-127"/>
                        </a:rPr>
                        <a:t>1,673 </a:t>
                      </a:r>
                      <a:r>
                        <a:rPr lang="ko-KR" altLang="en-US" sz="1400" b="0" dirty="0" err="1" smtClean="0">
                          <a:latin typeface="하나 L" pitchFamily="18" charset="-127"/>
                          <a:ea typeface="하나 L" pitchFamily="18" charset="-127"/>
                        </a:rPr>
                        <a:t>억원</a:t>
                      </a:r>
                      <a:endParaRPr lang="ko-KR" altLang="en-US" sz="1400" b="0" dirty="0" smtClean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하나 L" pitchFamily="18" charset="-127"/>
                          <a:ea typeface="하나 L" pitchFamily="18" charset="-127"/>
                        </a:rPr>
                        <a:t>3,516</a:t>
                      </a:r>
                      <a:r>
                        <a:rPr lang="en-US" altLang="ko-KR" sz="1400" b="0" baseline="0" dirty="0" smtClean="0">
                          <a:latin typeface="하나 L" pitchFamily="18" charset="-127"/>
                          <a:ea typeface="하나 L" pitchFamily="18" charset="-127"/>
                        </a:rPr>
                        <a:t> </a:t>
                      </a:r>
                      <a:r>
                        <a:rPr lang="ko-KR" altLang="en-US" sz="1400" b="0" baseline="0" dirty="0" smtClean="0">
                          <a:latin typeface="하나 L" pitchFamily="18" charset="-127"/>
                          <a:ea typeface="하나 L" pitchFamily="18" charset="-127"/>
                        </a:rPr>
                        <a:t>명</a:t>
                      </a:r>
                      <a:endParaRPr lang="ko-KR" altLang="en-US" sz="1400" b="0" dirty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하나 L" pitchFamily="18" charset="-127"/>
                          <a:ea typeface="하나 L" pitchFamily="18" charset="-127"/>
                        </a:rPr>
                        <a:t>75%/25%</a:t>
                      </a:r>
                      <a:endParaRPr lang="ko-KR" altLang="en-US" sz="1400" b="0" dirty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45581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하나 L" pitchFamily="18" charset="-127"/>
                          <a:ea typeface="하나 L" pitchFamily="18" charset="-127"/>
                        </a:rPr>
                        <a:t>4.94%</a:t>
                      </a:r>
                      <a:endParaRPr lang="ko-KR" altLang="en-US" sz="1600" b="0" dirty="0" smtClean="0">
                        <a:solidFill>
                          <a:schemeClr val="tx1"/>
                        </a:solidFill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하나 L" pitchFamily="18" charset="-127"/>
                          <a:ea typeface="하나 L" pitchFamily="18" charset="-127"/>
                        </a:rPr>
                        <a:t>4</a:t>
                      </a:r>
                      <a:r>
                        <a:rPr lang="ko-KR" altLang="en-US" sz="1400" b="1" dirty="0" smtClean="0">
                          <a:latin typeface="하나 L" pitchFamily="18" charset="-127"/>
                          <a:ea typeface="하나 L" pitchFamily="18" charset="-127"/>
                        </a:rPr>
                        <a:t>번 군집</a:t>
                      </a:r>
                      <a:endParaRPr lang="ko-KR" altLang="en-US" sz="1400" b="1" dirty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45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latin typeface="하나 L" pitchFamily="18" charset="-127"/>
                          <a:ea typeface="하나 L" pitchFamily="18" charset="-127"/>
                        </a:rPr>
                        <a:t>11,657 </a:t>
                      </a:r>
                      <a:r>
                        <a:rPr lang="ko-KR" altLang="en-US" sz="1400" b="0" dirty="0" smtClean="0">
                          <a:latin typeface="하나 L" pitchFamily="18" charset="-127"/>
                          <a:ea typeface="하나 L" pitchFamily="18" charset="-127"/>
                        </a:rPr>
                        <a:t>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45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latin typeface="하나 L" pitchFamily="18" charset="-127"/>
                          <a:ea typeface="하나 L" pitchFamily="18" charset="-127"/>
                        </a:rPr>
                        <a:t>14883,586</a:t>
                      </a:r>
                      <a:endParaRPr lang="ko-KR" altLang="en-US" sz="1400" b="0" dirty="0" smtClean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하나 L" pitchFamily="18" charset="-127"/>
                          <a:ea typeface="하나 L" pitchFamily="18" charset="-127"/>
                        </a:rPr>
                        <a:t>1954 </a:t>
                      </a:r>
                      <a:r>
                        <a:rPr lang="ko-KR" altLang="en-US" sz="1400" b="0" dirty="0" err="1" smtClean="0">
                          <a:latin typeface="하나 L" pitchFamily="18" charset="-127"/>
                          <a:ea typeface="하나 L" pitchFamily="18" charset="-127"/>
                        </a:rPr>
                        <a:t>억원</a:t>
                      </a:r>
                      <a:endParaRPr lang="ko-KR" altLang="en-US" sz="1400" b="0" dirty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하나 L" pitchFamily="18" charset="-127"/>
                          <a:ea typeface="하나 L" pitchFamily="18" charset="-127"/>
                        </a:rPr>
                        <a:t>4,258 </a:t>
                      </a:r>
                      <a:r>
                        <a:rPr lang="ko-KR" altLang="en-US" sz="1400" b="0" dirty="0" smtClean="0">
                          <a:latin typeface="하나 L" pitchFamily="18" charset="-127"/>
                          <a:ea typeface="하나 L" pitchFamily="18" charset="-127"/>
                        </a:rPr>
                        <a:t>명</a:t>
                      </a:r>
                      <a:endParaRPr lang="ko-KR" altLang="en-US" sz="1400" b="0" dirty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하나 L" pitchFamily="18" charset="-127"/>
                          <a:ea typeface="하나 L" pitchFamily="18" charset="-127"/>
                        </a:rPr>
                        <a:t>86%</a:t>
                      </a:r>
                      <a:r>
                        <a:rPr lang="en-US" altLang="ko-KR" sz="1400" b="0" dirty="0" smtClean="0">
                          <a:latin typeface="하나 L" pitchFamily="18" charset="-127"/>
                          <a:ea typeface="하나 L" pitchFamily="18" charset="-127"/>
                        </a:rPr>
                        <a:t>/14%</a:t>
                      </a:r>
                      <a:endParaRPr lang="ko-KR" altLang="en-US" sz="1400" b="0" dirty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하나 L" pitchFamily="18" charset="-127"/>
                          <a:ea typeface="하나 L" pitchFamily="18" charset="-127"/>
                        </a:rPr>
                        <a:t>5.14%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marL="57150" marR="0" marT="0" marB="762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96980" y="1053858"/>
            <a:ext cx="5408208" cy="5327346"/>
            <a:chOff x="360219" y="1053858"/>
            <a:chExt cx="5408208" cy="5327346"/>
          </a:xfrm>
        </p:grpSpPr>
        <p:grpSp>
          <p:nvGrpSpPr>
            <p:cNvPr id="6" name="그룹 5"/>
            <p:cNvGrpSpPr/>
            <p:nvPr/>
          </p:nvGrpSpPr>
          <p:grpSpPr>
            <a:xfrm>
              <a:off x="360219" y="1053858"/>
              <a:ext cx="5408208" cy="4041636"/>
              <a:chOff x="418991" y="825258"/>
              <a:chExt cx="5377145" cy="4041636"/>
            </a:xfrm>
          </p:grpSpPr>
          <p:pic>
            <p:nvPicPr>
              <p:cNvPr id="24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991" y="825258"/>
                <a:ext cx="5377145" cy="40416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2" name="타원 41"/>
              <p:cNvSpPr/>
              <p:nvPr/>
            </p:nvSpPr>
            <p:spPr>
              <a:xfrm>
                <a:off x="1551228" y="2983200"/>
                <a:ext cx="1263164" cy="1263164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740625" y="3362169"/>
                <a:ext cx="505225" cy="505225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812232" y="4725020"/>
              <a:ext cx="4662815" cy="1656184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square" rtlCol="0">
              <a:spAutoFit/>
            </a:bodyPr>
            <a:lstStyle/>
            <a:p>
              <a:r>
                <a:rPr lang="ko-KR" altLang="en-US" sz="970" b="1" dirty="0" smtClean="0"/>
                <a:t>주변 경쟁사 </a:t>
              </a:r>
              <a:endParaRPr lang="en-US" altLang="ko-KR" sz="970" b="1" dirty="0" smtClean="0"/>
            </a:p>
            <a:p>
              <a:r>
                <a:rPr lang="ko-KR" altLang="en-US" sz="970" b="1" dirty="0" smtClean="0"/>
                <a:t>실</a:t>
              </a:r>
              <a:r>
                <a:rPr lang="ko-KR" altLang="en-US" sz="970" b="1" dirty="0"/>
                <a:t>제 </a:t>
              </a:r>
              <a:r>
                <a:rPr lang="ko-KR" altLang="en-US" sz="970" b="1" dirty="0" smtClean="0"/>
                <a:t>거리</a:t>
              </a:r>
              <a:endParaRPr lang="en-US" altLang="ko-KR" sz="970" b="1" dirty="0" smtClean="0"/>
            </a:p>
            <a:p>
              <a:r>
                <a:rPr lang="ko-KR" altLang="en-US" sz="970" b="1" dirty="0" smtClean="0"/>
                <a:t>개인고객 </a:t>
              </a:r>
              <a:r>
                <a:rPr lang="ko-KR" altLang="en-US" sz="970" b="1" dirty="0" err="1" smtClean="0"/>
                <a:t>주거래화코드</a:t>
              </a:r>
              <a:r>
                <a:rPr lang="en-US" altLang="ko-KR" sz="970" b="1" dirty="0" smtClean="0"/>
                <a:t>G</a:t>
              </a:r>
            </a:p>
            <a:p>
              <a:r>
                <a:rPr lang="ko-KR" altLang="en-US" sz="970" b="1" dirty="0" smtClean="0"/>
                <a:t>개인고</a:t>
              </a:r>
              <a:r>
                <a:rPr lang="ko-KR" altLang="en-US" sz="970" b="1" dirty="0"/>
                <a:t>객 </a:t>
              </a:r>
              <a:r>
                <a:rPr lang="ko-KR" altLang="en-US" sz="970" b="1" dirty="0" err="1" smtClean="0"/>
                <a:t>주거래화코드</a:t>
              </a:r>
              <a:r>
                <a:rPr lang="en-US" altLang="ko-KR" sz="970" b="1" dirty="0" smtClean="0"/>
                <a:t>F</a:t>
              </a:r>
            </a:p>
            <a:p>
              <a:r>
                <a:rPr lang="ko-KR" altLang="en-US" sz="970" b="1" dirty="0" smtClean="0"/>
                <a:t>일</a:t>
              </a:r>
              <a:r>
                <a:rPr lang="ko-KR" altLang="en-US" sz="970" b="1" dirty="0"/>
                <a:t>반 </a:t>
              </a:r>
              <a:r>
                <a:rPr lang="ko-KR" altLang="en-US" sz="970" b="1" dirty="0" smtClean="0"/>
                <a:t>적립식 만족여부</a:t>
              </a:r>
              <a:endParaRPr lang="en-US" altLang="ko-KR" sz="970" b="1" dirty="0" smtClean="0"/>
            </a:p>
            <a:p>
              <a:r>
                <a:rPr lang="ko-KR" altLang="en-US" sz="970" b="1" dirty="0" smtClean="0"/>
                <a:t>일</a:t>
              </a:r>
              <a:r>
                <a:rPr lang="ko-KR" altLang="en-US" sz="970" b="1" dirty="0"/>
                <a:t>반 </a:t>
              </a:r>
              <a:r>
                <a:rPr lang="ko-KR" altLang="en-US" sz="970" b="1" dirty="0" err="1" smtClean="0"/>
                <a:t>거치식</a:t>
              </a:r>
              <a:r>
                <a:rPr lang="ko-KR" altLang="en-US" sz="970" b="1" dirty="0" smtClean="0"/>
                <a:t> 만족여부</a:t>
              </a:r>
              <a:endParaRPr lang="en-US" altLang="ko-KR" sz="970" b="1" dirty="0" smtClean="0"/>
            </a:p>
            <a:p>
              <a:r>
                <a:rPr lang="ko-KR" altLang="en-US" sz="970" b="1" dirty="0" smtClean="0"/>
                <a:t>자동이</a:t>
              </a:r>
              <a:r>
                <a:rPr lang="ko-KR" altLang="en-US" sz="970" b="1" dirty="0"/>
                <a:t>체 </a:t>
              </a:r>
              <a:r>
                <a:rPr lang="ko-KR" altLang="en-US" sz="970" b="1" dirty="0" smtClean="0"/>
                <a:t>만족여부</a:t>
              </a:r>
              <a:endParaRPr lang="en-US" altLang="ko-KR" sz="970" b="1" dirty="0" smtClean="0"/>
            </a:p>
            <a:p>
              <a:r>
                <a:rPr lang="ko-KR" altLang="en-US" sz="970" b="1" dirty="0" smtClean="0"/>
                <a:t>신용대</a:t>
              </a:r>
              <a:r>
                <a:rPr lang="ko-KR" altLang="en-US" sz="970" b="1" dirty="0"/>
                <a:t>출 </a:t>
              </a:r>
              <a:r>
                <a:rPr lang="ko-KR" altLang="en-US" sz="970" b="1" dirty="0" smtClean="0"/>
                <a:t>만족여부</a:t>
              </a:r>
              <a:endParaRPr lang="en-US" altLang="ko-KR" sz="970" b="1" dirty="0" smtClean="0"/>
            </a:p>
            <a:p>
              <a:r>
                <a:rPr lang="ko-KR" altLang="en-US" sz="970" b="1" dirty="0" smtClean="0"/>
                <a:t>집합투자 상품 만족여부</a:t>
              </a:r>
              <a:endParaRPr lang="en-US" altLang="ko-KR" sz="970" b="1" dirty="0" smtClean="0"/>
            </a:p>
            <a:p>
              <a:r>
                <a:rPr lang="ko-KR" altLang="en-US" sz="970" b="1" dirty="0" smtClean="0"/>
                <a:t>주택청약 상품 만족여부</a:t>
              </a:r>
              <a:endParaRPr lang="en-US" altLang="ko-KR" sz="970" b="1" dirty="0" smtClean="0"/>
            </a:p>
            <a:p>
              <a:r>
                <a:rPr lang="ko-KR" altLang="en-US" sz="970" b="1" dirty="0" smtClean="0">
                  <a:solidFill>
                    <a:srgbClr val="FF0000"/>
                  </a:solidFill>
                </a:rPr>
                <a:t>퇴</a:t>
              </a:r>
              <a:r>
                <a:rPr lang="ko-KR" altLang="en-US" sz="970" b="1" dirty="0">
                  <a:solidFill>
                    <a:srgbClr val="FF0000"/>
                  </a:solidFill>
                </a:rPr>
                <a:t>직 </a:t>
              </a:r>
              <a:r>
                <a:rPr lang="ko-KR" altLang="en-US" sz="970" b="1" dirty="0" smtClean="0">
                  <a:solidFill>
                    <a:srgbClr val="FF0000"/>
                  </a:solidFill>
                </a:rPr>
                <a:t>연금 만족여부</a:t>
              </a:r>
              <a:endParaRPr lang="en-US" altLang="ko-KR" sz="970" b="1" dirty="0" smtClean="0">
                <a:solidFill>
                  <a:srgbClr val="FF0000"/>
                </a:solidFill>
              </a:endParaRPr>
            </a:p>
            <a:p>
              <a:r>
                <a:rPr lang="ko-KR" altLang="en-US" sz="970" b="1" dirty="0" smtClean="0"/>
                <a:t>연</a:t>
              </a:r>
              <a:r>
                <a:rPr lang="ko-KR" altLang="en-US" sz="970" b="1" dirty="0"/>
                <a:t>금 </a:t>
              </a:r>
              <a:r>
                <a:rPr lang="ko-KR" altLang="en-US" sz="970" b="1" dirty="0" smtClean="0"/>
                <a:t>보험 만족여부</a:t>
              </a:r>
              <a:endParaRPr lang="en-US" altLang="ko-KR" sz="970" b="1" dirty="0" smtClean="0"/>
            </a:p>
            <a:p>
              <a:r>
                <a:rPr lang="ko-KR" altLang="en-US" sz="970" b="1" dirty="0" err="1" smtClean="0"/>
                <a:t>방카슈</a:t>
              </a:r>
              <a:r>
                <a:rPr lang="ko-KR" altLang="en-US" sz="970" b="1" dirty="0" err="1"/>
                <a:t>랑</a:t>
              </a:r>
              <a:r>
                <a:rPr lang="ko-KR" altLang="en-US" sz="970" b="1" dirty="0"/>
                <a:t> </a:t>
              </a:r>
              <a:r>
                <a:rPr lang="ko-KR" altLang="en-US" sz="970" b="1" dirty="0" smtClean="0"/>
                <a:t>만족여부</a:t>
              </a:r>
              <a:endParaRPr lang="en-US" altLang="ko-KR" sz="970" b="1" dirty="0" smtClean="0"/>
            </a:p>
            <a:p>
              <a:r>
                <a:rPr lang="ko-KR" altLang="en-US" sz="970" b="1" dirty="0" smtClean="0">
                  <a:solidFill>
                    <a:srgbClr val="FF0000"/>
                  </a:solidFill>
                </a:rPr>
                <a:t>스마</a:t>
              </a:r>
              <a:r>
                <a:rPr lang="ko-KR" altLang="en-US" sz="970" b="1" dirty="0">
                  <a:solidFill>
                    <a:srgbClr val="FF0000"/>
                  </a:solidFill>
                </a:rPr>
                <a:t>트 </a:t>
              </a:r>
              <a:r>
                <a:rPr lang="ko-KR" altLang="en-US" sz="970" b="1" dirty="0" err="1" smtClean="0">
                  <a:solidFill>
                    <a:srgbClr val="FF0000"/>
                  </a:solidFill>
                </a:rPr>
                <a:t>뱅킹</a:t>
              </a:r>
              <a:r>
                <a:rPr lang="ko-KR" altLang="en-US" sz="970" b="1" dirty="0" smtClean="0">
                  <a:solidFill>
                    <a:srgbClr val="FF0000"/>
                  </a:solidFill>
                </a:rPr>
                <a:t> 만족여부</a:t>
              </a:r>
              <a:endParaRPr lang="en-US" altLang="ko-KR" sz="970" b="1" dirty="0" smtClean="0">
                <a:solidFill>
                  <a:srgbClr val="FF0000"/>
                </a:solidFill>
              </a:endParaRPr>
            </a:p>
            <a:p>
              <a:r>
                <a:rPr lang="ko-KR" altLang="en-US" sz="970" b="1" dirty="0" smtClean="0">
                  <a:solidFill>
                    <a:srgbClr val="FF0000"/>
                  </a:solidFill>
                </a:rPr>
                <a:t>하</a:t>
              </a:r>
              <a:r>
                <a:rPr lang="ko-KR" altLang="en-US" sz="970" b="1" dirty="0">
                  <a:solidFill>
                    <a:srgbClr val="FF0000"/>
                  </a:solidFill>
                </a:rPr>
                <a:t>나 </a:t>
              </a:r>
              <a:r>
                <a:rPr lang="ko-KR" altLang="en-US" sz="970" b="1" dirty="0" smtClean="0">
                  <a:solidFill>
                    <a:srgbClr val="FF0000"/>
                  </a:solidFill>
                </a:rPr>
                <a:t>멤버십 만족여부</a:t>
              </a:r>
              <a:endParaRPr lang="en-US" altLang="ko-KR" sz="970" b="1" dirty="0" smtClean="0">
                <a:solidFill>
                  <a:srgbClr val="FF0000"/>
                </a:solidFill>
              </a:endParaRPr>
            </a:p>
            <a:p>
              <a:r>
                <a:rPr lang="ko-KR" altLang="en-US" sz="970" b="1" dirty="0" smtClean="0"/>
                <a:t>전자금</a:t>
              </a:r>
              <a:r>
                <a:rPr lang="ko-KR" altLang="en-US" sz="970" b="1" dirty="0"/>
                <a:t>융 </a:t>
              </a:r>
              <a:r>
                <a:rPr lang="ko-KR" altLang="en-US" sz="970" b="1" dirty="0" smtClean="0"/>
                <a:t>만족여부</a:t>
              </a:r>
              <a:endParaRPr lang="en-US" altLang="ko-KR" sz="970" b="1" dirty="0" smtClean="0"/>
            </a:p>
            <a:p>
              <a:r>
                <a:rPr lang="ko-KR" altLang="en-US" sz="970" b="1" dirty="0" smtClean="0"/>
                <a:t>교차 판매 계정 </a:t>
              </a:r>
              <a:r>
                <a:rPr lang="en-US" altLang="ko-KR" sz="970" b="1" dirty="0"/>
                <a:t>2</a:t>
              </a:r>
            </a:p>
            <a:p>
              <a:r>
                <a:rPr lang="ko-KR" altLang="en-US" sz="970" b="1" dirty="0" smtClean="0"/>
                <a:t>교차 판매 계정 </a:t>
              </a:r>
              <a:r>
                <a:rPr lang="en-US" altLang="ko-KR" sz="970" b="1" dirty="0"/>
                <a:t>1</a:t>
              </a:r>
              <a:endParaRPr lang="en-US" altLang="ko-KR" sz="970" b="1" dirty="0" smtClean="0"/>
            </a:p>
            <a:p>
              <a:r>
                <a:rPr lang="ko-KR" altLang="en-US" sz="970" b="1" dirty="0" smtClean="0"/>
                <a:t>총판</a:t>
              </a:r>
              <a:r>
                <a:rPr lang="ko-KR" altLang="en-US" sz="970" b="1" dirty="0"/>
                <a:t>매</a:t>
              </a:r>
              <a:r>
                <a:rPr lang="en-US" altLang="ko-KR" sz="970" b="1" dirty="0" smtClean="0"/>
                <a:t>2</a:t>
              </a:r>
              <a:r>
                <a:rPr lang="ko-KR" altLang="en-US" sz="970" b="1" dirty="0" err="1" smtClean="0"/>
                <a:t>교객수</a:t>
              </a:r>
              <a:r>
                <a:rPr lang="en-US" altLang="ko-KR" sz="970" b="1" dirty="0" smtClean="0"/>
                <a:t>(3</a:t>
              </a:r>
              <a:r>
                <a:rPr lang="ko-KR" altLang="en-US" sz="970" b="1" dirty="0" smtClean="0"/>
                <a:t>이</a:t>
              </a:r>
              <a:r>
                <a:rPr lang="ko-KR" altLang="en-US" sz="970" b="1" dirty="0"/>
                <a:t>상</a:t>
              </a:r>
              <a:r>
                <a:rPr lang="en-US" altLang="ko-KR" sz="970" b="1" dirty="0"/>
                <a:t>)</a:t>
              </a:r>
              <a:endParaRPr lang="en-US" altLang="ko-KR" sz="970" b="1" dirty="0" smtClean="0"/>
            </a:p>
            <a:p>
              <a:r>
                <a:rPr lang="ko-KR" altLang="en-US" sz="970" b="1" dirty="0" smtClean="0">
                  <a:solidFill>
                    <a:srgbClr val="FF0000"/>
                  </a:solidFill>
                </a:rPr>
                <a:t>총 운용 계정</a:t>
              </a:r>
              <a:r>
                <a:rPr lang="en-US" altLang="ko-KR" sz="970" b="1" dirty="0" smtClean="0">
                  <a:solidFill>
                    <a:srgbClr val="FF0000"/>
                  </a:solidFill>
                </a:rPr>
                <a:t>2</a:t>
              </a:r>
            </a:p>
            <a:p>
              <a:r>
                <a:rPr lang="ko-KR" altLang="en-US" sz="970" b="1" dirty="0" smtClean="0">
                  <a:solidFill>
                    <a:srgbClr val="FF0000"/>
                  </a:solidFill>
                </a:rPr>
                <a:t>총 운용 계정</a:t>
              </a:r>
              <a:r>
                <a:rPr lang="en-US" altLang="ko-KR" sz="970" b="1" dirty="0" smtClean="0">
                  <a:solidFill>
                    <a:srgbClr val="FF0000"/>
                  </a:solidFill>
                </a:rPr>
                <a:t>1</a:t>
              </a:r>
            </a:p>
            <a:p>
              <a:r>
                <a:rPr lang="ko-KR" altLang="en-US" sz="970" b="1" dirty="0" smtClean="0"/>
                <a:t>총 판매 계정</a:t>
              </a:r>
              <a:r>
                <a:rPr lang="en-US" altLang="ko-KR" sz="970" b="1" dirty="0"/>
                <a:t>4</a:t>
              </a:r>
              <a:endParaRPr lang="en-US" altLang="ko-KR" sz="970" b="1" dirty="0" smtClean="0"/>
            </a:p>
            <a:p>
              <a:r>
                <a:rPr lang="ko-KR" altLang="en-US" sz="970" b="1" dirty="0" smtClean="0"/>
                <a:t>총 판매 계정</a:t>
              </a:r>
              <a:r>
                <a:rPr lang="en-US" altLang="ko-KR" sz="970" b="1" dirty="0"/>
                <a:t>3</a:t>
              </a:r>
              <a:endParaRPr lang="en-US" altLang="ko-KR" sz="970" b="1" dirty="0" smtClean="0"/>
            </a:p>
            <a:p>
              <a:r>
                <a:rPr lang="ko-KR" altLang="en-US" sz="970" b="1" dirty="0" smtClean="0"/>
                <a:t>총 판매 계정</a:t>
              </a:r>
              <a:r>
                <a:rPr lang="en-US" altLang="ko-KR" sz="970" b="1" dirty="0" smtClean="0"/>
                <a:t>2</a:t>
              </a:r>
            </a:p>
            <a:p>
              <a:r>
                <a:rPr lang="ko-KR" altLang="en-US" sz="970" b="1" dirty="0" smtClean="0"/>
                <a:t>총 판매 계정</a:t>
              </a:r>
              <a:r>
                <a:rPr lang="en-US" altLang="ko-KR" sz="970" b="1" dirty="0" smtClean="0"/>
                <a:t>1</a:t>
              </a:r>
            </a:p>
            <a:p>
              <a:r>
                <a:rPr lang="ko-KR" altLang="en-US" sz="970" b="1" dirty="0" smtClean="0"/>
                <a:t>고객 추정소득</a:t>
              </a:r>
              <a:endParaRPr lang="en-US" altLang="ko-KR" sz="970" b="1" dirty="0" smtClean="0"/>
            </a:p>
            <a:p>
              <a:r>
                <a:rPr lang="ko-KR" altLang="en-US" sz="970" b="1" dirty="0" smtClean="0"/>
                <a:t>지점 직원 수 </a:t>
              </a:r>
              <a:endParaRPr lang="en-US" altLang="ko-KR" sz="970" b="1" dirty="0" smtClean="0"/>
            </a:p>
            <a:p>
              <a:r>
                <a:rPr lang="ko-KR" altLang="en-US" sz="970" b="1" dirty="0" smtClean="0"/>
                <a:t>고객 추정 소득</a:t>
              </a:r>
              <a:endParaRPr lang="en-US" altLang="ko-KR" sz="970" b="1" dirty="0" smtClean="0"/>
            </a:p>
            <a:p>
              <a:r>
                <a:rPr lang="en-US" altLang="ko-KR" sz="970" b="1" dirty="0" smtClean="0">
                  <a:solidFill>
                    <a:srgbClr val="FF0000"/>
                  </a:solidFill>
                </a:rPr>
                <a:t>20 ~ 40 </a:t>
              </a:r>
              <a:r>
                <a:rPr lang="ko-KR" altLang="en-US" sz="970" b="1" dirty="0" smtClean="0">
                  <a:solidFill>
                    <a:srgbClr val="FF0000"/>
                  </a:solidFill>
                </a:rPr>
                <a:t>대 고객 비율</a:t>
              </a:r>
              <a:endParaRPr lang="en-US" altLang="ko-KR" sz="970" b="1" dirty="0" smtClean="0">
                <a:solidFill>
                  <a:srgbClr val="FF0000"/>
                </a:solidFill>
              </a:endParaRPr>
            </a:p>
            <a:p>
              <a:r>
                <a:rPr lang="ko-KR" altLang="en-US" sz="970" b="1" dirty="0" smtClean="0">
                  <a:solidFill>
                    <a:srgbClr val="FF0000"/>
                  </a:solidFill>
                </a:rPr>
                <a:t>고객 수</a:t>
              </a:r>
              <a:endParaRPr lang="en-US" altLang="ko-KR" sz="970" b="1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99011" y="730878"/>
            <a:ext cx="5969709" cy="338554"/>
            <a:chOff x="299049" y="4192757"/>
            <a:chExt cx="5970487" cy="338476"/>
          </a:xfrm>
        </p:grpSpPr>
        <p:sp>
          <p:nvSpPr>
            <p:cNvPr id="25" name="TextBox 24"/>
            <p:cNvSpPr txBox="1"/>
            <p:nvPr/>
          </p:nvSpPr>
          <p:spPr>
            <a:xfrm>
              <a:off x="419314" y="4192757"/>
              <a:ext cx="5850222" cy="338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ko-KR" sz="1600" b="1" dirty="0" smtClean="0">
                  <a:solidFill>
                    <a:prstClr val="black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Clustering – 4</a:t>
              </a:r>
              <a:r>
                <a:rPr lang="ko-KR" altLang="en-US" sz="1600" b="1" dirty="0" smtClean="0">
                  <a:solidFill>
                    <a:prstClr val="black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번 군집 </a:t>
              </a:r>
              <a:r>
                <a:rPr lang="en-US" altLang="ko-KR" sz="1600" b="1" dirty="0" smtClean="0">
                  <a:solidFill>
                    <a:prstClr val="black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(44 </a:t>
              </a:r>
              <a:r>
                <a:rPr lang="ko-KR" altLang="en-US" sz="1600" b="1" dirty="0" smtClean="0">
                  <a:solidFill>
                    <a:prstClr val="black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지점</a:t>
              </a:r>
              <a:r>
                <a:rPr lang="en-US" altLang="ko-KR" sz="1600" b="1" dirty="0" smtClean="0">
                  <a:solidFill>
                    <a:prstClr val="black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)</a:t>
              </a:r>
              <a:endParaRPr lang="en-US" altLang="ko-KR" sz="1600" b="1" dirty="0">
                <a:solidFill>
                  <a:prstClr val="black"/>
                </a:solidFill>
                <a:latin typeface="하나 L" panose="02020603020101020101" pitchFamily="18" charset="-127"/>
                <a:ea typeface="하나 L" panose="02020603020101020101" pitchFamily="18" charset="-127"/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299049" y="4220314"/>
              <a:ext cx="138023" cy="252665"/>
              <a:chOff x="299568" y="1429451"/>
              <a:chExt cx="138023" cy="252665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299568" y="1532236"/>
                <a:ext cx="138023" cy="149880"/>
              </a:xfrm>
              <a:prstGeom prst="rect">
                <a:avLst/>
              </a:prstGeom>
              <a:solidFill>
                <a:srgbClr val="00A8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A8A8"/>
                  </a:solidFill>
                  <a:latin typeface="하나 L" panose="02020603020101020101" pitchFamily="18" charset="-127"/>
                  <a:ea typeface="하나 L" panose="02020603020101020101" pitchFamily="18" charset="-127"/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300086" y="1429451"/>
                <a:ext cx="136986" cy="64770"/>
              </a:xfrm>
              <a:prstGeom prst="rect">
                <a:avLst/>
              </a:prstGeom>
              <a:solidFill>
                <a:srgbClr val="E601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A8A8"/>
                  </a:solidFill>
                  <a:latin typeface="하나 L" panose="02020603020101020101" pitchFamily="18" charset="-127"/>
                  <a:ea typeface="하나 L" panose="02020603020101020101" pitchFamily="18" charset="-127"/>
                </a:endParaRPr>
              </a:p>
            </p:txBody>
          </p:sp>
        </p:grpSp>
      </p:grpSp>
      <p:sp>
        <p:nvSpPr>
          <p:cNvPr id="43" name="직사각형 42"/>
          <p:cNvSpPr/>
          <p:nvPr/>
        </p:nvSpPr>
        <p:spPr>
          <a:xfrm>
            <a:off x="12052407" y="111650"/>
            <a:ext cx="138006" cy="332562"/>
          </a:xfrm>
          <a:prstGeom prst="rect">
            <a:avLst/>
          </a:prstGeom>
          <a:solidFill>
            <a:srgbClr val="D4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>
              <a:solidFill>
                <a:srgbClr val="00A8A8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38005" y="182893"/>
            <a:ext cx="4847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프로젝트 결과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72935" y="117229"/>
            <a:ext cx="5685217" cy="338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en-US" altLang="ko-KR" sz="1600" b="1" dirty="0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[</a:t>
            </a:r>
            <a:r>
              <a:rPr lang="ko-KR" altLang="en-US" sz="1600" b="1" dirty="0" err="1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이탈률을</a:t>
            </a:r>
            <a:r>
              <a:rPr lang="ko-KR" altLang="en-US" sz="1600" b="1" dirty="0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 고려한 </a:t>
            </a:r>
            <a:r>
              <a:rPr lang="ko-KR" altLang="en-US" sz="1600" b="1" dirty="0" err="1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클러스터링</a:t>
            </a:r>
            <a:r>
              <a:rPr lang="en-US" altLang="ko-KR" sz="1600" b="1" dirty="0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]</a:t>
            </a:r>
            <a:endParaRPr lang="en-US" altLang="ko-KR" sz="1600" b="1" dirty="0">
              <a:solidFill>
                <a:schemeClr val="bg2">
                  <a:lumMod val="90000"/>
                </a:schemeClr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0" y="215417"/>
            <a:ext cx="138006" cy="355569"/>
          </a:xfrm>
          <a:prstGeom prst="rect">
            <a:avLst/>
          </a:prstGeom>
          <a:solidFill>
            <a:srgbClr val="00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A8A8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676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0" y="215417"/>
            <a:ext cx="138006" cy="355569"/>
          </a:xfrm>
          <a:prstGeom prst="rect">
            <a:avLst/>
          </a:prstGeom>
          <a:solidFill>
            <a:srgbClr val="00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A8A8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05197" y="105580"/>
            <a:ext cx="5685217" cy="338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[</a:t>
            </a:r>
            <a:r>
              <a:rPr lang="ko-KR" altLang="en-US" sz="1600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통폐합점 대상 활동 손님 추정 이탈률 예측 알고리즘 개발</a:t>
            </a:r>
            <a:r>
              <a:rPr lang="en-US" altLang="ko-KR" sz="1600" dirty="0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]</a:t>
            </a:r>
            <a:endParaRPr lang="en-US" altLang="ko-KR" sz="1600" dirty="0">
              <a:solidFill>
                <a:schemeClr val="bg2">
                  <a:lumMod val="90000"/>
                </a:schemeClr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2052407" y="111650"/>
            <a:ext cx="138006" cy="332562"/>
          </a:xfrm>
          <a:prstGeom prst="rect">
            <a:avLst/>
          </a:prstGeom>
          <a:solidFill>
            <a:srgbClr val="D4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>
              <a:solidFill>
                <a:srgbClr val="00A8A8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299011" y="730878"/>
            <a:ext cx="5969709" cy="338554"/>
            <a:chOff x="299049" y="4192757"/>
            <a:chExt cx="5970487" cy="338476"/>
          </a:xfrm>
        </p:grpSpPr>
        <p:sp>
          <p:nvSpPr>
            <p:cNvPr id="30" name="TextBox 29"/>
            <p:cNvSpPr txBox="1"/>
            <p:nvPr/>
          </p:nvSpPr>
          <p:spPr>
            <a:xfrm>
              <a:off x="419314" y="4192757"/>
              <a:ext cx="5850222" cy="338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ko-KR" sz="1600" b="1" dirty="0" smtClean="0">
                  <a:solidFill>
                    <a:prstClr val="black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Hierarchical Clustering </a:t>
              </a:r>
              <a:r>
                <a:rPr lang="ko-KR" altLang="en-US" sz="1600" b="1" dirty="0" smtClean="0">
                  <a:solidFill>
                    <a:prstClr val="black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결과 </a:t>
              </a:r>
              <a:r>
                <a:rPr lang="en-US" altLang="ko-KR" sz="1600" b="1" dirty="0" smtClean="0">
                  <a:solidFill>
                    <a:prstClr val="black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– (3) </a:t>
              </a:r>
              <a:r>
                <a:rPr lang="ko-KR" altLang="en-US" sz="1600" b="1" dirty="0" smtClean="0">
                  <a:solidFill>
                    <a:prstClr val="black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군집 </a:t>
              </a:r>
              <a:r>
                <a:rPr lang="en-US" altLang="ko-KR" sz="1600" b="1" dirty="0" smtClean="0">
                  <a:solidFill>
                    <a:prstClr val="black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VS </a:t>
              </a:r>
              <a:r>
                <a:rPr lang="ko-KR" altLang="en-US" sz="1600" b="1" dirty="0" err="1" smtClean="0">
                  <a:solidFill>
                    <a:prstClr val="black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이탈률</a:t>
              </a:r>
              <a:r>
                <a:rPr lang="ko-KR" altLang="en-US" sz="1600" b="1" dirty="0" smtClean="0">
                  <a:solidFill>
                    <a:prstClr val="black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 그룹</a:t>
              </a:r>
              <a:endParaRPr lang="en-US" altLang="ko-KR" sz="1600" b="1" dirty="0">
                <a:solidFill>
                  <a:prstClr val="black"/>
                </a:solidFill>
                <a:latin typeface="하나 L" panose="02020603020101020101" pitchFamily="18" charset="-127"/>
                <a:ea typeface="하나 L" panose="02020603020101020101" pitchFamily="18" charset="-127"/>
              </a:endParaRPr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299049" y="4220314"/>
              <a:ext cx="138023" cy="252665"/>
              <a:chOff x="299568" y="1429451"/>
              <a:chExt cx="138023" cy="252665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299568" y="1532236"/>
                <a:ext cx="138023" cy="149880"/>
              </a:xfrm>
              <a:prstGeom prst="rect">
                <a:avLst/>
              </a:prstGeom>
              <a:solidFill>
                <a:srgbClr val="00A8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A8A8"/>
                  </a:solidFill>
                  <a:latin typeface="하나 L" panose="02020603020101020101" pitchFamily="18" charset="-127"/>
                  <a:ea typeface="하나 L" panose="02020603020101020101" pitchFamily="18" charset="-127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300086" y="1429451"/>
                <a:ext cx="136986" cy="64770"/>
              </a:xfrm>
              <a:prstGeom prst="rect">
                <a:avLst/>
              </a:prstGeom>
              <a:solidFill>
                <a:srgbClr val="E601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A8A8"/>
                  </a:solidFill>
                  <a:latin typeface="하나 L" panose="02020603020101020101" pitchFamily="18" charset="-127"/>
                  <a:ea typeface="하나 L" panose="02020603020101020101" pitchFamily="18" charset="-127"/>
                </a:endParaRPr>
              </a:p>
            </p:txBody>
          </p:sp>
        </p:grpSp>
      </p:grp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E90A-435B-40DA-BA28-1461FC8170D1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8005" y="182893"/>
            <a:ext cx="4847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Clustering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3828" y="1286124"/>
            <a:ext cx="22586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하나 L" pitchFamily="18" charset="-127"/>
                <a:ea typeface="하나 L" pitchFamily="18" charset="-127"/>
              </a:rPr>
              <a:t>[ 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하나 L" pitchFamily="18" charset="-127"/>
                <a:ea typeface="하나 L" pitchFamily="18" charset="-127"/>
              </a:rPr>
              <a:t>지점 별 </a:t>
            </a:r>
            <a:r>
              <a:rPr lang="ko-KR" altLang="en-US" sz="1200" b="1" dirty="0" err="1" smtClean="0">
                <a:solidFill>
                  <a:schemeClr val="bg1">
                    <a:lumMod val="50000"/>
                  </a:schemeClr>
                </a:solidFill>
                <a:latin typeface="하나 L" pitchFamily="18" charset="-127"/>
                <a:ea typeface="하나 L" pitchFamily="18" charset="-127"/>
              </a:rPr>
              <a:t>이탈률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하나 L" pitchFamily="18" charset="-127"/>
                <a:ea typeface="하나 L" pitchFamily="18" charset="-127"/>
              </a:rPr>
              <a:t> 테이블 예시 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하나 L" pitchFamily="18" charset="-127"/>
                <a:ea typeface="하나 L" pitchFamily="18" charset="-127"/>
              </a:rPr>
              <a:t>]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하나 L" pitchFamily="18" charset="-127"/>
              <a:ea typeface="하나 L" pitchFamily="18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857358"/>
              </p:ext>
            </p:extLst>
          </p:nvPr>
        </p:nvGraphicFramePr>
        <p:xfrm>
          <a:off x="138002" y="1727901"/>
          <a:ext cx="11914405" cy="4678089"/>
        </p:xfrm>
        <a:graphic>
          <a:graphicData uri="http://schemas.openxmlformats.org/drawingml/2006/table">
            <a:tbl>
              <a:tblPr/>
              <a:tblGrid>
                <a:gridCol w="1096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93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93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93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93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93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93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93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936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936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936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936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936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936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6936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56936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56936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56936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63437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고객이탈률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하나 B" panose="02020603020101020101" pitchFamily="18" charset="-127"/>
                        <a:ea typeface="하나 B" panose="02020603020101020101" pitchFamily="18" charset="-127"/>
                      </a:endParaRPr>
                    </a:p>
                  </a:txBody>
                  <a:tcPr marL="6978" marR="6978" marT="6978" marB="0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M+1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M+2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M+3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M+4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M+5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M+6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M+7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M+8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M+9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M+10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M+11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M+12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M+13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M+14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M+15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M+16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M+17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M+18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이탈률</a:t>
                      </a:r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 평균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06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광화문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-31.2%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-31.8%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-31.9%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-32.4%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-32.9%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-33.4%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-33.9%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-34.4%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-34.4%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하나 B" panose="02020603020101020101" pitchFamily="18" charset="-127"/>
                        <a:ea typeface="하나 B" panose="02020603020101020101" pitchFamily="18" charset="-127"/>
                      </a:endParaRP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하나 B" panose="02020603020101020101" pitchFamily="18" charset="-127"/>
                        <a:ea typeface="하나 B" panose="02020603020101020101" pitchFamily="18" charset="-127"/>
                      </a:endParaRP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하나 B" panose="02020603020101020101" pitchFamily="18" charset="-127"/>
                        <a:ea typeface="하나 B" panose="02020603020101020101" pitchFamily="18" charset="-127"/>
                      </a:endParaRP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하나 B" panose="02020603020101020101" pitchFamily="18" charset="-127"/>
                        <a:ea typeface="하나 B" panose="02020603020101020101" pitchFamily="18" charset="-127"/>
                      </a:endParaRP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하나 B" panose="02020603020101020101" pitchFamily="18" charset="-127"/>
                        <a:ea typeface="하나 B" panose="02020603020101020101" pitchFamily="18" charset="-127"/>
                      </a:endParaRP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하나 B" panose="02020603020101020101" pitchFamily="18" charset="-127"/>
                        <a:ea typeface="하나 B" panose="02020603020101020101" pitchFamily="18" charset="-127"/>
                      </a:endParaRP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하나 B" panose="02020603020101020101" pitchFamily="18" charset="-127"/>
                        <a:ea typeface="하나 B" panose="02020603020101020101" pitchFamily="18" charset="-127"/>
                      </a:endParaRP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하나 B" panose="02020603020101020101" pitchFamily="18" charset="-127"/>
                        <a:ea typeface="하나 B" panose="02020603020101020101" pitchFamily="18" charset="-127"/>
                      </a:endParaRP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　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-32.9%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53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대명동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하나 B" panose="02020603020101020101" pitchFamily="18" charset="-127"/>
                        <a:ea typeface="하나 B" panose="02020603020101020101" pitchFamily="18" charset="-127"/>
                      </a:endParaRP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-22.3%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-22.4%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-22.9%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-23.4%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-23.5%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-24.1%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-24.8%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-24.9%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-25.2%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-25.8%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-25.9%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-26.4%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-26.8%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-26.8%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-27.1%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-27.4%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-27.4%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하나 B" panose="02020603020101020101" pitchFamily="18" charset="-127"/>
                        <a:ea typeface="하나 B" panose="02020603020101020101" pitchFamily="18" charset="-127"/>
                      </a:endParaRP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-25.1%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06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선릉금융센터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-23.2%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-23.9%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-24.4%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-25.1%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-25.7%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-26.0%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하나 B" panose="02020603020101020101" pitchFamily="18" charset="-127"/>
                        <a:ea typeface="하나 B" panose="02020603020101020101" pitchFamily="18" charset="-127"/>
                      </a:endParaRP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하나 B" panose="02020603020101020101" pitchFamily="18" charset="-127"/>
                        <a:ea typeface="하나 B" panose="02020603020101020101" pitchFamily="18" charset="-127"/>
                      </a:endParaRP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하나 B" panose="02020603020101020101" pitchFamily="18" charset="-127"/>
                        <a:ea typeface="하나 B" panose="02020603020101020101" pitchFamily="18" charset="-127"/>
                      </a:endParaRP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하나 B" panose="02020603020101020101" pitchFamily="18" charset="-127"/>
                        <a:ea typeface="하나 B" panose="02020603020101020101" pitchFamily="18" charset="-127"/>
                      </a:endParaRP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하나 B" panose="02020603020101020101" pitchFamily="18" charset="-127"/>
                        <a:ea typeface="하나 B" panose="02020603020101020101" pitchFamily="18" charset="-127"/>
                      </a:endParaRP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하나 B" panose="02020603020101020101" pitchFamily="18" charset="-127"/>
                        <a:ea typeface="하나 B" panose="02020603020101020101" pitchFamily="18" charset="-127"/>
                      </a:endParaRP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하나 B" panose="02020603020101020101" pitchFamily="18" charset="-127"/>
                        <a:ea typeface="하나 B" panose="02020603020101020101" pitchFamily="18" charset="-127"/>
                      </a:endParaRP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하나 B" panose="02020603020101020101" pitchFamily="18" charset="-127"/>
                        <a:ea typeface="하나 B" panose="02020603020101020101" pitchFamily="18" charset="-127"/>
                      </a:endParaRP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하나 B" panose="02020603020101020101" pitchFamily="18" charset="-127"/>
                        <a:ea typeface="하나 B" panose="02020603020101020101" pitchFamily="18" charset="-127"/>
                      </a:endParaRP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하나 B" panose="02020603020101020101" pitchFamily="18" charset="-127"/>
                        <a:ea typeface="하나 B" panose="02020603020101020101" pitchFamily="18" charset="-127"/>
                      </a:endParaRP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하나 B" panose="02020603020101020101" pitchFamily="18" charset="-127"/>
                        <a:ea typeface="하나 B" panose="02020603020101020101" pitchFamily="18" charset="-127"/>
                      </a:endParaRP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하나 B" panose="02020603020101020101" pitchFamily="18" charset="-127"/>
                        <a:ea typeface="하나 B" panose="02020603020101020101" pitchFamily="18" charset="-127"/>
                      </a:endParaRP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-24.7%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06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안산중앙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하나 B" panose="02020603020101020101" pitchFamily="18" charset="-127"/>
                        <a:ea typeface="하나 B" panose="02020603020101020101" pitchFamily="18" charset="-127"/>
                      </a:endParaRP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-20.9%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-21.7%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-22.2%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-22.1%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하나 B" panose="02020603020101020101" pitchFamily="18" charset="-127"/>
                        <a:ea typeface="하나 B" panose="02020603020101020101" pitchFamily="18" charset="-127"/>
                      </a:endParaRP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하나 B" panose="02020603020101020101" pitchFamily="18" charset="-127"/>
                        <a:ea typeface="하나 B" panose="02020603020101020101" pitchFamily="18" charset="-127"/>
                      </a:endParaRP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하나 B" panose="02020603020101020101" pitchFamily="18" charset="-127"/>
                        <a:ea typeface="하나 B" panose="02020603020101020101" pitchFamily="18" charset="-127"/>
                      </a:endParaRP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하나 B" panose="02020603020101020101" pitchFamily="18" charset="-127"/>
                        <a:ea typeface="하나 B" panose="02020603020101020101" pitchFamily="18" charset="-127"/>
                      </a:endParaRP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하나 B" panose="02020603020101020101" pitchFamily="18" charset="-127"/>
                        <a:ea typeface="하나 B" panose="02020603020101020101" pitchFamily="18" charset="-127"/>
                      </a:endParaRP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하나 B" panose="02020603020101020101" pitchFamily="18" charset="-127"/>
                        <a:ea typeface="하나 B" panose="02020603020101020101" pitchFamily="18" charset="-127"/>
                      </a:endParaRP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하나 B" panose="02020603020101020101" pitchFamily="18" charset="-127"/>
                        <a:ea typeface="하나 B" panose="02020603020101020101" pitchFamily="18" charset="-127"/>
                      </a:endParaRP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하나 B" panose="02020603020101020101" pitchFamily="18" charset="-127"/>
                        <a:ea typeface="하나 B" panose="02020603020101020101" pitchFamily="18" charset="-127"/>
                      </a:endParaRP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하나 B" panose="02020603020101020101" pitchFamily="18" charset="-127"/>
                        <a:ea typeface="하나 B" panose="02020603020101020101" pitchFamily="18" charset="-127"/>
                      </a:endParaRP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하나 B" panose="02020603020101020101" pitchFamily="18" charset="-127"/>
                        <a:ea typeface="하나 B" panose="02020603020101020101" pitchFamily="18" charset="-127"/>
                      </a:endParaRP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하나 B" panose="02020603020101020101" pitchFamily="18" charset="-127"/>
                        <a:ea typeface="하나 B" panose="02020603020101020101" pitchFamily="18" charset="-127"/>
                      </a:endParaRP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하나 B" panose="02020603020101020101" pitchFamily="18" charset="-127"/>
                        <a:ea typeface="하나 B" panose="02020603020101020101" pitchFamily="18" charset="-127"/>
                      </a:endParaRP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하나 B" panose="02020603020101020101" pitchFamily="18" charset="-127"/>
                        <a:ea typeface="하나 B" panose="02020603020101020101" pitchFamily="18" charset="-127"/>
                      </a:endParaRP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하나 B" panose="02020603020101020101" pitchFamily="18" charset="-127"/>
                        <a:ea typeface="하나 B" panose="02020603020101020101" pitchFamily="18" charset="-127"/>
                      </a:endParaRP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-21.7%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53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대구기업금융센터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-16.2%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-17.1%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-17.4%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-17.9%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-18.6%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-18.6%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-19.1%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-19.7%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-19.9%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-20.7%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-21.3%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-22.8%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-23.9%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-24.3%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-24.9%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-26.5%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-27.5%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-27.6%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-21.3%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06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대구공단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하나 B" panose="02020603020101020101" pitchFamily="18" charset="-127"/>
                        <a:ea typeface="하나 B" panose="02020603020101020101" pitchFamily="18" charset="-127"/>
                      </a:endParaRP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-12.5%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-13.0%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-13.1%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-13.2%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-13.7%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-14.1%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-14.7%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-15.4%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-15.3%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-16.0%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-16.2%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-16.5%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하나 B" panose="02020603020101020101" pitchFamily="18" charset="-127"/>
                        <a:ea typeface="하나 B" panose="02020603020101020101" pitchFamily="18" charset="-127"/>
                      </a:endParaRP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하나 B" panose="02020603020101020101" pitchFamily="18" charset="-127"/>
                        <a:ea typeface="하나 B" panose="02020603020101020101" pitchFamily="18" charset="-127"/>
                      </a:endParaRP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하나 B" panose="02020603020101020101" pitchFamily="18" charset="-127"/>
                        <a:ea typeface="하나 B" panose="02020603020101020101" pitchFamily="18" charset="-127"/>
                      </a:endParaRP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하나 B" panose="02020603020101020101" pitchFamily="18" charset="-127"/>
                        <a:ea typeface="하나 B" panose="02020603020101020101" pitchFamily="18" charset="-127"/>
                      </a:endParaRP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하나 B" panose="02020603020101020101" pitchFamily="18" charset="-127"/>
                        <a:ea typeface="하나 B" panose="02020603020101020101" pitchFamily="18" charset="-127"/>
                      </a:endParaRP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하나 B" panose="02020603020101020101" pitchFamily="18" charset="-127"/>
                        <a:ea typeface="하나 B" panose="02020603020101020101" pitchFamily="18" charset="-127"/>
                      </a:endParaRP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-14.5%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06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반포역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하나 B" panose="02020603020101020101" pitchFamily="18" charset="-127"/>
                        <a:ea typeface="하나 B" panose="02020603020101020101" pitchFamily="18" charset="-127"/>
                      </a:endParaRP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-9.8%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-10.0%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-10.6%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-11.6%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-12.1%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-13.1%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-13.9%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-13.6%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-14.5%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-15.0%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-15.0%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-15.6%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-16.1%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-16.2%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-16.8%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-17.2%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-17.3%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하나 B" panose="02020603020101020101" pitchFamily="18" charset="-127"/>
                        <a:ea typeface="하나 B" panose="02020603020101020101" pitchFamily="18" charset="-127"/>
                      </a:endParaRP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-14.0%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306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죽전역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하나 B" panose="02020603020101020101" pitchFamily="18" charset="-127"/>
                        <a:ea typeface="하나 B" panose="02020603020101020101" pitchFamily="18" charset="-127"/>
                      </a:endParaRP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-6.0%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-6.7%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-7.6%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-8.6%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-9.5%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-10.4%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-11.3%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-11.5%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-12.7%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-13.4%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-15.7%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-17.8%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-20.1%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-20.5%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-21.0%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-21.3%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-21.3%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하나 B" panose="02020603020101020101" pitchFamily="18" charset="-127"/>
                        <a:ea typeface="하나 B" panose="02020603020101020101" pitchFamily="18" charset="-127"/>
                      </a:endParaRP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-13.9%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306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성남기업센터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-8.3%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-9.0%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-10.0%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-11.2%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-11.9%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-11.7%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-13.4%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-15.2%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-14.4%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-15.9%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-17.1%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-16.2%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-17.3%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-17.6%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-17.3%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하나 B" panose="02020603020101020101" pitchFamily="18" charset="-127"/>
                        <a:ea typeface="하나 B" panose="02020603020101020101" pitchFamily="18" charset="-127"/>
                      </a:endParaRP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하나 B" panose="02020603020101020101" pitchFamily="18" charset="-127"/>
                        <a:ea typeface="하나 B" panose="02020603020101020101" pitchFamily="18" charset="-127"/>
                      </a:endParaRP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하나 B" panose="02020603020101020101" pitchFamily="18" charset="-127"/>
                        <a:ea typeface="하나 B" panose="02020603020101020101" pitchFamily="18" charset="-127"/>
                      </a:endParaRP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-13.8%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306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홍성중앙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하나 B" panose="02020603020101020101" pitchFamily="18" charset="-127"/>
                        <a:ea typeface="하나 B" panose="02020603020101020101" pitchFamily="18" charset="-127"/>
                      </a:endParaRP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-11.0%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-11.5%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-11.6%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-12.0%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-12.4%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-12.7%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-13.0%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-13.5%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-13.7%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-14.2%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-14.6%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-14.7%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-15.1%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-15.4%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-15.6%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하나 B" panose="02020603020101020101" pitchFamily="18" charset="-127"/>
                        <a:ea typeface="하나 B" panose="02020603020101020101" pitchFamily="18" charset="-127"/>
                      </a:endParaRP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하나 B" panose="02020603020101020101" pitchFamily="18" charset="-127"/>
                        <a:ea typeface="하나 B" panose="02020603020101020101" pitchFamily="18" charset="-127"/>
                      </a:endParaRP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하나 B" panose="02020603020101020101" pitchFamily="18" charset="-127"/>
                        <a:ea typeface="하나 B" panose="02020603020101020101" pitchFamily="18" charset="-127"/>
                      </a:endParaRP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하나 B" panose="02020603020101020101" pitchFamily="18" charset="-127"/>
                          <a:ea typeface="하나 B" panose="02020603020101020101" pitchFamily="18" charset="-127"/>
                        </a:rPr>
                        <a:t>-13.4%</a:t>
                      </a:r>
                    </a:p>
                  </a:txBody>
                  <a:tcPr marL="6978" marR="6978" marT="69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979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0" y="215417"/>
            <a:ext cx="138006" cy="355569"/>
          </a:xfrm>
          <a:prstGeom prst="rect">
            <a:avLst/>
          </a:prstGeom>
          <a:solidFill>
            <a:srgbClr val="00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A8A8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05197" y="105580"/>
            <a:ext cx="5685217" cy="338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[</a:t>
            </a:r>
            <a:r>
              <a:rPr lang="ko-KR" altLang="en-US" sz="1600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통폐합점 대상 활동 손님 추정 이탈률 예측 알고리즘 개발</a:t>
            </a:r>
            <a:r>
              <a:rPr lang="en-US" altLang="ko-KR" sz="1600" dirty="0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]</a:t>
            </a:r>
            <a:endParaRPr lang="en-US" altLang="ko-KR" sz="1600" dirty="0">
              <a:solidFill>
                <a:schemeClr val="bg2">
                  <a:lumMod val="90000"/>
                </a:schemeClr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2052407" y="111650"/>
            <a:ext cx="138006" cy="332562"/>
          </a:xfrm>
          <a:prstGeom prst="rect">
            <a:avLst/>
          </a:prstGeom>
          <a:solidFill>
            <a:srgbClr val="D4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>
              <a:solidFill>
                <a:srgbClr val="00A8A8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299011" y="730878"/>
            <a:ext cx="5969709" cy="338554"/>
            <a:chOff x="299049" y="4192757"/>
            <a:chExt cx="5970487" cy="338476"/>
          </a:xfrm>
        </p:grpSpPr>
        <p:sp>
          <p:nvSpPr>
            <p:cNvPr id="30" name="TextBox 29"/>
            <p:cNvSpPr txBox="1"/>
            <p:nvPr/>
          </p:nvSpPr>
          <p:spPr>
            <a:xfrm>
              <a:off x="419314" y="4192757"/>
              <a:ext cx="5850222" cy="338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ko-KR" sz="1600" b="1" dirty="0" smtClean="0">
                  <a:solidFill>
                    <a:prstClr val="black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Hierarchical Clustering </a:t>
              </a:r>
              <a:r>
                <a:rPr lang="ko-KR" altLang="en-US" sz="1600" b="1" dirty="0" smtClean="0">
                  <a:solidFill>
                    <a:prstClr val="black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결과 </a:t>
              </a:r>
              <a:r>
                <a:rPr lang="en-US" altLang="ko-KR" sz="1600" b="1" dirty="0" smtClean="0">
                  <a:solidFill>
                    <a:prstClr val="black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– (3) </a:t>
              </a:r>
              <a:r>
                <a:rPr lang="ko-KR" altLang="en-US" sz="1600" b="1" dirty="0" smtClean="0">
                  <a:solidFill>
                    <a:prstClr val="black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군집 설명 정리</a:t>
              </a:r>
              <a:endParaRPr lang="en-US" altLang="ko-KR" sz="1600" b="1" dirty="0">
                <a:solidFill>
                  <a:prstClr val="black"/>
                </a:solidFill>
                <a:latin typeface="하나 L" panose="02020603020101020101" pitchFamily="18" charset="-127"/>
                <a:ea typeface="하나 L" panose="02020603020101020101" pitchFamily="18" charset="-127"/>
              </a:endParaRPr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299049" y="4220314"/>
              <a:ext cx="138023" cy="252665"/>
              <a:chOff x="299568" y="1429451"/>
              <a:chExt cx="138023" cy="252665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299568" y="1532236"/>
                <a:ext cx="138023" cy="149880"/>
              </a:xfrm>
              <a:prstGeom prst="rect">
                <a:avLst/>
              </a:prstGeom>
              <a:solidFill>
                <a:srgbClr val="00A8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A8A8"/>
                  </a:solidFill>
                  <a:latin typeface="하나 L" panose="02020603020101020101" pitchFamily="18" charset="-127"/>
                  <a:ea typeface="하나 L" panose="02020603020101020101" pitchFamily="18" charset="-127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300086" y="1429451"/>
                <a:ext cx="136986" cy="64770"/>
              </a:xfrm>
              <a:prstGeom prst="rect">
                <a:avLst/>
              </a:prstGeom>
              <a:solidFill>
                <a:srgbClr val="E601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A8A8"/>
                  </a:solidFill>
                  <a:latin typeface="하나 L" panose="02020603020101020101" pitchFamily="18" charset="-127"/>
                  <a:ea typeface="하나 L" panose="02020603020101020101" pitchFamily="18" charset="-127"/>
                </a:endParaRPr>
              </a:p>
            </p:txBody>
          </p:sp>
        </p:grpSp>
      </p:grp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E90A-435B-40DA-BA28-1461FC8170D1}" type="slidenum">
              <a:rPr lang="ko-KR" altLang="en-US" smtClean="0"/>
              <a:t>24</a:t>
            </a:fld>
            <a:endParaRPr lang="ko-KR" altLang="en-US" dirty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809919"/>
              </p:ext>
            </p:extLst>
          </p:nvPr>
        </p:nvGraphicFramePr>
        <p:xfrm>
          <a:off x="973769" y="1665324"/>
          <a:ext cx="9912445" cy="417552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45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5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5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5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78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22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22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351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군집</a:t>
                      </a:r>
                      <a:r>
                        <a:rPr lang="en-US" altLang="ko-KR" sz="1600" b="1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  <a:r>
                        <a:rPr lang="ko-KR" altLang="en-US" sz="1600" b="1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변수</a:t>
                      </a:r>
                      <a:endParaRPr lang="ko-KR" altLang="en-US" sz="1600" b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rgbClr val="007C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45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고객수</a:t>
                      </a:r>
                      <a:endParaRPr lang="ko-KR" altLang="en-US" sz="1600" b="1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rgbClr val="007C9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젊은층</a:t>
                      </a:r>
                      <a:r>
                        <a:rPr lang="ko-KR" altLang="en-US" sz="1600" b="1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비율</a:t>
                      </a:r>
                      <a:endParaRPr lang="ko-KR" altLang="en-US" sz="1600" b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rgbClr val="007C9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주요 상품</a:t>
                      </a:r>
                      <a:endParaRPr lang="ko-KR" altLang="en-US" sz="1600" b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rgbClr val="007C9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만족도</a:t>
                      </a:r>
                      <a:endParaRPr lang="ko-KR" altLang="en-US" sz="1600" b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rgbClr val="007C9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거리</a:t>
                      </a:r>
                      <a:endParaRPr lang="ko-KR" altLang="en-US" sz="1600" b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rgbClr val="007C9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이탈률</a:t>
                      </a:r>
                      <a:endParaRPr lang="ko-KR" altLang="en-US" sz="1600" b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rgbClr val="007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51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r>
                        <a:rPr lang="ko-KR" altLang="en-US" sz="1600" b="1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번 군집</a:t>
                      </a:r>
                      <a:endParaRPr lang="ko-KR" altLang="en-US" sz="1600" b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10,480 </a:t>
                      </a:r>
                      <a:r>
                        <a:rPr lang="ko-KR" altLang="en-US" sz="16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명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45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30.1 %</a:t>
                      </a:r>
                      <a:endParaRPr lang="ko-KR" altLang="en-US" sz="160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총운용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모바일</a:t>
                      </a:r>
                      <a:r>
                        <a:rPr lang="ko-KR" altLang="en-US" sz="16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6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뱅킹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767.6M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45581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4.96%</a:t>
                      </a:r>
                      <a:endParaRPr lang="ko-KR" altLang="en-US" sz="1800" b="1" dirty="0" smtClean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51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r>
                        <a:rPr lang="ko-KR" altLang="en-US" sz="1600" b="1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번 군집</a:t>
                      </a:r>
                      <a:endParaRPr lang="ko-KR" altLang="en-US" sz="1600" b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4,727 </a:t>
                      </a:r>
                      <a:r>
                        <a:rPr lang="ko-KR" altLang="en-US" sz="16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명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45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18.5 %</a:t>
                      </a:r>
                      <a:endParaRPr lang="ko-KR" altLang="en-US" sz="160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총판매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투자</a:t>
                      </a:r>
                      <a:r>
                        <a:rPr lang="en-US" altLang="ko-KR" sz="16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6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연금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378.1M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3.74%</a:t>
                      </a:r>
                      <a:endParaRPr lang="en-US" altLang="ko-KR" sz="1800" b="1" dirty="0"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57150" marR="0" marT="0" marB="762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51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r>
                        <a:rPr lang="ko-KR" altLang="en-US" sz="1600" b="1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번 군집</a:t>
                      </a:r>
                      <a:endParaRPr lang="ko-KR" altLang="en-US" sz="1600" b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6,965 </a:t>
                      </a:r>
                      <a:r>
                        <a:rPr lang="ko-KR" altLang="en-US" sz="16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명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45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22.2 %</a:t>
                      </a:r>
                      <a:endParaRPr lang="ko-KR" altLang="en-US" sz="160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요구불예금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전반적으로 낮음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396.4M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4.81%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57150" marR="0" marT="0" marB="762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51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</a:t>
                      </a:r>
                      <a:r>
                        <a:rPr lang="ko-KR" altLang="en-US" sz="1600" b="1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번 군집</a:t>
                      </a:r>
                      <a:endParaRPr lang="ko-KR" altLang="en-US" sz="1600" b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11,657 </a:t>
                      </a:r>
                      <a:r>
                        <a:rPr lang="ko-KR" altLang="en-US" sz="16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명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45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25.7 %</a:t>
                      </a:r>
                      <a:endParaRPr lang="ko-KR" altLang="en-US" sz="160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총운용</a:t>
                      </a:r>
                      <a:r>
                        <a:rPr lang="en-US" altLang="ko-KR" sz="16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  <a:r>
                        <a:rPr lang="ko-KR" altLang="en-US" sz="16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총판매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전반적으로 높음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287.5M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5.14%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57150" marR="0" marT="0" marB="762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38005" y="182893"/>
            <a:ext cx="4847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Clustering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087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0" y="0"/>
            <a:ext cx="7731889" cy="6859588"/>
          </a:xfrm>
          <a:prstGeom prst="rect">
            <a:avLst/>
          </a:prstGeom>
          <a:solidFill>
            <a:srgbClr val="007C96"/>
          </a:solidFill>
          <a:ln>
            <a:solidFill>
              <a:srgbClr val="007C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372810" y="-11575"/>
            <a:ext cx="2558005" cy="152785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03630" y="152189"/>
            <a:ext cx="1296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 smtClean="0">
                <a:solidFill>
                  <a:srgbClr val="007C96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03</a:t>
            </a:r>
            <a:endParaRPr lang="ko-KR" altLang="en-US" b="1" dirty="0">
              <a:solidFill>
                <a:srgbClr val="007C96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22" name="제목 1"/>
          <p:cNvSpPr>
            <a:spLocks noGrp="1"/>
          </p:cNvSpPr>
          <p:nvPr>
            <p:ph type="title"/>
          </p:nvPr>
        </p:nvSpPr>
        <p:spPr>
          <a:xfrm>
            <a:off x="323850" y="1985624"/>
            <a:ext cx="7302500" cy="1805214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b="1" dirty="0" smtClean="0">
                <a:solidFill>
                  <a:srgbClr val="FFFFFF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프로젝트 향후 과제</a:t>
            </a:r>
            <a:endParaRPr lang="ko-KR" altLang="en-US" sz="6000" b="1" dirty="0">
              <a:solidFill>
                <a:srgbClr val="FFFFFF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23" name="텍스트 개체 틀 2"/>
          <p:cNvSpPr txBox="1">
            <a:spLocks/>
          </p:cNvSpPr>
          <p:nvPr/>
        </p:nvSpPr>
        <p:spPr>
          <a:xfrm>
            <a:off x="2306312" y="4279029"/>
            <a:ext cx="4527933" cy="1698469"/>
          </a:xfrm>
          <a:prstGeom prst="rect">
            <a:avLst/>
          </a:prstGeom>
        </p:spPr>
        <p:txBody>
          <a:bodyPr vert="horz" lIns="94558" tIns="47279" rIns="94558" bIns="47279" rtlCol="0" anchor="ctr"/>
          <a:lstStyle>
            <a:defPPr>
              <a:defRPr lang="ko-KR"/>
            </a:defPPr>
            <a:lvl1pPr marL="0" algn="l" defTabSz="945581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72791" algn="l" defTabSz="945581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581" algn="l" defTabSz="945581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372" algn="l" defTabSz="945581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162" algn="l" defTabSz="945581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3953" algn="l" defTabSz="945581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6743" algn="l" defTabSz="945581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09534" algn="l" defTabSz="945581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2324" algn="l" defTabSz="945581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2000" dirty="0" smtClean="0">
                <a:solidFill>
                  <a:srgbClr val="FFFFFF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프로젝트 활용</a:t>
            </a:r>
            <a:endParaRPr lang="en-US" altLang="ko-KR" sz="2000" dirty="0" smtClean="0">
              <a:solidFill>
                <a:srgbClr val="FFFFFF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FontTx/>
              <a:buAutoNum type="arabicParenR"/>
            </a:pPr>
            <a:r>
              <a:rPr lang="ko-KR" altLang="en-US" sz="2000" dirty="0" smtClean="0">
                <a:solidFill>
                  <a:srgbClr val="FFFFFF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프로젝트 제안</a:t>
            </a:r>
            <a:endParaRPr lang="en-US" altLang="ko-KR" sz="2000" dirty="0">
              <a:solidFill>
                <a:srgbClr val="FFFFFF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2436964" y="4279028"/>
            <a:ext cx="3070310" cy="0"/>
          </a:xfrm>
          <a:prstGeom prst="line">
            <a:avLst/>
          </a:prstGeom>
          <a:ln w="12700">
            <a:solidFill>
              <a:srgbClr val="D8E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436964" y="5977498"/>
            <a:ext cx="3070310" cy="0"/>
          </a:xfrm>
          <a:prstGeom prst="line">
            <a:avLst/>
          </a:prstGeom>
          <a:ln w="12700">
            <a:solidFill>
              <a:srgbClr val="D8E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E90A-435B-40DA-BA28-1461FC8170D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36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12052407" y="111650"/>
            <a:ext cx="138006" cy="332562"/>
          </a:xfrm>
          <a:prstGeom prst="rect">
            <a:avLst/>
          </a:prstGeom>
          <a:solidFill>
            <a:srgbClr val="D4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>
              <a:solidFill>
                <a:srgbClr val="00A8A8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299529" y="1252753"/>
          <a:ext cx="11774594" cy="5180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거리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465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지점 명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46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4847">
                <a:tc>
                  <a:txBody>
                    <a:bodyPr/>
                    <a:lstStyle/>
                    <a:p>
                      <a:pPr marL="0" marR="0" lvl="0" indent="0" algn="l" defTabSz="945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500m </a:t>
                      </a:r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이내 </a:t>
                      </a:r>
                      <a:endParaRPr kumimoji="0" lang="en-US" altLang="ko-K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45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통폐합 지점</a:t>
                      </a:r>
                      <a:endParaRPr kumimoji="0" lang="en-US" altLang="ko-K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45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[58</a:t>
                      </a:r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 지점</a:t>
                      </a: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kumimoji="0" lang="ko-KR" altLang="en-US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A8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5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상계동	을지로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가	광화문	선릉금융센터	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목동남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명동영업부	중앙일보	서초중앙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화양중앙	마포중앙	부산중앙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45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녹산기업센터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남동중앙	논현중앙	둔촌중앙	평촌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동수원	구리중앙	분당시범단지	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마두동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용인중앙	월평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45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대구기업금융센터	월평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홍성중앙	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예술회관역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동교동	오산원동	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이촌역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전경련	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안양역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경주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45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과천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고덕	목동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단지	안산중앙	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철산역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구의동	남천중앙	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논현남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마포남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가락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압구정중앙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45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상동역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이천중앙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영등동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좌동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반포역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강남구청역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노은역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화명역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분당정자	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서초중앙로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대치청실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45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당산로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여의도중앙	해운대우동	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동탄신도시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삼성타운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45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1km </a:t>
                      </a:r>
                      <a:r>
                        <a:rPr kumimoji="0" lang="ko-KR" alt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이내 </a:t>
                      </a:r>
                      <a:endParaRPr kumimoji="0" lang="en-US" altLang="ko-KR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45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통폐합 지점</a:t>
                      </a:r>
                      <a:endParaRPr kumimoji="0" lang="en-US" altLang="ko-KR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45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[46</a:t>
                      </a:r>
                      <a:r>
                        <a:rPr kumimoji="0" lang="ko-KR" alt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 지점</a:t>
                      </a:r>
                      <a:r>
                        <a:rPr kumimoji="0" lang="en-US" altLang="ko-KR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kumimoji="0" lang="ko-KR" alt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A8A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45581" rtl="0" eaLnBrk="1" latinLnBrk="1" hangingPunct="1"/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방배	장안중앙	청량리	연희동	</a:t>
                      </a:r>
                      <a:r>
                        <a:rPr kumimoji="0" lang="ko-KR" altLang="en-US" sz="10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반포남</a:t>
                      </a:r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신촌중앙	</a:t>
                      </a:r>
                      <a:r>
                        <a:rPr kumimoji="0" lang="ko-KR" altLang="en-US" sz="10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죽전역</a:t>
                      </a:r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오류중앙	안양중앙</a:t>
                      </a:r>
                      <a:r>
                        <a:rPr kumimoji="0" lang="en-US" altLang="ko-KR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kumimoji="0" lang="ko-KR" altLang="en-US" sz="10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일산후곡</a:t>
                      </a:r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수원중앙</a:t>
                      </a:r>
                      <a:endParaRPr kumimoji="0" lang="en-US" altLang="ko-KR" sz="10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45581" rtl="0" eaLnBrk="1" latinLnBrk="1" hangingPunct="1"/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의정부중앙	수지중앙	포항중앙	성서기업센터	</a:t>
                      </a:r>
                      <a:r>
                        <a:rPr kumimoji="0" lang="ko-KR" altLang="en-US" sz="10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은행동</a:t>
                      </a:r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이태원</a:t>
                      </a:r>
                      <a:r>
                        <a:rPr kumimoji="0" lang="en-US" altLang="ko-KR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성수중앙	음성	공덕중앙	전주중앙	한남중앙</a:t>
                      </a:r>
                      <a:endParaRPr kumimoji="0" lang="en-US" altLang="ko-KR" sz="10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45581" rtl="0" eaLnBrk="1" latinLnBrk="1" hangingPunct="1"/>
                      <a:r>
                        <a:rPr kumimoji="0" lang="ko-KR" altLang="en-US" sz="10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상도역</a:t>
                      </a:r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kumimoji="0" lang="ko-KR" altLang="en-US" sz="10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성남수정로</a:t>
                      </a:r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kumimoji="0" lang="ko-KR" altLang="en-US" sz="10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서초남</a:t>
                      </a:r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수유</a:t>
                      </a:r>
                      <a:r>
                        <a:rPr kumimoji="0" lang="en-US" altLang="ko-KR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kumimoji="0" lang="ko-KR" altLang="en-US" sz="10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화곡역</a:t>
                      </a:r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개포로	서울대입구역	</a:t>
                      </a:r>
                      <a:r>
                        <a:rPr kumimoji="0" lang="ko-KR" altLang="en-US" sz="10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이수역</a:t>
                      </a:r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kumimoji="0" lang="ko-KR" altLang="en-US" sz="10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청담역</a:t>
                      </a:r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kumimoji="0" lang="ko-KR" altLang="en-US" sz="10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평창로</a:t>
                      </a:r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kumimoji="0" lang="ko-KR" altLang="en-US" sz="10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둔산중앙</a:t>
                      </a:r>
                      <a:endParaRPr kumimoji="0" lang="en-US" altLang="ko-KR" sz="10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45581" rtl="0" eaLnBrk="1" latinLnBrk="1" hangingPunct="1"/>
                      <a:r>
                        <a:rPr kumimoji="0" lang="ko-KR" altLang="en-US" sz="10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안암역</a:t>
                      </a:r>
                      <a:r>
                        <a:rPr kumimoji="0" lang="en-US" altLang="ko-KR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kumimoji="0" lang="ko-KR" altLang="en-US" sz="10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주엽동</a:t>
                      </a:r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kumimoji="0" lang="ko-KR" altLang="en-US" sz="10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미금역</a:t>
                      </a:r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kumimoji="0" lang="ko-KR" altLang="en-US" sz="10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연신내</a:t>
                      </a:r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김포대로	</a:t>
                      </a:r>
                      <a:r>
                        <a:rPr kumimoji="0" lang="ko-KR" altLang="en-US" sz="10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화정역</a:t>
                      </a:r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kumimoji="0" lang="ko-KR" altLang="en-US" sz="10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둔산동</a:t>
                      </a:r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고잔	상무	</a:t>
                      </a:r>
                      <a:r>
                        <a:rPr kumimoji="0" lang="ko-KR" altLang="en-US" sz="10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한티역</a:t>
                      </a:r>
                      <a:r>
                        <a:rPr kumimoji="0" lang="en-US" altLang="ko-KR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백마</a:t>
                      </a:r>
                      <a:endParaRPr kumimoji="0" lang="en-US" altLang="ko-KR" sz="10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45581" rtl="0" eaLnBrk="1" latinLnBrk="1" hangingPunct="1"/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향군타워	구로디지털중앙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45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2km </a:t>
                      </a:r>
                      <a:r>
                        <a:rPr kumimoji="0" lang="ko-KR" alt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이내 </a:t>
                      </a:r>
                      <a:endParaRPr kumimoji="0" lang="en-US" altLang="ko-KR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45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통폐합 지점</a:t>
                      </a:r>
                      <a:endParaRPr kumimoji="0" lang="en-US" altLang="ko-KR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45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[27</a:t>
                      </a:r>
                      <a:r>
                        <a:rPr kumimoji="0" lang="ko-KR" alt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 지점</a:t>
                      </a:r>
                      <a:r>
                        <a:rPr kumimoji="0" lang="en-US" altLang="ko-KR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kumimoji="0" lang="ko-KR" alt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A8A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45581" rtl="0" eaLnBrk="1" latinLnBrk="1" hangingPunct="1"/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잠실	둔촌동	</a:t>
                      </a:r>
                      <a:r>
                        <a:rPr kumimoji="0" lang="ko-KR" altLang="en-US" sz="10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온천동</a:t>
                      </a:r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사상	</a:t>
                      </a:r>
                      <a:r>
                        <a:rPr kumimoji="0" lang="ko-KR" altLang="en-US" sz="10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탄현</a:t>
                      </a:r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kumimoji="0" lang="ko-KR" altLang="en-US" sz="10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동인천</a:t>
                      </a:r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부평중앙	</a:t>
                      </a:r>
                      <a:r>
                        <a:rPr kumimoji="0" lang="ko-KR" altLang="en-US" sz="10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대명동</a:t>
                      </a:r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창원기업센터</a:t>
                      </a:r>
                      <a:r>
                        <a:rPr kumimoji="0" lang="en-US" altLang="ko-KR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청주중앙	증권타운</a:t>
                      </a:r>
                      <a:endParaRPr kumimoji="0" lang="en-US" altLang="ko-KR" sz="10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45581" rtl="0" eaLnBrk="1" latinLnBrk="1" hangingPunct="1"/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마산	</a:t>
                      </a:r>
                      <a:r>
                        <a:rPr kumimoji="0" lang="ko-KR" altLang="en-US" sz="10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응암역</a:t>
                      </a:r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신림동	</a:t>
                      </a:r>
                      <a:r>
                        <a:rPr kumimoji="0" lang="ko-KR" altLang="en-US" sz="10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목포하당</a:t>
                      </a:r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한성대역	홍제동	목동사거리	</a:t>
                      </a:r>
                      <a:r>
                        <a:rPr kumimoji="0" lang="ko-KR" altLang="en-US" sz="10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포항남</a:t>
                      </a:r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kumimoji="0" lang="ko-KR" altLang="en-US" sz="10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망우역</a:t>
                      </a:r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우면동	</a:t>
                      </a:r>
                      <a:r>
                        <a:rPr kumimoji="0" lang="ko-KR" altLang="en-US" sz="10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병점</a:t>
                      </a:r>
                      <a:endParaRPr kumimoji="0" lang="en-US" altLang="ko-KR" sz="10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45581" rtl="0" eaLnBrk="1" latinLnBrk="1" hangingPunct="1"/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강남중앙	성남기업센터	도산대로	당진시청	가산디지털</a:t>
                      </a:r>
                      <a:r>
                        <a:rPr kumimoji="0" lang="en-US" altLang="ko-KR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단지</a:t>
                      </a:r>
                    </a:p>
                    <a:p>
                      <a:pPr marL="0" algn="l" defTabSz="945581" rtl="0" eaLnBrk="1" latinLnBrk="1" hangingPunct="1"/>
                      <a:endParaRPr kumimoji="0" lang="ko-KR" altLang="en-US" sz="10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45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3km </a:t>
                      </a:r>
                      <a:r>
                        <a:rPr kumimoji="0" lang="ko-KR" alt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이내 </a:t>
                      </a:r>
                      <a:endParaRPr kumimoji="0" lang="en-US" altLang="ko-KR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45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통폐합 지점</a:t>
                      </a:r>
                      <a:endParaRPr kumimoji="0" lang="en-US" altLang="ko-KR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45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[3</a:t>
                      </a:r>
                      <a:r>
                        <a:rPr kumimoji="0" lang="ko-KR" alt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 지점</a:t>
                      </a:r>
                      <a:r>
                        <a:rPr kumimoji="0" lang="en-US" altLang="ko-KR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kumimoji="0" lang="ko-KR" alt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A8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45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구미중앙	</a:t>
                      </a:r>
                      <a:r>
                        <a:rPr kumimoji="0" lang="ko-KR" altLang="en-US" sz="10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시흥남</a:t>
                      </a:r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군산중앙</a:t>
                      </a:r>
                    </a:p>
                    <a:p>
                      <a:pPr marL="0" algn="l" defTabSz="945581" rtl="0" eaLnBrk="1" latinLnBrk="1" hangingPunct="1"/>
                      <a:endParaRPr kumimoji="0" lang="ko-KR" altLang="en-US" sz="10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1590">
                <a:tc>
                  <a:txBody>
                    <a:bodyPr/>
                    <a:lstStyle/>
                    <a:p>
                      <a:pPr marL="0" marR="0" lvl="0" indent="0" algn="l" defTabSz="945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5km </a:t>
                      </a:r>
                      <a:r>
                        <a:rPr kumimoji="0" lang="ko-KR" alt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이내 </a:t>
                      </a:r>
                      <a:endParaRPr kumimoji="0" lang="en-US" altLang="ko-KR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45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통폐합 지점</a:t>
                      </a:r>
                      <a:endParaRPr kumimoji="0" lang="en-US" altLang="ko-KR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45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</a:t>
                      </a:r>
                      <a:r>
                        <a:rPr kumimoji="0" lang="ko-KR" alt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 지점</a:t>
                      </a:r>
                      <a:r>
                        <a:rPr kumimoji="0" lang="en-US" altLang="ko-KR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kumimoji="0" lang="ko-KR" alt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45581" rtl="0" eaLnBrk="1" latinLnBrk="1" hangingPunct="1"/>
                      <a:endParaRPr kumimoji="0" lang="ko-KR" altLang="en-US" sz="11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A8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45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성서비즈니스센터</a:t>
                      </a:r>
                    </a:p>
                    <a:p>
                      <a:pPr marL="0" algn="l" defTabSz="945581" rtl="0" eaLnBrk="1" latinLnBrk="1" hangingPunct="1"/>
                      <a:endParaRPr kumimoji="0" lang="ko-KR" altLang="en-US" sz="10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45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5km </a:t>
                      </a:r>
                      <a:r>
                        <a:rPr kumimoji="0" lang="ko-KR" alt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초과 </a:t>
                      </a:r>
                      <a:endParaRPr kumimoji="0" lang="en-US" altLang="ko-KR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45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통폐합 지점</a:t>
                      </a:r>
                      <a:endParaRPr kumimoji="0" lang="en-US" altLang="ko-KR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45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</a:t>
                      </a:r>
                      <a:r>
                        <a:rPr kumimoji="0" lang="ko-KR" alt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 지점</a:t>
                      </a:r>
                      <a:endParaRPr kumimoji="0" lang="ko-KR" altLang="en-US" sz="11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A8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45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대구공단</a:t>
                      </a:r>
                    </a:p>
                    <a:p>
                      <a:pPr marL="0" algn="l" defTabSz="945581" rtl="0" eaLnBrk="1" latinLnBrk="1" hangingPunct="1"/>
                      <a:endParaRPr kumimoji="0" lang="ko-KR" altLang="en-US" sz="10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299011" y="730878"/>
            <a:ext cx="5969709" cy="338554"/>
            <a:chOff x="299049" y="4192757"/>
            <a:chExt cx="5970487" cy="338476"/>
          </a:xfrm>
        </p:grpSpPr>
        <p:sp>
          <p:nvSpPr>
            <p:cNvPr id="13" name="TextBox 12"/>
            <p:cNvSpPr txBox="1"/>
            <p:nvPr/>
          </p:nvSpPr>
          <p:spPr>
            <a:xfrm>
              <a:off x="419314" y="4192757"/>
              <a:ext cx="5850222" cy="338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ko-KR" altLang="en-US" sz="1600" b="1" dirty="0" err="1" smtClean="0">
                  <a:solidFill>
                    <a:prstClr val="black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거리별</a:t>
              </a:r>
              <a:r>
                <a:rPr lang="ko-KR" altLang="en-US" sz="1600" b="1" dirty="0" smtClean="0">
                  <a:solidFill>
                    <a:prstClr val="black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 은행 지점 그룹</a:t>
              </a:r>
              <a:endParaRPr lang="en-US" altLang="ko-KR" sz="1600" b="1" dirty="0">
                <a:solidFill>
                  <a:prstClr val="black"/>
                </a:solidFill>
                <a:latin typeface="하나 L" panose="02020603020101020101" pitchFamily="18" charset="-127"/>
                <a:ea typeface="하나 L" panose="02020603020101020101" pitchFamily="18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299049" y="4220314"/>
              <a:ext cx="138023" cy="252665"/>
              <a:chOff x="299568" y="1429451"/>
              <a:chExt cx="138023" cy="252665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299568" y="1532236"/>
                <a:ext cx="138023" cy="149880"/>
              </a:xfrm>
              <a:prstGeom prst="rect">
                <a:avLst/>
              </a:prstGeom>
              <a:solidFill>
                <a:srgbClr val="00A8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A8A8"/>
                  </a:solidFill>
                  <a:latin typeface="하나 L" panose="02020603020101020101" pitchFamily="18" charset="-127"/>
                  <a:ea typeface="하나 L" panose="02020603020101020101" pitchFamily="18" charset="-127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300086" y="1429451"/>
                <a:ext cx="136986" cy="64770"/>
              </a:xfrm>
              <a:prstGeom prst="rect">
                <a:avLst/>
              </a:prstGeom>
              <a:solidFill>
                <a:srgbClr val="E601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A8A8"/>
                  </a:solidFill>
                  <a:latin typeface="하나 L" panose="02020603020101020101" pitchFamily="18" charset="-127"/>
                  <a:ea typeface="하나 L" panose="02020603020101020101" pitchFamily="18" charset="-127"/>
                </a:endParaRPr>
              </a:p>
            </p:txBody>
          </p:sp>
        </p:grpSp>
      </p:grpSp>
      <p:sp>
        <p:nvSpPr>
          <p:cNvPr id="26" name="직사각형 25"/>
          <p:cNvSpPr/>
          <p:nvPr/>
        </p:nvSpPr>
        <p:spPr>
          <a:xfrm>
            <a:off x="12052407" y="111650"/>
            <a:ext cx="138006" cy="332562"/>
          </a:xfrm>
          <a:prstGeom prst="rect">
            <a:avLst/>
          </a:prstGeom>
          <a:solidFill>
            <a:srgbClr val="D4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>
              <a:solidFill>
                <a:srgbClr val="00A8A8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8005" y="182893"/>
            <a:ext cx="4847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프로젝트 향후 과제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72935" y="117229"/>
            <a:ext cx="5685217" cy="338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en-US" altLang="ko-KR" sz="1600" b="1" dirty="0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[</a:t>
            </a:r>
            <a:r>
              <a:rPr lang="ko-KR" altLang="en-US" sz="1600" b="1" dirty="0" err="1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이탈률을</a:t>
            </a:r>
            <a:r>
              <a:rPr lang="ko-KR" altLang="en-US" sz="1600" b="1" dirty="0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 고려한 </a:t>
            </a:r>
            <a:r>
              <a:rPr lang="ko-KR" altLang="en-US" sz="1600" b="1" dirty="0" err="1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클러스터링</a:t>
            </a:r>
            <a:r>
              <a:rPr lang="en-US" altLang="ko-KR" sz="1600" b="1" dirty="0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]</a:t>
            </a:r>
            <a:endParaRPr lang="en-US" altLang="ko-KR" sz="1600" b="1" dirty="0">
              <a:solidFill>
                <a:schemeClr val="bg2">
                  <a:lumMod val="90000"/>
                </a:schemeClr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215417"/>
            <a:ext cx="138006" cy="355569"/>
          </a:xfrm>
          <a:prstGeom prst="rect">
            <a:avLst/>
          </a:prstGeom>
          <a:solidFill>
            <a:srgbClr val="00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A8A8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515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/>
        </p:nvGrpSpPr>
        <p:grpSpPr>
          <a:xfrm>
            <a:off x="299011" y="730878"/>
            <a:ext cx="5969709" cy="338554"/>
            <a:chOff x="299049" y="4192757"/>
            <a:chExt cx="5970487" cy="338476"/>
          </a:xfrm>
        </p:grpSpPr>
        <p:sp>
          <p:nvSpPr>
            <p:cNvPr id="30" name="TextBox 29"/>
            <p:cNvSpPr txBox="1"/>
            <p:nvPr/>
          </p:nvSpPr>
          <p:spPr>
            <a:xfrm>
              <a:off x="419314" y="4192757"/>
              <a:ext cx="5850222" cy="338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ko-KR" sz="1600" b="1" dirty="0" smtClean="0">
                  <a:solidFill>
                    <a:prstClr val="black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Clustering</a:t>
              </a:r>
              <a:endParaRPr lang="en-US" altLang="ko-KR" sz="1600" b="1" dirty="0">
                <a:solidFill>
                  <a:prstClr val="black"/>
                </a:solidFill>
                <a:latin typeface="하나 L" panose="02020603020101020101" pitchFamily="18" charset="-127"/>
                <a:ea typeface="하나 L" panose="02020603020101020101" pitchFamily="18" charset="-127"/>
              </a:endParaRPr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299049" y="4220314"/>
              <a:ext cx="138023" cy="252665"/>
              <a:chOff x="299568" y="1429451"/>
              <a:chExt cx="138023" cy="252665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299568" y="1532236"/>
                <a:ext cx="138023" cy="149880"/>
              </a:xfrm>
              <a:prstGeom prst="rect">
                <a:avLst/>
              </a:prstGeom>
              <a:solidFill>
                <a:srgbClr val="00A8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A8A8"/>
                  </a:solidFill>
                  <a:latin typeface="하나 L" panose="02020603020101020101" pitchFamily="18" charset="-127"/>
                  <a:ea typeface="하나 L" panose="02020603020101020101" pitchFamily="18" charset="-127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300086" y="1429451"/>
                <a:ext cx="136986" cy="64770"/>
              </a:xfrm>
              <a:prstGeom prst="rect">
                <a:avLst/>
              </a:prstGeom>
              <a:solidFill>
                <a:srgbClr val="E601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A8A8"/>
                  </a:solidFill>
                  <a:latin typeface="하나 L" panose="02020603020101020101" pitchFamily="18" charset="-127"/>
                  <a:ea typeface="하나 L" panose="02020603020101020101" pitchFamily="18" charset="-127"/>
                </a:endParaRPr>
              </a:p>
            </p:txBody>
          </p:sp>
        </p:grpSp>
      </p:grp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E90A-435B-40DA-BA28-1461FC8170D1}" type="slidenum">
              <a:rPr lang="ko-KR" altLang="en-US" smtClean="0"/>
              <a:t>27</a:t>
            </a:fld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368013" y="1287051"/>
          <a:ext cx="11564744" cy="54312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60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04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latin typeface="하나 M" pitchFamily="18" charset="-127"/>
                          <a:ea typeface="하나 M" pitchFamily="18" charset="-127"/>
                        </a:rPr>
                        <a:t>군집번호</a:t>
                      </a:r>
                      <a:endParaRPr lang="ko-KR" altLang="en-US" sz="1800" b="0" dirty="0"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anchor="ctr">
                    <a:solidFill>
                      <a:srgbClr val="00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latin typeface="하나 M" pitchFamily="18" charset="-127"/>
                          <a:ea typeface="하나 M" pitchFamily="18" charset="-127"/>
                        </a:rPr>
                        <a:t>은행 지점</a:t>
                      </a:r>
                      <a:endParaRPr lang="ko-KR" altLang="en-US" sz="1800" b="0" dirty="0"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anchor="ctr">
                    <a:solidFill>
                      <a:srgbClr val="00A8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35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하나 M" pitchFamily="18" charset="-127"/>
                          <a:ea typeface="하나 M" pitchFamily="18" charset="-127"/>
                        </a:rPr>
                        <a:t>1</a:t>
                      </a:r>
                      <a:r>
                        <a:rPr lang="ko-KR" altLang="en-US" sz="1600" b="0" dirty="0" smtClean="0">
                          <a:latin typeface="하나 M" pitchFamily="18" charset="-127"/>
                          <a:ea typeface="하나 M" pitchFamily="18" charset="-127"/>
                        </a:rPr>
                        <a:t>번 군집</a:t>
                      </a:r>
                      <a:endParaRPr lang="ko-KR" altLang="en-US" sz="1600" b="0" dirty="0"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45581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가락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구리중앙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구미중앙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김포대로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남동중앙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err="1" smtClean="0">
                          <a:latin typeface="하나 M" pitchFamily="18" charset="-127"/>
                          <a:ea typeface="하나 M" pitchFamily="18" charset="-127"/>
                        </a:rPr>
                        <a:t>노은역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err="1" smtClean="0">
                          <a:latin typeface="하나 M" pitchFamily="18" charset="-127"/>
                          <a:ea typeface="하나 M" pitchFamily="18" charset="-127"/>
                        </a:rPr>
                        <a:t>녹산기업센터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당진시청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대구기업금융센터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동수원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</a:t>
                      </a:r>
                      <a:r>
                        <a:rPr lang="en-US" altLang="ko-KR" sz="1200" baseline="0" dirty="0" smtClean="0">
                          <a:latin typeface="하나 M" pitchFamily="18" charset="-127"/>
                          <a:ea typeface="하나 M" pitchFamily="18" charset="-127"/>
                        </a:rPr>
                        <a:t> </a:t>
                      </a:r>
                    </a:p>
                    <a:p>
                      <a:pPr marL="0" marR="0" indent="0" algn="l" defTabSz="945581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마산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부평중앙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사상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상무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성서기업센터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성서비즈니스센터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err="1" smtClean="0">
                          <a:latin typeface="하나 M" pitchFamily="18" charset="-127"/>
                          <a:ea typeface="하나 M" pitchFamily="18" charset="-127"/>
                        </a:rPr>
                        <a:t>시흥남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안산중앙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안양중앙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err="1" smtClean="0">
                          <a:latin typeface="하나 M" pitchFamily="18" charset="-127"/>
                          <a:ea typeface="하나 M" pitchFamily="18" charset="-127"/>
                        </a:rPr>
                        <a:t>온천동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</a:t>
                      </a:r>
                    </a:p>
                    <a:p>
                      <a:pPr marL="0" marR="0" indent="0" algn="l" defTabSz="945581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의정부중앙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err="1" smtClean="0">
                          <a:latin typeface="하나 M" pitchFamily="18" charset="-127"/>
                          <a:ea typeface="하나 M" pitchFamily="18" charset="-127"/>
                        </a:rPr>
                        <a:t>이천중앙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전주중앙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창원기업센터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청주중앙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 "</a:t>
                      </a:r>
                      <a:r>
                        <a:rPr lang="ko-KR" altLang="en-US" sz="1200" dirty="0" err="1" smtClean="0">
                          <a:latin typeface="하나 M" pitchFamily="18" charset="-127"/>
                          <a:ea typeface="하나 M" pitchFamily="18" charset="-127"/>
                        </a:rPr>
                        <a:t>화명역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</a:t>
                      </a:r>
                      <a:endParaRPr lang="ko-KR" altLang="en-US" sz="1200" b="0" dirty="0" smtClean="0"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하나 M" pitchFamily="18" charset="-127"/>
                          <a:ea typeface="하나 M" pitchFamily="18" charset="-127"/>
                        </a:rPr>
                        <a:t>2</a:t>
                      </a:r>
                      <a:r>
                        <a:rPr lang="ko-KR" altLang="en-US" sz="1600" b="0" dirty="0" smtClean="0">
                          <a:latin typeface="하나 M" pitchFamily="18" charset="-127"/>
                          <a:ea typeface="하나 M" pitchFamily="18" charset="-127"/>
                        </a:rPr>
                        <a:t>번 군집</a:t>
                      </a:r>
                      <a:endParaRPr lang="ko-KR" altLang="en-US" sz="1600" b="0" dirty="0"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가산디지털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3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단지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구의동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err="1" smtClean="0">
                          <a:latin typeface="하나 M" pitchFamily="18" charset="-127"/>
                          <a:ea typeface="하나 M" pitchFamily="18" charset="-127"/>
                        </a:rPr>
                        <a:t>안암역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여의도중앙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err="1" smtClean="0">
                          <a:latin typeface="하나 M" pitchFamily="18" charset="-127"/>
                          <a:ea typeface="하나 M" pitchFamily="18" charset="-127"/>
                        </a:rPr>
                        <a:t>이촌역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“  "</a:t>
                      </a:r>
                      <a:r>
                        <a:rPr lang="ko-KR" altLang="en-US" sz="1200" dirty="0" err="1" smtClean="0">
                          <a:latin typeface="하나 M" pitchFamily="18" charset="-127"/>
                          <a:ea typeface="하나 M" pitchFamily="18" charset="-127"/>
                        </a:rPr>
                        <a:t>평창로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err="1" smtClean="0">
                          <a:latin typeface="하나 M" pitchFamily="18" charset="-127"/>
                          <a:ea typeface="하나 M" pitchFamily="18" charset="-127"/>
                        </a:rPr>
                        <a:t>한티역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홍제동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</a:t>
                      </a:r>
                      <a:endParaRPr lang="en-US" altLang="ko-KR" sz="1200" dirty="0">
                        <a:effectLst/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marL="57150" marR="0" marT="0" marB="762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2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하나 M" pitchFamily="18" charset="-127"/>
                          <a:ea typeface="하나 M" pitchFamily="18" charset="-127"/>
                        </a:rPr>
                        <a:t>3</a:t>
                      </a:r>
                      <a:r>
                        <a:rPr lang="ko-KR" altLang="en-US" sz="1600" b="0" dirty="0" smtClean="0">
                          <a:latin typeface="하나 M" pitchFamily="18" charset="-127"/>
                          <a:ea typeface="하나 M" pitchFamily="18" charset="-127"/>
                        </a:rPr>
                        <a:t>번 군집</a:t>
                      </a:r>
                      <a:endParaRPr lang="ko-KR" altLang="en-US" sz="1600" b="0" dirty="0"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</a:t>
                      </a:r>
                      <a:r>
                        <a:rPr lang="ko-KR" altLang="en-US" sz="1200" dirty="0" err="1" smtClean="0">
                          <a:latin typeface="하나 M" pitchFamily="18" charset="-127"/>
                          <a:ea typeface="하나 M" pitchFamily="18" charset="-127"/>
                        </a:rPr>
                        <a:t>강남구청역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강남중앙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개포로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고덕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고잔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과천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구로디지털중앙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군산중앙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남천중앙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err="1" smtClean="0">
                          <a:latin typeface="하나 M" pitchFamily="18" charset="-127"/>
                          <a:ea typeface="하나 M" pitchFamily="18" charset="-127"/>
                        </a:rPr>
                        <a:t>당산로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</a:t>
                      </a:r>
                    </a:p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</a:t>
                      </a:r>
                      <a:r>
                        <a:rPr lang="ko-KR" altLang="en-US" sz="1200" dirty="0" err="1" smtClean="0">
                          <a:latin typeface="하나 M" pitchFamily="18" charset="-127"/>
                          <a:ea typeface="하나 M" pitchFamily="18" charset="-127"/>
                        </a:rPr>
                        <a:t>대명동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대치청실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도산대로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err="1" smtClean="0">
                          <a:latin typeface="하나 M" pitchFamily="18" charset="-127"/>
                          <a:ea typeface="하나 M" pitchFamily="18" charset="-127"/>
                        </a:rPr>
                        <a:t>동탄신도시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err="1" smtClean="0">
                          <a:latin typeface="하나 M" pitchFamily="18" charset="-127"/>
                          <a:ea typeface="하나 M" pitchFamily="18" charset="-127"/>
                        </a:rPr>
                        <a:t>둔산중앙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err="1" smtClean="0">
                          <a:latin typeface="하나 M" pitchFamily="18" charset="-127"/>
                          <a:ea typeface="하나 M" pitchFamily="18" charset="-127"/>
                        </a:rPr>
                        <a:t>마포남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err="1" smtClean="0">
                          <a:latin typeface="하나 M" pitchFamily="18" charset="-127"/>
                          <a:ea typeface="하나 M" pitchFamily="18" charset="-127"/>
                        </a:rPr>
                        <a:t>망우역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목동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1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단지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목동사거리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err="1" smtClean="0">
                          <a:latin typeface="하나 M" pitchFamily="18" charset="-127"/>
                          <a:ea typeface="하나 M" pitchFamily="18" charset="-127"/>
                        </a:rPr>
                        <a:t>반포역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</a:t>
                      </a:r>
                    </a:p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백마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err="1" smtClean="0">
                          <a:latin typeface="하나 M" pitchFamily="18" charset="-127"/>
                          <a:ea typeface="하나 M" pitchFamily="18" charset="-127"/>
                        </a:rPr>
                        <a:t>병점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분당정자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삼성타운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err="1" smtClean="0">
                          <a:latin typeface="하나 M" pitchFamily="18" charset="-127"/>
                          <a:ea typeface="하나 M" pitchFamily="18" charset="-127"/>
                        </a:rPr>
                        <a:t>상도역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err="1" smtClean="0">
                          <a:latin typeface="하나 M" pitchFamily="18" charset="-127"/>
                          <a:ea typeface="하나 M" pitchFamily="18" charset="-127"/>
                        </a:rPr>
                        <a:t>상동역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서울대입구역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err="1" smtClean="0">
                          <a:latin typeface="하나 M" pitchFamily="18" charset="-127"/>
                          <a:ea typeface="하나 M" pitchFamily="18" charset="-127"/>
                        </a:rPr>
                        <a:t>서초남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err="1" smtClean="0">
                          <a:latin typeface="하나 M" pitchFamily="18" charset="-127"/>
                          <a:ea typeface="하나 M" pitchFamily="18" charset="-127"/>
                        </a:rPr>
                        <a:t>서초중앙로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성남기업센터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</a:t>
                      </a:r>
                    </a:p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</a:t>
                      </a:r>
                      <a:r>
                        <a:rPr lang="ko-KR" altLang="en-US" sz="1200" dirty="0" err="1" smtClean="0">
                          <a:latin typeface="하나 M" pitchFamily="18" charset="-127"/>
                          <a:ea typeface="하나 M" pitchFamily="18" charset="-127"/>
                        </a:rPr>
                        <a:t>성남수정로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수유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수지중앙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신림동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err="1" smtClean="0">
                          <a:latin typeface="하나 M" pitchFamily="18" charset="-127"/>
                          <a:ea typeface="하나 M" pitchFamily="18" charset="-127"/>
                        </a:rPr>
                        <a:t>안양역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err="1" smtClean="0">
                          <a:latin typeface="하나 M" pitchFamily="18" charset="-127"/>
                          <a:ea typeface="하나 M" pitchFamily="18" charset="-127"/>
                        </a:rPr>
                        <a:t>연신내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err="1" smtClean="0">
                          <a:latin typeface="하나 M" pitchFamily="18" charset="-127"/>
                          <a:ea typeface="하나 M" pitchFamily="18" charset="-127"/>
                        </a:rPr>
                        <a:t>영등동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err="1" smtClean="0">
                          <a:latin typeface="하나 M" pitchFamily="18" charset="-127"/>
                          <a:ea typeface="하나 M" pitchFamily="18" charset="-127"/>
                        </a:rPr>
                        <a:t>예술회관역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오류중앙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오산원동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</a:t>
                      </a:r>
                    </a:p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용인중앙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우면동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음성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장안중앙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err="1" smtClean="0">
                          <a:latin typeface="하나 M" pitchFamily="18" charset="-127"/>
                          <a:ea typeface="하나 M" pitchFamily="18" charset="-127"/>
                        </a:rPr>
                        <a:t>좌동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err="1" smtClean="0">
                          <a:latin typeface="하나 M" pitchFamily="18" charset="-127"/>
                          <a:ea typeface="하나 M" pitchFamily="18" charset="-127"/>
                        </a:rPr>
                        <a:t>주엽동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err="1" smtClean="0">
                          <a:latin typeface="하나 M" pitchFamily="18" charset="-127"/>
                          <a:ea typeface="하나 M" pitchFamily="18" charset="-127"/>
                        </a:rPr>
                        <a:t>죽전역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err="1" smtClean="0">
                          <a:latin typeface="하나 M" pitchFamily="18" charset="-127"/>
                          <a:ea typeface="하나 M" pitchFamily="18" charset="-127"/>
                        </a:rPr>
                        <a:t>철산역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err="1" smtClean="0">
                          <a:latin typeface="하나 M" pitchFamily="18" charset="-127"/>
                          <a:ea typeface="하나 M" pitchFamily="18" charset="-127"/>
                        </a:rPr>
                        <a:t>청담역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err="1" smtClean="0">
                          <a:latin typeface="하나 M" pitchFamily="18" charset="-127"/>
                          <a:ea typeface="하나 M" pitchFamily="18" charset="-127"/>
                        </a:rPr>
                        <a:t>탄현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</a:t>
                      </a:r>
                    </a:p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</a:t>
                      </a:r>
                      <a:r>
                        <a:rPr lang="ko-KR" altLang="en-US" sz="1200" dirty="0" err="1" smtClean="0">
                          <a:latin typeface="하나 M" pitchFamily="18" charset="-127"/>
                          <a:ea typeface="하나 M" pitchFamily="18" charset="-127"/>
                        </a:rPr>
                        <a:t>포항남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포항중앙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한성대역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해운대우동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향군타워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홍성중앙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err="1" smtClean="0">
                          <a:latin typeface="하나 M" pitchFamily="18" charset="-127"/>
                          <a:ea typeface="하나 M" pitchFamily="18" charset="-127"/>
                        </a:rPr>
                        <a:t>화곡역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</a:t>
                      </a:r>
                      <a:endParaRPr lang="ko-KR" altLang="en-US" sz="1200" dirty="0">
                        <a:effectLst/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marL="57150" marR="0" marT="0" marB="762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하나 M" pitchFamily="18" charset="-127"/>
                          <a:ea typeface="하나 M" pitchFamily="18" charset="-127"/>
                        </a:rPr>
                        <a:t>4</a:t>
                      </a:r>
                      <a:r>
                        <a:rPr lang="ko-KR" altLang="en-US" sz="1600" b="0" dirty="0" smtClean="0">
                          <a:latin typeface="하나 M" pitchFamily="18" charset="-127"/>
                          <a:ea typeface="하나 M" pitchFamily="18" charset="-127"/>
                        </a:rPr>
                        <a:t>번 군집</a:t>
                      </a:r>
                      <a:endParaRPr lang="ko-KR" altLang="en-US" sz="1600" b="0" dirty="0"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경주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공덕중앙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광화문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err="1" smtClean="0">
                          <a:latin typeface="하나 M" pitchFamily="18" charset="-127"/>
                          <a:ea typeface="하나 M" pitchFamily="18" charset="-127"/>
                        </a:rPr>
                        <a:t>논현남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논현중앙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동교동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err="1" smtClean="0">
                          <a:latin typeface="하나 M" pitchFamily="18" charset="-127"/>
                          <a:ea typeface="하나 M" pitchFamily="18" charset="-127"/>
                        </a:rPr>
                        <a:t>동인천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err="1" smtClean="0">
                          <a:latin typeface="하나 M" pitchFamily="18" charset="-127"/>
                          <a:ea typeface="하나 M" pitchFamily="18" charset="-127"/>
                        </a:rPr>
                        <a:t>둔산동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둔촌동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둔촌중앙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</a:t>
                      </a:r>
                      <a:r>
                        <a:rPr lang="ko-KR" altLang="en-US" sz="1200" dirty="0" err="1" smtClean="0">
                          <a:latin typeface="하나 M" pitchFamily="18" charset="-127"/>
                          <a:ea typeface="하나 M" pitchFamily="18" charset="-127"/>
                        </a:rPr>
                        <a:t>마두동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마포중앙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명동영업부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err="1" smtClean="0">
                          <a:latin typeface="하나 M" pitchFamily="18" charset="-127"/>
                          <a:ea typeface="하나 M" pitchFamily="18" charset="-127"/>
                        </a:rPr>
                        <a:t>목동남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err="1" smtClean="0">
                          <a:latin typeface="하나 M" pitchFamily="18" charset="-127"/>
                          <a:ea typeface="하나 M" pitchFamily="18" charset="-127"/>
                        </a:rPr>
                        <a:t>목포하당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err="1" smtClean="0">
                          <a:latin typeface="하나 M" pitchFamily="18" charset="-127"/>
                          <a:ea typeface="하나 M" pitchFamily="18" charset="-127"/>
                        </a:rPr>
                        <a:t>미금역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err="1" smtClean="0">
                          <a:latin typeface="하나 M" pitchFamily="18" charset="-127"/>
                          <a:ea typeface="하나 M" pitchFamily="18" charset="-127"/>
                        </a:rPr>
                        <a:t>반포남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방배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부산중앙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분당시범단지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“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상계동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서초중앙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선릉금융센터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성수중앙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수원중앙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신촌중앙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압구정중앙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연희동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월평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err="1" smtClean="0">
                          <a:latin typeface="하나 M" pitchFamily="18" charset="-127"/>
                          <a:ea typeface="하나 M" pitchFamily="18" charset="-127"/>
                        </a:rPr>
                        <a:t>은행동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“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을지로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3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가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err="1" smtClean="0">
                          <a:latin typeface="하나 M" pitchFamily="18" charset="-127"/>
                          <a:ea typeface="하나 M" pitchFamily="18" charset="-127"/>
                        </a:rPr>
                        <a:t>응암역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err="1" smtClean="0">
                          <a:latin typeface="하나 M" pitchFamily="18" charset="-127"/>
                          <a:ea typeface="하나 M" pitchFamily="18" charset="-127"/>
                        </a:rPr>
                        <a:t>이수역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이태원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err="1" smtClean="0">
                          <a:latin typeface="하나 M" pitchFamily="18" charset="-127"/>
                          <a:ea typeface="하나 M" pitchFamily="18" charset="-127"/>
                        </a:rPr>
                        <a:t>일산후곡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잠실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전경련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중앙일보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증권타운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청량리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평촌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한남중앙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화양중앙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"</a:t>
                      </a:r>
                      <a:r>
                        <a:rPr lang="ko-KR" altLang="en-US" sz="1200" dirty="0" err="1" smtClean="0">
                          <a:latin typeface="하나 M" pitchFamily="18" charset="-127"/>
                          <a:ea typeface="하나 M" pitchFamily="18" charset="-127"/>
                        </a:rPr>
                        <a:t>화정역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 </a:t>
                      </a:r>
                      <a:endParaRPr lang="ko-KR" altLang="en-US" sz="1200" dirty="0"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marL="57150" marR="0" marT="0" marB="762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하나 M" pitchFamily="18" charset="-127"/>
                          <a:ea typeface="하나 M" pitchFamily="18" charset="-127"/>
                        </a:rPr>
                        <a:t>5</a:t>
                      </a:r>
                      <a:r>
                        <a:rPr lang="ko-KR" altLang="en-US" sz="1600" b="0" dirty="0" smtClean="0">
                          <a:latin typeface="하나 M" pitchFamily="18" charset="-127"/>
                          <a:ea typeface="하나 M" pitchFamily="18" charset="-127"/>
                        </a:rPr>
                        <a:t>번 군집</a:t>
                      </a:r>
                      <a:endParaRPr lang="ko-KR" altLang="en-US" sz="1600" b="0" dirty="0"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</a:t>
                      </a:r>
                      <a:r>
                        <a:rPr lang="ko-KR" altLang="en-US" sz="1200" dirty="0" smtClean="0">
                          <a:latin typeface="하나 M" pitchFamily="18" charset="-127"/>
                          <a:ea typeface="하나 M" pitchFamily="18" charset="-127"/>
                        </a:rPr>
                        <a:t>대구공단</a:t>
                      </a:r>
                      <a:r>
                        <a:rPr lang="en-US" altLang="ko-KR" sz="1200" dirty="0" smtClean="0">
                          <a:latin typeface="하나 M" pitchFamily="18" charset="-127"/>
                          <a:ea typeface="하나 M" pitchFamily="18" charset="-127"/>
                        </a:rPr>
                        <a:t>"</a:t>
                      </a:r>
                      <a:endParaRPr lang="en-US" altLang="ko-KR" sz="1200" dirty="0">
                        <a:solidFill>
                          <a:srgbClr val="0000FF"/>
                        </a:solidFill>
                        <a:effectLst/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2052407" y="111650"/>
            <a:ext cx="138006" cy="332562"/>
          </a:xfrm>
          <a:prstGeom prst="rect">
            <a:avLst/>
          </a:prstGeom>
          <a:solidFill>
            <a:srgbClr val="D4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>
              <a:solidFill>
                <a:srgbClr val="00A8A8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8005" y="182893"/>
            <a:ext cx="4847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프로젝트 향후 과제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72935" y="117229"/>
            <a:ext cx="5685217" cy="338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en-US" altLang="ko-KR" sz="1600" b="1" dirty="0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[</a:t>
            </a:r>
            <a:r>
              <a:rPr lang="ko-KR" altLang="en-US" sz="1600" b="1" dirty="0" err="1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이탈률을</a:t>
            </a:r>
            <a:r>
              <a:rPr lang="ko-KR" altLang="en-US" sz="1600" b="1" dirty="0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 고려한 </a:t>
            </a:r>
            <a:r>
              <a:rPr lang="ko-KR" altLang="en-US" sz="1600" b="1" dirty="0" err="1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클러스터링</a:t>
            </a:r>
            <a:r>
              <a:rPr lang="en-US" altLang="ko-KR" sz="1600" b="1" dirty="0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]</a:t>
            </a:r>
            <a:endParaRPr lang="en-US" altLang="ko-KR" sz="1600" b="1" dirty="0">
              <a:solidFill>
                <a:schemeClr val="bg2">
                  <a:lumMod val="90000"/>
                </a:schemeClr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215417"/>
            <a:ext cx="138006" cy="355569"/>
          </a:xfrm>
          <a:prstGeom prst="rect">
            <a:avLst/>
          </a:prstGeom>
          <a:solidFill>
            <a:srgbClr val="00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A8A8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967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0" y="215417"/>
            <a:ext cx="138006" cy="355569"/>
          </a:xfrm>
          <a:prstGeom prst="rect">
            <a:avLst/>
          </a:prstGeom>
          <a:solidFill>
            <a:srgbClr val="00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A8A8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2052407" y="111650"/>
            <a:ext cx="138006" cy="332562"/>
          </a:xfrm>
          <a:prstGeom prst="rect">
            <a:avLst/>
          </a:prstGeom>
          <a:solidFill>
            <a:srgbClr val="D4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>
              <a:solidFill>
                <a:srgbClr val="00A8A8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299011" y="730878"/>
            <a:ext cx="5969709" cy="338554"/>
            <a:chOff x="299049" y="4192757"/>
            <a:chExt cx="5970487" cy="338476"/>
          </a:xfrm>
        </p:grpSpPr>
        <p:sp>
          <p:nvSpPr>
            <p:cNvPr id="30" name="TextBox 29"/>
            <p:cNvSpPr txBox="1"/>
            <p:nvPr/>
          </p:nvSpPr>
          <p:spPr>
            <a:xfrm>
              <a:off x="419314" y="4192757"/>
              <a:ext cx="5850222" cy="338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ko-KR" altLang="en-US" sz="1600" b="1" dirty="0" smtClean="0">
                  <a:solidFill>
                    <a:prstClr val="black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영업 </a:t>
              </a:r>
              <a:r>
                <a:rPr lang="ko-KR" altLang="en-US" sz="1600" b="1" dirty="0" err="1" smtClean="0">
                  <a:solidFill>
                    <a:prstClr val="black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성과팀</a:t>
              </a:r>
              <a:r>
                <a:rPr lang="ko-KR" altLang="en-US" sz="1600" b="1" dirty="0" smtClean="0">
                  <a:solidFill>
                    <a:prstClr val="black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 활용 </a:t>
              </a:r>
              <a:endParaRPr lang="en-US" altLang="ko-KR" sz="1600" b="1" dirty="0">
                <a:solidFill>
                  <a:prstClr val="black"/>
                </a:solidFill>
                <a:latin typeface="하나 L" panose="02020603020101020101" pitchFamily="18" charset="-127"/>
                <a:ea typeface="하나 L" panose="02020603020101020101" pitchFamily="18" charset="-127"/>
              </a:endParaRPr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299049" y="4220314"/>
              <a:ext cx="138023" cy="252665"/>
              <a:chOff x="299568" y="1429451"/>
              <a:chExt cx="138023" cy="252665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299568" y="1532236"/>
                <a:ext cx="138023" cy="149880"/>
              </a:xfrm>
              <a:prstGeom prst="rect">
                <a:avLst/>
              </a:prstGeom>
              <a:solidFill>
                <a:srgbClr val="00A8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A8A8"/>
                  </a:solidFill>
                  <a:latin typeface="하나 L" panose="02020603020101020101" pitchFamily="18" charset="-127"/>
                  <a:ea typeface="하나 L" panose="02020603020101020101" pitchFamily="18" charset="-127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300086" y="1429451"/>
                <a:ext cx="136986" cy="64770"/>
              </a:xfrm>
              <a:prstGeom prst="rect">
                <a:avLst/>
              </a:prstGeom>
              <a:solidFill>
                <a:srgbClr val="E601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A8A8"/>
                  </a:solidFill>
                  <a:latin typeface="하나 L" panose="02020603020101020101" pitchFamily="18" charset="-127"/>
                  <a:ea typeface="하나 L" panose="02020603020101020101" pitchFamily="18" charset="-127"/>
                </a:endParaRPr>
              </a:p>
            </p:txBody>
          </p:sp>
        </p:grpSp>
      </p:grp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E90A-435B-40DA-BA28-1461FC8170D1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8005" y="182893"/>
            <a:ext cx="4847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프로젝트 향후 과제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255421" y="5911325"/>
            <a:ext cx="3694338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성과 </a:t>
            </a:r>
            <a:r>
              <a:rPr lang="ko-KR" altLang="en-US" b="1" dirty="0" err="1" smtClean="0">
                <a:latin typeface="하나 M" panose="02020603020101020101" pitchFamily="18" charset="-127"/>
                <a:ea typeface="하나 M" panose="02020603020101020101" pitchFamily="18" charset="-127"/>
              </a:rPr>
              <a:t>평가팀</a:t>
            </a:r>
            <a:r>
              <a:rPr lang="ko-KR" altLang="en-US" b="1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 선별적 이용 </a:t>
            </a:r>
            <a:endParaRPr lang="en-US" altLang="ko-KR" b="1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95503" y="3283799"/>
            <a:ext cx="5484203" cy="2632461"/>
            <a:chOff x="1348639" y="4271360"/>
            <a:chExt cx="4864313" cy="2094398"/>
          </a:xfrm>
        </p:grpSpPr>
        <p:grpSp>
          <p:nvGrpSpPr>
            <p:cNvPr id="55" name="그룹 54"/>
            <p:cNvGrpSpPr/>
            <p:nvPr/>
          </p:nvGrpSpPr>
          <p:grpSpPr>
            <a:xfrm>
              <a:off x="1348639" y="4304490"/>
              <a:ext cx="1700218" cy="2061268"/>
              <a:chOff x="852945" y="4303328"/>
              <a:chExt cx="1700218" cy="2061268"/>
            </a:xfrm>
          </p:grpSpPr>
          <p:pic>
            <p:nvPicPr>
              <p:cNvPr id="71" name="Picture 2" descr="https://feedzai.com/wp-content/uploads/2016/08/People-icons.pn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0" b="99674" l="0" r="100000">
                            <a14:foregroundMark x1="19158" y1="65416" x2="38421" y2="99511"/>
                            <a14:foregroundMark x1="1684" y1="37684" x2="16526" y2="64600"/>
                            <a14:foregroundMark x1="7368" y1="20228" x2="16947" y2="26101"/>
                            <a14:foregroundMark x1="7789" y1="25775" x2="10211" y2="26754"/>
                            <a14:foregroundMark x1="10421" y1="11909" x2="12632" y2="15661"/>
                            <a14:foregroundMark x1="13579" y1="6362" x2="15684" y2="12561"/>
                            <a14:foregroundMark x1="5789" y1="5873" x2="9158" y2="12398"/>
                            <a14:backgroundMark x1="96211" y1="6852" x2="96842" y2="1141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481" t="675" r="167" b="66959"/>
              <a:stretch/>
            </p:blipFill>
            <p:spPr bwMode="auto">
              <a:xfrm>
                <a:off x="852945" y="4303328"/>
                <a:ext cx="1596267" cy="17227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2" name="TextBox 71"/>
              <p:cNvSpPr txBox="1"/>
              <p:nvPr/>
            </p:nvSpPr>
            <p:spPr>
              <a:xfrm>
                <a:off x="988386" y="6026042"/>
                <a:ext cx="15647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 smtClean="0">
                    <a:latin typeface="하나 L" panose="02020603020101020101" pitchFamily="18" charset="-127"/>
                    <a:ea typeface="하나 L" panose="02020603020101020101" pitchFamily="18" charset="-127"/>
                  </a:rPr>
                  <a:t>[</a:t>
                </a:r>
                <a:r>
                  <a:rPr lang="ko-KR" altLang="en-US" sz="1600" b="1" dirty="0" smtClean="0">
                    <a:latin typeface="하나 L" panose="02020603020101020101" pitchFamily="18" charset="-127"/>
                    <a:ea typeface="하나 L" panose="02020603020101020101" pitchFamily="18" charset="-127"/>
                  </a:rPr>
                  <a:t>성과평가 팀</a:t>
                </a:r>
                <a:r>
                  <a:rPr lang="en-US" altLang="ko-KR" sz="1600" b="1" dirty="0" smtClean="0">
                    <a:latin typeface="하나 L" panose="02020603020101020101" pitchFamily="18" charset="-127"/>
                    <a:ea typeface="하나 L" panose="02020603020101020101" pitchFamily="18" charset="-127"/>
                  </a:rPr>
                  <a:t>]</a:t>
                </a:r>
                <a:endParaRPr lang="ko-KR" altLang="en-US" sz="1600" b="1" dirty="0">
                  <a:latin typeface="하나 L" panose="02020603020101020101" pitchFamily="18" charset="-127"/>
                  <a:ea typeface="하나 L" panose="02020603020101020101" pitchFamily="18" charset="-127"/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4558467" y="4271360"/>
              <a:ext cx="1654485" cy="2094398"/>
              <a:chOff x="4558467" y="4271360"/>
              <a:chExt cx="1654485" cy="2094398"/>
            </a:xfrm>
          </p:grpSpPr>
          <p:pic>
            <p:nvPicPr>
              <p:cNvPr id="69" name="Picture 6" descr="customer icon에 대한 이미지 검색결과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591" t="32704" r="20073" b="31077"/>
              <a:stretch/>
            </p:blipFill>
            <p:spPr bwMode="auto">
              <a:xfrm>
                <a:off x="4558467" y="4271360"/>
                <a:ext cx="1632889" cy="18766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0" name="TextBox 69"/>
              <p:cNvSpPr txBox="1"/>
              <p:nvPr/>
            </p:nvSpPr>
            <p:spPr>
              <a:xfrm>
                <a:off x="4648175" y="6027204"/>
                <a:ext cx="15647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 smtClean="0">
                    <a:latin typeface="하나 L" panose="02020603020101020101" pitchFamily="18" charset="-127"/>
                    <a:ea typeface="하나 L" panose="02020603020101020101" pitchFamily="18" charset="-127"/>
                  </a:rPr>
                  <a:t>[</a:t>
                </a:r>
                <a:r>
                  <a:rPr lang="ko-KR" altLang="en-US" sz="1600" b="1" dirty="0" smtClean="0">
                    <a:latin typeface="하나 L" panose="02020603020101020101" pitchFamily="18" charset="-127"/>
                    <a:ea typeface="하나 L" panose="02020603020101020101" pitchFamily="18" charset="-127"/>
                  </a:rPr>
                  <a:t>일부 지점</a:t>
                </a:r>
                <a:r>
                  <a:rPr lang="en-US" altLang="ko-KR" sz="1600" b="1" dirty="0" smtClean="0">
                    <a:latin typeface="하나 L" panose="02020603020101020101" pitchFamily="18" charset="-127"/>
                    <a:ea typeface="하나 L" panose="02020603020101020101" pitchFamily="18" charset="-127"/>
                  </a:rPr>
                  <a:t>]</a:t>
                </a:r>
                <a:endParaRPr lang="ko-KR" altLang="en-US" sz="1600" b="1" dirty="0">
                  <a:latin typeface="하나 L" panose="02020603020101020101" pitchFamily="18" charset="-127"/>
                  <a:ea typeface="하나 L" panose="02020603020101020101" pitchFamily="18" charset="-127"/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3209247" y="4728531"/>
              <a:ext cx="1438928" cy="1283596"/>
              <a:chOff x="3189281" y="4738491"/>
              <a:chExt cx="1438928" cy="1283596"/>
            </a:xfrm>
          </p:grpSpPr>
          <p:grpSp>
            <p:nvGrpSpPr>
              <p:cNvPr id="63" name="그룹 62"/>
              <p:cNvGrpSpPr/>
              <p:nvPr/>
            </p:nvGrpSpPr>
            <p:grpSpPr>
              <a:xfrm>
                <a:off x="3392379" y="4738491"/>
                <a:ext cx="1073372" cy="477452"/>
                <a:chOff x="2876759" y="4362571"/>
                <a:chExt cx="1073372" cy="477452"/>
              </a:xfrm>
            </p:grpSpPr>
            <p:sp>
              <p:nvSpPr>
                <p:cNvPr id="67" name="오른쪽 화살표 66"/>
                <p:cNvSpPr/>
                <p:nvPr/>
              </p:nvSpPr>
              <p:spPr>
                <a:xfrm rot="10800000">
                  <a:off x="2933005" y="4639570"/>
                  <a:ext cx="883386" cy="200453"/>
                </a:xfrm>
                <a:prstGeom prst="rightArrow">
                  <a:avLst/>
                </a:prstGeom>
                <a:solidFill>
                  <a:srgbClr val="E60146"/>
                </a:solidFill>
                <a:ln>
                  <a:solidFill>
                    <a:srgbClr val="E6014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>
                    <a:latin typeface="하나 L" panose="02020603020101020101" pitchFamily="18" charset="-127"/>
                    <a:ea typeface="하나 L" panose="02020603020101020101" pitchFamily="18" charset="-127"/>
                  </a:endParaRPr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2876759" y="4362571"/>
                  <a:ext cx="107337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b="1" dirty="0" smtClean="0">
                      <a:latin typeface="하나 L" panose="02020603020101020101" pitchFamily="18" charset="-127"/>
                      <a:ea typeface="하나 L" panose="02020603020101020101" pitchFamily="18" charset="-127"/>
                    </a:rPr>
                    <a:t>불합리 제기</a:t>
                  </a:r>
                  <a:endParaRPr lang="ko-KR" altLang="en-US" sz="1400" b="1" dirty="0">
                    <a:latin typeface="하나 L" panose="02020603020101020101" pitchFamily="18" charset="-127"/>
                    <a:ea typeface="하나 L" panose="02020603020101020101" pitchFamily="18" charset="-127"/>
                  </a:endParaRPr>
                </a:p>
              </p:txBody>
            </p:sp>
          </p:grpSp>
          <p:grpSp>
            <p:nvGrpSpPr>
              <p:cNvPr id="64" name="그룹 63"/>
              <p:cNvGrpSpPr/>
              <p:nvPr/>
            </p:nvGrpSpPr>
            <p:grpSpPr>
              <a:xfrm>
                <a:off x="3189281" y="5432050"/>
                <a:ext cx="1438928" cy="590037"/>
                <a:chOff x="2693981" y="5594610"/>
                <a:chExt cx="1438928" cy="590037"/>
              </a:xfrm>
            </p:grpSpPr>
            <p:sp>
              <p:nvSpPr>
                <p:cNvPr id="65" name="오른쪽 화살표 64"/>
                <p:cNvSpPr/>
                <p:nvPr/>
              </p:nvSpPr>
              <p:spPr>
                <a:xfrm>
                  <a:off x="2996149" y="5594610"/>
                  <a:ext cx="883386" cy="200453"/>
                </a:xfrm>
                <a:prstGeom prst="rightArrow">
                  <a:avLst/>
                </a:prstGeom>
                <a:solidFill>
                  <a:srgbClr val="007C96"/>
                </a:solidFill>
                <a:ln>
                  <a:solidFill>
                    <a:srgbClr val="007C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>
                    <a:latin typeface="하나 L" panose="02020603020101020101" pitchFamily="18" charset="-127"/>
                    <a:ea typeface="하나 L" panose="02020603020101020101" pitchFamily="18" charset="-127"/>
                  </a:endParaRPr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2693981" y="5832758"/>
                  <a:ext cx="1438928" cy="3518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400" b="1" dirty="0" err="1" smtClean="0">
                      <a:latin typeface="하나 L" panose="02020603020101020101" pitchFamily="18" charset="-127"/>
                      <a:ea typeface="하나 L" panose="02020603020101020101" pitchFamily="18" charset="-127"/>
                    </a:rPr>
                    <a:t>클러스터링</a:t>
                  </a:r>
                  <a:r>
                    <a:rPr lang="ko-KR" altLang="en-US" sz="1400" b="1" dirty="0" smtClean="0">
                      <a:latin typeface="하나 L" panose="02020603020101020101" pitchFamily="18" charset="-127"/>
                      <a:ea typeface="하나 L" panose="02020603020101020101" pitchFamily="18" charset="-127"/>
                    </a:rPr>
                    <a:t> 활용</a:t>
                  </a:r>
                  <a:endParaRPr lang="en-US" altLang="ko-KR" sz="1400" b="1" dirty="0" smtClean="0">
                    <a:latin typeface="하나 L" panose="02020603020101020101" pitchFamily="18" charset="-127"/>
                    <a:ea typeface="하나 L" panose="02020603020101020101" pitchFamily="18" charset="-127"/>
                  </a:endParaRPr>
                </a:p>
                <a:p>
                  <a:pPr algn="ctr"/>
                  <a:r>
                    <a:rPr lang="ko-KR" altLang="en-US" sz="1400" b="1" dirty="0" smtClean="0">
                      <a:latin typeface="하나 L" panose="02020603020101020101" pitchFamily="18" charset="-127"/>
                      <a:ea typeface="하나 L" panose="02020603020101020101" pitchFamily="18" charset="-127"/>
                    </a:rPr>
                    <a:t>조언</a:t>
                  </a:r>
                  <a:endParaRPr lang="en-US" altLang="ko-KR" sz="1400" b="1" dirty="0" smtClean="0">
                    <a:latin typeface="하나 L" panose="02020603020101020101" pitchFamily="18" charset="-127"/>
                    <a:ea typeface="하나 L" panose="02020603020101020101" pitchFamily="18" charset="-127"/>
                  </a:endParaRPr>
                </a:p>
              </p:txBody>
            </p:sp>
          </p:grpSp>
        </p:grpSp>
      </p:grpSp>
      <p:sp>
        <p:nvSpPr>
          <p:cNvPr id="2" name="TextBox 1"/>
          <p:cNvSpPr txBox="1"/>
          <p:nvPr/>
        </p:nvSpPr>
        <p:spPr>
          <a:xfrm>
            <a:off x="138005" y="1319284"/>
            <a:ext cx="5507937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지점의 성과 평가 시 보상 가중치의 조정을 </a:t>
            </a:r>
            <a:endParaRPr lang="en-US" altLang="ko-KR" dirty="0" smtClean="0"/>
          </a:p>
          <a:p>
            <a:r>
              <a:rPr lang="ko-KR" altLang="en-US" dirty="0" smtClean="0"/>
              <a:t>    원하는 지점에 대해 지점의 특성을 설명하는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 자료로 활용</a:t>
            </a:r>
            <a:endParaRPr lang="en-US" altLang="ko-KR" dirty="0" smtClean="0"/>
          </a:p>
        </p:txBody>
      </p:sp>
      <p:cxnSp>
        <p:nvCxnSpPr>
          <p:cNvPr id="4" name="직선 연결선 3"/>
          <p:cNvCxnSpPr/>
          <p:nvPr/>
        </p:nvCxnSpPr>
        <p:spPr>
          <a:xfrm>
            <a:off x="5833969" y="528907"/>
            <a:ext cx="0" cy="606997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/>
          <p:cNvGrpSpPr/>
          <p:nvPr/>
        </p:nvGrpSpPr>
        <p:grpSpPr>
          <a:xfrm>
            <a:off x="6021479" y="774601"/>
            <a:ext cx="5969709" cy="338554"/>
            <a:chOff x="299049" y="4192757"/>
            <a:chExt cx="5970487" cy="338476"/>
          </a:xfrm>
        </p:grpSpPr>
        <p:sp>
          <p:nvSpPr>
            <p:cNvPr id="46" name="TextBox 45"/>
            <p:cNvSpPr txBox="1"/>
            <p:nvPr/>
          </p:nvSpPr>
          <p:spPr>
            <a:xfrm>
              <a:off x="419314" y="4192757"/>
              <a:ext cx="5850222" cy="338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ko-KR" altLang="en-US" sz="1600" b="1" dirty="0" smtClean="0">
                  <a:solidFill>
                    <a:prstClr val="black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이탈고객 마케팅 활용</a:t>
              </a:r>
              <a:endParaRPr lang="en-US" altLang="ko-KR" sz="1600" b="1" dirty="0">
                <a:solidFill>
                  <a:prstClr val="black"/>
                </a:solidFill>
                <a:latin typeface="하나 L" panose="02020603020101020101" pitchFamily="18" charset="-127"/>
                <a:ea typeface="하나 L" panose="02020603020101020101" pitchFamily="18" charset="-127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299049" y="4220314"/>
              <a:ext cx="138023" cy="252665"/>
              <a:chOff x="299568" y="1429451"/>
              <a:chExt cx="138023" cy="252665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99568" y="1532236"/>
                <a:ext cx="138023" cy="149880"/>
              </a:xfrm>
              <a:prstGeom prst="rect">
                <a:avLst/>
              </a:prstGeom>
              <a:solidFill>
                <a:srgbClr val="00A8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A8A8"/>
                  </a:solidFill>
                  <a:latin typeface="하나 L" panose="02020603020101020101" pitchFamily="18" charset="-127"/>
                  <a:ea typeface="하나 L" panose="02020603020101020101" pitchFamily="18" charset="-127"/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300086" y="1429451"/>
                <a:ext cx="136986" cy="64770"/>
              </a:xfrm>
              <a:prstGeom prst="rect">
                <a:avLst/>
              </a:prstGeom>
              <a:solidFill>
                <a:srgbClr val="E601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A8A8"/>
                  </a:solidFill>
                  <a:latin typeface="하나 L" panose="02020603020101020101" pitchFamily="18" charset="-127"/>
                  <a:ea typeface="하나 L" panose="02020603020101020101" pitchFamily="18" charset="-127"/>
                </a:endParaRPr>
              </a:p>
            </p:txBody>
          </p:sp>
        </p:grpSp>
      </p:grpSp>
      <p:sp>
        <p:nvSpPr>
          <p:cNvPr id="50" name="TextBox 49"/>
          <p:cNvSpPr txBox="1"/>
          <p:nvPr/>
        </p:nvSpPr>
        <p:spPr>
          <a:xfrm>
            <a:off x="6268721" y="1312594"/>
            <a:ext cx="531368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영업성과평가팀 이외에 </a:t>
            </a:r>
            <a:r>
              <a:rPr lang="en-US" altLang="ko-KR" dirty="0" smtClean="0"/>
              <a:t>CRM </a:t>
            </a:r>
            <a:r>
              <a:rPr lang="ko-KR" altLang="en-US" dirty="0" smtClean="0"/>
              <a:t>부서</a:t>
            </a:r>
            <a:r>
              <a:rPr lang="en-US" altLang="ko-KR" dirty="0" smtClean="0"/>
              <a:t>,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채널전략부서에서도 활용 가능</a:t>
            </a:r>
            <a:endParaRPr lang="en-US" altLang="ko-KR" dirty="0"/>
          </a:p>
        </p:txBody>
      </p:sp>
      <p:sp>
        <p:nvSpPr>
          <p:cNvPr id="51" name="TextBox 50"/>
          <p:cNvSpPr txBox="1"/>
          <p:nvPr/>
        </p:nvSpPr>
        <p:spPr>
          <a:xfrm>
            <a:off x="6372935" y="117229"/>
            <a:ext cx="5685217" cy="338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en-US" altLang="ko-KR" sz="1600" b="1" dirty="0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[</a:t>
            </a:r>
            <a:r>
              <a:rPr lang="ko-KR" altLang="en-US" sz="1600" b="1" dirty="0" err="1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이탈률을</a:t>
            </a:r>
            <a:r>
              <a:rPr lang="ko-KR" altLang="en-US" sz="1600" b="1" dirty="0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 고려한 </a:t>
            </a:r>
            <a:r>
              <a:rPr lang="ko-KR" altLang="en-US" sz="1600" b="1" dirty="0" err="1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클러스터링</a:t>
            </a:r>
            <a:r>
              <a:rPr lang="en-US" altLang="ko-KR" sz="1600" b="1" dirty="0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]</a:t>
            </a:r>
            <a:endParaRPr lang="en-US" altLang="ko-KR" sz="1600" b="1" dirty="0">
              <a:solidFill>
                <a:schemeClr val="bg2">
                  <a:lumMod val="90000"/>
                </a:schemeClr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201028" y="2282556"/>
            <a:ext cx="5692080" cy="4417115"/>
            <a:chOff x="6384189" y="2170016"/>
            <a:chExt cx="5692080" cy="4417115"/>
          </a:xfrm>
        </p:grpSpPr>
        <p:grpSp>
          <p:nvGrpSpPr>
            <p:cNvPr id="33" name="그룹 32"/>
            <p:cNvGrpSpPr/>
            <p:nvPr/>
          </p:nvGrpSpPr>
          <p:grpSpPr>
            <a:xfrm>
              <a:off x="6384189" y="2170016"/>
              <a:ext cx="5692080" cy="4417115"/>
              <a:chOff x="6506043" y="2244075"/>
              <a:chExt cx="4799266" cy="3573210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6870019" y="5269541"/>
                <a:ext cx="4046983" cy="5477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b="1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이탈 고객 사전 예측</a:t>
                </a:r>
                <a:endParaRPr lang="en-US" altLang="ko-KR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  <a:p>
                <a:r>
                  <a:rPr lang="ko-KR" altLang="en-US" b="1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이탈 방지를 위한 마케팅 활동에 활용</a:t>
                </a:r>
                <a:endParaRPr lang="en-US" altLang="ko-KR" sz="1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grpSp>
            <p:nvGrpSpPr>
              <p:cNvPr id="35" name="그룹 34"/>
              <p:cNvGrpSpPr/>
              <p:nvPr/>
            </p:nvGrpSpPr>
            <p:grpSpPr>
              <a:xfrm>
                <a:off x="6506043" y="2244075"/>
                <a:ext cx="4799266" cy="2723106"/>
                <a:chOff x="6387064" y="1369004"/>
                <a:chExt cx="3359844" cy="2082998"/>
              </a:xfrm>
            </p:grpSpPr>
            <p:sp>
              <p:nvSpPr>
                <p:cNvPr id="38" name="위쪽 화살표 37"/>
                <p:cNvSpPr/>
                <p:nvPr/>
              </p:nvSpPr>
              <p:spPr>
                <a:xfrm>
                  <a:off x="7976619" y="1369004"/>
                  <a:ext cx="1365502" cy="1472206"/>
                </a:xfrm>
                <a:prstGeom prst="upArrow">
                  <a:avLst>
                    <a:gd name="adj1" fmla="val 44665"/>
                    <a:gd name="adj2" fmla="val 50667"/>
                  </a:avLst>
                </a:prstGeom>
                <a:solidFill>
                  <a:srgbClr val="34AAA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pic>
              <p:nvPicPr>
                <p:cNvPr id="40" name="Picture 6" descr="customer icon에 대한 이미지 검색결과"/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9710" t="66687" r="19856" b="-227"/>
                <a:stretch/>
              </p:blipFill>
              <p:spPr bwMode="auto">
                <a:xfrm>
                  <a:off x="8058469" y="2057398"/>
                  <a:ext cx="1186934" cy="125714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1" name="TextBox 40"/>
                <p:cNvSpPr txBox="1"/>
                <p:nvPr/>
              </p:nvSpPr>
              <p:spPr>
                <a:xfrm>
                  <a:off x="6387064" y="3280597"/>
                  <a:ext cx="1832717" cy="1714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>
                      <a:solidFill>
                        <a:srgbClr val="3B3838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RETAIN EXISTING CUSTOMER</a:t>
                  </a:r>
                  <a:endParaRPr lang="ko-KR" altLang="en-US" sz="1200" dirty="0">
                    <a:solidFill>
                      <a:srgbClr val="3B3838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8058469" y="3262505"/>
                  <a:ext cx="1688439" cy="1714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>
                      <a:solidFill>
                        <a:srgbClr val="3B3838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ACQUIRE NEW CUSTOMER</a:t>
                  </a:r>
                  <a:endParaRPr lang="ko-KR" altLang="en-US" sz="1200" dirty="0">
                    <a:solidFill>
                      <a:srgbClr val="3B3838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8143589" y="1582765"/>
                  <a:ext cx="1016694" cy="4570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COST</a:t>
                  </a:r>
                </a:p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400 – 500%</a:t>
                  </a:r>
                </a:p>
                <a:p>
                  <a:pPr algn="ctr"/>
                  <a:r>
                    <a:rPr lang="en-US" altLang="ko-KR" sz="1400" dirty="0">
                      <a:solidFill>
                        <a:schemeClr val="bg1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MORE</a:t>
                  </a:r>
                  <a:endParaRPr lang="ko-KR" altLang="en-US" sz="1400" dirty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</p:grpSp>
        </p:grpSp>
        <p:pic>
          <p:nvPicPr>
            <p:cNvPr id="52" name="Picture 4" descr="https://feedzai.com/wp-content/uploads/2016/08/People-icons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554" r="40583" b="67259"/>
            <a:stretch/>
          </p:blipFill>
          <p:spPr bwMode="auto">
            <a:xfrm>
              <a:off x="6535094" y="3285004"/>
              <a:ext cx="1904814" cy="1975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7393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2052407" y="111650"/>
            <a:ext cx="138006" cy="332562"/>
          </a:xfrm>
          <a:prstGeom prst="rect">
            <a:avLst/>
          </a:prstGeom>
          <a:solidFill>
            <a:srgbClr val="D4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>
              <a:solidFill>
                <a:srgbClr val="00A8A8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299011" y="730878"/>
            <a:ext cx="5969709" cy="338554"/>
            <a:chOff x="299049" y="4192757"/>
            <a:chExt cx="5970487" cy="338476"/>
          </a:xfrm>
        </p:grpSpPr>
        <p:sp>
          <p:nvSpPr>
            <p:cNvPr id="30" name="TextBox 29"/>
            <p:cNvSpPr txBox="1"/>
            <p:nvPr/>
          </p:nvSpPr>
          <p:spPr>
            <a:xfrm>
              <a:off x="419314" y="4192757"/>
              <a:ext cx="5850222" cy="338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ko-KR" altLang="en-US" sz="1600" b="1" dirty="0" smtClean="0">
                  <a:solidFill>
                    <a:prstClr val="black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프로젝트 제안</a:t>
              </a:r>
              <a:endParaRPr lang="en-US" altLang="ko-KR" sz="1600" b="1" dirty="0">
                <a:solidFill>
                  <a:prstClr val="black"/>
                </a:solidFill>
                <a:latin typeface="하나 L" panose="02020603020101020101" pitchFamily="18" charset="-127"/>
                <a:ea typeface="하나 L" panose="02020603020101020101" pitchFamily="18" charset="-127"/>
              </a:endParaRPr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299049" y="4220314"/>
              <a:ext cx="138023" cy="252665"/>
              <a:chOff x="299568" y="1429451"/>
              <a:chExt cx="138023" cy="252665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299568" y="1532236"/>
                <a:ext cx="138023" cy="149880"/>
              </a:xfrm>
              <a:prstGeom prst="rect">
                <a:avLst/>
              </a:prstGeom>
              <a:solidFill>
                <a:srgbClr val="00A8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A8A8"/>
                  </a:solidFill>
                  <a:latin typeface="하나 L" panose="02020603020101020101" pitchFamily="18" charset="-127"/>
                  <a:ea typeface="하나 L" panose="02020603020101020101" pitchFamily="18" charset="-127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300086" y="1429451"/>
                <a:ext cx="136986" cy="64770"/>
              </a:xfrm>
              <a:prstGeom prst="rect">
                <a:avLst/>
              </a:prstGeom>
              <a:solidFill>
                <a:srgbClr val="E601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A8A8"/>
                  </a:solidFill>
                  <a:latin typeface="하나 L" panose="02020603020101020101" pitchFamily="18" charset="-127"/>
                  <a:ea typeface="하나 L" panose="02020603020101020101" pitchFamily="18" charset="-127"/>
                </a:endParaRPr>
              </a:p>
            </p:txBody>
          </p:sp>
        </p:grpSp>
      </p:grp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E90A-435B-40DA-BA28-1461FC8170D1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060613" y="1970142"/>
            <a:ext cx="1002302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800" b="1" dirty="0" smtClean="0">
                <a:solidFill>
                  <a:prstClr val="black"/>
                </a:solidFill>
                <a:latin typeface="하나 L" pitchFamily="18" charset="-127"/>
                <a:ea typeface="하나 L" pitchFamily="18" charset="-127"/>
              </a:rPr>
              <a:t> 모델 보수 기간 </a:t>
            </a:r>
            <a:r>
              <a:rPr lang="en-US" altLang="ko-KR" sz="2800" b="1" dirty="0" smtClean="0">
                <a:solidFill>
                  <a:prstClr val="black"/>
                </a:solidFill>
                <a:latin typeface="하나 L" pitchFamily="18" charset="-127"/>
                <a:ea typeface="하나 L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2800" b="1" dirty="0" smtClean="0">
                <a:solidFill>
                  <a:prstClr val="black"/>
                </a:solidFill>
                <a:latin typeface="하나 L" pitchFamily="18" charset="-127"/>
                <a:ea typeface="하나 L" pitchFamily="18" charset="-127"/>
                <a:sym typeface="Wingdings" panose="05000000000000000000" pitchFamily="2" charset="2"/>
              </a:rPr>
              <a:t>인터넷 전문 은행 등 변화하는 금융 환경</a:t>
            </a:r>
            <a:endParaRPr lang="en-US" altLang="ko-KR" sz="2800" b="1" dirty="0" smtClean="0">
              <a:solidFill>
                <a:prstClr val="black"/>
              </a:solidFill>
              <a:latin typeface="하나 L" pitchFamily="18" charset="-127"/>
              <a:ea typeface="하나 L" pitchFamily="18" charset="-127"/>
            </a:endParaRPr>
          </a:p>
          <a:p>
            <a:pPr marL="457200" lvl="0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800" b="1" dirty="0" smtClean="0">
                <a:latin typeface="하나 L" pitchFamily="18" charset="-127"/>
                <a:ea typeface="하나 L" pitchFamily="18" charset="-127"/>
              </a:rPr>
              <a:t>고객 이탈 유형 고려 </a:t>
            </a:r>
            <a:r>
              <a:rPr lang="en-US" altLang="ko-KR" sz="2800" b="1" dirty="0" smtClean="0">
                <a:latin typeface="하나 L" pitchFamily="18" charset="-127"/>
                <a:ea typeface="하나 L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2800" b="1" dirty="0" smtClean="0">
                <a:latin typeface="하나 L" pitchFamily="18" charset="-127"/>
                <a:ea typeface="하나 L" pitchFamily="18" charset="-127"/>
                <a:sym typeface="Wingdings" panose="05000000000000000000" pitchFamily="2" charset="2"/>
              </a:rPr>
              <a:t>고객 이탈이 통폐합 </a:t>
            </a:r>
            <a:r>
              <a:rPr lang="ko-KR" altLang="en-US" sz="2800" b="1" dirty="0">
                <a:latin typeface="하나 L" pitchFamily="18" charset="-127"/>
                <a:ea typeface="하나 L" pitchFamily="18" charset="-127"/>
                <a:sym typeface="Wingdings" panose="05000000000000000000" pitchFamily="2" charset="2"/>
              </a:rPr>
              <a:t>때</a:t>
            </a:r>
            <a:r>
              <a:rPr lang="ko-KR" altLang="en-US" sz="2800" b="1" dirty="0" smtClean="0">
                <a:latin typeface="하나 L" pitchFamily="18" charset="-127"/>
                <a:ea typeface="하나 L" pitchFamily="18" charset="-127"/>
                <a:sym typeface="Wingdings" panose="05000000000000000000" pitchFamily="2" charset="2"/>
              </a:rPr>
              <a:t>문인지 고려</a:t>
            </a:r>
            <a:endParaRPr lang="en-US" altLang="ko-KR" sz="2800" b="1" dirty="0" smtClean="0">
              <a:latin typeface="하나 L" pitchFamily="18" charset="-127"/>
              <a:ea typeface="하나 L" pitchFamily="18" charset="-127"/>
              <a:sym typeface="Wingdings" panose="05000000000000000000" pitchFamily="2" charset="2"/>
            </a:endParaRPr>
          </a:p>
          <a:p>
            <a:pPr marL="457200" lvl="0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800" b="1" dirty="0" smtClean="0">
                <a:latin typeface="하나 L" pitchFamily="18" charset="-127"/>
                <a:ea typeface="하나 L" pitchFamily="18" charset="-127"/>
                <a:sym typeface="Wingdings" panose="05000000000000000000" pitchFamily="2" charset="2"/>
              </a:rPr>
              <a:t>연구 일반화 문제 </a:t>
            </a:r>
            <a:r>
              <a:rPr lang="en-US" altLang="ko-KR" sz="2800" b="1" dirty="0" smtClean="0">
                <a:latin typeface="하나 L" pitchFamily="18" charset="-127"/>
                <a:ea typeface="하나 L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2800" b="1" dirty="0" smtClean="0">
                <a:latin typeface="하나 L" pitchFamily="18" charset="-127"/>
                <a:ea typeface="하나 L" pitchFamily="18" charset="-127"/>
                <a:sym typeface="Wingdings" panose="05000000000000000000" pitchFamily="2" charset="2"/>
              </a:rPr>
              <a:t>하나은행 데이터만 이용</a:t>
            </a:r>
            <a:endParaRPr lang="en-US" altLang="ko-KR" sz="2800" b="1" dirty="0" smtClean="0">
              <a:latin typeface="하나 L" pitchFamily="18" charset="-127"/>
              <a:ea typeface="하나 L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0" y="215417"/>
            <a:ext cx="138006" cy="355569"/>
          </a:xfrm>
          <a:prstGeom prst="rect">
            <a:avLst/>
          </a:prstGeom>
          <a:solidFill>
            <a:srgbClr val="00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A8A8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2052407" y="111650"/>
            <a:ext cx="138006" cy="332562"/>
          </a:xfrm>
          <a:prstGeom prst="rect">
            <a:avLst/>
          </a:prstGeom>
          <a:solidFill>
            <a:srgbClr val="D4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>
              <a:solidFill>
                <a:srgbClr val="00A8A8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8005" y="182893"/>
            <a:ext cx="4847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프로젝트 향후 과제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72935" y="117229"/>
            <a:ext cx="5685217" cy="338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en-US" altLang="ko-KR" sz="1600" b="1" dirty="0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[</a:t>
            </a:r>
            <a:r>
              <a:rPr lang="ko-KR" altLang="en-US" sz="1600" b="1" dirty="0" err="1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이탈률을</a:t>
            </a:r>
            <a:r>
              <a:rPr lang="ko-KR" altLang="en-US" sz="1600" b="1" dirty="0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 고려한 </a:t>
            </a:r>
            <a:r>
              <a:rPr lang="ko-KR" altLang="en-US" sz="1600" b="1" dirty="0" err="1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클러스터링</a:t>
            </a:r>
            <a:r>
              <a:rPr lang="en-US" altLang="ko-KR" sz="1600" b="1" dirty="0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]</a:t>
            </a:r>
            <a:endParaRPr lang="en-US" altLang="ko-KR" sz="1600" b="1" dirty="0">
              <a:solidFill>
                <a:schemeClr val="bg2">
                  <a:lumMod val="90000"/>
                </a:schemeClr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550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0" y="0"/>
            <a:ext cx="7731889" cy="6859588"/>
          </a:xfrm>
          <a:prstGeom prst="rect">
            <a:avLst/>
          </a:prstGeom>
          <a:solidFill>
            <a:srgbClr val="007C96"/>
          </a:solidFill>
          <a:ln>
            <a:solidFill>
              <a:srgbClr val="007C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372810" y="-11575"/>
            <a:ext cx="2558005" cy="152785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03630" y="152189"/>
            <a:ext cx="1296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 smtClean="0">
                <a:solidFill>
                  <a:srgbClr val="007C96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01</a:t>
            </a:r>
            <a:endParaRPr lang="ko-KR" altLang="en-US" b="1" dirty="0">
              <a:solidFill>
                <a:srgbClr val="007C96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22" name="제목 1"/>
          <p:cNvSpPr>
            <a:spLocks noGrp="1"/>
          </p:cNvSpPr>
          <p:nvPr>
            <p:ph type="title"/>
          </p:nvPr>
        </p:nvSpPr>
        <p:spPr>
          <a:xfrm>
            <a:off x="797792" y="1985624"/>
            <a:ext cx="6616699" cy="1805214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b="1" dirty="0" smtClean="0">
                <a:solidFill>
                  <a:srgbClr val="FFFFFF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프로젝트 배경</a:t>
            </a:r>
            <a:endParaRPr lang="ko-KR" altLang="en-US" sz="6000" b="1" dirty="0">
              <a:solidFill>
                <a:srgbClr val="FFFFFF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23" name="텍스트 개체 틀 2"/>
          <p:cNvSpPr txBox="1">
            <a:spLocks/>
          </p:cNvSpPr>
          <p:nvPr/>
        </p:nvSpPr>
        <p:spPr>
          <a:xfrm>
            <a:off x="2306312" y="4279029"/>
            <a:ext cx="4527933" cy="1698469"/>
          </a:xfrm>
          <a:prstGeom prst="rect">
            <a:avLst/>
          </a:prstGeom>
        </p:spPr>
        <p:txBody>
          <a:bodyPr vert="horz" lIns="94558" tIns="47279" rIns="94558" bIns="47279" rtlCol="0" anchor="ctr"/>
          <a:lstStyle>
            <a:defPPr>
              <a:defRPr lang="ko-KR"/>
            </a:defPPr>
            <a:lvl1pPr marL="0" algn="l" defTabSz="945581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72791" algn="l" defTabSz="945581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581" algn="l" defTabSz="945581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372" algn="l" defTabSz="945581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162" algn="l" defTabSz="945581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3953" algn="l" defTabSz="945581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6743" algn="l" defTabSz="945581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09534" algn="l" defTabSz="945581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2324" algn="l" defTabSz="945581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2000" dirty="0" smtClean="0">
                <a:solidFill>
                  <a:srgbClr val="FFFFFF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통폐합으로 인한 평가 </a:t>
            </a:r>
            <a:r>
              <a:rPr lang="en-US" altLang="ko-KR" sz="2000" dirty="0" smtClean="0">
                <a:solidFill>
                  <a:srgbClr val="FFFFFF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ISSUE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2436964" y="4279028"/>
            <a:ext cx="3070310" cy="0"/>
          </a:xfrm>
          <a:prstGeom prst="line">
            <a:avLst/>
          </a:prstGeom>
          <a:ln w="12700">
            <a:solidFill>
              <a:srgbClr val="D8E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436964" y="5977498"/>
            <a:ext cx="3070310" cy="0"/>
          </a:xfrm>
          <a:prstGeom prst="line">
            <a:avLst/>
          </a:prstGeom>
          <a:ln w="12700">
            <a:solidFill>
              <a:srgbClr val="D8E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E90A-435B-40DA-BA28-1461FC8170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86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rgbClr val="007C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2786856" y="2527187"/>
            <a:ext cx="6616699" cy="1805214"/>
          </a:xfrm>
        </p:spPr>
        <p:txBody>
          <a:bodyPr>
            <a:noAutofit/>
          </a:bodyPr>
          <a:lstStyle/>
          <a:p>
            <a:pPr algn="ctr"/>
            <a:r>
              <a:rPr lang="en-US" altLang="ko-KR" sz="6600" b="1" dirty="0" smtClean="0">
                <a:solidFill>
                  <a:srgbClr val="FFFFFF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Thank you</a:t>
            </a:r>
            <a:br>
              <a:rPr lang="en-US" altLang="ko-KR" sz="6600" b="1" dirty="0" smtClean="0">
                <a:solidFill>
                  <a:srgbClr val="FFFFFF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</a:br>
            <a:r>
              <a:rPr lang="en-US" altLang="ko-KR" sz="6600" b="1" dirty="0" smtClean="0">
                <a:solidFill>
                  <a:srgbClr val="FFFFFF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Q &amp; A</a:t>
            </a:r>
            <a:endParaRPr lang="ko-KR" altLang="en-US" sz="6600" b="1" dirty="0">
              <a:solidFill>
                <a:srgbClr val="FFFFFF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646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0" y="215417"/>
            <a:ext cx="138006" cy="355569"/>
          </a:xfrm>
          <a:prstGeom prst="rect">
            <a:avLst/>
          </a:prstGeom>
          <a:solidFill>
            <a:srgbClr val="00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A8A8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05197" y="105580"/>
            <a:ext cx="5685217" cy="338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[</a:t>
            </a:r>
            <a:r>
              <a:rPr lang="ko-KR" altLang="en-US" sz="1600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통폐합점 대상 활동 손님 추정 이탈률 예측 알고리즘 개발</a:t>
            </a:r>
            <a:r>
              <a:rPr lang="en-US" altLang="ko-KR" sz="1600" dirty="0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]</a:t>
            </a:r>
            <a:endParaRPr lang="en-US" altLang="ko-KR" sz="1600" dirty="0">
              <a:solidFill>
                <a:schemeClr val="bg2">
                  <a:lumMod val="90000"/>
                </a:schemeClr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2052407" y="111650"/>
            <a:ext cx="138006" cy="332562"/>
          </a:xfrm>
          <a:prstGeom prst="rect">
            <a:avLst/>
          </a:prstGeom>
          <a:solidFill>
            <a:srgbClr val="D4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>
              <a:solidFill>
                <a:srgbClr val="00A8A8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299011" y="730878"/>
            <a:ext cx="5969709" cy="338554"/>
            <a:chOff x="299049" y="4192757"/>
            <a:chExt cx="5970487" cy="338476"/>
          </a:xfrm>
        </p:grpSpPr>
        <p:sp>
          <p:nvSpPr>
            <p:cNvPr id="30" name="TextBox 29"/>
            <p:cNvSpPr txBox="1"/>
            <p:nvPr/>
          </p:nvSpPr>
          <p:spPr>
            <a:xfrm>
              <a:off x="419314" y="4192757"/>
              <a:ext cx="5850222" cy="338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ko-KR" sz="1600" b="1" dirty="0" smtClean="0">
                  <a:solidFill>
                    <a:prstClr val="black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Hierarchical Clustering </a:t>
              </a:r>
              <a:r>
                <a:rPr lang="ko-KR" altLang="en-US" sz="1600" b="1" dirty="0" smtClean="0">
                  <a:solidFill>
                    <a:prstClr val="black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결과</a:t>
              </a:r>
              <a:endParaRPr lang="en-US" altLang="ko-KR" sz="1600" b="1" dirty="0">
                <a:solidFill>
                  <a:prstClr val="black"/>
                </a:solidFill>
                <a:latin typeface="하나 L" panose="02020603020101020101" pitchFamily="18" charset="-127"/>
                <a:ea typeface="하나 L" panose="02020603020101020101" pitchFamily="18" charset="-127"/>
              </a:endParaRPr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299049" y="4220314"/>
              <a:ext cx="138023" cy="252665"/>
              <a:chOff x="299568" y="1429451"/>
              <a:chExt cx="138023" cy="252665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299568" y="1532236"/>
                <a:ext cx="138023" cy="149880"/>
              </a:xfrm>
              <a:prstGeom prst="rect">
                <a:avLst/>
              </a:prstGeom>
              <a:solidFill>
                <a:srgbClr val="00A8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A8A8"/>
                  </a:solidFill>
                  <a:latin typeface="하나 L" panose="02020603020101020101" pitchFamily="18" charset="-127"/>
                  <a:ea typeface="하나 L" panose="02020603020101020101" pitchFamily="18" charset="-127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300086" y="1429451"/>
                <a:ext cx="136986" cy="64770"/>
              </a:xfrm>
              <a:prstGeom prst="rect">
                <a:avLst/>
              </a:prstGeom>
              <a:solidFill>
                <a:srgbClr val="E601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A8A8"/>
                  </a:solidFill>
                  <a:latin typeface="하나 L" panose="02020603020101020101" pitchFamily="18" charset="-127"/>
                  <a:ea typeface="하나 L" panose="02020603020101020101" pitchFamily="18" charset="-127"/>
                </a:endParaRPr>
              </a:p>
            </p:txBody>
          </p:sp>
        </p:grpSp>
      </p:grp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E90A-435B-40DA-BA28-1461FC8170D1}" type="slidenum">
              <a:rPr lang="ko-KR" altLang="en-US" smtClean="0"/>
              <a:t>31</a:t>
            </a:fld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368011" y="1098868"/>
          <a:ext cx="11061988" cy="480663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80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0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02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0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02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02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802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866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FFFFFF"/>
                          </a:solidFill>
                          <a:latin typeface="하나 M" pitchFamily="18" charset="-127"/>
                          <a:ea typeface="하나 M" pitchFamily="18" charset="-127"/>
                        </a:rPr>
                        <a:t>Clustering</a:t>
                      </a:r>
                      <a:endParaRPr lang="ko-KR" altLang="en-US" sz="1600" b="1" dirty="0">
                        <a:solidFill>
                          <a:srgbClr val="FFFFFF"/>
                        </a:solidFill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anchor="ctr">
                    <a:solidFill>
                      <a:srgbClr val="00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FFFFFF"/>
                          </a:solidFill>
                          <a:latin typeface="하나 M" pitchFamily="18" charset="-127"/>
                          <a:ea typeface="하나 M" pitchFamily="18" charset="-127"/>
                        </a:rPr>
                        <a:t>500m </a:t>
                      </a:r>
                      <a:r>
                        <a:rPr lang="ko-KR" altLang="en-US" sz="1600" b="1" dirty="0" smtClean="0">
                          <a:solidFill>
                            <a:srgbClr val="FFFFFF"/>
                          </a:solidFill>
                          <a:latin typeface="하나 M" pitchFamily="18" charset="-127"/>
                          <a:ea typeface="하나 M" pitchFamily="18" charset="-127"/>
                        </a:rPr>
                        <a:t>이내</a:t>
                      </a:r>
                      <a:endParaRPr lang="ko-KR" altLang="en-US" sz="1600" b="1" dirty="0">
                        <a:solidFill>
                          <a:srgbClr val="FFFFFF"/>
                        </a:solidFill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anchor="ctr">
                    <a:solidFill>
                      <a:srgbClr val="00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FFFFFF"/>
                          </a:solidFill>
                          <a:latin typeface="하나 M" pitchFamily="18" charset="-127"/>
                          <a:ea typeface="하나 M" pitchFamily="18" charset="-127"/>
                        </a:rPr>
                        <a:t>1km </a:t>
                      </a:r>
                      <a:r>
                        <a:rPr lang="ko-KR" altLang="en-US" sz="1600" b="1" dirty="0" smtClean="0">
                          <a:solidFill>
                            <a:srgbClr val="FFFFFF"/>
                          </a:solidFill>
                          <a:latin typeface="하나 M" pitchFamily="18" charset="-127"/>
                          <a:ea typeface="하나 M" pitchFamily="18" charset="-127"/>
                        </a:rPr>
                        <a:t>이내</a:t>
                      </a:r>
                      <a:endParaRPr lang="ko-KR" altLang="en-US" sz="1600" b="1" dirty="0">
                        <a:solidFill>
                          <a:srgbClr val="FFFFFF"/>
                        </a:solidFill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anchor="ctr">
                    <a:solidFill>
                      <a:srgbClr val="00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FFFFFF"/>
                          </a:solidFill>
                          <a:latin typeface="하나 M" pitchFamily="18" charset="-127"/>
                          <a:ea typeface="하나 M" pitchFamily="18" charset="-127"/>
                        </a:rPr>
                        <a:t>2km</a:t>
                      </a:r>
                      <a:r>
                        <a:rPr lang="en-US" altLang="ko-KR" sz="1600" b="1" baseline="0" dirty="0" smtClean="0">
                          <a:solidFill>
                            <a:srgbClr val="FFFFFF"/>
                          </a:solidFill>
                          <a:latin typeface="하나 M" pitchFamily="18" charset="-127"/>
                          <a:ea typeface="하나 M" pitchFamily="18" charset="-127"/>
                        </a:rPr>
                        <a:t> </a:t>
                      </a:r>
                      <a:r>
                        <a:rPr lang="ko-KR" altLang="en-US" sz="1600" b="1" baseline="0" dirty="0" smtClean="0">
                          <a:solidFill>
                            <a:srgbClr val="FFFFFF"/>
                          </a:solidFill>
                          <a:latin typeface="하나 M" pitchFamily="18" charset="-127"/>
                          <a:ea typeface="하나 M" pitchFamily="18" charset="-127"/>
                        </a:rPr>
                        <a:t>이내</a:t>
                      </a:r>
                      <a:endParaRPr lang="ko-KR" altLang="en-US" sz="1600" b="1" dirty="0">
                        <a:solidFill>
                          <a:srgbClr val="FFFFFF"/>
                        </a:solidFill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anchor="ctr">
                    <a:solidFill>
                      <a:srgbClr val="00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FFFFFF"/>
                          </a:solidFill>
                          <a:latin typeface="하나 M" pitchFamily="18" charset="-127"/>
                          <a:ea typeface="하나 M" pitchFamily="18" charset="-127"/>
                        </a:rPr>
                        <a:t>3km </a:t>
                      </a:r>
                      <a:r>
                        <a:rPr lang="ko-KR" altLang="en-US" sz="1600" b="1" dirty="0" smtClean="0">
                          <a:solidFill>
                            <a:srgbClr val="FFFFFF"/>
                          </a:solidFill>
                          <a:latin typeface="하나 M" pitchFamily="18" charset="-127"/>
                          <a:ea typeface="하나 M" pitchFamily="18" charset="-127"/>
                        </a:rPr>
                        <a:t>이내</a:t>
                      </a:r>
                      <a:endParaRPr lang="ko-KR" altLang="en-US" sz="1600" b="1" dirty="0">
                        <a:solidFill>
                          <a:srgbClr val="FFFFFF"/>
                        </a:solidFill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anchor="ctr">
                    <a:solidFill>
                      <a:srgbClr val="00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FFFFFF"/>
                          </a:solidFill>
                          <a:latin typeface="하나 M" pitchFamily="18" charset="-127"/>
                          <a:ea typeface="하나 M" pitchFamily="18" charset="-127"/>
                        </a:rPr>
                        <a:t>5km</a:t>
                      </a:r>
                      <a:r>
                        <a:rPr lang="ko-KR" altLang="en-US" sz="1600" b="1" dirty="0" smtClean="0">
                          <a:solidFill>
                            <a:srgbClr val="FFFFFF"/>
                          </a:solidFill>
                          <a:latin typeface="하나 M" pitchFamily="18" charset="-127"/>
                          <a:ea typeface="하나 M" pitchFamily="18" charset="-127"/>
                        </a:rPr>
                        <a:t>이내</a:t>
                      </a:r>
                      <a:r>
                        <a:rPr lang="en-US" altLang="ko-KR" sz="1600" b="1" dirty="0" smtClean="0">
                          <a:solidFill>
                            <a:srgbClr val="FFFFFF"/>
                          </a:solidFill>
                          <a:latin typeface="하나 M" pitchFamily="18" charset="-127"/>
                          <a:ea typeface="하나 M" pitchFamily="18" charset="-127"/>
                        </a:rPr>
                        <a:t>/</a:t>
                      </a:r>
                      <a:r>
                        <a:rPr lang="ko-KR" altLang="en-US" sz="1600" b="1" dirty="0" smtClean="0">
                          <a:solidFill>
                            <a:srgbClr val="FFFFFF"/>
                          </a:solidFill>
                          <a:latin typeface="하나 M" pitchFamily="18" charset="-127"/>
                          <a:ea typeface="하나 M" pitchFamily="18" charset="-127"/>
                        </a:rPr>
                        <a:t>초과</a:t>
                      </a:r>
                      <a:endParaRPr lang="ko-KR" altLang="en-US" sz="1600" b="1" dirty="0">
                        <a:solidFill>
                          <a:srgbClr val="FFFFFF"/>
                        </a:solidFill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anchor="ctr">
                    <a:solidFill>
                      <a:srgbClr val="00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rgbClr val="FFFFFF"/>
                          </a:solidFill>
                          <a:latin typeface="하나 M" pitchFamily="18" charset="-127"/>
                          <a:ea typeface="하나 M" pitchFamily="18" charset="-127"/>
                        </a:rPr>
                        <a:t>합계</a:t>
                      </a:r>
                      <a:endParaRPr lang="ko-KR" altLang="en-US" sz="1600" b="1" dirty="0">
                        <a:solidFill>
                          <a:srgbClr val="FFFFFF"/>
                        </a:solidFill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anchor="ctr">
                    <a:solidFill>
                      <a:srgbClr val="00A8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6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하나 M" pitchFamily="18" charset="-127"/>
                          <a:ea typeface="하나 M" pitchFamily="18" charset="-127"/>
                        </a:rPr>
                        <a:t>1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하나 M" pitchFamily="18" charset="-127"/>
                          <a:ea typeface="하나 M" pitchFamily="18" charset="-127"/>
                        </a:rPr>
                        <a:t>번 군집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45581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하나 M" pitchFamily="18" charset="-127"/>
                          <a:ea typeface="하나 M" pitchFamily="18" charset="-127"/>
                        </a:rPr>
                        <a:t>10 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하나 M" pitchFamily="18" charset="-127"/>
                          <a:ea typeface="하나 M" pitchFamily="18" charset="-127"/>
                        </a:rPr>
                        <a:t>지점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45581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하나 M" pitchFamily="18" charset="-127"/>
                          <a:ea typeface="하나 M" pitchFamily="18" charset="-127"/>
                        </a:rPr>
                        <a:t>6 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하나 M" pitchFamily="18" charset="-127"/>
                          <a:ea typeface="하나 M" pitchFamily="18" charset="-127"/>
                        </a:rPr>
                        <a:t>지점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45581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E60146"/>
                          </a:solidFill>
                          <a:latin typeface="하나 M" pitchFamily="18" charset="-127"/>
                          <a:ea typeface="하나 M" pitchFamily="18" charset="-127"/>
                        </a:rPr>
                        <a:t>7</a:t>
                      </a:r>
                      <a:r>
                        <a:rPr lang="ko-KR" altLang="en-US" sz="1600" b="1" baseline="0" dirty="0" smtClean="0">
                          <a:solidFill>
                            <a:srgbClr val="E60146"/>
                          </a:solidFill>
                          <a:latin typeface="하나 M" pitchFamily="18" charset="-127"/>
                          <a:ea typeface="하나 M" pitchFamily="18" charset="-127"/>
                        </a:rPr>
                        <a:t> 지점</a:t>
                      </a:r>
                      <a:endParaRPr lang="ko-KR" altLang="en-US" sz="1600" b="1" dirty="0" smtClean="0">
                        <a:solidFill>
                          <a:srgbClr val="E60146"/>
                        </a:solidFill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45581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하나 M" pitchFamily="18" charset="-127"/>
                          <a:ea typeface="하나 M" pitchFamily="18" charset="-127"/>
                        </a:rPr>
                        <a:t>2 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하나 M" pitchFamily="18" charset="-127"/>
                          <a:ea typeface="하나 M" pitchFamily="18" charset="-127"/>
                        </a:rPr>
                        <a:t>지점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45581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하나 M" pitchFamily="18" charset="-127"/>
                          <a:ea typeface="하나 M" pitchFamily="18" charset="-127"/>
                        </a:rPr>
                        <a:t>1 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하나 M" pitchFamily="18" charset="-127"/>
                          <a:ea typeface="하나 M" pitchFamily="18" charset="-127"/>
                        </a:rPr>
                        <a:t>지점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45581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하나 M" pitchFamily="18" charset="-127"/>
                          <a:ea typeface="하나 M" pitchFamily="18" charset="-127"/>
                        </a:rPr>
                        <a:t>42 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하나 M" pitchFamily="18" charset="-127"/>
                          <a:ea typeface="하나 M" pitchFamily="18" charset="-127"/>
                        </a:rPr>
                        <a:t>지점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6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하나 M" pitchFamily="18" charset="-127"/>
                          <a:ea typeface="하나 M" pitchFamily="18" charset="-127"/>
                        </a:rPr>
                        <a:t>2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하나 M" pitchFamily="18" charset="-127"/>
                          <a:ea typeface="하나 M" pitchFamily="18" charset="-127"/>
                        </a:rPr>
                        <a:t>번 군집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effectLst/>
                          <a:latin typeface="하나 M" pitchFamily="18" charset="-127"/>
                          <a:ea typeface="하나 M" pitchFamily="18" charset="-127"/>
                        </a:rPr>
                        <a:t>3 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effectLst/>
                          <a:latin typeface="하나 M" pitchFamily="18" charset="-127"/>
                          <a:ea typeface="하나 M" pitchFamily="18" charset="-127"/>
                        </a:rPr>
                        <a:t>지점</a:t>
                      </a:r>
                      <a:endParaRPr lang="en-US" altLang="ko-KR" sz="1600" b="1" dirty="0">
                        <a:solidFill>
                          <a:schemeClr val="tx1"/>
                        </a:solidFill>
                        <a:effectLst/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marL="57150" marR="0" marT="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effectLst/>
                          <a:latin typeface="하나 M" pitchFamily="18" charset="-127"/>
                          <a:ea typeface="하나 M" pitchFamily="18" charset="-127"/>
                        </a:rPr>
                        <a:t>3 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effectLst/>
                          <a:latin typeface="하나 M" pitchFamily="18" charset="-127"/>
                          <a:ea typeface="하나 M" pitchFamily="18" charset="-127"/>
                        </a:rPr>
                        <a:t>지점</a:t>
                      </a:r>
                      <a:endParaRPr lang="en-US" altLang="ko-KR" sz="1600" b="1" dirty="0">
                        <a:solidFill>
                          <a:schemeClr val="tx1"/>
                        </a:solidFill>
                        <a:effectLst/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marL="57150" marR="0" marT="0" marB="76200" anchor="ctr"/>
                </a:tc>
                <a:tc>
                  <a:txBody>
                    <a:bodyPr/>
                    <a:lstStyle/>
                    <a:p>
                      <a:pPr marL="0" indent="0" algn="ctr" fontAlgn="t">
                        <a:buNone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effectLst/>
                          <a:latin typeface="하나 M" pitchFamily="18" charset="-127"/>
                          <a:ea typeface="하나 M" pitchFamily="18" charset="-127"/>
                        </a:rPr>
                        <a:t>2 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effectLst/>
                          <a:latin typeface="하나 M" pitchFamily="18" charset="-127"/>
                          <a:ea typeface="하나 M" pitchFamily="18" charset="-127"/>
                        </a:rPr>
                        <a:t>지점</a:t>
                      </a:r>
                      <a:endParaRPr lang="en-US" altLang="ko-KR" sz="1600" b="1" dirty="0">
                        <a:solidFill>
                          <a:schemeClr val="tx1"/>
                        </a:solidFill>
                        <a:effectLst/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marL="57150" marR="0" marT="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1" dirty="0" smtClean="0">
                          <a:solidFill>
                            <a:srgbClr val="E60146"/>
                          </a:solidFill>
                          <a:effectLst/>
                          <a:latin typeface="하나 M" pitchFamily="18" charset="-127"/>
                          <a:ea typeface="하나 M" pitchFamily="18" charset="-127"/>
                        </a:rPr>
                        <a:t>0 </a:t>
                      </a:r>
                      <a:r>
                        <a:rPr lang="ko-KR" altLang="en-US" sz="1600" b="1" dirty="0" smtClean="0">
                          <a:solidFill>
                            <a:srgbClr val="E60146"/>
                          </a:solidFill>
                          <a:effectLst/>
                          <a:latin typeface="하나 M" pitchFamily="18" charset="-127"/>
                          <a:ea typeface="하나 M" pitchFamily="18" charset="-127"/>
                        </a:rPr>
                        <a:t>지점</a:t>
                      </a:r>
                      <a:endParaRPr lang="en-US" altLang="ko-KR" sz="1600" b="1" dirty="0">
                        <a:solidFill>
                          <a:srgbClr val="E60146"/>
                        </a:solidFill>
                        <a:effectLst/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marL="57150" marR="0" marT="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effectLst/>
                          <a:latin typeface="하나 M" pitchFamily="18" charset="-127"/>
                          <a:ea typeface="하나 M" pitchFamily="18" charset="-127"/>
                        </a:rPr>
                        <a:t>0 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effectLst/>
                          <a:latin typeface="하나 M" pitchFamily="18" charset="-127"/>
                          <a:ea typeface="하나 M" pitchFamily="18" charset="-127"/>
                        </a:rPr>
                        <a:t>지점</a:t>
                      </a:r>
                      <a:endParaRPr lang="en-US" altLang="ko-KR" sz="1600" b="1" dirty="0">
                        <a:solidFill>
                          <a:schemeClr val="tx1"/>
                        </a:solidFill>
                        <a:effectLst/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marL="57150" marR="0" marT="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effectLst/>
                          <a:latin typeface="하나 M" pitchFamily="18" charset="-127"/>
                          <a:ea typeface="하나 M" pitchFamily="18" charset="-127"/>
                        </a:rPr>
                        <a:t>8 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effectLst/>
                          <a:latin typeface="하나 M" pitchFamily="18" charset="-127"/>
                          <a:ea typeface="하나 M" pitchFamily="18" charset="-127"/>
                        </a:rPr>
                        <a:t>지점</a:t>
                      </a:r>
                      <a:endParaRPr lang="en-US" altLang="ko-KR" sz="1600" b="1" dirty="0">
                        <a:solidFill>
                          <a:schemeClr val="tx1"/>
                        </a:solidFill>
                        <a:effectLst/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marL="57150" marR="0" marT="0" marB="762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66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하나 M" pitchFamily="18" charset="-127"/>
                          <a:ea typeface="하나 M" pitchFamily="18" charset="-127"/>
                        </a:rPr>
                        <a:t>3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하나 M" pitchFamily="18" charset="-127"/>
                          <a:ea typeface="하나 M" pitchFamily="18" charset="-127"/>
                        </a:rPr>
                        <a:t>번 군집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effectLst/>
                          <a:latin typeface="하나 M" pitchFamily="18" charset="-127"/>
                          <a:ea typeface="하나 M" pitchFamily="18" charset="-127"/>
                        </a:rPr>
                        <a:t>23 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effectLst/>
                          <a:latin typeface="하나 M" pitchFamily="18" charset="-127"/>
                          <a:ea typeface="하나 M" pitchFamily="18" charset="-127"/>
                        </a:rPr>
                        <a:t>지점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effectLst/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marL="57150" marR="0" marT="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1" dirty="0" smtClean="0">
                          <a:solidFill>
                            <a:srgbClr val="E60146"/>
                          </a:solidFill>
                          <a:effectLst/>
                          <a:latin typeface="하나 M" pitchFamily="18" charset="-127"/>
                          <a:ea typeface="하나 M" pitchFamily="18" charset="-127"/>
                        </a:rPr>
                        <a:t>21</a:t>
                      </a:r>
                      <a:r>
                        <a:rPr lang="ko-KR" altLang="en-US" sz="1600" b="1" baseline="0" dirty="0" smtClean="0">
                          <a:solidFill>
                            <a:srgbClr val="E60146"/>
                          </a:solidFill>
                          <a:effectLst/>
                          <a:latin typeface="하나 M" pitchFamily="18" charset="-127"/>
                          <a:ea typeface="하나 M" pitchFamily="18" charset="-127"/>
                        </a:rPr>
                        <a:t> 지점</a:t>
                      </a:r>
                      <a:endParaRPr lang="ko-KR" altLang="en-US" sz="1600" b="1" dirty="0">
                        <a:solidFill>
                          <a:srgbClr val="E60146"/>
                        </a:solidFill>
                        <a:effectLst/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marL="57150" marR="0" marT="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effectLst/>
                          <a:latin typeface="하나 M" pitchFamily="18" charset="-127"/>
                          <a:ea typeface="하나 M" pitchFamily="18" charset="-127"/>
                        </a:rPr>
                        <a:t>12 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effectLst/>
                          <a:latin typeface="하나 M" pitchFamily="18" charset="-127"/>
                          <a:ea typeface="하나 M" pitchFamily="18" charset="-127"/>
                        </a:rPr>
                        <a:t>지점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effectLst/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marL="57150" marR="0" marT="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effectLst/>
                          <a:latin typeface="하나 M" pitchFamily="18" charset="-127"/>
                          <a:ea typeface="하나 M" pitchFamily="18" charset="-127"/>
                        </a:rPr>
                        <a:t>1 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effectLst/>
                          <a:latin typeface="하나 M" pitchFamily="18" charset="-127"/>
                          <a:ea typeface="하나 M" pitchFamily="18" charset="-127"/>
                        </a:rPr>
                        <a:t>지점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effectLst/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marL="57150" marR="0" marT="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effectLst/>
                          <a:latin typeface="하나 M" pitchFamily="18" charset="-127"/>
                          <a:ea typeface="하나 M" pitchFamily="18" charset="-127"/>
                        </a:rPr>
                        <a:t>0 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effectLst/>
                          <a:latin typeface="하나 M" pitchFamily="18" charset="-127"/>
                          <a:ea typeface="하나 M" pitchFamily="18" charset="-127"/>
                        </a:rPr>
                        <a:t>지점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effectLst/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marL="57150" marR="0" marT="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effectLst/>
                          <a:latin typeface="하나 M" pitchFamily="18" charset="-127"/>
                          <a:ea typeface="하나 M" pitchFamily="18" charset="-127"/>
                        </a:rPr>
                        <a:t>57 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effectLst/>
                          <a:latin typeface="하나 M" pitchFamily="18" charset="-127"/>
                          <a:ea typeface="하나 M" pitchFamily="18" charset="-127"/>
                        </a:rPr>
                        <a:t>지점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effectLst/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marL="57150" marR="0" marT="0" marB="762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66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하나 M" pitchFamily="18" charset="-127"/>
                          <a:ea typeface="하나 M" pitchFamily="18" charset="-127"/>
                        </a:rPr>
                        <a:t>4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하나 M" pitchFamily="18" charset="-127"/>
                          <a:ea typeface="하나 M" pitchFamily="18" charset="-127"/>
                        </a:rPr>
                        <a:t>번 군집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>
                          <a:solidFill>
                            <a:srgbClr val="E60146"/>
                          </a:solidFill>
                          <a:latin typeface="하나 M" pitchFamily="18" charset="-127"/>
                          <a:ea typeface="하나 M" pitchFamily="18" charset="-127"/>
                        </a:rPr>
                        <a:t>22</a:t>
                      </a:r>
                      <a:r>
                        <a:rPr lang="ko-KR" altLang="en-US" sz="1600" b="1" baseline="0" dirty="0" smtClean="0">
                          <a:solidFill>
                            <a:srgbClr val="E60146"/>
                          </a:solidFill>
                          <a:latin typeface="하나 M" pitchFamily="18" charset="-127"/>
                          <a:ea typeface="하나 M" pitchFamily="18" charset="-127"/>
                        </a:rPr>
                        <a:t> 지점</a:t>
                      </a:r>
                      <a:endParaRPr lang="ko-KR" altLang="en-US" sz="1600" b="1" dirty="0">
                        <a:solidFill>
                          <a:srgbClr val="E60146"/>
                        </a:solidFill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marL="57150" marR="0" marT="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하나 M" pitchFamily="18" charset="-127"/>
                          <a:ea typeface="하나 M" pitchFamily="18" charset="-127"/>
                        </a:rPr>
                        <a:t>16 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하나 M" pitchFamily="18" charset="-127"/>
                          <a:ea typeface="하나 M" pitchFamily="18" charset="-127"/>
                        </a:rPr>
                        <a:t>지점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marL="57150" marR="0" marT="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하나 M" pitchFamily="18" charset="-127"/>
                          <a:ea typeface="하나 M" pitchFamily="18" charset="-127"/>
                        </a:rPr>
                        <a:t>6 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하나 M" pitchFamily="18" charset="-127"/>
                          <a:ea typeface="하나 M" pitchFamily="18" charset="-127"/>
                        </a:rPr>
                        <a:t>지점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marL="57150" marR="0" marT="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하나 M" pitchFamily="18" charset="-127"/>
                          <a:ea typeface="하나 M" pitchFamily="18" charset="-127"/>
                        </a:rPr>
                        <a:t>0 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하나 M" pitchFamily="18" charset="-127"/>
                          <a:ea typeface="하나 M" pitchFamily="18" charset="-127"/>
                        </a:rPr>
                        <a:t>지점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marL="57150" marR="0" marT="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하나 M" pitchFamily="18" charset="-127"/>
                          <a:ea typeface="하나 M" pitchFamily="18" charset="-127"/>
                        </a:rPr>
                        <a:t>0 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하나 M" pitchFamily="18" charset="-127"/>
                          <a:ea typeface="하나 M" pitchFamily="18" charset="-127"/>
                        </a:rPr>
                        <a:t>지점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marL="57150" marR="0" marT="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하나 M" pitchFamily="18" charset="-127"/>
                          <a:ea typeface="하나 M" pitchFamily="18" charset="-127"/>
                        </a:rPr>
                        <a:t>44 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하나 M" pitchFamily="18" charset="-127"/>
                          <a:ea typeface="하나 M" pitchFamily="18" charset="-127"/>
                        </a:rPr>
                        <a:t>지점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marL="57150" marR="0" marT="0" marB="762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66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하나 M" pitchFamily="18" charset="-127"/>
                          <a:ea typeface="하나 M" pitchFamily="18" charset="-127"/>
                        </a:rPr>
                        <a:t>5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하나 M" pitchFamily="18" charset="-127"/>
                          <a:ea typeface="하나 M" pitchFamily="18" charset="-127"/>
                        </a:rPr>
                        <a:t>번 군집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effectLst/>
                          <a:latin typeface="하나 M" pitchFamily="18" charset="-127"/>
                          <a:ea typeface="하나 M" pitchFamily="18" charset="-127"/>
                        </a:rPr>
                        <a:t>0 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effectLst/>
                          <a:latin typeface="하나 M" pitchFamily="18" charset="-127"/>
                          <a:ea typeface="하나 M" pitchFamily="18" charset="-127"/>
                        </a:rPr>
                        <a:t>지점</a:t>
                      </a:r>
                      <a:endParaRPr lang="en-US" altLang="ko-KR" sz="1600" b="1" dirty="0">
                        <a:solidFill>
                          <a:schemeClr val="tx1"/>
                        </a:solidFill>
                        <a:effectLst/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effectLst/>
                          <a:latin typeface="하나 M" pitchFamily="18" charset="-127"/>
                          <a:ea typeface="하나 M" pitchFamily="18" charset="-127"/>
                        </a:rPr>
                        <a:t>0 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effectLst/>
                          <a:latin typeface="하나 M" pitchFamily="18" charset="-127"/>
                          <a:ea typeface="하나 M" pitchFamily="18" charset="-127"/>
                        </a:rPr>
                        <a:t>지점</a:t>
                      </a:r>
                      <a:endParaRPr lang="en-US" altLang="ko-KR" sz="1600" b="1" dirty="0">
                        <a:solidFill>
                          <a:schemeClr val="tx1"/>
                        </a:solidFill>
                        <a:effectLst/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effectLst/>
                          <a:latin typeface="하나 M" pitchFamily="18" charset="-127"/>
                          <a:ea typeface="하나 M" pitchFamily="18" charset="-127"/>
                        </a:rPr>
                        <a:t>0</a:t>
                      </a: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  <a:effectLst/>
                          <a:latin typeface="하나 M" pitchFamily="18" charset="-127"/>
                          <a:ea typeface="하나 M" pitchFamily="18" charset="-127"/>
                        </a:rPr>
                        <a:t> </a:t>
                      </a:r>
                      <a:r>
                        <a:rPr lang="ko-KR" altLang="en-US" sz="1600" b="1" baseline="0" dirty="0" smtClean="0">
                          <a:solidFill>
                            <a:schemeClr val="tx1"/>
                          </a:solidFill>
                          <a:effectLst/>
                          <a:latin typeface="하나 M" pitchFamily="18" charset="-127"/>
                          <a:ea typeface="하나 M" pitchFamily="18" charset="-127"/>
                        </a:rPr>
                        <a:t>지점</a:t>
                      </a:r>
                      <a:endParaRPr lang="en-US" altLang="ko-KR" sz="1600" b="1" dirty="0">
                        <a:solidFill>
                          <a:schemeClr val="tx1"/>
                        </a:solidFill>
                        <a:effectLst/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effectLst/>
                          <a:latin typeface="하나 M" pitchFamily="18" charset="-127"/>
                          <a:ea typeface="하나 M" pitchFamily="18" charset="-127"/>
                        </a:rPr>
                        <a:t>0 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effectLst/>
                          <a:latin typeface="하나 M" pitchFamily="18" charset="-127"/>
                          <a:ea typeface="하나 M" pitchFamily="18" charset="-127"/>
                        </a:rPr>
                        <a:t>지점</a:t>
                      </a:r>
                      <a:endParaRPr lang="en-US" altLang="ko-KR" sz="1600" b="1" dirty="0">
                        <a:solidFill>
                          <a:schemeClr val="tx1"/>
                        </a:solidFill>
                        <a:effectLst/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1" dirty="0" smtClean="0">
                          <a:solidFill>
                            <a:srgbClr val="E60146"/>
                          </a:solidFill>
                          <a:effectLst/>
                          <a:latin typeface="하나 M" pitchFamily="18" charset="-127"/>
                          <a:ea typeface="하나 M" pitchFamily="18" charset="-127"/>
                        </a:rPr>
                        <a:t>1</a:t>
                      </a:r>
                      <a:r>
                        <a:rPr lang="ko-KR" altLang="en-US" sz="1600" b="1" baseline="0" dirty="0" smtClean="0">
                          <a:solidFill>
                            <a:srgbClr val="E60146"/>
                          </a:solidFill>
                          <a:effectLst/>
                          <a:latin typeface="하나 M" pitchFamily="18" charset="-127"/>
                          <a:ea typeface="하나 M" pitchFamily="18" charset="-127"/>
                        </a:rPr>
                        <a:t> 지점</a:t>
                      </a:r>
                      <a:endParaRPr lang="en-US" altLang="ko-KR" sz="1600" b="1" dirty="0">
                        <a:solidFill>
                          <a:srgbClr val="E60146"/>
                        </a:solidFill>
                        <a:effectLst/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effectLst/>
                          <a:latin typeface="하나 M" pitchFamily="18" charset="-127"/>
                          <a:ea typeface="하나 M" pitchFamily="18" charset="-127"/>
                        </a:rPr>
                        <a:t>1 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effectLst/>
                          <a:latin typeface="하나 M" pitchFamily="18" charset="-127"/>
                          <a:ea typeface="하나 M" pitchFamily="18" charset="-127"/>
                        </a:rPr>
                        <a:t>지점</a:t>
                      </a:r>
                      <a:endParaRPr lang="en-US" altLang="ko-KR" sz="1600" b="1" dirty="0">
                        <a:solidFill>
                          <a:schemeClr val="tx1"/>
                        </a:solidFill>
                        <a:effectLst/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66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  <a:latin typeface="하나 M" pitchFamily="18" charset="-127"/>
                          <a:ea typeface="하나 M" pitchFamily="18" charset="-127"/>
                        </a:rPr>
                        <a:t>힙계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effectLst/>
                          <a:latin typeface="하나 M" pitchFamily="18" charset="-127"/>
                          <a:ea typeface="하나 M" pitchFamily="18" charset="-127"/>
                        </a:rPr>
                        <a:t>58 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effectLst/>
                          <a:latin typeface="하나 M" pitchFamily="18" charset="-127"/>
                          <a:ea typeface="하나 M" pitchFamily="18" charset="-127"/>
                        </a:rPr>
                        <a:t>지점</a:t>
                      </a:r>
                      <a:endParaRPr lang="en-US" altLang="ko-KR" sz="1600" b="1" dirty="0">
                        <a:solidFill>
                          <a:schemeClr val="tx1"/>
                        </a:solidFill>
                        <a:effectLst/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effectLst/>
                          <a:latin typeface="하나 M" pitchFamily="18" charset="-127"/>
                          <a:ea typeface="하나 M" pitchFamily="18" charset="-127"/>
                        </a:rPr>
                        <a:t>46 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effectLst/>
                          <a:latin typeface="하나 M" pitchFamily="18" charset="-127"/>
                          <a:ea typeface="하나 M" pitchFamily="18" charset="-127"/>
                        </a:rPr>
                        <a:t>지점</a:t>
                      </a:r>
                      <a:endParaRPr lang="en-US" altLang="ko-KR" sz="1600" b="1" dirty="0">
                        <a:solidFill>
                          <a:schemeClr val="tx1"/>
                        </a:solidFill>
                        <a:effectLst/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effectLst/>
                          <a:latin typeface="하나 M" pitchFamily="18" charset="-127"/>
                          <a:ea typeface="하나 M" pitchFamily="18" charset="-127"/>
                        </a:rPr>
                        <a:t>27 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effectLst/>
                          <a:latin typeface="하나 M" pitchFamily="18" charset="-127"/>
                          <a:ea typeface="하나 M" pitchFamily="18" charset="-127"/>
                        </a:rPr>
                        <a:t>지점</a:t>
                      </a:r>
                      <a:endParaRPr lang="en-US" altLang="ko-KR" sz="1600" b="1" dirty="0">
                        <a:solidFill>
                          <a:schemeClr val="tx1"/>
                        </a:solidFill>
                        <a:effectLst/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effectLst/>
                          <a:latin typeface="하나 M" pitchFamily="18" charset="-127"/>
                          <a:ea typeface="하나 M" pitchFamily="18" charset="-127"/>
                        </a:rPr>
                        <a:t>3</a:t>
                      </a: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  <a:effectLst/>
                          <a:latin typeface="하나 M" pitchFamily="18" charset="-127"/>
                          <a:ea typeface="하나 M" pitchFamily="18" charset="-127"/>
                        </a:rPr>
                        <a:t> </a:t>
                      </a:r>
                      <a:r>
                        <a:rPr lang="ko-KR" altLang="en-US" sz="1600" b="1" baseline="0" dirty="0" smtClean="0">
                          <a:solidFill>
                            <a:schemeClr val="tx1"/>
                          </a:solidFill>
                          <a:effectLst/>
                          <a:latin typeface="하나 M" pitchFamily="18" charset="-127"/>
                          <a:ea typeface="하나 M" pitchFamily="18" charset="-127"/>
                        </a:rPr>
                        <a:t>지점</a:t>
                      </a:r>
                      <a:endParaRPr lang="en-US" altLang="ko-KR" sz="1600" b="1" dirty="0">
                        <a:solidFill>
                          <a:schemeClr val="tx1"/>
                        </a:solidFill>
                        <a:effectLst/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effectLst/>
                          <a:latin typeface="하나 M" pitchFamily="18" charset="-127"/>
                          <a:ea typeface="하나 M" pitchFamily="18" charset="-127"/>
                        </a:rPr>
                        <a:t>2</a:t>
                      </a: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  <a:effectLst/>
                          <a:latin typeface="하나 M" pitchFamily="18" charset="-127"/>
                          <a:ea typeface="하나 M" pitchFamily="18" charset="-127"/>
                        </a:rPr>
                        <a:t> </a:t>
                      </a:r>
                      <a:r>
                        <a:rPr lang="ko-KR" altLang="en-US" sz="1600" b="1" baseline="0" dirty="0" smtClean="0">
                          <a:solidFill>
                            <a:schemeClr val="tx1"/>
                          </a:solidFill>
                          <a:effectLst/>
                          <a:latin typeface="하나 M" pitchFamily="18" charset="-127"/>
                          <a:ea typeface="하나 M" pitchFamily="18" charset="-127"/>
                        </a:rPr>
                        <a:t>지점</a:t>
                      </a:r>
                      <a:endParaRPr lang="en-US" altLang="ko-KR" sz="1600" b="1" dirty="0">
                        <a:solidFill>
                          <a:schemeClr val="tx1"/>
                        </a:solidFill>
                        <a:effectLst/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effectLst/>
                          <a:latin typeface="하나 M" pitchFamily="18" charset="-127"/>
                          <a:ea typeface="하나 M" pitchFamily="18" charset="-127"/>
                        </a:rPr>
                        <a:t>136 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effectLst/>
                          <a:latin typeface="하나 M" pitchFamily="18" charset="-127"/>
                          <a:ea typeface="하나 M" pitchFamily="18" charset="-127"/>
                        </a:rPr>
                        <a:t>지점</a:t>
                      </a:r>
                      <a:endParaRPr lang="en-US" altLang="ko-KR" sz="1600" b="1" dirty="0">
                        <a:solidFill>
                          <a:schemeClr val="tx1"/>
                        </a:solidFill>
                        <a:effectLst/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23719" y="6087279"/>
            <a:ext cx="6558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E60146"/>
                </a:solidFill>
              </a:rPr>
              <a:t>※ </a:t>
            </a:r>
            <a:r>
              <a:rPr lang="ko-KR" altLang="en-US" sz="2400" b="1" dirty="0" smtClean="0">
                <a:solidFill>
                  <a:srgbClr val="E60146"/>
                </a:solidFill>
              </a:rPr>
              <a:t>기존 거리 그룹과의 비교</a:t>
            </a:r>
            <a:r>
              <a:rPr lang="en-US" altLang="ko-KR" sz="2400" b="1" dirty="0" smtClean="0">
                <a:solidFill>
                  <a:srgbClr val="E60146"/>
                </a:solidFill>
              </a:rPr>
              <a:t> : 37.5 % </a:t>
            </a:r>
            <a:r>
              <a:rPr lang="ko-KR" altLang="en-US" sz="2400" b="1" dirty="0" smtClean="0">
                <a:solidFill>
                  <a:srgbClr val="E60146"/>
                </a:solidFill>
              </a:rPr>
              <a:t>일치</a:t>
            </a:r>
            <a:endParaRPr lang="ko-KR" altLang="en-US" sz="2400" b="1" dirty="0">
              <a:solidFill>
                <a:srgbClr val="E6014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8005" y="182893"/>
            <a:ext cx="4847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Clustering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191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0" y="215417"/>
            <a:ext cx="138006" cy="355569"/>
          </a:xfrm>
          <a:prstGeom prst="rect">
            <a:avLst/>
          </a:prstGeom>
          <a:solidFill>
            <a:srgbClr val="00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A8A8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05197" y="105580"/>
            <a:ext cx="5685217" cy="338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[</a:t>
            </a:r>
            <a:r>
              <a:rPr lang="ko-KR" altLang="en-US" sz="1600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통폐합점 대상 활동 손님 추정 이탈률 예측 알고리즘 개발</a:t>
            </a:r>
            <a:r>
              <a:rPr lang="en-US" altLang="ko-KR" sz="1600" dirty="0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]</a:t>
            </a:r>
            <a:endParaRPr lang="en-US" altLang="ko-KR" sz="1600" dirty="0">
              <a:solidFill>
                <a:schemeClr val="bg2">
                  <a:lumMod val="90000"/>
                </a:schemeClr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2052407" y="111650"/>
            <a:ext cx="138006" cy="332562"/>
          </a:xfrm>
          <a:prstGeom prst="rect">
            <a:avLst/>
          </a:prstGeom>
          <a:solidFill>
            <a:srgbClr val="D4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>
              <a:solidFill>
                <a:srgbClr val="00A8A8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299011" y="730878"/>
            <a:ext cx="5969709" cy="338554"/>
            <a:chOff x="299049" y="4192757"/>
            <a:chExt cx="5970487" cy="338476"/>
          </a:xfrm>
        </p:grpSpPr>
        <p:sp>
          <p:nvSpPr>
            <p:cNvPr id="30" name="TextBox 29"/>
            <p:cNvSpPr txBox="1"/>
            <p:nvPr/>
          </p:nvSpPr>
          <p:spPr>
            <a:xfrm>
              <a:off x="419314" y="4192757"/>
              <a:ext cx="5850222" cy="338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ko-KR" sz="1600" b="1" dirty="0" smtClean="0">
                  <a:solidFill>
                    <a:prstClr val="black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Hierarchical Clustering </a:t>
              </a:r>
              <a:r>
                <a:rPr lang="ko-KR" altLang="en-US" sz="1600" b="1" dirty="0" smtClean="0">
                  <a:solidFill>
                    <a:prstClr val="black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결과 </a:t>
              </a:r>
              <a:r>
                <a:rPr lang="en-US" altLang="ko-KR" sz="1600" b="1" dirty="0" smtClean="0">
                  <a:solidFill>
                    <a:prstClr val="black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– (2) </a:t>
              </a:r>
              <a:r>
                <a:rPr lang="ko-KR" altLang="en-US" sz="1600" b="1" dirty="0" err="1" smtClean="0">
                  <a:solidFill>
                    <a:prstClr val="black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군집별</a:t>
              </a:r>
              <a:r>
                <a:rPr lang="ko-KR" altLang="en-US" sz="1600" b="1" dirty="0" smtClean="0">
                  <a:solidFill>
                    <a:prstClr val="black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 평균 </a:t>
              </a:r>
              <a:r>
                <a:rPr lang="ko-KR" altLang="en-US" sz="1600" b="1" dirty="0" err="1" smtClean="0">
                  <a:solidFill>
                    <a:prstClr val="black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이탈률</a:t>
              </a:r>
              <a:r>
                <a:rPr lang="en-US" altLang="ko-KR" sz="1600" b="1" dirty="0" smtClean="0">
                  <a:solidFill>
                    <a:prstClr val="black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(6</a:t>
              </a:r>
              <a:r>
                <a:rPr lang="ko-KR" altLang="en-US" sz="1600" b="1" dirty="0" smtClean="0">
                  <a:solidFill>
                    <a:prstClr val="black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개월</a:t>
              </a:r>
              <a:r>
                <a:rPr lang="en-US" altLang="ko-KR" sz="1600" b="1" dirty="0" smtClean="0">
                  <a:solidFill>
                    <a:prstClr val="black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)</a:t>
              </a:r>
              <a:endParaRPr lang="en-US" altLang="ko-KR" sz="1600" b="1" dirty="0">
                <a:solidFill>
                  <a:prstClr val="black"/>
                </a:solidFill>
                <a:latin typeface="하나 L" panose="02020603020101020101" pitchFamily="18" charset="-127"/>
                <a:ea typeface="하나 L" panose="02020603020101020101" pitchFamily="18" charset="-127"/>
              </a:endParaRPr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299049" y="4220314"/>
              <a:ext cx="138023" cy="252665"/>
              <a:chOff x="299568" y="1429451"/>
              <a:chExt cx="138023" cy="252665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299568" y="1532236"/>
                <a:ext cx="138023" cy="149880"/>
              </a:xfrm>
              <a:prstGeom prst="rect">
                <a:avLst/>
              </a:prstGeom>
              <a:solidFill>
                <a:srgbClr val="00A8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A8A8"/>
                  </a:solidFill>
                  <a:latin typeface="하나 L" panose="02020603020101020101" pitchFamily="18" charset="-127"/>
                  <a:ea typeface="하나 L" panose="02020603020101020101" pitchFamily="18" charset="-127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300086" y="1429451"/>
                <a:ext cx="136986" cy="64770"/>
              </a:xfrm>
              <a:prstGeom prst="rect">
                <a:avLst/>
              </a:prstGeom>
              <a:solidFill>
                <a:srgbClr val="E601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A8A8"/>
                  </a:solidFill>
                  <a:latin typeface="하나 L" panose="02020603020101020101" pitchFamily="18" charset="-127"/>
                  <a:ea typeface="하나 L" panose="02020603020101020101" pitchFamily="18" charset="-127"/>
                </a:endParaRPr>
              </a:p>
            </p:txBody>
          </p:sp>
        </p:grpSp>
      </p:grp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E90A-435B-40DA-BA28-1461FC8170D1}" type="slidenum">
              <a:rPr lang="ko-KR" altLang="en-US" smtClean="0"/>
              <a:t>32</a:t>
            </a:fld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368013" y="1287047"/>
          <a:ext cx="11290585" cy="477085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15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5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5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58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58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58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95142">
                <a:tc>
                  <a:txBody>
                    <a:bodyPr/>
                    <a:lstStyle/>
                    <a:p>
                      <a:pPr marL="0" marR="0" indent="0" algn="ctr" defTabSz="945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>
                          <a:latin typeface="하나 M" pitchFamily="18" charset="-127"/>
                          <a:ea typeface="하나 M" pitchFamily="18" charset="-127"/>
                        </a:rPr>
                        <a:t>통폐합 이후 개월 수</a:t>
                      </a:r>
                    </a:p>
                    <a:p>
                      <a:pPr marL="0" marR="0" indent="0" algn="ctr" defTabSz="945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>
                          <a:latin typeface="하나 M" pitchFamily="18" charset="-127"/>
                          <a:ea typeface="하나 M" pitchFamily="18" charset="-127"/>
                        </a:rPr>
                        <a:t>/</a:t>
                      </a:r>
                      <a:r>
                        <a:rPr lang="ko-KR" altLang="en-US" sz="1800" b="0" dirty="0" smtClean="0">
                          <a:latin typeface="하나 M" pitchFamily="18" charset="-127"/>
                          <a:ea typeface="하나 M" pitchFamily="18" charset="-127"/>
                        </a:rPr>
                        <a:t>군집번호</a:t>
                      </a:r>
                      <a:endParaRPr lang="ko-KR" altLang="en-US" sz="1800" b="0" dirty="0"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anchor="ctr">
                    <a:solidFill>
                      <a:srgbClr val="00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latin typeface="하나 M" pitchFamily="18" charset="-127"/>
                          <a:ea typeface="하나 M" pitchFamily="18" charset="-127"/>
                        </a:rPr>
                        <a:t>M+1</a:t>
                      </a:r>
                      <a:endParaRPr lang="ko-KR" altLang="en-US" sz="1800" b="0" dirty="0"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anchor="ctr">
                    <a:solidFill>
                      <a:srgbClr val="00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latin typeface="하나 M" pitchFamily="18" charset="-127"/>
                          <a:ea typeface="하나 M" pitchFamily="18" charset="-127"/>
                        </a:rPr>
                        <a:t>M+2</a:t>
                      </a:r>
                      <a:endParaRPr lang="ko-KR" altLang="en-US" sz="1800" b="0" dirty="0"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anchor="ctr">
                    <a:solidFill>
                      <a:srgbClr val="00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latin typeface="하나 M" pitchFamily="18" charset="-127"/>
                          <a:ea typeface="하나 M" pitchFamily="18" charset="-127"/>
                        </a:rPr>
                        <a:t>M+3</a:t>
                      </a:r>
                      <a:endParaRPr lang="ko-KR" altLang="en-US" sz="1800" b="0" dirty="0"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anchor="ctr">
                    <a:solidFill>
                      <a:srgbClr val="00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latin typeface="하나 M" pitchFamily="18" charset="-127"/>
                          <a:ea typeface="하나 M" pitchFamily="18" charset="-127"/>
                        </a:rPr>
                        <a:t>M+4</a:t>
                      </a:r>
                      <a:endParaRPr lang="ko-KR" altLang="en-US" sz="1800" b="0" dirty="0"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anchor="ctr">
                    <a:solidFill>
                      <a:srgbClr val="00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latin typeface="하나 M" pitchFamily="18" charset="-127"/>
                          <a:ea typeface="하나 M" pitchFamily="18" charset="-127"/>
                        </a:rPr>
                        <a:t>M+5</a:t>
                      </a:r>
                      <a:endParaRPr lang="ko-KR" altLang="en-US" sz="1800" b="0" dirty="0"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anchor="ctr">
                    <a:solidFill>
                      <a:srgbClr val="00A8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latin typeface="하나 M" pitchFamily="18" charset="-127"/>
                          <a:ea typeface="하나 M" pitchFamily="18" charset="-127"/>
                        </a:rPr>
                        <a:t>M+6</a:t>
                      </a:r>
                      <a:endParaRPr lang="ko-KR" altLang="en-US" sz="1800" b="0" dirty="0"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anchor="ctr">
                    <a:solidFill>
                      <a:srgbClr val="00A8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5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하나 M" pitchFamily="18" charset="-127"/>
                          <a:ea typeface="하나 M" pitchFamily="18" charset="-127"/>
                        </a:rPr>
                        <a:t>1</a:t>
                      </a:r>
                      <a:r>
                        <a:rPr lang="ko-KR" altLang="en-US" sz="2400" b="1" dirty="0" smtClean="0">
                          <a:solidFill>
                            <a:schemeClr val="tx1"/>
                          </a:solidFill>
                          <a:latin typeface="하나 M" pitchFamily="18" charset="-127"/>
                          <a:ea typeface="하나 M" pitchFamily="18" charset="-127"/>
                        </a:rPr>
                        <a:t>번 군집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45581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하나 M" pitchFamily="18" charset="-127"/>
                          <a:ea typeface="하나 M" pitchFamily="18" charset="-127"/>
                        </a:rPr>
                        <a:t> 4.96%</a:t>
                      </a:r>
                      <a:endParaRPr lang="ko-KR" altLang="en-US" sz="1800" b="1" dirty="0" smtClean="0">
                        <a:solidFill>
                          <a:schemeClr val="tx1"/>
                        </a:solidFill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45581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하나 M" pitchFamily="18" charset="-127"/>
                          <a:ea typeface="하나 M" pitchFamily="18" charset="-127"/>
                        </a:rPr>
                        <a:t>5.74%</a:t>
                      </a:r>
                      <a:endParaRPr lang="ko-KR" altLang="en-US" sz="1800" b="1" dirty="0" smtClean="0">
                        <a:solidFill>
                          <a:schemeClr val="tx1"/>
                        </a:solidFill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45581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하나 M" pitchFamily="18" charset="-127"/>
                          <a:ea typeface="하나 M" pitchFamily="18" charset="-127"/>
                        </a:rPr>
                        <a:t>6.41%</a:t>
                      </a:r>
                      <a:endParaRPr lang="ko-KR" altLang="en-US" sz="1800" b="1" dirty="0" smtClean="0">
                        <a:solidFill>
                          <a:schemeClr val="tx1"/>
                        </a:solidFill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45581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하나 M" pitchFamily="18" charset="-127"/>
                          <a:ea typeface="하나 M" pitchFamily="18" charset="-127"/>
                        </a:rPr>
                        <a:t>6.86%</a:t>
                      </a:r>
                      <a:endParaRPr lang="ko-KR" altLang="en-US" sz="1800" b="1" dirty="0" smtClean="0">
                        <a:solidFill>
                          <a:schemeClr val="tx1"/>
                        </a:solidFill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45581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하나 M" pitchFamily="18" charset="-127"/>
                          <a:ea typeface="하나 M" pitchFamily="18" charset="-127"/>
                        </a:rPr>
                        <a:t>7.30%</a:t>
                      </a:r>
                      <a:endParaRPr lang="ko-KR" altLang="en-US" sz="1800" b="1" dirty="0" smtClean="0">
                        <a:solidFill>
                          <a:schemeClr val="tx1"/>
                        </a:solidFill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45581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하나 M" pitchFamily="18" charset="-127"/>
                          <a:ea typeface="하나 M" pitchFamily="18" charset="-127"/>
                        </a:rPr>
                        <a:t>8.12%</a:t>
                      </a:r>
                      <a:endParaRPr lang="ko-KR" altLang="en-US" sz="1800" b="1" dirty="0" smtClean="0">
                        <a:solidFill>
                          <a:schemeClr val="tx1"/>
                        </a:solidFill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5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하나 M" pitchFamily="18" charset="-127"/>
                          <a:ea typeface="하나 M" pitchFamily="18" charset="-127"/>
                        </a:rPr>
                        <a:t>2</a:t>
                      </a:r>
                      <a:r>
                        <a:rPr lang="ko-KR" altLang="en-US" sz="2400" b="1" dirty="0" smtClean="0">
                          <a:solidFill>
                            <a:schemeClr val="tx1"/>
                          </a:solidFill>
                          <a:latin typeface="하나 M" pitchFamily="18" charset="-127"/>
                          <a:ea typeface="하나 M" pitchFamily="18" charset="-127"/>
                        </a:rPr>
                        <a:t>번 군집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하나 M" pitchFamily="18" charset="-127"/>
                          <a:ea typeface="하나 M" pitchFamily="18" charset="-127"/>
                        </a:rPr>
                        <a:t>3.74%</a:t>
                      </a:r>
                      <a:endParaRPr lang="en-US" altLang="ko-KR" sz="1800" b="1" dirty="0">
                        <a:solidFill>
                          <a:schemeClr val="tx1"/>
                        </a:solidFill>
                        <a:effectLst/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marL="57150" marR="0" marT="0" marB="76200" anchor="ctr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effectLst/>
                          <a:latin typeface="하나 M" pitchFamily="18" charset="-127"/>
                          <a:ea typeface="하나 M" pitchFamily="18" charset="-127"/>
                        </a:rPr>
                        <a:t>4.24%</a:t>
                      </a:r>
                      <a:endParaRPr lang="en-US" altLang="ko-KR" sz="1800" b="1" dirty="0">
                        <a:solidFill>
                          <a:schemeClr val="tx1"/>
                        </a:solidFill>
                        <a:effectLst/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marL="57150" marR="0" marT="0" marB="76200" anchor="ctr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effectLst/>
                          <a:latin typeface="하나 M" pitchFamily="18" charset="-127"/>
                          <a:ea typeface="하나 M" pitchFamily="18" charset="-127"/>
                        </a:rPr>
                        <a:t>5.03%</a:t>
                      </a:r>
                      <a:endParaRPr lang="en-US" altLang="ko-KR" sz="1800" b="1" dirty="0">
                        <a:solidFill>
                          <a:schemeClr val="tx1"/>
                        </a:solidFill>
                        <a:effectLst/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marL="57150" marR="0" marT="0" marB="76200" anchor="ctr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effectLst/>
                          <a:latin typeface="하나 M" pitchFamily="18" charset="-127"/>
                          <a:ea typeface="하나 M" pitchFamily="18" charset="-127"/>
                        </a:rPr>
                        <a:t>5.67%</a:t>
                      </a:r>
                      <a:endParaRPr lang="en-US" altLang="ko-KR" sz="1800" b="1" dirty="0">
                        <a:solidFill>
                          <a:schemeClr val="tx1"/>
                        </a:solidFill>
                        <a:effectLst/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marL="57150" marR="0" marT="0" marB="76200" anchor="ctr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effectLst/>
                          <a:latin typeface="하나 M" pitchFamily="18" charset="-127"/>
                          <a:ea typeface="하나 M" pitchFamily="18" charset="-127"/>
                        </a:rPr>
                        <a:t>5.89%</a:t>
                      </a:r>
                      <a:endParaRPr lang="en-US" altLang="ko-KR" sz="1800" b="1" dirty="0">
                        <a:solidFill>
                          <a:schemeClr val="tx1"/>
                        </a:solidFill>
                        <a:effectLst/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marL="57150" marR="0" marT="0" marB="76200" anchor="ctr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effectLst/>
                          <a:latin typeface="하나 M" pitchFamily="18" charset="-127"/>
                          <a:ea typeface="하나 M" pitchFamily="18" charset="-127"/>
                        </a:rPr>
                        <a:t>5.99%</a:t>
                      </a:r>
                      <a:endParaRPr lang="en-US" altLang="ko-KR" sz="1800" b="1" dirty="0">
                        <a:solidFill>
                          <a:schemeClr val="tx1"/>
                        </a:solidFill>
                        <a:effectLst/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marL="57150" marR="0" marT="0" marB="762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5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하나 M" pitchFamily="18" charset="-127"/>
                          <a:ea typeface="하나 M" pitchFamily="18" charset="-127"/>
                        </a:rPr>
                        <a:t>3</a:t>
                      </a:r>
                      <a:r>
                        <a:rPr lang="ko-KR" altLang="en-US" sz="2400" b="1" dirty="0" smtClean="0">
                          <a:solidFill>
                            <a:schemeClr val="tx1"/>
                          </a:solidFill>
                          <a:latin typeface="하나 M" pitchFamily="18" charset="-127"/>
                          <a:ea typeface="하나 M" pitchFamily="18" charset="-127"/>
                        </a:rPr>
                        <a:t>번 군집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하나 M" pitchFamily="18" charset="-127"/>
                          <a:ea typeface="하나 M" pitchFamily="18" charset="-127"/>
                        </a:rPr>
                        <a:t>4.81%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effectLst/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marL="57150" marR="0" marT="0" marB="76200" anchor="ctr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effectLst/>
                          <a:latin typeface="하나 M" pitchFamily="18" charset="-127"/>
                          <a:ea typeface="하나 M" pitchFamily="18" charset="-127"/>
                        </a:rPr>
                        <a:t>5.45%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effectLst/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marL="57150" marR="0" marT="0" marB="76200" anchor="ctr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effectLst/>
                          <a:latin typeface="하나 M" pitchFamily="18" charset="-127"/>
                          <a:ea typeface="하나 M" pitchFamily="18" charset="-127"/>
                        </a:rPr>
                        <a:t>6.12%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effectLst/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marL="57150" marR="0" marT="0" marB="76200" anchor="ctr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effectLst/>
                          <a:latin typeface="하나 M" pitchFamily="18" charset="-127"/>
                          <a:ea typeface="하나 M" pitchFamily="18" charset="-127"/>
                        </a:rPr>
                        <a:t>6.76%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effectLst/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marL="57150" marR="0" marT="0" marB="76200" anchor="ctr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effectLst/>
                          <a:latin typeface="하나 M" pitchFamily="18" charset="-127"/>
                          <a:ea typeface="하나 M" pitchFamily="18" charset="-127"/>
                        </a:rPr>
                        <a:t>7.18%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effectLst/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marL="57150" marR="0" marT="0" marB="76200" anchor="ctr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effectLst/>
                          <a:latin typeface="하나 M" pitchFamily="18" charset="-127"/>
                          <a:ea typeface="하나 M" pitchFamily="18" charset="-127"/>
                        </a:rPr>
                        <a:t>7.75%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effectLst/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marL="57150" marR="0" marT="0" marB="762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5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하나 M" pitchFamily="18" charset="-127"/>
                          <a:ea typeface="하나 M" pitchFamily="18" charset="-127"/>
                        </a:rPr>
                        <a:t>4</a:t>
                      </a:r>
                      <a:r>
                        <a:rPr lang="ko-KR" altLang="en-US" sz="2400" b="1" dirty="0" smtClean="0">
                          <a:solidFill>
                            <a:schemeClr val="tx1"/>
                          </a:solidFill>
                          <a:latin typeface="하나 M" pitchFamily="18" charset="-127"/>
                          <a:ea typeface="하나 M" pitchFamily="18" charset="-127"/>
                        </a:rPr>
                        <a:t>번 군집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하나 M" pitchFamily="18" charset="-127"/>
                          <a:ea typeface="하나 M" pitchFamily="18" charset="-127"/>
                        </a:rPr>
                        <a:t>5.14%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marL="57150" marR="0" marT="0" marB="762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하나 M" pitchFamily="18" charset="-127"/>
                          <a:ea typeface="하나 M" pitchFamily="18" charset="-127"/>
                        </a:rPr>
                        <a:t>5.83%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marL="57150" marR="0" marT="0" marB="762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하나 M" pitchFamily="18" charset="-127"/>
                          <a:ea typeface="하나 M" pitchFamily="18" charset="-127"/>
                        </a:rPr>
                        <a:t>6.44%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marL="57150" marR="0" marT="0" marB="762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하나 M" pitchFamily="18" charset="-127"/>
                          <a:ea typeface="하나 M" pitchFamily="18" charset="-127"/>
                        </a:rPr>
                        <a:t>6.92%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marL="57150" marR="0" marT="0" marB="762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하나 M" pitchFamily="18" charset="-127"/>
                          <a:ea typeface="하나 M" pitchFamily="18" charset="-127"/>
                        </a:rPr>
                        <a:t>7.93%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marL="57150" marR="0" marT="0" marB="762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하나 M" pitchFamily="18" charset="-127"/>
                          <a:ea typeface="하나 M" pitchFamily="18" charset="-127"/>
                        </a:rPr>
                        <a:t>8.61%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marL="57150" marR="0" marT="0" marB="762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5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하나 M" pitchFamily="18" charset="-127"/>
                          <a:ea typeface="하나 M" pitchFamily="18" charset="-127"/>
                        </a:rPr>
                        <a:t>5</a:t>
                      </a:r>
                      <a:r>
                        <a:rPr lang="ko-KR" altLang="en-US" sz="2400" b="1" dirty="0" smtClean="0">
                          <a:solidFill>
                            <a:schemeClr val="tx1"/>
                          </a:solidFill>
                          <a:latin typeface="하나 M" pitchFamily="18" charset="-127"/>
                          <a:ea typeface="하나 M" pitchFamily="18" charset="-127"/>
                        </a:rPr>
                        <a:t>번 군집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하나 M" pitchFamily="18" charset="-127"/>
                          <a:ea typeface="하나 M" pitchFamily="18" charset="-127"/>
                        </a:rPr>
                        <a:t>12.5%</a:t>
                      </a:r>
                      <a:endParaRPr lang="en-US" altLang="ko-KR" sz="1800" b="1" dirty="0">
                        <a:solidFill>
                          <a:schemeClr val="tx1"/>
                        </a:solidFill>
                        <a:effectLst/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effectLst/>
                          <a:latin typeface="하나 M" pitchFamily="18" charset="-127"/>
                          <a:ea typeface="하나 M" pitchFamily="18" charset="-127"/>
                        </a:rPr>
                        <a:t>13.0%</a:t>
                      </a:r>
                      <a:endParaRPr lang="en-US" altLang="ko-KR" sz="1800" b="1" dirty="0">
                        <a:solidFill>
                          <a:schemeClr val="tx1"/>
                        </a:solidFill>
                        <a:effectLst/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effectLst/>
                          <a:latin typeface="하나 M" pitchFamily="18" charset="-127"/>
                          <a:ea typeface="하나 M" pitchFamily="18" charset="-127"/>
                        </a:rPr>
                        <a:t>13.13%</a:t>
                      </a:r>
                      <a:endParaRPr lang="en-US" altLang="ko-KR" sz="1800" b="1" dirty="0">
                        <a:solidFill>
                          <a:schemeClr val="tx1"/>
                        </a:solidFill>
                        <a:effectLst/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effectLst/>
                          <a:latin typeface="하나 M" pitchFamily="18" charset="-127"/>
                          <a:ea typeface="하나 M" pitchFamily="18" charset="-127"/>
                        </a:rPr>
                        <a:t>13.17%</a:t>
                      </a:r>
                      <a:endParaRPr lang="en-US" altLang="ko-KR" sz="1800" b="1" dirty="0">
                        <a:solidFill>
                          <a:schemeClr val="tx1"/>
                        </a:solidFill>
                        <a:effectLst/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effectLst/>
                          <a:latin typeface="하나 M" pitchFamily="18" charset="-127"/>
                          <a:ea typeface="하나 M" pitchFamily="18" charset="-127"/>
                        </a:rPr>
                        <a:t>13.72%</a:t>
                      </a:r>
                      <a:endParaRPr lang="en-US" altLang="ko-KR" sz="1800" b="1" dirty="0">
                        <a:solidFill>
                          <a:schemeClr val="tx1"/>
                        </a:solidFill>
                        <a:effectLst/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effectLst/>
                          <a:latin typeface="하나 M" pitchFamily="18" charset="-127"/>
                          <a:ea typeface="하나 M" pitchFamily="18" charset="-127"/>
                        </a:rPr>
                        <a:t>14.05%</a:t>
                      </a:r>
                      <a:endParaRPr lang="en-US" altLang="ko-KR" sz="1800" b="1" dirty="0">
                        <a:solidFill>
                          <a:schemeClr val="tx1"/>
                        </a:solidFill>
                        <a:effectLst/>
                        <a:latin typeface="하나 M" pitchFamily="18" charset="-127"/>
                        <a:ea typeface="하나 M" pitchFamily="18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38005" y="182893"/>
            <a:ext cx="4847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Clustering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798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0" y="215417"/>
            <a:ext cx="138006" cy="355569"/>
          </a:xfrm>
          <a:prstGeom prst="rect">
            <a:avLst/>
          </a:prstGeom>
          <a:solidFill>
            <a:srgbClr val="00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A8A8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05197" y="105580"/>
            <a:ext cx="5685217" cy="338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[</a:t>
            </a:r>
            <a:r>
              <a:rPr lang="ko-KR" altLang="en-US" sz="1600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통폐합점 대상 활동 손님 추정 이탈률 예측 알고리즘 개발</a:t>
            </a:r>
            <a:r>
              <a:rPr lang="en-US" altLang="ko-KR" sz="1600" dirty="0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]</a:t>
            </a:r>
            <a:endParaRPr lang="en-US" altLang="ko-KR" sz="1600" dirty="0">
              <a:solidFill>
                <a:schemeClr val="bg2">
                  <a:lumMod val="90000"/>
                </a:schemeClr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2052407" y="111650"/>
            <a:ext cx="138006" cy="332562"/>
          </a:xfrm>
          <a:prstGeom prst="rect">
            <a:avLst/>
          </a:prstGeom>
          <a:solidFill>
            <a:srgbClr val="D4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>
              <a:solidFill>
                <a:srgbClr val="00A8A8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299011" y="730878"/>
            <a:ext cx="5969709" cy="338554"/>
            <a:chOff x="299049" y="4192757"/>
            <a:chExt cx="5970487" cy="338476"/>
          </a:xfrm>
        </p:grpSpPr>
        <p:sp>
          <p:nvSpPr>
            <p:cNvPr id="30" name="TextBox 29"/>
            <p:cNvSpPr txBox="1"/>
            <p:nvPr/>
          </p:nvSpPr>
          <p:spPr>
            <a:xfrm>
              <a:off x="419314" y="4192757"/>
              <a:ext cx="5850222" cy="338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ko-KR" sz="1600" b="1" dirty="0" smtClean="0">
                  <a:solidFill>
                    <a:prstClr val="black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Hierarchical Clustering </a:t>
              </a:r>
              <a:r>
                <a:rPr lang="ko-KR" altLang="en-US" sz="1600" b="1" dirty="0" smtClean="0">
                  <a:solidFill>
                    <a:prstClr val="black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결과 </a:t>
              </a:r>
              <a:r>
                <a:rPr lang="en-US" altLang="ko-KR" sz="1600" b="1" dirty="0" smtClean="0">
                  <a:solidFill>
                    <a:prstClr val="black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– (2) </a:t>
              </a:r>
              <a:r>
                <a:rPr lang="ko-KR" altLang="en-US" sz="1600" b="1" dirty="0" err="1" smtClean="0">
                  <a:solidFill>
                    <a:prstClr val="black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군집별</a:t>
              </a:r>
              <a:r>
                <a:rPr lang="ko-KR" altLang="en-US" sz="1600" b="1" dirty="0" smtClean="0">
                  <a:solidFill>
                    <a:prstClr val="black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 평균 </a:t>
              </a:r>
              <a:r>
                <a:rPr lang="ko-KR" altLang="en-US" sz="1600" b="1" dirty="0" err="1" smtClean="0">
                  <a:solidFill>
                    <a:prstClr val="black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이탈률</a:t>
              </a:r>
              <a:r>
                <a:rPr lang="en-US" altLang="ko-KR" sz="1600" b="1" dirty="0" smtClean="0">
                  <a:solidFill>
                    <a:prstClr val="black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(6</a:t>
              </a:r>
              <a:r>
                <a:rPr lang="ko-KR" altLang="en-US" sz="1600" b="1" dirty="0" smtClean="0">
                  <a:solidFill>
                    <a:prstClr val="black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개월</a:t>
              </a:r>
              <a:r>
                <a:rPr lang="en-US" altLang="ko-KR" sz="1600" b="1" dirty="0" smtClean="0">
                  <a:solidFill>
                    <a:prstClr val="black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)</a:t>
              </a:r>
              <a:endParaRPr lang="en-US" altLang="ko-KR" sz="1600" b="1" dirty="0">
                <a:solidFill>
                  <a:prstClr val="black"/>
                </a:solidFill>
                <a:latin typeface="하나 L" panose="02020603020101020101" pitchFamily="18" charset="-127"/>
                <a:ea typeface="하나 L" panose="02020603020101020101" pitchFamily="18" charset="-127"/>
              </a:endParaRPr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299049" y="4220314"/>
              <a:ext cx="138023" cy="252665"/>
              <a:chOff x="299568" y="1429451"/>
              <a:chExt cx="138023" cy="252665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299568" y="1532236"/>
                <a:ext cx="138023" cy="149880"/>
              </a:xfrm>
              <a:prstGeom prst="rect">
                <a:avLst/>
              </a:prstGeom>
              <a:solidFill>
                <a:srgbClr val="00A8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A8A8"/>
                  </a:solidFill>
                  <a:latin typeface="하나 L" panose="02020603020101020101" pitchFamily="18" charset="-127"/>
                  <a:ea typeface="하나 L" panose="02020603020101020101" pitchFamily="18" charset="-127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300086" y="1429451"/>
                <a:ext cx="136986" cy="64770"/>
              </a:xfrm>
              <a:prstGeom prst="rect">
                <a:avLst/>
              </a:prstGeom>
              <a:solidFill>
                <a:srgbClr val="E601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A8A8"/>
                  </a:solidFill>
                  <a:latin typeface="하나 L" panose="02020603020101020101" pitchFamily="18" charset="-127"/>
                  <a:ea typeface="하나 L" panose="02020603020101020101" pitchFamily="18" charset="-127"/>
                </a:endParaRPr>
              </a:p>
            </p:txBody>
          </p:sp>
        </p:grpSp>
      </p:grp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E90A-435B-40DA-BA28-1461FC8170D1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8005" y="182893"/>
            <a:ext cx="4847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Clustering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pic>
        <p:nvPicPr>
          <p:cNvPr id="14" name="그림 13" descr="C:\Users\hanbum\Desktop\2018\work\2. Project\1. BDI\4th. 하나금융(캡스톤)\4. 하나금융_보고서 자료\K-0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13" y="1155752"/>
            <a:ext cx="11753916" cy="41133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184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E90A-435B-40DA-BA28-1461FC8170D1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38005" y="182893"/>
            <a:ext cx="4847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하나 L" panose="02020603020101020101" pitchFamily="18" charset="-127"/>
                <a:ea typeface="하나 L" panose="02020603020101020101" pitchFamily="18" charset="-127"/>
              </a:rPr>
              <a:t>프로젝트 배경</a:t>
            </a:r>
            <a:endParaRPr lang="en-US" altLang="ko-KR" sz="2400" dirty="0"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72935" y="117229"/>
            <a:ext cx="5685217" cy="338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en-US" altLang="ko-KR" sz="1600" b="1" dirty="0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[</a:t>
            </a:r>
            <a:r>
              <a:rPr lang="ko-KR" altLang="en-US" sz="1600" b="1" dirty="0" err="1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이탈률을</a:t>
            </a:r>
            <a:r>
              <a:rPr lang="ko-KR" altLang="en-US" sz="1600" b="1" dirty="0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 고려한 </a:t>
            </a:r>
            <a:r>
              <a:rPr lang="ko-KR" altLang="en-US" sz="1600" b="1" dirty="0" err="1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클러스터링</a:t>
            </a:r>
            <a:r>
              <a:rPr lang="en-US" altLang="ko-KR" sz="1600" b="1" dirty="0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]</a:t>
            </a:r>
            <a:endParaRPr lang="en-US" altLang="ko-KR" sz="1600" b="1" dirty="0">
              <a:solidFill>
                <a:schemeClr val="bg2">
                  <a:lumMod val="90000"/>
                </a:schemeClr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215417"/>
            <a:ext cx="138006" cy="355569"/>
          </a:xfrm>
          <a:prstGeom prst="rect">
            <a:avLst/>
          </a:prstGeom>
          <a:solidFill>
            <a:srgbClr val="00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rgbClr val="00A8A8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2052407" y="111650"/>
            <a:ext cx="138006" cy="332562"/>
          </a:xfrm>
          <a:prstGeom prst="rect">
            <a:avLst/>
          </a:prstGeom>
          <a:solidFill>
            <a:srgbClr val="D4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2000">
              <a:solidFill>
                <a:srgbClr val="00A8A8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299011" y="730880"/>
            <a:ext cx="2583888" cy="338554"/>
            <a:chOff x="299049" y="4192759"/>
            <a:chExt cx="2584225" cy="338476"/>
          </a:xfrm>
        </p:grpSpPr>
        <p:sp>
          <p:nvSpPr>
            <p:cNvPr id="36" name="TextBox 35"/>
            <p:cNvSpPr txBox="1"/>
            <p:nvPr/>
          </p:nvSpPr>
          <p:spPr>
            <a:xfrm>
              <a:off x="419314" y="4192759"/>
              <a:ext cx="2463960" cy="338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하나 L" panose="02020603020101020101" pitchFamily="18" charset="-127"/>
                  <a:ea typeface="하나 L" panose="02020603020101020101" pitchFamily="18" charset="-127"/>
                </a:rPr>
                <a:t>통폐합으로 인한 평가 </a:t>
              </a:r>
              <a:r>
                <a:rPr lang="en-US" altLang="ko-KR" sz="1600" dirty="0" smtClean="0">
                  <a:latin typeface="하나 L" panose="02020603020101020101" pitchFamily="18" charset="-127"/>
                  <a:ea typeface="하나 L" panose="02020603020101020101" pitchFamily="18" charset="-127"/>
                </a:rPr>
                <a:t>ISSUE</a:t>
              </a:r>
              <a:endParaRPr lang="en-US" altLang="ko-KR" sz="1600" dirty="0">
                <a:latin typeface="하나 L" panose="02020603020101020101" pitchFamily="18" charset="-127"/>
                <a:ea typeface="하나 L" panose="02020603020101020101" pitchFamily="18" charset="-127"/>
              </a:endParaRPr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299049" y="4220314"/>
              <a:ext cx="138023" cy="252665"/>
              <a:chOff x="299568" y="1429451"/>
              <a:chExt cx="138023" cy="252665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299568" y="1532236"/>
                <a:ext cx="138023" cy="149880"/>
              </a:xfrm>
              <a:prstGeom prst="rect">
                <a:avLst/>
              </a:prstGeom>
              <a:solidFill>
                <a:srgbClr val="00A8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A8A8"/>
                  </a:solidFill>
                  <a:latin typeface="하나 L" panose="02020603020101020101" pitchFamily="18" charset="-127"/>
                  <a:ea typeface="하나 L" panose="02020603020101020101" pitchFamily="18" charset="-127"/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300086" y="1429451"/>
                <a:ext cx="136986" cy="64770"/>
              </a:xfrm>
              <a:prstGeom prst="rect">
                <a:avLst/>
              </a:prstGeom>
              <a:solidFill>
                <a:srgbClr val="E601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A8A8"/>
                  </a:solidFill>
                  <a:latin typeface="하나 L" panose="02020603020101020101" pitchFamily="18" charset="-127"/>
                  <a:ea typeface="하나 L" panose="02020603020101020101" pitchFamily="18" charset="-127"/>
                </a:endParaRPr>
              </a:p>
            </p:txBody>
          </p:sp>
        </p:grpSp>
      </p:grpSp>
      <p:grpSp>
        <p:nvGrpSpPr>
          <p:cNvPr id="46" name="그룹 45"/>
          <p:cNvGrpSpPr/>
          <p:nvPr/>
        </p:nvGrpSpPr>
        <p:grpSpPr>
          <a:xfrm>
            <a:off x="299011" y="758438"/>
            <a:ext cx="138005" cy="252723"/>
            <a:chOff x="299568" y="1429451"/>
            <a:chExt cx="138023" cy="252665"/>
          </a:xfrm>
        </p:grpSpPr>
        <p:sp>
          <p:nvSpPr>
            <p:cNvPr id="47" name="직사각형 46"/>
            <p:cNvSpPr/>
            <p:nvPr/>
          </p:nvSpPr>
          <p:spPr>
            <a:xfrm>
              <a:off x="299568" y="1532236"/>
              <a:ext cx="138023" cy="149880"/>
            </a:xfrm>
            <a:prstGeom prst="rect">
              <a:avLst/>
            </a:prstGeom>
            <a:solidFill>
              <a:srgbClr val="00A8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A8A8"/>
                </a:solidFill>
                <a:latin typeface="하나 L" panose="02020603020101020101" pitchFamily="18" charset="-127"/>
                <a:ea typeface="하나 L" panose="02020603020101020101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00086" y="1429451"/>
              <a:ext cx="136986" cy="64770"/>
            </a:xfrm>
            <a:prstGeom prst="rect">
              <a:avLst/>
            </a:prstGeom>
            <a:solidFill>
              <a:srgbClr val="E60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A8A8"/>
                </a:solidFill>
                <a:latin typeface="하나 L" panose="02020603020101020101" pitchFamily="18" charset="-127"/>
                <a:ea typeface="하나 L" panose="02020603020101020101" pitchFamily="18" charset="-127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95074" y="1244844"/>
            <a:ext cx="10558311" cy="2489931"/>
            <a:chOff x="695074" y="1244844"/>
            <a:chExt cx="10558311" cy="2489931"/>
          </a:xfrm>
        </p:grpSpPr>
        <p:sp>
          <p:nvSpPr>
            <p:cNvPr id="44" name="직사각형 43"/>
            <p:cNvSpPr/>
            <p:nvPr/>
          </p:nvSpPr>
          <p:spPr>
            <a:xfrm>
              <a:off x="6571180" y="1244844"/>
              <a:ext cx="468220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b="1" dirty="0" smtClean="0">
                  <a:latin typeface="하나 L" panose="02020603020101020101" pitchFamily="18" charset="-127"/>
                  <a:ea typeface="하나 L" panose="02020603020101020101" pitchFamily="18" charset="-127"/>
                </a:rPr>
                <a:t>KEB</a:t>
              </a:r>
              <a:r>
                <a:rPr lang="ko-KR" altLang="en-US" sz="1400" b="1" dirty="0" smtClean="0">
                  <a:latin typeface="하나 L" panose="02020603020101020101" pitchFamily="18" charset="-127"/>
                  <a:ea typeface="하나 L" panose="02020603020101020101" pitchFamily="18" charset="-127"/>
                </a:rPr>
                <a:t>하나은행은 매월 지점 실적 평가를 실시  </a:t>
              </a:r>
              <a:endParaRPr lang="en-US" altLang="ko-KR" sz="1400" b="1" dirty="0">
                <a:latin typeface="하나 L" panose="02020603020101020101" pitchFamily="18" charset="-127"/>
                <a:ea typeface="하나 L" panose="02020603020101020101" pitchFamily="18" charset="-127"/>
              </a:endParaRPr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695074" y="1290321"/>
              <a:ext cx="5810123" cy="2444454"/>
              <a:chOff x="695074" y="1605281"/>
              <a:chExt cx="5810123" cy="2444454"/>
            </a:xfrm>
          </p:grpSpPr>
          <p:grpSp>
            <p:nvGrpSpPr>
              <p:cNvPr id="49" name="그룹 48"/>
              <p:cNvGrpSpPr/>
              <p:nvPr/>
            </p:nvGrpSpPr>
            <p:grpSpPr>
              <a:xfrm>
                <a:off x="695074" y="1605281"/>
                <a:ext cx="5810123" cy="2444454"/>
                <a:chOff x="787447" y="-233688"/>
                <a:chExt cx="5810123" cy="2444454"/>
              </a:xfrm>
            </p:grpSpPr>
            <p:pic>
              <p:nvPicPr>
                <p:cNvPr id="53" name="Picture 2" descr="Abstract city map - Illustration : Vector Art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1770" r="40431" b="60456"/>
                <a:stretch/>
              </p:blipFill>
              <p:spPr bwMode="auto">
                <a:xfrm>
                  <a:off x="787447" y="-233688"/>
                  <a:ext cx="5810123" cy="244445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4" name="Picture 2" descr="https://conceptdraw.com/a1704c3/p3/preview/640/pict--bank-business---vector-stencils-library.png--diagram-flowchart-example.png"/>
                <p:cNvPicPr>
                  <a:picLocks noChangeAspect="1" noChangeArrowheads="1"/>
                </p:cNvPicPr>
                <p:nvPr/>
              </p:nvPicPr>
              <p:blipFill rotWithShape="1">
                <a:blip r:embed="rId4" cstate="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5313" b="96250" l="6250" r="95625">
                              <a14:foregroundMark x1="27969" y1="46094" x2="27969" y2="88750"/>
                              <a14:foregroundMark x1="45313" y1="48906" x2="79688" y2="55156"/>
                              <a14:foregroundMark x1="68125" y1="41406" x2="72500" y2="8921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5802" r="-4387"/>
                <a:stretch/>
              </p:blipFill>
              <p:spPr bwMode="auto">
                <a:xfrm>
                  <a:off x="1356836" y="22354"/>
                  <a:ext cx="1012624" cy="93238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50" name="그룹 49"/>
              <p:cNvGrpSpPr/>
              <p:nvPr/>
            </p:nvGrpSpPr>
            <p:grpSpPr>
              <a:xfrm>
                <a:off x="3016447" y="2504973"/>
                <a:ext cx="1351761" cy="1336550"/>
                <a:chOff x="3016447" y="2504973"/>
                <a:chExt cx="1351761" cy="1336550"/>
              </a:xfrm>
            </p:grpSpPr>
            <p:pic>
              <p:nvPicPr>
                <p:cNvPr id="51" name="Picture 2" descr="https://conceptdraw.com/a1704c3/p3/preview/640/pict--bank-business---vector-stencils-library.png--diagram-flowchart-example.png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5313" b="96250" l="6250" r="95625">
                              <a14:foregroundMark x1="27969" y1="46094" x2="27969" y2="88750"/>
                              <a14:foregroundMark x1="45313" y1="48906" x2="79688" y2="55156"/>
                              <a14:foregroundMark x1="68125" y1="41406" x2="72500" y2="89219"/>
                            </a14:backgroundRemoval>
                          </a14:imgEffect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5802" r="-4387"/>
                <a:stretch/>
              </p:blipFill>
              <p:spPr bwMode="auto">
                <a:xfrm>
                  <a:off x="3318652" y="2909142"/>
                  <a:ext cx="1012624" cy="93238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2" name="Picture 16" descr="http://biztribune.co.kr/n_news/peg/1610/thumb/1b5ec5791d9bb255fc8594a2032eb4b0_2HDFzrLntlIfMM3iR1SYfSbhQOsiCA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20467945">
                  <a:off x="3016447" y="2504973"/>
                  <a:ext cx="1351761" cy="77066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pic>
        <p:nvPicPr>
          <p:cNvPr id="55" name="Picture 2" descr="https://conceptdraw.com/a1704c3/p3/preview/640/pict--bank-business---vector-stencils-library.png--diagram-flowchart-example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313" b="96250" l="6250" r="95625">
                        <a14:foregroundMark x1="27969" y1="46094" x2="27969" y2="88750"/>
                        <a14:foregroundMark x1="45313" y1="48906" x2="79688" y2="55156"/>
                        <a14:foregroundMark x1="68125" y1="41406" x2="72500" y2="892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5802" r="-4387"/>
          <a:stretch/>
        </p:blipFill>
        <p:spPr bwMode="auto">
          <a:xfrm>
            <a:off x="3316863" y="2594182"/>
            <a:ext cx="1014413" cy="956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https://conceptdraw.com/a1704c3/p3/preview/640/pict--bank-business---vector-stencils-library.png--diagram-flowchart-example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313" b="96250" l="6250" r="95625">
                        <a14:foregroundMark x1="27969" y1="46094" x2="27969" y2="88750"/>
                        <a14:foregroundMark x1="45313" y1="48906" x2="79688" y2="55156"/>
                        <a14:foregroundMark x1="68125" y1="41406" x2="72500" y2="892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5802" r="-4387"/>
          <a:stretch/>
        </p:blipFill>
        <p:spPr bwMode="auto">
          <a:xfrm>
            <a:off x="5226442" y="1464162"/>
            <a:ext cx="1014413" cy="956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53202" y="2457787"/>
            <a:ext cx="639168" cy="276999"/>
          </a:xfrm>
          <a:prstGeom prst="rect">
            <a:avLst/>
          </a:prstGeom>
          <a:solidFill>
            <a:schemeClr val="bg1"/>
          </a:solidFill>
          <a:ln w="28575">
            <a:solidFill>
              <a:srgbClr val="007C9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A</a:t>
            </a:r>
            <a:r>
              <a:rPr lang="ko-KR" altLang="en-US" sz="1200" b="1" dirty="0" smtClean="0"/>
              <a:t>지점</a:t>
            </a:r>
            <a:endParaRPr lang="ko-KR" altLang="en-US" sz="12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3500571" y="3506863"/>
            <a:ext cx="639168" cy="276999"/>
          </a:xfrm>
          <a:prstGeom prst="rect">
            <a:avLst/>
          </a:prstGeom>
          <a:solidFill>
            <a:schemeClr val="bg1"/>
          </a:solidFill>
          <a:ln w="28575">
            <a:solidFill>
              <a:srgbClr val="007C9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B</a:t>
            </a:r>
            <a:r>
              <a:rPr lang="ko-KR" altLang="en-US" sz="1200" b="1" dirty="0" smtClean="0"/>
              <a:t>지점</a:t>
            </a:r>
            <a:endParaRPr lang="ko-KR" altLang="en-US" sz="1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5414064" y="2399130"/>
            <a:ext cx="639168" cy="276999"/>
          </a:xfrm>
          <a:prstGeom prst="rect">
            <a:avLst/>
          </a:prstGeom>
          <a:solidFill>
            <a:schemeClr val="bg1"/>
          </a:solidFill>
          <a:ln w="28575">
            <a:solidFill>
              <a:srgbClr val="007C9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C</a:t>
            </a:r>
            <a:r>
              <a:rPr lang="ko-KR" altLang="en-US" sz="1200" b="1" dirty="0" smtClean="0"/>
              <a:t>지점</a:t>
            </a:r>
            <a:endParaRPr lang="ko-KR" altLang="en-US" sz="1200" b="1" dirty="0"/>
          </a:p>
        </p:txBody>
      </p:sp>
      <p:grpSp>
        <p:nvGrpSpPr>
          <p:cNvPr id="60" name="그룹 59"/>
          <p:cNvGrpSpPr/>
          <p:nvPr/>
        </p:nvGrpSpPr>
        <p:grpSpPr>
          <a:xfrm>
            <a:off x="436497" y="4099146"/>
            <a:ext cx="4854966" cy="2178293"/>
            <a:chOff x="1182681" y="987063"/>
            <a:chExt cx="4448953" cy="2178293"/>
          </a:xfrm>
        </p:grpSpPr>
        <p:grpSp>
          <p:nvGrpSpPr>
            <p:cNvPr id="61" name="그룹 60"/>
            <p:cNvGrpSpPr/>
            <p:nvPr/>
          </p:nvGrpSpPr>
          <p:grpSpPr>
            <a:xfrm>
              <a:off x="1182681" y="1104088"/>
              <a:ext cx="1700218" cy="2061268"/>
              <a:chOff x="852945" y="4303328"/>
              <a:chExt cx="1700218" cy="2061268"/>
            </a:xfrm>
          </p:grpSpPr>
          <p:pic>
            <p:nvPicPr>
              <p:cNvPr id="71" name="Picture 2" descr="https://feedzai.com/wp-content/uploads/2016/08/People-icons.png"/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0" b="99674" l="0" r="100000">
                            <a14:foregroundMark x1="19158" y1="65416" x2="38421" y2="99511"/>
                            <a14:foregroundMark x1="1684" y1="37684" x2="16526" y2="64600"/>
                            <a14:foregroundMark x1="7368" y1="20228" x2="16947" y2="26101"/>
                            <a14:foregroundMark x1="7789" y1="25775" x2="10211" y2="26754"/>
                            <a14:foregroundMark x1="10421" y1="11909" x2="12632" y2="15661"/>
                            <a14:foregroundMark x1="13579" y1="6362" x2="15684" y2="12561"/>
                            <a14:foregroundMark x1="5789" y1="5873" x2="9158" y2="12398"/>
                            <a14:backgroundMark x1="96211" y1="6852" x2="96842" y2="1141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481" t="675" r="167" b="66959"/>
              <a:stretch/>
            </p:blipFill>
            <p:spPr bwMode="auto">
              <a:xfrm>
                <a:off x="852945" y="4303328"/>
                <a:ext cx="1596267" cy="17227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2" name="TextBox 71"/>
              <p:cNvSpPr txBox="1"/>
              <p:nvPr/>
            </p:nvSpPr>
            <p:spPr>
              <a:xfrm>
                <a:off x="988386" y="6026042"/>
                <a:ext cx="15647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 smtClean="0">
                    <a:latin typeface="하나 L" panose="02020603020101020101" pitchFamily="18" charset="-127"/>
                    <a:ea typeface="하나 L" panose="02020603020101020101" pitchFamily="18" charset="-127"/>
                  </a:rPr>
                  <a:t>[</a:t>
                </a:r>
                <a:r>
                  <a:rPr lang="ko-KR" altLang="en-US" sz="1600" b="1" dirty="0" smtClean="0">
                    <a:latin typeface="하나 L" panose="02020603020101020101" pitchFamily="18" charset="-127"/>
                    <a:ea typeface="하나 L" panose="02020603020101020101" pitchFamily="18" charset="-127"/>
                  </a:rPr>
                  <a:t>성과평가 팀</a:t>
                </a:r>
                <a:r>
                  <a:rPr lang="en-US" altLang="ko-KR" sz="1600" b="1" dirty="0" smtClean="0">
                    <a:latin typeface="하나 L" panose="02020603020101020101" pitchFamily="18" charset="-127"/>
                    <a:ea typeface="하나 L" panose="02020603020101020101" pitchFamily="18" charset="-127"/>
                  </a:rPr>
                  <a:t>]</a:t>
                </a:r>
                <a:endParaRPr lang="ko-KR" altLang="en-US" sz="1600" b="1" dirty="0">
                  <a:latin typeface="하나 L" panose="02020603020101020101" pitchFamily="18" charset="-127"/>
                  <a:ea typeface="하나 L" panose="02020603020101020101" pitchFamily="18" charset="-127"/>
                </a:endParaRPr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3998745" y="987063"/>
              <a:ext cx="1632889" cy="2126611"/>
              <a:chOff x="3010603" y="4247262"/>
              <a:chExt cx="1632889" cy="2126611"/>
            </a:xfrm>
          </p:grpSpPr>
          <p:pic>
            <p:nvPicPr>
              <p:cNvPr id="69" name="Picture 6" descr="customer icon에 대한 이미지 검색결과"/>
              <p:cNvPicPr>
                <a:picLocks noChangeAspect="1" noChangeArrowheads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591" t="32704" r="20073" b="31077"/>
              <a:stretch/>
            </p:blipFill>
            <p:spPr bwMode="auto">
              <a:xfrm>
                <a:off x="3010603" y="4247262"/>
                <a:ext cx="1632889" cy="18766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0" name="TextBox 69"/>
              <p:cNvSpPr txBox="1"/>
              <p:nvPr/>
            </p:nvSpPr>
            <p:spPr>
              <a:xfrm>
                <a:off x="3010603" y="6035319"/>
                <a:ext cx="15647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 smtClean="0">
                    <a:latin typeface="하나 L" panose="02020603020101020101" pitchFamily="18" charset="-127"/>
                    <a:ea typeface="하나 L" panose="02020603020101020101" pitchFamily="18" charset="-127"/>
                  </a:rPr>
                  <a:t>[</a:t>
                </a:r>
                <a:r>
                  <a:rPr lang="ko-KR" altLang="en-US" sz="1600" b="1" dirty="0" smtClean="0">
                    <a:latin typeface="하나 L" panose="02020603020101020101" pitchFamily="18" charset="-127"/>
                    <a:ea typeface="하나 L" panose="02020603020101020101" pitchFamily="18" charset="-127"/>
                  </a:rPr>
                  <a:t>은행 지점</a:t>
                </a:r>
                <a:r>
                  <a:rPr lang="en-US" altLang="ko-KR" sz="1600" b="1" dirty="0" smtClean="0">
                    <a:latin typeface="하나 L" panose="02020603020101020101" pitchFamily="18" charset="-127"/>
                    <a:ea typeface="하나 L" panose="02020603020101020101" pitchFamily="18" charset="-127"/>
                  </a:rPr>
                  <a:t>]</a:t>
                </a:r>
                <a:endParaRPr lang="ko-KR" altLang="en-US" sz="1600" b="1" dirty="0">
                  <a:latin typeface="하나 L" panose="02020603020101020101" pitchFamily="18" charset="-127"/>
                  <a:ea typeface="하나 L" panose="02020603020101020101" pitchFamily="18" charset="-127"/>
                </a:endParaRP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2683126" y="1580991"/>
              <a:ext cx="1484119" cy="1451205"/>
              <a:chOff x="2707405" y="4912223"/>
              <a:chExt cx="1484119" cy="1451205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2707405" y="4912223"/>
                <a:ext cx="14841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b="1" dirty="0">
                    <a:latin typeface="하나 L" panose="02020603020101020101" pitchFamily="18" charset="-127"/>
                    <a:ea typeface="하나 L" panose="02020603020101020101" pitchFamily="18" charset="-127"/>
                  </a:rPr>
                  <a:t>목표 실적 부여</a:t>
                </a:r>
              </a:p>
            </p:txBody>
          </p:sp>
          <p:grpSp>
            <p:nvGrpSpPr>
              <p:cNvPr id="65" name="그룹 64"/>
              <p:cNvGrpSpPr/>
              <p:nvPr/>
            </p:nvGrpSpPr>
            <p:grpSpPr>
              <a:xfrm>
                <a:off x="2864419" y="5253973"/>
                <a:ext cx="1262557" cy="1109455"/>
                <a:chOff x="2369119" y="5416533"/>
                <a:chExt cx="1262557" cy="1109455"/>
              </a:xfrm>
            </p:grpSpPr>
            <p:sp>
              <p:nvSpPr>
                <p:cNvPr id="66" name="오른쪽 화살표 65"/>
                <p:cNvSpPr/>
                <p:nvPr/>
              </p:nvSpPr>
              <p:spPr>
                <a:xfrm rot="10800000">
                  <a:off x="2490084" y="5768342"/>
                  <a:ext cx="883386" cy="200453"/>
                </a:xfrm>
                <a:prstGeom prst="rightArrow">
                  <a:avLst/>
                </a:prstGeom>
                <a:solidFill>
                  <a:srgbClr val="007C96"/>
                </a:solidFill>
                <a:ln>
                  <a:solidFill>
                    <a:srgbClr val="007C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>
                    <a:latin typeface="하나 L" panose="02020603020101020101" pitchFamily="18" charset="-127"/>
                    <a:ea typeface="하나 L" panose="02020603020101020101" pitchFamily="18" charset="-127"/>
                  </a:endParaRPr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2369119" y="6002768"/>
                  <a:ext cx="126255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400" b="1" dirty="0" smtClean="0">
                      <a:latin typeface="하나 L" panose="02020603020101020101" pitchFamily="18" charset="-127"/>
                      <a:ea typeface="하나 L" panose="02020603020101020101" pitchFamily="18" charset="-127"/>
                    </a:rPr>
                    <a:t>월 별 실적 </a:t>
                  </a:r>
                  <a:endParaRPr lang="en-US" altLang="ko-KR" sz="1400" b="1" dirty="0" smtClean="0">
                    <a:latin typeface="하나 L" panose="02020603020101020101" pitchFamily="18" charset="-127"/>
                    <a:ea typeface="하나 L" panose="02020603020101020101" pitchFamily="18" charset="-127"/>
                  </a:endParaRPr>
                </a:p>
                <a:p>
                  <a:pPr algn="ctr"/>
                  <a:r>
                    <a:rPr lang="ko-KR" altLang="en-US" sz="1400" b="1" dirty="0" smtClean="0">
                      <a:latin typeface="하나 L" panose="02020603020101020101" pitchFamily="18" charset="-127"/>
                      <a:ea typeface="하나 L" panose="02020603020101020101" pitchFamily="18" charset="-127"/>
                    </a:rPr>
                    <a:t>달성 평가</a:t>
                  </a:r>
                  <a:endParaRPr lang="ko-KR" altLang="en-US" sz="1400" b="1" dirty="0">
                    <a:latin typeface="하나 L" panose="02020603020101020101" pitchFamily="18" charset="-127"/>
                    <a:ea typeface="하나 L" panose="02020603020101020101" pitchFamily="18" charset="-127"/>
                  </a:endParaRPr>
                </a:p>
              </p:txBody>
            </p:sp>
            <p:sp>
              <p:nvSpPr>
                <p:cNvPr id="68" name="오른쪽 화살표 67"/>
                <p:cNvSpPr/>
                <p:nvPr/>
              </p:nvSpPr>
              <p:spPr>
                <a:xfrm>
                  <a:off x="2508005" y="5416533"/>
                  <a:ext cx="883386" cy="200453"/>
                </a:xfrm>
                <a:prstGeom prst="rightArrow">
                  <a:avLst/>
                </a:prstGeom>
                <a:solidFill>
                  <a:srgbClr val="007C96"/>
                </a:solidFill>
                <a:ln>
                  <a:solidFill>
                    <a:srgbClr val="007C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>
                    <a:latin typeface="하나 L" panose="02020603020101020101" pitchFamily="18" charset="-127"/>
                    <a:ea typeface="하나 L" panose="02020603020101020101" pitchFamily="18" charset="-127"/>
                  </a:endParaRPr>
                </a:p>
              </p:txBody>
            </p:sp>
          </p:grpSp>
        </p:grpSp>
      </p:grpSp>
      <p:pic>
        <p:nvPicPr>
          <p:cNvPr id="73" name="Picture 16" descr="http://biztribune.co.kr/n_news/peg/1610/thumb/1b5ec5791d9bb255fc8594a2032eb4b0_2HDFzrLntlIfMM3iR1SYfSbhQOsiCA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67945">
            <a:off x="844868" y="1184093"/>
            <a:ext cx="1351761" cy="770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16" descr="http://biztribune.co.kr/n_news/peg/1610/thumb/1b5ec5791d9bb255fc8594a2032eb4b0_2HDFzrLntlIfMM3iR1SYfSbhQOsiCA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67945">
            <a:off x="4616404" y="1141387"/>
            <a:ext cx="1351761" cy="770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6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33241"/>
              </p:ext>
            </p:extLst>
          </p:nvPr>
        </p:nvGraphicFramePr>
        <p:xfrm>
          <a:off x="5723268" y="4045670"/>
          <a:ext cx="6329139" cy="20637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62812">
                  <a:extLst>
                    <a:ext uri="{9D8B030D-6E8A-4147-A177-3AD203B41FA5}">
                      <a16:colId xmlns:a16="http://schemas.microsoft.com/office/drawing/2014/main" val="2171126718"/>
                    </a:ext>
                  </a:extLst>
                </a:gridCol>
                <a:gridCol w="1163679">
                  <a:extLst>
                    <a:ext uri="{9D8B030D-6E8A-4147-A177-3AD203B41FA5}">
                      <a16:colId xmlns:a16="http://schemas.microsoft.com/office/drawing/2014/main" val="3096893925"/>
                    </a:ext>
                  </a:extLst>
                </a:gridCol>
                <a:gridCol w="1099230">
                  <a:extLst>
                    <a:ext uri="{9D8B030D-6E8A-4147-A177-3AD203B41FA5}">
                      <a16:colId xmlns:a16="http://schemas.microsoft.com/office/drawing/2014/main" val="3582729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3269773637"/>
                    </a:ext>
                  </a:extLst>
                </a:gridCol>
                <a:gridCol w="1200727">
                  <a:extLst>
                    <a:ext uri="{9D8B030D-6E8A-4147-A177-3AD203B41FA5}">
                      <a16:colId xmlns:a16="http://schemas.microsoft.com/office/drawing/2014/main" val="1831336241"/>
                    </a:ext>
                  </a:extLst>
                </a:gridCol>
                <a:gridCol w="822036">
                  <a:extLst>
                    <a:ext uri="{9D8B030D-6E8A-4147-A177-3AD203B41FA5}">
                      <a16:colId xmlns:a16="http://schemas.microsoft.com/office/drawing/2014/main" val="3411711054"/>
                    </a:ext>
                  </a:extLst>
                </a:gridCol>
              </a:tblGrid>
              <a:tr h="5151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하나 L" pitchFamily="18" charset="-127"/>
                          <a:ea typeface="하나 L" pitchFamily="18" charset="-127"/>
                        </a:rPr>
                        <a:t>은행 지점</a:t>
                      </a:r>
                      <a:endParaRPr lang="ko-KR" altLang="en-US" sz="1400" b="1" dirty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>
                    <a:solidFill>
                      <a:srgbClr val="007C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45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latin typeface="하나 L" pitchFamily="18" charset="-127"/>
                          <a:ea typeface="하나 L" pitchFamily="18" charset="-127"/>
                        </a:rPr>
                        <a:t>목표 고객 수</a:t>
                      </a:r>
                    </a:p>
                  </a:txBody>
                  <a:tcPr anchor="ctr">
                    <a:solidFill>
                      <a:srgbClr val="007C9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하나 L" pitchFamily="18" charset="-127"/>
                          <a:ea typeface="하나 L" pitchFamily="18" charset="-127"/>
                        </a:rPr>
                        <a:t>고객 수 달성 비율</a:t>
                      </a:r>
                      <a:endParaRPr lang="ko-KR" altLang="en-US" sz="1400" b="1" dirty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>
                    <a:solidFill>
                      <a:srgbClr val="007C9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하나 L" pitchFamily="18" charset="-127"/>
                          <a:ea typeface="하나 L" pitchFamily="18" charset="-127"/>
                        </a:rPr>
                        <a:t>목표 총판매</a:t>
                      </a:r>
                      <a:endParaRPr lang="ko-KR" altLang="en-US" sz="1400" b="1" dirty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>
                    <a:solidFill>
                      <a:srgbClr val="007C9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하나 L" pitchFamily="18" charset="-127"/>
                          <a:ea typeface="하나 L" pitchFamily="18" charset="-127"/>
                        </a:rPr>
                        <a:t>총판매 달성 </a:t>
                      </a:r>
                      <a:endParaRPr lang="en-US" altLang="ko-KR" sz="1400" b="1" dirty="0" smtClean="0">
                        <a:latin typeface="하나 L" pitchFamily="18" charset="-127"/>
                        <a:ea typeface="하나 L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b="1" dirty="0" smtClean="0">
                          <a:latin typeface="하나 L" pitchFamily="18" charset="-127"/>
                          <a:ea typeface="하나 L" pitchFamily="18" charset="-127"/>
                        </a:rPr>
                        <a:t>비율</a:t>
                      </a:r>
                      <a:endParaRPr lang="ko-KR" altLang="en-US" sz="1400" b="1" dirty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>
                    <a:solidFill>
                      <a:srgbClr val="007C9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하나 L" pitchFamily="18" charset="-127"/>
                          <a:ea typeface="하나 L" pitchFamily="18" charset="-127"/>
                        </a:rPr>
                        <a:t>순위</a:t>
                      </a:r>
                      <a:endParaRPr lang="ko-KR" altLang="en-US" sz="1400" b="1" dirty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>
                    <a:solidFill>
                      <a:srgbClr val="007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162649"/>
                  </a:ext>
                </a:extLst>
              </a:tr>
              <a:tr h="515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하나 L" pitchFamily="18" charset="-127"/>
                          <a:ea typeface="하나 L" pitchFamily="18" charset="-127"/>
                        </a:rPr>
                        <a:t>A </a:t>
                      </a:r>
                      <a:r>
                        <a:rPr lang="ko-KR" altLang="en-US" sz="1400" b="1" dirty="0" smtClean="0">
                          <a:latin typeface="하나 L" pitchFamily="18" charset="-127"/>
                          <a:ea typeface="하나 L" pitchFamily="18" charset="-127"/>
                        </a:rPr>
                        <a:t>지점</a:t>
                      </a:r>
                      <a:endParaRPr lang="ko-KR" altLang="en-US" sz="1400" b="1" dirty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하나 L" pitchFamily="18" charset="-127"/>
                          <a:ea typeface="하나 L" pitchFamily="18" charset="-127"/>
                        </a:rPr>
                        <a:t>100 </a:t>
                      </a:r>
                      <a:r>
                        <a:rPr lang="ko-KR" altLang="en-US" sz="1400" b="0" dirty="0" smtClean="0">
                          <a:latin typeface="하나 L" pitchFamily="18" charset="-127"/>
                          <a:ea typeface="하나 L" pitchFamily="18" charset="-127"/>
                        </a:rPr>
                        <a:t>명</a:t>
                      </a:r>
                      <a:endParaRPr lang="ko-KR" altLang="en-US" sz="1400" b="0" dirty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45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latin typeface="하나 L" pitchFamily="18" charset="-127"/>
                          <a:ea typeface="하나 L" pitchFamily="18" charset="-127"/>
                        </a:rPr>
                        <a:t>90.1 %</a:t>
                      </a:r>
                      <a:endParaRPr lang="ko-KR" altLang="en-US" sz="1400" b="1" dirty="0" smtClean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하나 L" pitchFamily="18" charset="-127"/>
                          <a:ea typeface="하나 L" pitchFamily="18" charset="-127"/>
                        </a:rPr>
                        <a:t>380</a:t>
                      </a:r>
                      <a:r>
                        <a:rPr lang="ko-KR" altLang="en-US" sz="1400" b="0" dirty="0" smtClean="0">
                          <a:latin typeface="하나 L" pitchFamily="18" charset="-127"/>
                          <a:ea typeface="하나 L" pitchFamily="18" charset="-127"/>
                        </a:rPr>
                        <a:t>억</a:t>
                      </a:r>
                      <a:endParaRPr lang="ko-KR" altLang="en-US" sz="1400" b="0" dirty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하나 L" pitchFamily="18" charset="-127"/>
                          <a:ea typeface="하나 L" pitchFamily="18" charset="-127"/>
                        </a:rPr>
                        <a:t>89%</a:t>
                      </a:r>
                      <a:endParaRPr lang="ko-KR" altLang="en-US" sz="1400" b="1" dirty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45581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하나 L" pitchFamily="18" charset="-127"/>
                          <a:ea typeface="하나 L" pitchFamily="18" charset="-127"/>
                        </a:rPr>
                        <a:t>1 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하나 L" pitchFamily="18" charset="-127"/>
                          <a:ea typeface="하나 L" pitchFamily="18" charset="-127"/>
                        </a:rPr>
                        <a:t>등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22020751"/>
                  </a:ext>
                </a:extLst>
              </a:tr>
              <a:tr h="515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하나 L" pitchFamily="18" charset="-127"/>
                          <a:ea typeface="하나 L" pitchFamily="18" charset="-127"/>
                        </a:rPr>
                        <a:t>B</a:t>
                      </a:r>
                      <a:r>
                        <a:rPr lang="en-US" altLang="ko-KR" sz="1400" b="1" baseline="0" dirty="0" smtClean="0">
                          <a:latin typeface="하나 L" pitchFamily="18" charset="-127"/>
                          <a:ea typeface="하나 L" pitchFamily="18" charset="-127"/>
                        </a:rPr>
                        <a:t> </a:t>
                      </a:r>
                      <a:r>
                        <a:rPr lang="ko-KR" altLang="en-US" sz="1400" b="1" baseline="0" dirty="0" smtClean="0">
                          <a:latin typeface="하나 L" pitchFamily="18" charset="-127"/>
                          <a:ea typeface="하나 L" pitchFamily="18" charset="-127"/>
                        </a:rPr>
                        <a:t>지점</a:t>
                      </a:r>
                      <a:endParaRPr lang="ko-KR" altLang="en-US" sz="1400" b="1" dirty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하나 L" pitchFamily="18" charset="-127"/>
                          <a:ea typeface="하나 L" pitchFamily="18" charset="-127"/>
                        </a:rPr>
                        <a:t>200 </a:t>
                      </a:r>
                      <a:r>
                        <a:rPr lang="ko-KR" altLang="en-US" sz="1400" b="0" dirty="0" smtClean="0">
                          <a:latin typeface="하나 L" pitchFamily="18" charset="-127"/>
                          <a:ea typeface="하나 L" pitchFamily="18" charset="-127"/>
                        </a:rPr>
                        <a:t>명</a:t>
                      </a:r>
                      <a:endParaRPr lang="ko-KR" altLang="en-US" sz="1400" b="0" dirty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45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latin typeface="하나 L" pitchFamily="18" charset="-127"/>
                          <a:ea typeface="하나 L" pitchFamily="18" charset="-127"/>
                        </a:rPr>
                        <a:t>88.5 %</a:t>
                      </a:r>
                      <a:endParaRPr lang="ko-KR" altLang="en-US" sz="1400" b="1" dirty="0" smtClean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하나 L" pitchFamily="18" charset="-127"/>
                          <a:ea typeface="하나 L" pitchFamily="18" charset="-127"/>
                        </a:rPr>
                        <a:t>550</a:t>
                      </a:r>
                      <a:r>
                        <a:rPr lang="ko-KR" altLang="en-US" sz="1400" b="0" dirty="0" smtClean="0">
                          <a:latin typeface="하나 L" pitchFamily="18" charset="-127"/>
                          <a:ea typeface="하나 L" pitchFamily="18" charset="-127"/>
                        </a:rPr>
                        <a:t>억</a:t>
                      </a:r>
                      <a:endParaRPr lang="ko-KR" altLang="en-US" sz="1400" b="0" dirty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하나 L" pitchFamily="18" charset="-127"/>
                          <a:ea typeface="하나 L" pitchFamily="18" charset="-127"/>
                        </a:rPr>
                        <a:t>90%</a:t>
                      </a:r>
                      <a:endParaRPr lang="ko-KR" altLang="en-US" sz="1400" b="1" dirty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하나 L" pitchFamily="18" charset="-127"/>
                          <a:ea typeface="하나 L" pitchFamily="18" charset="-127"/>
                        </a:rPr>
                        <a:t>2 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하나 L" pitchFamily="18" charset="-127"/>
                          <a:ea typeface="하나 L" pitchFamily="18" charset="-127"/>
                        </a:rPr>
                        <a:t>등</a:t>
                      </a:r>
                      <a:endParaRPr lang="en-US" altLang="ko-KR" sz="1600" b="1" dirty="0">
                        <a:solidFill>
                          <a:schemeClr val="tx1"/>
                        </a:solidFill>
                        <a:effectLst/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marL="57150" marR="0" marT="0" marB="76200" anchor="ctr"/>
                </a:tc>
                <a:extLst>
                  <a:ext uri="{0D108BD9-81ED-4DB2-BD59-A6C34878D82A}">
                    <a16:rowId xmlns:a16="http://schemas.microsoft.com/office/drawing/2014/main" val="1910825202"/>
                  </a:ext>
                </a:extLst>
              </a:tr>
              <a:tr h="515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하나 L" pitchFamily="18" charset="-127"/>
                          <a:ea typeface="하나 L" pitchFamily="18" charset="-127"/>
                        </a:rPr>
                        <a:t>C </a:t>
                      </a:r>
                      <a:r>
                        <a:rPr lang="ko-KR" altLang="en-US" sz="1400" b="1" dirty="0" smtClean="0">
                          <a:latin typeface="하나 L" pitchFamily="18" charset="-127"/>
                          <a:ea typeface="하나 L" pitchFamily="18" charset="-127"/>
                        </a:rPr>
                        <a:t>지점</a:t>
                      </a:r>
                      <a:endParaRPr lang="ko-KR" altLang="en-US" sz="1400" b="1" dirty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하나 L" pitchFamily="18" charset="-127"/>
                          <a:ea typeface="하나 L" pitchFamily="18" charset="-127"/>
                        </a:rPr>
                        <a:t>150 </a:t>
                      </a:r>
                      <a:r>
                        <a:rPr lang="ko-KR" altLang="en-US" sz="1400" b="0" dirty="0" smtClean="0">
                          <a:latin typeface="하나 L" pitchFamily="18" charset="-127"/>
                          <a:ea typeface="하나 L" pitchFamily="18" charset="-127"/>
                        </a:rPr>
                        <a:t>명</a:t>
                      </a:r>
                      <a:endParaRPr lang="ko-KR" altLang="en-US" sz="1400" b="0" dirty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45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latin typeface="하나 L" pitchFamily="18" charset="-127"/>
                          <a:ea typeface="하나 L" pitchFamily="18" charset="-127"/>
                        </a:rPr>
                        <a:t>82.2 %</a:t>
                      </a:r>
                      <a:endParaRPr lang="ko-KR" altLang="en-US" sz="1400" b="1" dirty="0" smtClean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하나 L" pitchFamily="18" charset="-127"/>
                          <a:ea typeface="하나 L" pitchFamily="18" charset="-127"/>
                        </a:rPr>
                        <a:t>400</a:t>
                      </a:r>
                      <a:r>
                        <a:rPr lang="ko-KR" altLang="en-US" sz="1400" b="0" dirty="0" smtClean="0">
                          <a:latin typeface="하나 L" pitchFamily="18" charset="-127"/>
                          <a:ea typeface="하나 L" pitchFamily="18" charset="-127"/>
                        </a:rPr>
                        <a:t>억</a:t>
                      </a:r>
                      <a:endParaRPr lang="ko-KR" altLang="en-US" sz="1400" b="0" dirty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하나 L" pitchFamily="18" charset="-127"/>
                          <a:ea typeface="하나 L" pitchFamily="18" charset="-127"/>
                        </a:rPr>
                        <a:t>86%</a:t>
                      </a:r>
                      <a:endParaRPr lang="ko-KR" altLang="en-US" sz="1400" b="1" dirty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하나 L" pitchFamily="18" charset="-127"/>
                          <a:ea typeface="하나 L" pitchFamily="18" charset="-127"/>
                        </a:rPr>
                        <a:t>3 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하나 L" pitchFamily="18" charset="-127"/>
                          <a:ea typeface="하나 L" pitchFamily="18" charset="-127"/>
                        </a:rPr>
                        <a:t>등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effectLst/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marL="57150" marR="0" marT="0" marB="76200" anchor="ctr"/>
                </a:tc>
                <a:extLst>
                  <a:ext uri="{0D108BD9-81ED-4DB2-BD59-A6C34878D82A}">
                    <a16:rowId xmlns:a16="http://schemas.microsoft.com/office/drawing/2014/main" val="729769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492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 descr="Abstract city map - Illustration : Vector Ar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70" r="40431" b="60456"/>
          <a:stretch/>
        </p:blipFill>
        <p:spPr bwMode="auto">
          <a:xfrm>
            <a:off x="695074" y="1290321"/>
            <a:ext cx="5810123" cy="244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E90A-435B-40DA-BA28-1461FC8170D1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571180" y="1244844"/>
            <a:ext cx="4682205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bg1">
                    <a:lumMod val="65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KEB</a:t>
            </a:r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하나은행은 매 월 지점 실적 평가를 실시  </a:t>
            </a:r>
            <a:endParaRPr lang="en-US" altLang="ko-KR" sz="1400" b="1" dirty="0">
              <a:solidFill>
                <a:schemeClr val="bg1">
                  <a:lumMod val="65000"/>
                </a:schemeClr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571180" y="1606766"/>
            <a:ext cx="4682205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latin typeface="하나 L" panose="02020603020101020101" pitchFamily="18" charset="-127"/>
                <a:ea typeface="하나 L" panose="02020603020101020101" pitchFamily="18" charset="-127"/>
              </a:rPr>
              <a:t>A</a:t>
            </a:r>
            <a:r>
              <a:rPr lang="ko-KR" altLang="en-US" sz="1400" b="1" dirty="0" smtClean="0">
                <a:latin typeface="하나 L" panose="02020603020101020101" pitchFamily="18" charset="-127"/>
                <a:ea typeface="하나 L" panose="02020603020101020101" pitchFamily="18" charset="-127"/>
              </a:rPr>
              <a:t>지점과 </a:t>
            </a:r>
            <a:r>
              <a:rPr lang="en-US" altLang="ko-KR" sz="1400" b="1" dirty="0" smtClean="0">
                <a:latin typeface="하나 L" panose="02020603020101020101" pitchFamily="18" charset="-127"/>
                <a:ea typeface="하나 L" panose="02020603020101020101" pitchFamily="18" charset="-127"/>
              </a:rPr>
              <a:t>B</a:t>
            </a:r>
            <a:r>
              <a:rPr lang="ko-KR" altLang="en-US" sz="1400" b="1" dirty="0" smtClean="0">
                <a:latin typeface="하나 L" panose="02020603020101020101" pitchFamily="18" charset="-127"/>
                <a:ea typeface="하나 L" panose="02020603020101020101" pitchFamily="18" charset="-127"/>
              </a:rPr>
              <a:t>지점이 통폐합 된다면 실적 평가에 문제 발생</a:t>
            </a:r>
            <a:endParaRPr lang="en-US" altLang="ko-KR" sz="1400" b="1" dirty="0"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pic>
        <p:nvPicPr>
          <p:cNvPr id="57" name="Picture 2" descr="https://conceptdraw.com/a1704c3/p3/preview/640/pict--bank-business---vector-stencils-library.png--diagram-flowchart-example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313" b="96250" l="6250" r="95625">
                        <a14:foregroundMark x1="27969" y1="46094" x2="27969" y2="88750"/>
                        <a14:foregroundMark x1="45313" y1="48906" x2="79688" y2="55156"/>
                        <a14:foregroundMark x1="68125" y1="41406" x2="72500" y2="892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5802" r="-4387"/>
          <a:stretch/>
        </p:blipFill>
        <p:spPr bwMode="auto">
          <a:xfrm>
            <a:off x="5226442" y="1464162"/>
            <a:ext cx="1014413" cy="956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5414064" y="2399130"/>
            <a:ext cx="639168" cy="276999"/>
          </a:xfrm>
          <a:prstGeom prst="rect">
            <a:avLst/>
          </a:prstGeom>
          <a:solidFill>
            <a:schemeClr val="bg1"/>
          </a:solidFill>
          <a:ln w="28575">
            <a:solidFill>
              <a:srgbClr val="007C9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C</a:t>
            </a:r>
            <a:r>
              <a:rPr lang="ko-KR" altLang="en-US" sz="1200" b="1" dirty="0" smtClean="0"/>
              <a:t>지점</a:t>
            </a:r>
            <a:endParaRPr lang="ko-KR" altLang="en-US" sz="1200" b="1" dirty="0"/>
          </a:p>
        </p:txBody>
      </p:sp>
      <p:grpSp>
        <p:nvGrpSpPr>
          <p:cNvPr id="60" name="그룹 59"/>
          <p:cNvGrpSpPr/>
          <p:nvPr/>
        </p:nvGrpSpPr>
        <p:grpSpPr>
          <a:xfrm>
            <a:off x="436497" y="4099146"/>
            <a:ext cx="4854966" cy="2178293"/>
            <a:chOff x="1182681" y="987063"/>
            <a:chExt cx="4448953" cy="2178293"/>
          </a:xfrm>
        </p:grpSpPr>
        <p:grpSp>
          <p:nvGrpSpPr>
            <p:cNvPr id="61" name="그룹 60"/>
            <p:cNvGrpSpPr/>
            <p:nvPr/>
          </p:nvGrpSpPr>
          <p:grpSpPr>
            <a:xfrm>
              <a:off x="1182681" y="1104088"/>
              <a:ext cx="1700218" cy="2061268"/>
              <a:chOff x="852945" y="4303328"/>
              <a:chExt cx="1700218" cy="2061268"/>
            </a:xfrm>
          </p:grpSpPr>
          <p:pic>
            <p:nvPicPr>
              <p:cNvPr id="71" name="Picture 2" descr="https://feedzai.com/wp-content/uploads/2016/08/People-icons.pn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0" b="99674" l="0" r="100000">
                            <a14:foregroundMark x1="19158" y1="65416" x2="38421" y2="99511"/>
                            <a14:foregroundMark x1="1684" y1="37684" x2="16526" y2="64600"/>
                            <a14:foregroundMark x1="7368" y1="20228" x2="16947" y2="26101"/>
                            <a14:foregroundMark x1="7789" y1="25775" x2="10211" y2="26754"/>
                            <a14:foregroundMark x1="10421" y1="11909" x2="12632" y2="15661"/>
                            <a14:foregroundMark x1="13579" y1="6362" x2="15684" y2="12561"/>
                            <a14:foregroundMark x1="5789" y1="5873" x2="9158" y2="12398"/>
                            <a14:backgroundMark x1="96211" y1="6852" x2="96842" y2="1141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481" t="675" r="167" b="66959"/>
              <a:stretch/>
            </p:blipFill>
            <p:spPr bwMode="auto">
              <a:xfrm>
                <a:off x="852945" y="4303328"/>
                <a:ext cx="1596267" cy="17227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2" name="TextBox 71"/>
              <p:cNvSpPr txBox="1"/>
              <p:nvPr/>
            </p:nvSpPr>
            <p:spPr>
              <a:xfrm>
                <a:off x="988386" y="6026042"/>
                <a:ext cx="15647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 smtClean="0">
                    <a:latin typeface="하나 L" panose="02020603020101020101" pitchFamily="18" charset="-127"/>
                    <a:ea typeface="하나 L" panose="02020603020101020101" pitchFamily="18" charset="-127"/>
                  </a:rPr>
                  <a:t>[</a:t>
                </a:r>
                <a:r>
                  <a:rPr lang="ko-KR" altLang="en-US" sz="1600" b="1" dirty="0" smtClean="0">
                    <a:latin typeface="하나 L" panose="02020603020101020101" pitchFamily="18" charset="-127"/>
                    <a:ea typeface="하나 L" panose="02020603020101020101" pitchFamily="18" charset="-127"/>
                  </a:rPr>
                  <a:t>성과평가 팀</a:t>
                </a:r>
                <a:r>
                  <a:rPr lang="en-US" altLang="ko-KR" sz="1600" b="1" dirty="0" smtClean="0">
                    <a:latin typeface="하나 L" panose="02020603020101020101" pitchFamily="18" charset="-127"/>
                    <a:ea typeface="하나 L" panose="02020603020101020101" pitchFamily="18" charset="-127"/>
                  </a:rPr>
                  <a:t>]</a:t>
                </a:r>
                <a:endParaRPr lang="ko-KR" altLang="en-US" sz="1600" b="1" dirty="0">
                  <a:latin typeface="하나 L" panose="02020603020101020101" pitchFamily="18" charset="-127"/>
                  <a:ea typeface="하나 L" panose="02020603020101020101" pitchFamily="18" charset="-127"/>
                </a:endParaRPr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3998745" y="987063"/>
              <a:ext cx="1632889" cy="2126611"/>
              <a:chOff x="3010603" y="4247262"/>
              <a:chExt cx="1632889" cy="2126611"/>
            </a:xfrm>
          </p:grpSpPr>
          <p:pic>
            <p:nvPicPr>
              <p:cNvPr id="69" name="Picture 6" descr="customer icon에 대한 이미지 검색결과"/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591" t="32704" r="20073" b="31077"/>
              <a:stretch/>
            </p:blipFill>
            <p:spPr bwMode="auto">
              <a:xfrm>
                <a:off x="3010603" y="4247262"/>
                <a:ext cx="1632889" cy="18766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0" name="TextBox 69"/>
              <p:cNvSpPr txBox="1"/>
              <p:nvPr/>
            </p:nvSpPr>
            <p:spPr>
              <a:xfrm>
                <a:off x="3010603" y="6035319"/>
                <a:ext cx="15647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 smtClean="0">
                    <a:latin typeface="하나 L" panose="02020603020101020101" pitchFamily="18" charset="-127"/>
                    <a:ea typeface="하나 L" panose="02020603020101020101" pitchFamily="18" charset="-127"/>
                  </a:rPr>
                  <a:t>[</a:t>
                </a:r>
                <a:r>
                  <a:rPr lang="ko-KR" altLang="en-US" sz="1600" b="1" dirty="0" smtClean="0">
                    <a:latin typeface="하나 L" panose="02020603020101020101" pitchFamily="18" charset="-127"/>
                    <a:ea typeface="하나 L" panose="02020603020101020101" pitchFamily="18" charset="-127"/>
                  </a:rPr>
                  <a:t>은행 지점</a:t>
                </a:r>
                <a:r>
                  <a:rPr lang="en-US" altLang="ko-KR" sz="1600" b="1" dirty="0" smtClean="0">
                    <a:latin typeface="하나 L" panose="02020603020101020101" pitchFamily="18" charset="-127"/>
                    <a:ea typeface="하나 L" panose="02020603020101020101" pitchFamily="18" charset="-127"/>
                  </a:rPr>
                  <a:t>]</a:t>
                </a:r>
                <a:endParaRPr lang="ko-KR" altLang="en-US" sz="1600" b="1" dirty="0">
                  <a:latin typeface="하나 L" panose="02020603020101020101" pitchFamily="18" charset="-127"/>
                  <a:ea typeface="하나 L" panose="02020603020101020101" pitchFamily="18" charset="-127"/>
                </a:endParaRP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2683126" y="1580991"/>
              <a:ext cx="1484119" cy="894012"/>
              <a:chOff x="2707405" y="4912223"/>
              <a:chExt cx="1484119" cy="894012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2707405" y="4912223"/>
                <a:ext cx="14841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b="1" dirty="0">
                    <a:latin typeface="하나 L" panose="02020603020101020101" pitchFamily="18" charset="-127"/>
                    <a:ea typeface="하나 L" panose="02020603020101020101" pitchFamily="18" charset="-127"/>
                  </a:rPr>
                  <a:t>목표 실적 부여</a:t>
                </a:r>
              </a:p>
            </p:txBody>
          </p:sp>
          <p:grpSp>
            <p:nvGrpSpPr>
              <p:cNvPr id="65" name="그룹 64"/>
              <p:cNvGrpSpPr/>
              <p:nvPr/>
            </p:nvGrpSpPr>
            <p:grpSpPr>
              <a:xfrm>
                <a:off x="2985384" y="5253973"/>
                <a:ext cx="901307" cy="552262"/>
                <a:chOff x="2490084" y="5416533"/>
                <a:chExt cx="901307" cy="552262"/>
              </a:xfrm>
            </p:grpSpPr>
            <p:sp>
              <p:nvSpPr>
                <p:cNvPr id="66" name="오른쪽 화살표 65"/>
                <p:cNvSpPr/>
                <p:nvPr/>
              </p:nvSpPr>
              <p:spPr>
                <a:xfrm rot="10800000">
                  <a:off x="2490084" y="5768342"/>
                  <a:ext cx="883386" cy="200453"/>
                </a:xfrm>
                <a:prstGeom prst="rightArrow">
                  <a:avLst/>
                </a:prstGeom>
                <a:solidFill>
                  <a:srgbClr val="007C96"/>
                </a:solidFill>
                <a:ln>
                  <a:solidFill>
                    <a:srgbClr val="007C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>
                    <a:latin typeface="하나 L" panose="02020603020101020101" pitchFamily="18" charset="-127"/>
                    <a:ea typeface="하나 L" panose="02020603020101020101" pitchFamily="18" charset="-127"/>
                  </a:endParaRPr>
                </a:p>
              </p:txBody>
            </p:sp>
            <p:sp>
              <p:nvSpPr>
                <p:cNvPr id="68" name="오른쪽 화살표 67"/>
                <p:cNvSpPr/>
                <p:nvPr/>
              </p:nvSpPr>
              <p:spPr>
                <a:xfrm>
                  <a:off x="2508005" y="5416533"/>
                  <a:ext cx="883386" cy="200453"/>
                </a:xfrm>
                <a:prstGeom prst="rightArrow">
                  <a:avLst/>
                </a:prstGeom>
                <a:solidFill>
                  <a:srgbClr val="007C96"/>
                </a:solidFill>
                <a:ln>
                  <a:solidFill>
                    <a:srgbClr val="007C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>
                    <a:latin typeface="하나 L" panose="02020603020101020101" pitchFamily="18" charset="-127"/>
                    <a:ea typeface="하나 L" panose="02020603020101020101" pitchFamily="18" charset="-127"/>
                  </a:endParaRPr>
                </a:p>
              </p:txBody>
            </p:sp>
          </p:grpSp>
        </p:grpSp>
      </p:grpSp>
      <p:pic>
        <p:nvPicPr>
          <p:cNvPr id="74" name="Picture 16" descr="http://biztribune.co.kr/n_news/peg/1610/thumb/1b5ec5791d9bb255fc8594a2032eb4b0_2HDFzrLntlIfMM3iR1SYfSbhQOsiCA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67945">
            <a:off x="4616404" y="1141387"/>
            <a:ext cx="1351761" cy="770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865209"/>
              </p:ext>
            </p:extLst>
          </p:nvPr>
        </p:nvGraphicFramePr>
        <p:xfrm>
          <a:off x="5723269" y="3822585"/>
          <a:ext cx="5407555" cy="2578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45408">
                  <a:extLst>
                    <a:ext uri="{9D8B030D-6E8A-4147-A177-3AD203B41FA5}">
                      <a16:colId xmlns:a16="http://schemas.microsoft.com/office/drawing/2014/main" val="2171126718"/>
                    </a:ext>
                  </a:extLst>
                </a:gridCol>
                <a:gridCol w="1142644">
                  <a:extLst>
                    <a:ext uri="{9D8B030D-6E8A-4147-A177-3AD203B41FA5}">
                      <a16:colId xmlns:a16="http://schemas.microsoft.com/office/drawing/2014/main" val="3096893925"/>
                    </a:ext>
                  </a:extLst>
                </a:gridCol>
                <a:gridCol w="1079360">
                  <a:extLst>
                    <a:ext uri="{9D8B030D-6E8A-4147-A177-3AD203B41FA5}">
                      <a16:colId xmlns:a16="http://schemas.microsoft.com/office/drawing/2014/main" val="3582729"/>
                    </a:ext>
                  </a:extLst>
                </a:gridCol>
                <a:gridCol w="1061121">
                  <a:extLst>
                    <a:ext uri="{9D8B030D-6E8A-4147-A177-3AD203B41FA5}">
                      <a16:colId xmlns:a16="http://schemas.microsoft.com/office/drawing/2014/main" val="3269773637"/>
                    </a:ext>
                  </a:extLst>
                </a:gridCol>
                <a:gridCol w="1179022">
                  <a:extLst>
                    <a:ext uri="{9D8B030D-6E8A-4147-A177-3AD203B41FA5}">
                      <a16:colId xmlns:a16="http://schemas.microsoft.com/office/drawing/2014/main" val="1831336241"/>
                    </a:ext>
                  </a:extLst>
                </a:gridCol>
              </a:tblGrid>
              <a:tr h="5151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하나 L" pitchFamily="18" charset="-127"/>
                          <a:ea typeface="하나 L" pitchFamily="18" charset="-127"/>
                        </a:rPr>
                        <a:t>은행 지점</a:t>
                      </a:r>
                      <a:endParaRPr lang="ko-KR" altLang="en-US" sz="1400" b="1" dirty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>
                    <a:solidFill>
                      <a:srgbClr val="007C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45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latin typeface="하나 L" pitchFamily="18" charset="-127"/>
                          <a:ea typeface="하나 L" pitchFamily="18" charset="-127"/>
                        </a:rPr>
                        <a:t>목표 고객 수</a:t>
                      </a:r>
                    </a:p>
                  </a:txBody>
                  <a:tcPr anchor="ctr">
                    <a:solidFill>
                      <a:srgbClr val="007C9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하나 L" pitchFamily="18" charset="-127"/>
                          <a:ea typeface="하나 L" pitchFamily="18" charset="-127"/>
                        </a:rPr>
                        <a:t>고객 수 </a:t>
                      </a:r>
                      <a:endParaRPr lang="en-US" altLang="ko-KR" sz="1400" b="1" dirty="0" smtClean="0">
                        <a:latin typeface="하나 L" pitchFamily="18" charset="-127"/>
                        <a:ea typeface="하나 L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b="1" dirty="0" smtClean="0">
                          <a:latin typeface="하나 L" pitchFamily="18" charset="-127"/>
                          <a:ea typeface="하나 L" pitchFamily="18" charset="-127"/>
                        </a:rPr>
                        <a:t>달성 비율</a:t>
                      </a:r>
                      <a:endParaRPr lang="ko-KR" altLang="en-US" sz="1400" b="1" dirty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>
                    <a:solidFill>
                      <a:srgbClr val="007C9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하나 L" pitchFamily="18" charset="-127"/>
                          <a:ea typeface="하나 L" pitchFamily="18" charset="-127"/>
                        </a:rPr>
                        <a:t>목표 총판매</a:t>
                      </a:r>
                      <a:endParaRPr lang="ko-KR" altLang="en-US" sz="1400" b="1" dirty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>
                    <a:solidFill>
                      <a:srgbClr val="007C9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하나 L" pitchFamily="18" charset="-127"/>
                          <a:ea typeface="하나 L" pitchFamily="18" charset="-127"/>
                        </a:rPr>
                        <a:t>총판매 달성 </a:t>
                      </a:r>
                      <a:endParaRPr lang="en-US" altLang="ko-KR" sz="1400" b="1" dirty="0" smtClean="0">
                        <a:latin typeface="하나 L" pitchFamily="18" charset="-127"/>
                        <a:ea typeface="하나 L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b="1" dirty="0" smtClean="0">
                          <a:latin typeface="하나 L" pitchFamily="18" charset="-127"/>
                          <a:ea typeface="하나 L" pitchFamily="18" charset="-127"/>
                        </a:rPr>
                        <a:t>비율</a:t>
                      </a:r>
                      <a:endParaRPr lang="ko-KR" altLang="en-US" sz="1400" b="1" dirty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>
                    <a:solidFill>
                      <a:srgbClr val="007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162649"/>
                  </a:ext>
                </a:extLst>
              </a:tr>
              <a:tr h="515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하나 L" pitchFamily="18" charset="-127"/>
                          <a:ea typeface="하나 L" pitchFamily="18" charset="-127"/>
                        </a:rPr>
                        <a:t>A </a:t>
                      </a:r>
                      <a:r>
                        <a:rPr lang="ko-KR" altLang="en-US" sz="14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하나 L" pitchFamily="18" charset="-127"/>
                          <a:ea typeface="하나 L" pitchFamily="18" charset="-127"/>
                        </a:rPr>
                        <a:t>지점</a:t>
                      </a:r>
                      <a:endParaRPr lang="ko-KR" altLang="en-US" sz="14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하나 L" pitchFamily="18" charset="-127"/>
                          <a:ea typeface="하나 L" pitchFamily="18" charset="-127"/>
                        </a:rPr>
                        <a:t>100 </a:t>
                      </a:r>
                      <a:r>
                        <a:rPr lang="ko-KR" alt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하나 L" pitchFamily="18" charset="-127"/>
                          <a:ea typeface="하나 L" pitchFamily="18" charset="-127"/>
                        </a:rPr>
                        <a:t>명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45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하나 L" pitchFamily="18" charset="-127"/>
                          <a:ea typeface="하나 L" pitchFamily="18" charset="-127"/>
                        </a:rPr>
                        <a:t>90.1 %</a:t>
                      </a:r>
                      <a:endParaRPr lang="ko-KR" altLang="en-US" sz="14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하나 L" pitchFamily="18" charset="-127"/>
                          <a:ea typeface="하나 L" pitchFamily="18" charset="-127"/>
                        </a:rPr>
                        <a:t>380</a:t>
                      </a:r>
                      <a:r>
                        <a:rPr lang="ko-KR" alt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하나 L" pitchFamily="18" charset="-127"/>
                          <a:ea typeface="하나 L" pitchFamily="18" charset="-127"/>
                        </a:rPr>
                        <a:t>억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하나 L" pitchFamily="18" charset="-127"/>
                          <a:ea typeface="하나 L" pitchFamily="18" charset="-127"/>
                        </a:rPr>
                        <a:t>89%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2020751"/>
                  </a:ext>
                </a:extLst>
              </a:tr>
              <a:tr h="515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하나 L" pitchFamily="18" charset="-127"/>
                          <a:ea typeface="하나 L" pitchFamily="18" charset="-127"/>
                        </a:rPr>
                        <a:t>B</a:t>
                      </a:r>
                      <a:r>
                        <a:rPr lang="en-US" altLang="ko-KR" sz="1400" b="1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하나 L" pitchFamily="18" charset="-127"/>
                          <a:ea typeface="하나 L" pitchFamily="18" charset="-127"/>
                        </a:rPr>
                        <a:t> </a:t>
                      </a:r>
                      <a:r>
                        <a:rPr lang="ko-KR" altLang="en-US" sz="1400" b="1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하나 L" pitchFamily="18" charset="-127"/>
                          <a:ea typeface="하나 L" pitchFamily="18" charset="-127"/>
                        </a:rPr>
                        <a:t>지점</a:t>
                      </a:r>
                      <a:endParaRPr lang="ko-KR" altLang="en-US" sz="14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하나 L" pitchFamily="18" charset="-127"/>
                          <a:ea typeface="하나 L" pitchFamily="18" charset="-127"/>
                        </a:rPr>
                        <a:t>200 </a:t>
                      </a:r>
                      <a:r>
                        <a:rPr lang="ko-KR" alt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하나 L" pitchFamily="18" charset="-127"/>
                          <a:ea typeface="하나 L" pitchFamily="18" charset="-127"/>
                        </a:rPr>
                        <a:t>명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45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하나 L" pitchFamily="18" charset="-127"/>
                          <a:ea typeface="하나 L" pitchFamily="18" charset="-127"/>
                        </a:rPr>
                        <a:t>88.5 %</a:t>
                      </a:r>
                      <a:endParaRPr lang="ko-KR" altLang="en-US" sz="14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하나 L" pitchFamily="18" charset="-127"/>
                          <a:ea typeface="하나 L" pitchFamily="18" charset="-127"/>
                        </a:rPr>
                        <a:t>550</a:t>
                      </a:r>
                      <a:r>
                        <a:rPr lang="ko-KR" alt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하나 L" pitchFamily="18" charset="-127"/>
                          <a:ea typeface="하나 L" pitchFamily="18" charset="-127"/>
                        </a:rPr>
                        <a:t>억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하나 L" pitchFamily="18" charset="-127"/>
                          <a:ea typeface="하나 L" pitchFamily="18" charset="-127"/>
                        </a:rPr>
                        <a:t>90%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0825202"/>
                  </a:ext>
                </a:extLst>
              </a:tr>
              <a:tr h="515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하나 L" pitchFamily="18" charset="-127"/>
                          <a:ea typeface="하나 L" pitchFamily="18" charset="-127"/>
                        </a:rPr>
                        <a:t>AB</a:t>
                      </a:r>
                      <a:r>
                        <a:rPr lang="ko-KR" altLang="en-US" sz="1400" b="1" dirty="0" smtClean="0">
                          <a:latin typeface="하나 L" pitchFamily="18" charset="-127"/>
                          <a:ea typeface="하나 L" pitchFamily="18" charset="-127"/>
                        </a:rPr>
                        <a:t>지점</a:t>
                      </a:r>
                      <a:endParaRPr lang="ko-KR" altLang="en-US" sz="1400" b="1" dirty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하나 L" pitchFamily="18" charset="-127"/>
                          <a:ea typeface="하나 L" pitchFamily="18" charset="-127"/>
                        </a:rPr>
                        <a:t>300 </a:t>
                      </a:r>
                      <a:r>
                        <a:rPr lang="ko-KR" altLang="en-US" sz="1400" dirty="0" smtClean="0">
                          <a:latin typeface="하나 L" pitchFamily="18" charset="-127"/>
                          <a:ea typeface="하나 L" pitchFamily="18" charset="-127"/>
                        </a:rPr>
                        <a:t>명</a:t>
                      </a:r>
                      <a:endParaRPr lang="ko-KR" altLang="en-US" sz="1400" dirty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45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E60146"/>
                          </a:solidFill>
                          <a:latin typeface="하나 L" pitchFamily="18" charset="-127"/>
                          <a:ea typeface="하나 L" pitchFamily="18" charset="-127"/>
                        </a:rPr>
                        <a:t>80.2 %</a:t>
                      </a:r>
                      <a:endParaRPr lang="ko-KR" altLang="en-US" sz="1400" b="1" dirty="0" smtClean="0">
                        <a:solidFill>
                          <a:srgbClr val="E60146"/>
                        </a:solidFill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하나 L" pitchFamily="18" charset="-127"/>
                          <a:ea typeface="하나 L" pitchFamily="18" charset="-127"/>
                        </a:rPr>
                        <a:t>930</a:t>
                      </a:r>
                      <a:r>
                        <a:rPr lang="ko-KR" altLang="en-US" sz="1400" dirty="0" smtClean="0">
                          <a:latin typeface="하나 L" pitchFamily="18" charset="-127"/>
                          <a:ea typeface="하나 L" pitchFamily="18" charset="-127"/>
                        </a:rPr>
                        <a:t>억</a:t>
                      </a:r>
                      <a:endParaRPr lang="ko-KR" altLang="en-US" sz="1400" dirty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0146"/>
                          </a:solidFill>
                          <a:latin typeface="하나 L" pitchFamily="18" charset="-127"/>
                          <a:ea typeface="하나 L" pitchFamily="18" charset="-127"/>
                        </a:rPr>
                        <a:t>80%</a:t>
                      </a:r>
                      <a:endParaRPr lang="ko-KR" altLang="en-US" sz="1400" b="1" dirty="0">
                        <a:solidFill>
                          <a:srgbClr val="E60146"/>
                        </a:solidFill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769808"/>
                  </a:ext>
                </a:extLst>
              </a:tr>
              <a:tr h="515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하나 L" pitchFamily="18" charset="-127"/>
                          <a:ea typeface="하나 L" pitchFamily="18" charset="-127"/>
                        </a:rPr>
                        <a:t>C </a:t>
                      </a:r>
                      <a:r>
                        <a:rPr lang="ko-KR" altLang="en-US" sz="1400" b="1" dirty="0" smtClean="0">
                          <a:latin typeface="하나 L" pitchFamily="18" charset="-127"/>
                          <a:ea typeface="하나 L" pitchFamily="18" charset="-127"/>
                        </a:rPr>
                        <a:t>지점</a:t>
                      </a:r>
                      <a:endParaRPr lang="ko-KR" altLang="en-US" sz="1400" b="1" dirty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하나 L" pitchFamily="18" charset="-127"/>
                          <a:ea typeface="하나 L" pitchFamily="18" charset="-127"/>
                        </a:rPr>
                        <a:t>150 </a:t>
                      </a:r>
                      <a:r>
                        <a:rPr lang="ko-KR" altLang="en-US" sz="1400" dirty="0" smtClean="0">
                          <a:latin typeface="하나 L" pitchFamily="18" charset="-127"/>
                          <a:ea typeface="하나 L" pitchFamily="18" charset="-127"/>
                        </a:rPr>
                        <a:t>명</a:t>
                      </a:r>
                      <a:endParaRPr lang="ko-KR" altLang="en-US" sz="1400" dirty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45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하나 L" pitchFamily="18" charset="-127"/>
                          <a:ea typeface="하나 L" pitchFamily="18" charset="-127"/>
                        </a:rPr>
                        <a:t>82.2 %</a:t>
                      </a:r>
                      <a:endParaRPr lang="ko-KR" altLang="en-US" sz="1400" dirty="0" smtClean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하나 L" pitchFamily="18" charset="-127"/>
                          <a:ea typeface="하나 L" pitchFamily="18" charset="-127"/>
                        </a:rPr>
                        <a:t>400</a:t>
                      </a:r>
                      <a:r>
                        <a:rPr lang="ko-KR" altLang="en-US" sz="1400" dirty="0" smtClean="0">
                          <a:latin typeface="하나 L" pitchFamily="18" charset="-127"/>
                          <a:ea typeface="하나 L" pitchFamily="18" charset="-127"/>
                        </a:rPr>
                        <a:t>억</a:t>
                      </a:r>
                      <a:endParaRPr lang="ko-KR" altLang="en-US" sz="1400" dirty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하나 L" pitchFamily="18" charset="-127"/>
                          <a:ea typeface="하나 L" pitchFamily="18" charset="-127"/>
                        </a:rPr>
                        <a:t>86%</a:t>
                      </a:r>
                      <a:endParaRPr lang="ko-KR" altLang="en-US" sz="1400" dirty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3016447" y="2190013"/>
            <a:ext cx="1351761" cy="1593849"/>
            <a:chOff x="3016447" y="2190013"/>
            <a:chExt cx="1351761" cy="1593849"/>
          </a:xfrm>
        </p:grpSpPr>
        <p:grpSp>
          <p:nvGrpSpPr>
            <p:cNvPr id="50" name="그룹 49"/>
            <p:cNvGrpSpPr/>
            <p:nvPr/>
          </p:nvGrpSpPr>
          <p:grpSpPr>
            <a:xfrm>
              <a:off x="3016447" y="2190013"/>
              <a:ext cx="1351761" cy="1336550"/>
              <a:chOff x="3016447" y="2504973"/>
              <a:chExt cx="1351761" cy="1336550"/>
            </a:xfrm>
          </p:grpSpPr>
          <p:pic>
            <p:nvPicPr>
              <p:cNvPr id="51" name="Picture 2" descr="https://conceptdraw.com/a1704c3/p3/preview/640/pict--bank-business---vector-stencils-library.png--diagram-flowchart-example.png"/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5313" b="96250" l="6250" r="95625">
                            <a14:foregroundMark x1="27969" y1="46094" x2="27969" y2="88750"/>
                            <a14:foregroundMark x1="45313" y1="48906" x2="79688" y2="55156"/>
                            <a14:foregroundMark x1="68125" y1="41406" x2="72500" y2="89219"/>
                          </a14:backgroundRemoval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5802" r="-4387"/>
              <a:stretch/>
            </p:blipFill>
            <p:spPr bwMode="auto">
              <a:xfrm>
                <a:off x="3318652" y="2909142"/>
                <a:ext cx="1012624" cy="9323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16" descr="http://biztribune.co.kr/n_news/peg/1610/thumb/1b5ec5791d9bb255fc8594a2032eb4b0_2HDFzrLntlIfMM3iR1SYfSbhQOsiCA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467945">
                <a:off x="3016447" y="2504973"/>
                <a:ext cx="1351761" cy="7706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9" name="TextBox 98"/>
            <p:cNvSpPr txBox="1"/>
            <p:nvPr/>
          </p:nvSpPr>
          <p:spPr>
            <a:xfrm>
              <a:off x="3500570" y="3506863"/>
              <a:ext cx="675189" cy="2769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C9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err="1" smtClean="0"/>
                <a:t>폐쇄점</a:t>
              </a:r>
              <a:endParaRPr lang="ko-KR" altLang="en-US" sz="1200" b="1" dirty="0"/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2245216" y="5621059"/>
            <a:ext cx="1377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하나 L" panose="02020603020101020101" pitchFamily="18" charset="-127"/>
                <a:ea typeface="하나 L" panose="02020603020101020101" pitchFamily="18" charset="-127"/>
              </a:rPr>
              <a:t>월 별 실적 </a:t>
            </a:r>
            <a:endParaRPr lang="en-US" altLang="ko-KR" sz="1400" b="1" dirty="0" smtClean="0">
              <a:latin typeface="하나 L" panose="02020603020101020101" pitchFamily="18" charset="-127"/>
              <a:ea typeface="하나 L" panose="02020603020101020101" pitchFamily="18" charset="-127"/>
            </a:endParaRPr>
          </a:p>
          <a:p>
            <a:pPr algn="ctr"/>
            <a:r>
              <a:rPr lang="ko-KR" altLang="en-US" sz="1400" b="1" dirty="0" smtClean="0">
                <a:latin typeface="하나 L" panose="02020603020101020101" pitchFamily="18" charset="-127"/>
                <a:ea typeface="하나 L" panose="02020603020101020101" pitchFamily="18" charset="-127"/>
              </a:rPr>
              <a:t>달성 평가</a:t>
            </a:r>
            <a:endParaRPr lang="ko-KR" altLang="en-US" sz="1400" b="1" dirty="0"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38005" y="182893"/>
            <a:ext cx="4847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하나 L" panose="02020603020101020101" pitchFamily="18" charset="-127"/>
                <a:ea typeface="하나 L" panose="02020603020101020101" pitchFamily="18" charset="-127"/>
              </a:rPr>
              <a:t>프로젝트 배경</a:t>
            </a:r>
            <a:endParaRPr lang="en-US" altLang="ko-KR" sz="2400" dirty="0"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372935" y="117229"/>
            <a:ext cx="5685217" cy="338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en-US" altLang="ko-KR" sz="1600" b="1" dirty="0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[</a:t>
            </a:r>
            <a:r>
              <a:rPr lang="ko-KR" altLang="en-US" sz="1600" b="1" dirty="0" err="1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이탈률을</a:t>
            </a:r>
            <a:r>
              <a:rPr lang="ko-KR" altLang="en-US" sz="1600" b="1" dirty="0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 고려한 </a:t>
            </a:r>
            <a:r>
              <a:rPr lang="ko-KR" altLang="en-US" sz="1600" b="1" dirty="0" err="1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클러스터링</a:t>
            </a:r>
            <a:r>
              <a:rPr lang="en-US" altLang="ko-KR" sz="1600" b="1" dirty="0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]</a:t>
            </a:r>
            <a:endParaRPr lang="en-US" altLang="ko-KR" sz="1600" b="1" dirty="0">
              <a:solidFill>
                <a:schemeClr val="bg2">
                  <a:lumMod val="90000"/>
                </a:schemeClr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0" y="215417"/>
            <a:ext cx="138006" cy="355569"/>
          </a:xfrm>
          <a:prstGeom prst="rect">
            <a:avLst/>
          </a:prstGeom>
          <a:solidFill>
            <a:srgbClr val="00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rgbClr val="00A8A8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12052407" y="111650"/>
            <a:ext cx="138006" cy="332562"/>
          </a:xfrm>
          <a:prstGeom prst="rect">
            <a:avLst/>
          </a:prstGeom>
          <a:solidFill>
            <a:srgbClr val="D4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2000">
              <a:solidFill>
                <a:srgbClr val="00A8A8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grpSp>
        <p:nvGrpSpPr>
          <p:cNvPr id="106" name="그룹 105"/>
          <p:cNvGrpSpPr/>
          <p:nvPr/>
        </p:nvGrpSpPr>
        <p:grpSpPr>
          <a:xfrm>
            <a:off x="299011" y="730880"/>
            <a:ext cx="2583888" cy="338554"/>
            <a:chOff x="299049" y="4192759"/>
            <a:chExt cx="2584225" cy="338476"/>
          </a:xfrm>
        </p:grpSpPr>
        <p:sp>
          <p:nvSpPr>
            <p:cNvPr id="107" name="TextBox 106"/>
            <p:cNvSpPr txBox="1"/>
            <p:nvPr/>
          </p:nvSpPr>
          <p:spPr>
            <a:xfrm>
              <a:off x="419314" y="4192759"/>
              <a:ext cx="2463960" cy="338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하나 L" panose="02020603020101020101" pitchFamily="18" charset="-127"/>
                  <a:ea typeface="하나 L" panose="02020603020101020101" pitchFamily="18" charset="-127"/>
                </a:rPr>
                <a:t>통폐합으로 인한 평가 </a:t>
              </a:r>
              <a:r>
                <a:rPr lang="en-US" altLang="ko-KR" sz="1600" dirty="0" smtClean="0">
                  <a:latin typeface="하나 L" panose="02020603020101020101" pitchFamily="18" charset="-127"/>
                  <a:ea typeface="하나 L" panose="02020603020101020101" pitchFamily="18" charset="-127"/>
                </a:rPr>
                <a:t>ISSUE</a:t>
              </a:r>
              <a:endParaRPr lang="en-US" altLang="ko-KR" sz="1600" dirty="0">
                <a:latin typeface="하나 L" panose="02020603020101020101" pitchFamily="18" charset="-127"/>
                <a:ea typeface="하나 L" panose="02020603020101020101" pitchFamily="18" charset="-127"/>
              </a:endParaRPr>
            </a:p>
          </p:txBody>
        </p:sp>
        <p:grpSp>
          <p:nvGrpSpPr>
            <p:cNvPr id="108" name="그룹 107"/>
            <p:cNvGrpSpPr/>
            <p:nvPr/>
          </p:nvGrpSpPr>
          <p:grpSpPr>
            <a:xfrm>
              <a:off x="299049" y="4220314"/>
              <a:ext cx="138023" cy="252665"/>
              <a:chOff x="299568" y="1429451"/>
              <a:chExt cx="138023" cy="252665"/>
            </a:xfrm>
          </p:grpSpPr>
          <p:sp>
            <p:nvSpPr>
              <p:cNvPr id="109" name="직사각형 108"/>
              <p:cNvSpPr/>
              <p:nvPr/>
            </p:nvSpPr>
            <p:spPr>
              <a:xfrm>
                <a:off x="299568" y="1532236"/>
                <a:ext cx="138023" cy="149880"/>
              </a:xfrm>
              <a:prstGeom prst="rect">
                <a:avLst/>
              </a:prstGeom>
              <a:solidFill>
                <a:srgbClr val="00A8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A8A8"/>
                  </a:solidFill>
                  <a:latin typeface="하나 L" panose="02020603020101020101" pitchFamily="18" charset="-127"/>
                  <a:ea typeface="하나 L" panose="02020603020101020101" pitchFamily="18" charset="-127"/>
                </a:endParaRPr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>
                <a:off x="300086" y="1429451"/>
                <a:ext cx="136986" cy="64770"/>
              </a:xfrm>
              <a:prstGeom prst="rect">
                <a:avLst/>
              </a:prstGeom>
              <a:solidFill>
                <a:srgbClr val="E601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A8A8"/>
                  </a:solidFill>
                  <a:latin typeface="하나 L" panose="02020603020101020101" pitchFamily="18" charset="-127"/>
                  <a:ea typeface="하나 L" panose="02020603020101020101" pitchFamily="18" charset="-127"/>
                </a:endParaRPr>
              </a:p>
            </p:txBody>
          </p:sp>
        </p:grpSp>
      </p:grpSp>
      <p:grpSp>
        <p:nvGrpSpPr>
          <p:cNvPr id="111" name="그룹 110"/>
          <p:cNvGrpSpPr/>
          <p:nvPr/>
        </p:nvGrpSpPr>
        <p:grpSpPr>
          <a:xfrm>
            <a:off x="299011" y="758438"/>
            <a:ext cx="138005" cy="252723"/>
            <a:chOff x="299568" y="1429451"/>
            <a:chExt cx="138023" cy="252665"/>
          </a:xfrm>
        </p:grpSpPr>
        <p:sp>
          <p:nvSpPr>
            <p:cNvPr id="112" name="직사각형 111"/>
            <p:cNvSpPr/>
            <p:nvPr/>
          </p:nvSpPr>
          <p:spPr>
            <a:xfrm>
              <a:off x="299568" y="1532236"/>
              <a:ext cx="138023" cy="149880"/>
            </a:xfrm>
            <a:prstGeom prst="rect">
              <a:avLst/>
            </a:prstGeom>
            <a:solidFill>
              <a:srgbClr val="00A8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A8A8"/>
                </a:solidFill>
                <a:latin typeface="하나 L" panose="02020603020101020101" pitchFamily="18" charset="-127"/>
                <a:ea typeface="하나 L" panose="02020603020101020101" pitchFamily="18" charset="-127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00086" y="1429451"/>
              <a:ext cx="136986" cy="64770"/>
            </a:xfrm>
            <a:prstGeom prst="rect">
              <a:avLst/>
            </a:prstGeom>
            <a:solidFill>
              <a:srgbClr val="E60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A8A8"/>
                </a:solidFill>
                <a:latin typeface="하나 L" panose="02020603020101020101" pitchFamily="18" charset="-127"/>
                <a:ea typeface="하나 L" panose="02020603020101020101" pitchFamily="18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84115" y="1184093"/>
            <a:ext cx="1592972" cy="1294651"/>
            <a:chOff x="684115" y="1184093"/>
            <a:chExt cx="1592972" cy="1294651"/>
          </a:xfrm>
        </p:grpSpPr>
        <p:pic>
          <p:nvPicPr>
            <p:cNvPr id="46" name="Picture 2" descr="https://conceptdraw.com/a1704c3/p3/preview/640/pict--bank-business---vector-stencils-library.png--diagram-flowchart-example.png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5313" b="96250" l="6250" r="95625">
                          <a14:foregroundMark x1="27969" y1="46094" x2="27969" y2="88750"/>
                          <a14:foregroundMark x1="45313" y1="48906" x2="79688" y2="55156"/>
                          <a14:foregroundMark x1="68125" y1="41406" x2="72500" y2="8921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802" r="-4387"/>
            <a:stretch/>
          </p:blipFill>
          <p:spPr bwMode="auto">
            <a:xfrm>
              <a:off x="1264463" y="1546363"/>
              <a:ext cx="1012624" cy="932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16" descr="http://biztribune.co.kr/n_news/peg/1610/thumb/1b5ec5791d9bb255fc8594a2032eb4b0_2HDFzrLntlIfMM3iR1SYfSbhQOsiCA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67945">
              <a:off x="844868" y="1184093"/>
              <a:ext cx="1351761" cy="770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/>
            <p:cNvSpPr txBox="1"/>
            <p:nvPr/>
          </p:nvSpPr>
          <p:spPr>
            <a:xfrm>
              <a:off x="684115" y="2061867"/>
              <a:ext cx="704401" cy="2769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C9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AB</a:t>
              </a:r>
              <a:r>
                <a:rPr lang="ko-KR" altLang="en-US" sz="1200" b="1" dirty="0" smtClean="0"/>
                <a:t>지점</a:t>
              </a:r>
              <a:endParaRPr lang="ko-KR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5440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E90A-435B-40DA-BA28-1461FC8170D1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40" name="그룹 39"/>
          <p:cNvGrpSpPr/>
          <p:nvPr/>
        </p:nvGrpSpPr>
        <p:grpSpPr>
          <a:xfrm>
            <a:off x="695074" y="1244844"/>
            <a:ext cx="10558311" cy="2489931"/>
            <a:chOff x="695074" y="1244844"/>
            <a:chExt cx="10558311" cy="2489931"/>
          </a:xfrm>
        </p:grpSpPr>
        <p:sp>
          <p:nvSpPr>
            <p:cNvPr id="44" name="직사각형 43"/>
            <p:cNvSpPr/>
            <p:nvPr/>
          </p:nvSpPr>
          <p:spPr>
            <a:xfrm>
              <a:off x="6571180" y="1244844"/>
              <a:ext cx="468220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b="1" dirty="0" smtClean="0">
                  <a:solidFill>
                    <a:schemeClr val="bg1">
                      <a:lumMod val="65000"/>
                    </a:schemeClr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KEB</a:t>
              </a:r>
              <a:r>
                <a:rPr lang="ko-KR" altLang="en-US" sz="1400" b="1" dirty="0" smtClean="0">
                  <a:solidFill>
                    <a:schemeClr val="bg1">
                      <a:lumMod val="65000"/>
                    </a:schemeClr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하나은행은 매 월 지점 실적 평가를 실시  </a:t>
              </a:r>
              <a:endParaRPr lang="en-US" altLang="ko-KR" sz="1400" b="1" dirty="0">
                <a:solidFill>
                  <a:schemeClr val="bg1">
                    <a:lumMod val="65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endParaRPr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695074" y="1290321"/>
              <a:ext cx="5810123" cy="2444454"/>
              <a:chOff x="695074" y="1605281"/>
              <a:chExt cx="5810123" cy="2444454"/>
            </a:xfrm>
          </p:grpSpPr>
          <p:grpSp>
            <p:nvGrpSpPr>
              <p:cNvPr id="49" name="그룹 48"/>
              <p:cNvGrpSpPr/>
              <p:nvPr/>
            </p:nvGrpSpPr>
            <p:grpSpPr>
              <a:xfrm>
                <a:off x="695074" y="1605281"/>
                <a:ext cx="5810123" cy="2444454"/>
                <a:chOff x="787447" y="-233688"/>
                <a:chExt cx="5810123" cy="2444454"/>
              </a:xfrm>
            </p:grpSpPr>
            <p:pic>
              <p:nvPicPr>
                <p:cNvPr id="53" name="Picture 2" descr="Abstract city map - Illustration : Vector Art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1770" r="40431" b="60456"/>
                <a:stretch/>
              </p:blipFill>
              <p:spPr bwMode="auto">
                <a:xfrm>
                  <a:off x="787447" y="-233688"/>
                  <a:ext cx="5810123" cy="244445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4" name="Picture 2" descr="https://conceptdraw.com/a1704c3/p3/preview/640/pict--bank-business---vector-stencils-library.png--diagram-flowchart-example.png"/>
                <p:cNvPicPr>
                  <a:picLocks noChangeAspect="1" noChangeArrowheads="1"/>
                </p:cNvPicPr>
                <p:nvPr/>
              </p:nvPicPr>
              <p:blipFill rotWithShape="1">
                <a:blip r:embed="rId4" cstate="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5313" b="96250" l="6250" r="95625">
                              <a14:foregroundMark x1="27969" y1="46094" x2="27969" y2="88750"/>
                              <a14:foregroundMark x1="45313" y1="48906" x2="79688" y2="55156"/>
                              <a14:foregroundMark x1="68125" y1="41406" x2="72500" y2="8921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5802" r="-4387"/>
                <a:stretch/>
              </p:blipFill>
              <p:spPr bwMode="auto">
                <a:xfrm>
                  <a:off x="1356836" y="22354"/>
                  <a:ext cx="1012624" cy="93238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50" name="그룹 49"/>
              <p:cNvGrpSpPr/>
              <p:nvPr/>
            </p:nvGrpSpPr>
            <p:grpSpPr>
              <a:xfrm>
                <a:off x="3016447" y="2504973"/>
                <a:ext cx="1351761" cy="1336550"/>
                <a:chOff x="3016447" y="2504973"/>
                <a:chExt cx="1351761" cy="1336550"/>
              </a:xfrm>
            </p:grpSpPr>
            <p:pic>
              <p:nvPicPr>
                <p:cNvPr id="51" name="Picture 2" descr="https://conceptdraw.com/a1704c3/p3/preview/640/pict--bank-business---vector-stencils-library.png--diagram-flowchart-example.png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5313" b="96250" l="6250" r="95625">
                              <a14:foregroundMark x1="27969" y1="46094" x2="27969" y2="88750"/>
                              <a14:foregroundMark x1="45313" y1="48906" x2="79688" y2="55156"/>
                              <a14:foregroundMark x1="68125" y1="41406" x2="72500" y2="89219"/>
                            </a14:backgroundRemoval>
                          </a14:imgEffect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5802" r="-4387"/>
                <a:stretch/>
              </p:blipFill>
              <p:spPr bwMode="auto">
                <a:xfrm>
                  <a:off x="3318652" y="2909142"/>
                  <a:ext cx="1012624" cy="93238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2" name="Picture 16" descr="http://biztribune.co.kr/n_news/peg/1610/thumb/1b5ec5791d9bb255fc8594a2032eb4b0_2HDFzrLntlIfMM3iR1SYfSbhQOsiCA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20467945">
                  <a:off x="3016447" y="2504973"/>
                  <a:ext cx="1351761" cy="77066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77" name="직사각형 76"/>
            <p:cNvSpPr/>
            <p:nvPr/>
          </p:nvSpPr>
          <p:spPr>
            <a:xfrm>
              <a:off x="6571180" y="1606766"/>
              <a:ext cx="468220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b="1" dirty="0" smtClean="0">
                  <a:latin typeface="하나 L" panose="02020603020101020101" pitchFamily="18" charset="-127"/>
                  <a:ea typeface="하나 L" panose="02020603020101020101" pitchFamily="18" charset="-127"/>
                </a:rPr>
                <a:t>A</a:t>
              </a:r>
              <a:r>
                <a:rPr lang="ko-KR" altLang="en-US" sz="1400" b="1" dirty="0" smtClean="0">
                  <a:latin typeface="하나 L" panose="02020603020101020101" pitchFamily="18" charset="-127"/>
                  <a:ea typeface="하나 L" panose="02020603020101020101" pitchFamily="18" charset="-127"/>
                </a:rPr>
                <a:t>지점과 </a:t>
              </a:r>
              <a:r>
                <a:rPr lang="en-US" altLang="ko-KR" sz="1400" b="1" dirty="0" smtClean="0">
                  <a:latin typeface="하나 L" panose="02020603020101020101" pitchFamily="18" charset="-127"/>
                  <a:ea typeface="하나 L" panose="02020603020101020101" pitchFamily="18" charset="-127"/>
                </a:rPr>
                <a:t>B</a:t>
              </a:r>
              <a:r>
                <a:rPr lang="ko-KR" altLang="en-US" sz="1400" b="1" dirty="0" smtClean="0">
                  <a:latin typeface="하나 L" panose="02020603020101020101" pitchFamily="18" charset="-127"/>
                  <a:ea typeface="하나 L" panose="02020603020101020101" pitchFamily="18" charset="-127"/>
                </a:rPr>
                <a:t>지점이 통폐합 된다면 실적 평가에 문제 발생</a:t>
              </a:r>
              <a:endParaRPr lang="en-US" altLang="ko-KR" sz="1400" b="1" dirty="0">
                <a:latin typeface="하나 L" panose="02020603020101020101" pitchFamily="18" charset="-127"/>
                <a:ea typeface="하나 L" panose="02020603020101020101" pitchFamily="18" charset="-127"/>
              </a:endParaRPr>
            </a:p>
          </p:txBody>
        </p:sp>
      </p:grpSp>
      <p:pic>
        <p:nvPicPr>
          <p:cNvPr id="57" name="Picture 2" descr="https://conceptdraw.com/a1704c3/p3/preview/640/pict--bank-business---vector-stencils-library.png--diagram-flowchart-example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313" b="96250" l="6250" r="95625">
                        <a14:foregroundMark x1="27969" y1="46094" x2="27969" y2="88750"/>
                        <a14:foregroundMark x1="45313" y1="48906" x2="79688" y2="55156"/>
                        <a14:foregroundMark x1="68125" y1="41406" x2="72500" y2="892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5802" r="-4387"/>
          <a:stretch/>
        </p:blipFill>
        <p:spPr bwMode="auto">
          <a:xfrm>
            <a:off x="5226442" y="1464162"/>
            <a:ext cx="1014413" cy="956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5414064" y="2399130"/>
            <a:ext cx="639168" cy="276999"/>
          </a:xfrm>
          <a:prstGeom prst="rect">
            <a:avLst/>
          </a:prstGeom>
          <a:solidFill>
            <a:schemeClr val="bg1"/>
          </a:solidFill>
          <a:ln w="28575">
            <a:solidFill>
              <a:srgbClr val="007C9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C</a:t>
            </a:r>
            <a:r>
              <a:rPr lang="ko-KR" altLang="en-US" sz="1200" b="1" dirty="0" smtClean="0"/>
              <a:t>지점</a:t>
            </a:r>
            <a:endParaRPr lang="ko-KR" altLang="en-US" sz="1200" b="1" dirty="0"/>
          </a:p>
        </p:txBody>
      </p:sp>
      <p:grpSp>
        <p:nvGrpSpPr>
          <p:cNvPr id="60" name="그룹 59"/>
          <p:cNvGrpSpPr/>
          <p:nvPr/>
        </p:nvGrpSpPr>
        <p:grpSpPr>
          <a:xfrm>
            <a:off x="436497" y="4099146"/>
            <a:ext cx="4854966" cy="2178293"/>
            <a:chOff x="1182681" y="987063"/>
            <a:chExt cx="4448953" cy="2178293"/>
          </a:xfrm>
        </p:grpSpPr>
        <p:grpSp>
          <p:nvGrpSpPr>
            <p:cNvPr id="61" name="그룹 60"/>
            <p:cNvGrpSpPr/>
            <p:nvPr/>
          </p:nvGrpSpPr>
          <p:grpSpPr>
            <a:xfrm>
              <a:off x="1182681" y="1104088"/>
              <a:ext cx="1700218" cy="2061268"/>
              <a:chOff x="852945" y="4303328"/>
              <a:chExt cx="1700218" cy="2061268"/>
            </a:xfrm>
          </p:grpSpPr>
          <p:pic>
            <p:nvPicPr>
              <p:cNvPr id="71" name="Picture 2" descr="https://feedzai.com/wp-content/uploads/2016/08/People-icons.png"/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0" b="99674" l="0" r="100000">
                            <a14:foregroundMark x1="19158" y1="65416" x2="38421" y2="99511"/>
                            <a14:foregroundMark x1="1684" y1="37684" x2="16526" y2="64600"/>
                            <a14:foregroundMark x1="7368" y1="20228" x2="16947" y2="26101"/>
                            <a14:foregroundMark x1="7789" y1="25775" x2="10211" y2="26754"/>
                            <a14:foregroundMark x1="10421" y1="11909" x2="12632" y2="15661"/>
                            <a14:foregroundMark x1="13579" y1="6362" x2="15684" y2="12561"/>
                            <a14:foregroundMark x1="5789" y1="5873" x2="9158" y2="12398"/>
                            <a14:backgroundMark x1="96211" y1="6852" x2="96842" y2="1141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481" t="675" r="167" b="66959"/>
              <a:stretch/>
            </p:blipFill>
            <p:spPr bwMode="auto">
              <a:xfrm>
                <a:off x="852945" y="4303328"/>
                <a:ext cx="1596267" cy="17227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2" name="TextBox 71"/>
              <p:cNvSpPr txBox="1"/>
              <p:nvPr/>
            </p:nvSpPr>
            <p:spPr>
              <a:xfrm>
                <a:off x="988386" y="6026042"/>
                <a:ext cx="15647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 smtClean="0">
                    <a:latin typeface="하나 L" panose="02020603020101020101" pitchFamily="18" charset="-127"/>
                    <a:ea typeface="하나 L" panose="02020603020101020101" pitchFamily="18" charset="-127"/>
                  </a:rPr>
                  <a:t>[</a:t>
                </a:r>
                <a:r>
                  <a:rPr lang="ko-KR" altLang="en-US" sz="1600" b="1" dirty="0" smtClean="0">
                    <a:latin typeface="하나 L" panose="02020603020101020101" pitchFamily="18" charset="-127"/>
                    <a:ea typeface="하나 L" panose="02020603020101020101" pitchFamily="18" charset="-127"/>
                  </a:rPr>
                  <a:t>성과평가 팀</a:t>
                </a:r>
                <a:r>
                  <a:rPr lang="en-US" altLang="ko-KR" sz="1600" b="1" dirty="0" smtClean="0">
                    <a:latin typeface="하나 L" panose="02020603020101020101" pitchFamily="18" charset="-127"/>
                    <a:ea typeface="하나 L" panose="02020603020101020101" pitchFamily="18" charset="-127"/>
                  </a:rPr>
                  <a:t>]</a:t>
                </a:r>
                <a:endParaRPr lang="ko-KR" altLang="en-US" sz="1600" b="1" dirty="0">
                  <a:latin typeface="하나 L" panose="02020603020101020101" pitchFamily="18" charset="-127"/>
                  <a:ea typeface="하나 L" panose="02020603020101020101" pitchFamily="18" charset="-127"/>
                </a:endParaRPr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3998745" y="987063"/>
              <a:ext cx="1632889" cy="2126611"/>
              <a:chOff x="3010603" y="4247262"/>
              <a:chExt cx="1632889" cy="2126611"/>
            </a:xfrm>
          </p:grpSpPr>
          <p:pic>
            <p:nvPicPr>
              <p:cNvPr id="69" name="Picture 6" descr="customer icon에 대한 이미지 검색결과"/>
              <p:cNvPicPr>
                <a:picLocks noChangeAspect="1" noChangeArrowheads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591" t="32704" r="20073" b="31077"/>
              <a:stretch/>
            </p:blipFill>
            <p:spPr bwMode="auto">
              <a:xfrm>
                <a:off x="3010603" y="4247262"/>
                <a:ext cx="1632889" cy="18766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0" name="TextBox 69"/>
              <p:cNvSpPr txBox="1"/>
              <p:nvPr/>
            </p:nvSpPr>
            <p:spPr>
              <a:xfrm>
                <a:off x="3010603" y="6035319"/>
                <a:ext cx="15647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 smtClean="0">
                    <a:latin typeface="하나 L" panose="02020603020101020101" pitchFamily="18" charset="-127"/>
                    <a:ea typeface="하나 L" panose="02020603020101020101" pitchFamily="18" charset="-127"/>
                  </a:rPr>
                  <a:t>[</a:t>
                </a:r>
                <a:r>
                  <a:rPr lang="ko-KR" altLang="en-US" sz="1600" b="1" dirty="0" smtClean="0">
                    <a:latin typeface="하나 L" panose="02020603020101020101" pitchFamily="18" charset="-127"/>
                    <a:ea typeface="하나 L" panose="02020603020101020101" pitchFamily="18" charset="-127"/>
                  </a:rPr>
                  <a:t>은행 지점</a:t>
                </a:r>
                <a:r>
                  <a:rPr lang="en-US" altLang="ko-KR" sz="1600" b="1" dirty="0" smtClean="0">
                    <a:latin typeface="하나 L" panose="02020603020101020101" pitchFamily="18" charset="-127"/>
                    <a:ea typeface="하나 L" panose="02020603020101020101" pitchFamily="18" charset="-127"/>
                  </a:rPr>
                  <a:t>]</a:t>
                </a:r>
                <a:endParaRPr lang="ko-KR" altLang="en-US" sz="1600" b="1" dirty="0">
                  <a:latin typeface="하나 L" panose="02020603020101020101" pitchFamily="18" charset="-127"/>
                  <a:ea typeface="하나 L" panose="02020603020101020101" pitchFamily="18" charset="-127"/>
                </a:endParaRP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2683126" y="1580991"/>
              <a:ext cx="1484119" cy="894012"/>
              <a:chOff x="2707405" y="4912223"/>
              <a:chExt cx="1484119" cy="894012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2707405" y="4912223"/>
                <a:ext cx="14841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b="1" dirty="0">
                    <a:latin typeface="하나 L" panose="02020603020101020101" pitchFamily="18" charset="-127"/>
                    <a:ea typeface="하나 L" panose="02020603020101020101" pitchFamily="18" charset="-127"/>
                  </a:rPr>
                  <a:t>목표 실적 부여</a:t>
                </a:r>
              </a:p>
            </p:txBody>
          </p:sp>
          <p:grpSp>
            <p:nvGrpSpPr>
              <p:cNvPr id="65" name="그룹 64"/>
              <p:cNvGrpSpPr/>
              <p:nvPr/>
            </p:nvGrpSpPr>
            <p:grpSpPr>
              <a:xfrm>
                <a:off x="2985384" y="5253973"/>
                <a:ext cx="901307" cy="552262"/>
                <a:chOff x="2490084" y="5416533"/>
                <a:chExt cx="901307" cy="552262"/>
              </a:xfrm>
            </p:grpSpPr>
            <p:sp>
              <p:nvSpPr>
                <p:cNvPr id="66" name="오른쪽 화살표 65"/>
                <p:cNvSpPr/>
                <p:nvPr/>
              </p:nvSpPr>
              <p:spPr>
                <a:xfrm rot="10800000">
                  <a:off x="2490084" y="5768342"/>
                  <a:ext cx="883386" cy="200453"/>
                </a:xfrm>
                <a:prstGeom prst="rightArrow">
                  <a:avLst/>
                </a:prstGeom>
                <a:solidFill>
                  <a:srgbClr val="007C96"/>
                </a:solidFill>
                <a:ln>
                  <a:solidFill>
                    <a:srgbClr val="007C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>
                    <a:latin typeface="하나 L" panose="02020603020101020101" pitchFamily="18" charset="-127"/>
                    <a:ea typeface="하나 L" panose="02020603020101020101" pitchFamily="18" charset="-127"/>
                  </a:endParaRPr>
                </a:p>
              </p:txBody>
            </p:sp>
            <p:sp>
              <p:nvSpPr>
                <p:cNvPr id="68" name="오른쪽 화살표 67"/>
                <p:cNvSpPr/>
                <p:nvPr/>
              </p:nvSpPr>
              <p:spPr>
                <a:xfrm>
                  <a:off x="2508005" y="5416533"/>
                  <a:ext cx="883386" cy="200453"/>
                </a:xfrm>
                <a:prstGeom prst="rightArrow">
                  <a:avLst/>
                </a:prstGeom>
                <a:solidFill>
                  <a:srgbClr val="007C96"/>
                </a:solidFill>
                <a:ln>
                  <a:solidFill>
                    <a:srgbClr val="007C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>
                    <a:latin typeface="하나 L" panose="02020603020101020101" pitchFamily="18" charset="-127"/>
                    <a:ea typeface="하나 L" panose="02020603020101020101" pitchFamily="18" charset="-127"/>
                  </a:endParaRPr>
                </a:p>
              </p:txBody>
            </p:sp>
          </p:grpSp>
        </p:grpSp>
      </p:grpSp>
      <p:pic>
        <p:nvPicPr>
          <p:cNvPr id="73" name="Picture 16" descr="http://biztribune.co.kr/n_news/peg/1610/thumb/1b5ec5791d9bb255fc8594a2032eb4b0_2HDFzrLntlIfMM3iR1SYfSbhQOsiCA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67945">
            <a:off x="844868" y="1184093"/>
            <a:ext cx="1351761" cy="770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16" descr="http://biztribune.co.kr/n_news/peg/1610/thumb/1b5ec5791d9bb255fc8594a2032eb4b0_2HDFzrLntlIfMM3iR1SYfSbhQOsiCA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67945">
            <a:off x="4616404" y="1141387"/>
            <a:ext cx="1351761" cy="770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직선 연결선 55"/>
          <p:cNvCxnSpPr/>
          <p:nvPr/>
        </p:nvCxnSpPr>
        <p:spPr>
          <a:xfrm>
            <a:off x="2157908" y="2295343"/>
            <a:ext cx="1342663" cy="765029"/>
          </a:xfrm>
          <a:prstGeom prst="line">
            <a:avLst/>
          </a:prstGeom>
          <a:ln w="28575">
            <a:solidFill>
              <a:srgbClr val="007C9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527314" y="2208400"/>
            <a:ext cx="81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rgbClr val="004654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직선 거리 </a:t>
            </a:r>
            <a:r>
              <a:rPr lang="en-US" altLang="ko-KR" sz="1200" b="1" dirty="0" smtClean="0">
                <a:solidFill>
                  <a:srgbClr val="004654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1KM</a:t>
            </a:r>
            <a:endParaRPr lang="ko-KR" altLang="en-US" sz="1200" b="1" dirty="0">
              <a:solidFill>
                <a:srgbClr val="004654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14916"/>
              </p:ext>
            </p:extLst>
          </p:nvPr>
        </p:nvGraphicFramePr>
        <p:xfrm>
          <a:off x="5723269" y="3822585"/>
          <a:ext cx="6214732" cy="2578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45408">
                  <a:extLst>
                    <a:ext uri="{9D8B030D-6E8A-4147-A177-3AD203B41FA5}">
                      <a16:colId xmlns:a16="http://schemas.microsoft.com/office/drawing/2014/main" val="2171126718"/>
                    </a:ext>
                  </a:extLst>
                </a:gridCol>
                <a:gridCol w="1142644">
                  <a:extLst>
                    <a:ext uri="{9D8B030D-6E8A-4147-A177-3AD203B41FA5}">
                      <a16:colId xmlns:a16="http://schemas.microsoft.com/office/drawing/2014/main" val="3096893925"/>
                    </a:ext>
                  </a:extLst>
                </a:gridCol>
                <a:gridCol w="1079360">
                  <a:extLst>
                    <a:ext uri="{9D8B030D-6E8A-4147-A177-3AD203B41FA5}">
                      <a16:colId xmlns:a16="http://schemas.microsoft.com/office/drawing/2014/main" val="3582729"/>
                    </a:ext>
                  </a:extLst>
                </a:gridCol>
                <a:gridCol w="1061121">
                  <a:extLst>
                    <a:ext uri="{9D8B030D-6E8A-4147-A177-3AD203B41FA5}">
                      <a16:colId xmlns:a16="http://schemas.microsoft.com/office/drawing/2014/main" val="3269773637"/>
                    </a:ext>
                  </a:extLst>
                </a:gridCol>
                <a:gridCol w="1179022">
                  <a:extLst>
                    <a:ext uri="{9D8B030D-6E8A-4147-A177-3AD203B41FA5}">
                      <a16:colId xmlns:a16="http://schemas.microsoft.com/office/drawing/2014/main" val="1831336241"/>
                    </a:ext>
                  </a:extLst>
                </a:gridCol>
                <a:gridCol w="807177">
                  <a:extLst>
                    <a:ext uri="{9D8B030D-6E8A-4147-A177-3AD203B41FA5}">
                      <a16:colId xmlns:a16="http://schemas.microsoft.com/office/drawing/2014/main" val="3411711054"/>
                    </a:ext>
                  </a:extLst>
                </a:gridCol>
              </a:tblGrid>
              <a:tr h="5151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하나 L" pitchFamily="18" charset="-127"/>
                          <a:ea typeface="하나 L" pitchFamily="18" charset="-127"/>
                        </a:rPr>
                        <a:t>은행 지점</a:t>
                      </a:r>
                      <a:endParaRPr lang="ko-KR" altLang="en-US" sz="1400" b="1" dirty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>
                    <a:solidFill>
                      <a:srgbClr val="007C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45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latin typeface="하나 L" pitchFamily="18" charset="-127"/>
                          <a:ea typeface="하나 L" pitchFamily="18" charset="-127"/>
                        </a:rPr>
                        <a:t>목표 고객 수</a:t>
                      </a:r>
                    </a:p>
                  </a:txBody>
                  <a:tcPr anchor="ctr">
                    <a:solidFill>
                      <a:srgbClr val="007C9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하나 L" pitchFamily="18" charset="-127"/>
                          <a:ea typeface="하나 L" pitchFamily="18" charset="-127"/>
                        </a:rPr>
                        <a:t>고객 수 </a:t>
                      </a:r>
                      <a:endParaRPr lang="en-US" altLang="ko-KR" sz="1400" b="1" dirty="0" smtClean="0">
                        <a:latin typeface="하나 L" pitchFamily="18" charset="-127"/>
                        <a:ea typeface="하나 L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b="1" dirty="0" smtClean="0">
                          <a:latin typeface="하나 L" pitchFamily="18" charset="-127"/>
                          <a:ea typeface="하나 L" pitchFamily="18" charset="-127"/>
                        </a:rPr>
                        <a:t>달성 비율</a:t>
                      </a:r>
                      <a:endParaRPr lang="ko-KR" altLang="en-US" sz="1400" b="1" dirty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>
                    <a:solidFill>
                      <a:srgbClr val="007C9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하나 L" pitchFamily="18" charset="-127"/>
                          <a:ea typeface="하나 L" pitchFamily="18" charset="-127"/>
                        </a:rPr>
                        <a:t>목표 총판매</a:t>
                      </a:r>
                      <a:endParaRPr lang="ko-KR" altLang="en-US" sz="1400" b="1" dirty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>
                    <a:solidFill>
                      <a:srgbClr val="007C9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하나 L" pitchFamily="18" charset="-127"/>
                          <a:ea typeface="하나 L" pitchFamily="18" charset="-127"/>
                        </a:rPr>
                        <a:t>총판매 달성 </a:t>
                      </a:r>
                      <a:endParaRPr lang="en-US" altLang="ko-KR" sz="1400" b="1" dirty="0" smtClean="0">
                        <a:latin typeface="하나 L" pitchFamily="18" charset="-127"/>
                        <a:ea typeface="하나 L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b="1" dirty="0" smtClean="0">
                          <a:latin typeface="하나 L" pitchFamily="18" charset="-127"/>
                          <a:ea typeface="하나 L" pitchFamily="18" charset="-127"/>
                        </a:rPr>
                        <a:t>비율</a:t>
                      </a:r>
                      <a:endParaRPr lang="ko-KR" altLang="en-US" sz="1400" b="1" dirty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>
                    <a:solidFill>
                      <a:srgbClr val="007C9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하나 L" pitchFamily="18" charset="-127"/>
                          <a:ea typeface="하나 L" pitchFamily="18" charset="-127"/>
                        </a:rPr>
                        <a:t>가중치</a:t>
                      </a:r>
                      <a:endParaRPr lang="ko-KR" altLang="en-US" sz="1400" b="1" dirty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>
                    <a:solidFill>
                      <a:srgbClr val="E601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162649"/>
                  </a:ext>
                </a:extLst>
              </a:tr>
              <a:tr h="515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하나 L" pitchFamily="18" charset="-127"/>
                          <a:ea typeface="하나 L" pitchFamily="18" charset="-127"/>
                        </a:rPr>
                        <a:t>A </a:t>
                      </a:r>
                      <a:r>
                        <a:rPr lang="ko-KR" altLang="en-US" sz="14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하나 L" pitchFamily="18" charset="-127"/>
                          <a:ea typeface="하나 L" pitchFamily="18" charset="-127"/>
                        </a:rPr>
                        <a:t>지점</a:t>
                      </a:r>
                      <a:endParaRPr lang="ko-KR" altLang="en-US" sz="14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하나 L" pitchFamily="18" charset="-127"/>
                          <a:ea typeface="하나 L" pitchFamily="18" charset="-127"/>
                        </a:rPr>
                        <a:t>100 </a:t>
                      </a:r>
                      <a:r>
                        <a:rPr lang="ko-KR" alt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하나 L" pitchFamily="18" charset="-127"/>
                          <a:ea typeface="하나 L" pitchFamily="18" charset="-127"/>
                        </a:rPr>
                        <a:t>명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45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하나 L" pitchFamily="18" charset="-127"/>
                          <a:ea typeface="하나 L" pitchFamily="18" charset="-127"/>
                        </a:rPr>
                        <a:t>90.1 %</a:t>
                      </a:r>
                      <a:endParaRPr lang="ko-KR" altLang="en-US" sz="14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하나 L" pitchFamily="18" charset="-127"/>
                          <a:ea typeface="하나 L" pitchFamily="18" charset="-127"/>
                        </a:rPr>
                        <a:t>380</a:t>
                      </a:r>
                      <a:r>
                        <a:rPr lang="ko-KR" alt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하나 L" pitchFamily="18" charset="-127"/>
                          <a:ea typeface="하나 L" pitchFamily="18" charset="-127"/>
                        </a:rPr>
                        <a:t>억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하나 L" pitchFamily="18" charset="-127"/>
                          <a:ea typeface="하나 L" pitchFamily="18" charset="-127"/>
                        </a:rPr>
                        <a:t>89%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45581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 smtClean="0">
                        <a:solidFill>
                          <a:schemeClr val="tx1"/>
                        </a:solidFill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marL="9525" marR="9525" marT="9525" marB="0" anchor="ctr"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020751"/>
                  </a:ext>
                </a:extLst>
              </a:tr>
              <a:tr h="515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하나 L" pitchFamily="18" charset="-127"/>
                          <a:ea typeface="하나 L" pitchFamily="18" charset="-127"/>
                        </a:rPr>
                        <a:t>B</a:t>
                      </a:r>
                      <a:r>
                        <a:rPr lang="en-US" altLang="ko-KR" sz="1400" b="1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하나 L" pitchFamily="18" charset="-127"/>
                          <a:ea typeface="하나 L" pitchFamily="18" charset="-127"/>
                        </a:rPr>
                        <a:t> </a:t>
                      </a:r>
                      <a:r>
                        <a:rPr lang="ko-KR" altLang="en-US" sz="1400" b="1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하나 L" pitchFamily="18" charset="-127"/>
                          <a:ea typeface="하나 L" pitchFamily="18" charset="-127"/>
                        </a:rPr>
                        <a:t>지점</a:t>
                      </a:r>
                      <a:endParaRPr lang="ko-KR" altLang="en-US" sz="14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하나 L" pitchFamily="18" charset="-127"/>
                          <a:ea typeface="하나 L" pitchFamily="18" charset="-127"/>
                        </a:rPr>
                        <a:t>200 </a:t>
                      </a:r>
                      <a:r>
                        <a:rPr lang="ko-KR" alt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하나 L" pitchFamily="18" charset="-127"/>
                          <a:ea typeface="하나 L" pitchFamily="18" charset="-127"/>
                        </a:rPr>
                        <a:t>명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45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하나 L" pitchFamily="18" charset="-127"/>
                          <a:ea typeface="하나 L" pitchFamily="18" charset="-127"/>
                        </a:rPr>
                        <a:t>88.5 %</a:t>
                      </a:r>
                      <a:endParaRPr lang="ko-KR" altLang="en-US" sz="14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하나 L" pitchFamily="18" charset="-127"/>
                          <a:ea typeface="하나 L" pitchFamily="18" charset="-127"/>
                        </a:rPr>
                        <a:t>550</a:t>
                      </a:r>
                      <a:r>
                        <a:rPr lang="ko-KR" alt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하나 L" pitchFamily="18" charset="-127"/>
                          <a:ea typeface="하나 L" pitchFamily="18" charset="-127"/>
                        </a:rPr>
                        <a:t>억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하나 L" pitchFamily="18" charset="-127"/>
                          <a:ea typeface="하나 L" pitchFamily="18" charset="-127"/>
                        </a:rPr>
                        <a:t>90%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endParaRPr lang="en-US" altLang="ko-KR" sz="1600" b="1" dirty="0">
                        <a:solidFill>
                          <a:schemeClr val="tx1"/>
                        </a:solidFill>
                        <a:effectLst/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marL="57150" marR="0" marT="0" marB="76200" anchor="ctr">
                    <a:solidFill>
                      <a:srgbClr val="FF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825202"/>
                  </a:ext>
                </a:extLst>
              </a:tr>
              <a:tr h="515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하나 L" pitchFamily="18" charset="-127"/>
                          <a:ea typeface="하나 L" pitchFamily="18" charset="-127"/>
                        </a:rPr>
                        <a:t>AB</a:t>
                      </a:r>
                      <a:r>
                        <a:rPr lang="ko-KR" altLang="en-US" sz="1400" b="1" dirty="0" smtClean="0">
                          <a:latin typeface="하나 L" pitchFamily="18" charset="-127"/>
                          <a:ea typeface="하나 L" pitchFamily="18" charset="-127"/>
                        </a:rPr>
                        <a:t>지점</a:t>
                      </a:r>
                      <a:endParaRPr lang="ko-KR" altLang="en-US" sz="1400" b="1" dirty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하나 L" pitchFamily="18" charset="-127"/>
                          <a:ea typeface="하나 L" pitchFamily="18" charset="-127"/>
                        </a:rPr>
                        <a:t>300 </a:t>
                      </a:r>
                      <a:r>
                        <a:rPr lang="ko-KR" altLang="en-US" sz="1400" dirty="0" smtClean="0">
                          <a:latin typeface="하나 L" pitchFamily="18" charset="-127"/>
                          <a:ea typeface="하나 L" pitchFamily="18" charset="-127"/>
                        </a:rPr>
                        <a:t>명</a:t>
                      </a:r>
                      <a:endParaRPr lang="ko-KR" altLang="en-US" sz="1400" dirty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45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하나 L" pitchFamily="18" charset="-127"/>
                          <a:ea typeface="하나 L" pitchFamily="18" charset="-127"/>
                        </a:rPr>
                        <a:t>80.2 %</a:t>
                      </a:r>
                      <a:endParaRPr lang="ko-KR" altLang="en-US" sz="1400" dirty="0" smtClean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하나 L" pitchFamily="18" charset="-127"/>
                          <a:ea typeface="하나 L" pitchFamily="18" charset="-127"/>
                        </a:rPr>
                        <a:t>930</a:t>
                      </a:r>
                      <a:r>
                        <a:rPr lang="ko-KR" altLang="en-US" sz="1400" dirty="0" smtClean="0">
                          <a:latin typeface="하나 L" pitchFamily="18" charset="-127"/>
                          <a:ea typeface="하나 L" pitchFamily="18" charset="-127"/>
                        </a:rPr>
                        <a:t>억</a:t>
                      </a:r>
                      <a:endParaRPr lang="ko-KR" altLang="en-US" sz="1400" dirty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하나 L" pitchFamily="18" charset="-127"/>
                          <a:ea typeface="하나 L" pitchFamily="18" charset="-127"/>
                        </a:rPr>
                        <a:t>80%</a:t>
                      </a:r>
                      <a:endParaRPr lang="ko-KR" altLang="en-US" sz="1400" dirty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45581" rtl="0" eaLnBrk="1" fontAlgn="t" latinLnBrk="1" hangingPunct="1">
                        <a:lnSpc>
                          <a:spcPct val="150000"/>
                        </a:lnSpc>
                      </a:pPr>
                      <a:r>
                        <a:rPr lang="en-US" altLang="ko-KR" sz="1600" b="1" kern="1200" dirty="0" smtClean="0">
                          <a:solidFill>
                            <a:srgbClr val="E60146"/>
                          </a:solidFill>
                          <a:effectLst/>
                          <a:latin typeface="하나 L" pitchFamily="18" charset="-127"/>
                          <a:ea typeface="하나 L" pitchFamily="18" charset="-127"/>
                          <a:cs typeface="+mn-cs"/>
                        </a:rPr>
                        <a:t>2</a:t>
                      </a:r>
                      <a:r>
                        <a:rPr lang="en-US" altLang="ko-KR" sz="1600" b="1" kern="1200" smtClean="0">
                          <a:solidFill>
                            <a:srgbClr val="E60146"/>
                          </a:solidFill>
                          <a:effectLst/>
                          <a:latin typeface="하나 L" pitchFamily="18" charset="-127"/>
                          <a:ea typeface="하나 L" pitchFamily="18" charset="-127"/>
                          <a:cs typeface="+mn-cs"/>
                        </a:rPr>
                        <a:t>KM</a:t>
                      </a:r>
                      <a:endParaRPr lang="ko-KR" altLang="en-US" sz="1600" b="1" kern="1200" dirty="0">
                        <a:solidFill>
                          <a:srgbClr val="E60146"/>
                        </a:solidFill>
                        <a:effectLst/>
                        <a:latin typeface="하나 L" pitchFamily="18" charset="-127"/>
                        <a:ea typeface="하나 L" pitchFamily="18" charset="-127"/>
                        <a:cs typeface="+mn-cs"/>
                      </a:endParaRPr>
                    </a:p>
                  </a:txBody>
                  <a:tcPr marL="57150" marR="0" marT="0" marB="76200" anchor="ctr"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769808"/>
                  </a:ext>
                </a:extLst>
              </a:tr>
              <a:tr h="515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하나 L" pitchFamily="18" charset="-127"/>
                          <a:ea typeface="하나 L" pitchFamily="18" charset="-127"/>
                        </a:rPr>
                        <a:t>C </a:t>
                      </a:r>
                      <a:r>
                        <a:rPr lang="ko-KR" altLang="en-US" sz="1400" b="1" dirty="0" smtClean="0">
                          <a:latin typeface="하나 L" pitchFamily="18" charset="-127"/>
                          <a:ea typeface="하나 L" pitchFamily="18" charset="-127"/>
                        </a:rPr>
                        <a:t>지점</a:t>
                      </a:r>
                      <a:endParaRPr lang="ko-KR" altLang="en-US" sz="1400" b="1" dirty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하나 L" pitchFamily="18" charset="-127"/>
                          <a:ea typeface="하나 L" pitchFamily="18" charset="-127"/>
                        </a:rPr>
                        <a:t>150 </a:t>
                      </a:r>
                      <a:r>
                        <a:rPr lang="ko-KR" altLang="en-US" sz="1400" dirty="0" smtClean="0">
                          <a:latin typeface="하나 L" pitchFamily="18" charset="-127"/>
                          <a:ea typeface="하나 L" pitchFamily="18" charset="-127"/>
                        </a:rPr>
                        <a:t>명</a:t>
                      </a:r>
                      <a:endParaRPr lang="ko-KR" altLang="en-US" sz="1400" dirty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45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하나 L" pitchFamily="18" charset="-127"/>
                          <a:ea typeface="하나 L" pitchFamily="18" charset="-127"/>
                        </a:rPr>
                        <a:t>82.2 %</a:t>
                      </a:r>
                      <a:endParaRPr lang="ko-KR" altLang="en-US" sz="1400" dirty="0" smtClean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하나 L" pitchFamily="18" charset="-127"/>
                          <a:ea typeface="하나 L" pitchFamily="18" charset="-127"/>
                        </a:rPr>
                        <a:t>400</a:t>
                      </a:r>
                      <a:r>
                        <a:rPr lang="ko-KR" altLang="en-US" sz="1400" dirty="0" smtClean="0">
                          <a:latin typeface="하나 L" pitchFamily="18" charset="-127"/>
                          <a:ea typeface="하나 L" pitchFamily="18" charset="-127"/>
                        </a:rPr>
                        <a:t>억</a:t>
                      </a:r>
                      <a:endParaRPr lang="ko-KR" altLang="en-US" sz="1400" dirty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하나 L" pitchFamily="18" charset="-127"/>
                          <a:ea typeface="하나 L" pitchFamily="18" charset="-127"/>
                        </a:rPr>
                        <a:t>86%</a:t>
                      </a:r>
                      <a:endParaRPr lang="ko-KR" altLang="en-US" sz="1400" dirty="0">
                        <a:latin typeface="하나 L" pitchFamily="18" charset="-127"/>
                        <a:ea typeface="하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45581" rtl="0" eaLnBrk="1" fontAlgn="t" latinLnBrk="1" hangingPunct="1">
                        <a:lnSpc>
                          <a:spcPct val="150000"/>
                        </a:lnSpc>
                      </a:pPr>
                      <a:endParaRPr lang="ko-KR" altLang="en-US" sz="1600" b="1" kern="1200" dirty="0">
                        <a:solidFill>
                          <a:schemeClr val="tx1"/>
                        </a:solidFill>
                        <a:effectLst/>
                        <a:latin typeface="하나 L" pitchFamily="18" charset="-127"/>
                        <a:ea typeface="하나 L" pitchFamily="18" charset="-127"/>
                        <a:cs typeface="+mn-cs"/>
                      </a:endParaRPr>
                    </a:p>
                  </a:txBody>
                  <a:tcPr marL="57150" marR="0" marT="0" marB="76200" anchor="ctr">
                    <a:solidFill>
                      <a:srgbClr val="FF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6689581" y="1942251"/>
            <a:ext cx="5248420" cy="3896950"/>
            <a:chOff x="6689581" y="1942251"/>
            <a:chExt cx="5248420" cy="3896950"/>
          </a:xfrm>
        </p:grpSpPr>
        <p:pic>
          <p:nvPicPr>
            <p:cNvPr id="79" name="Picture 6"/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5891" b="52899"/>
            <a:stretch/>
          </p:blipFill>
          <p:spPr bwMode="auto">
            <a:xfrm>
              <a:off x="6689581" y="1942251"/>
              <a:ext cx="4428563" cy="16968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</p:pic>
        <p:grpSp>
          <p:nvGrpSpPr>
            <p:cNvPr id="90" name="그룹 89"/>
            <p:cNvGrpSpPr/>
            <p:nvPr/>
          </p:nvGrpSpPr>
          <p:grpSpPr>
            <a:xfrm>
              <a:off x="6689581" y="2760655"/>
              <a:ext cx="5248420" cy="3078546"/>
              <a:chOff x="6689581" y="2222175"/>
              <a:chExt cx="5248420" cy="3078546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6689581" y="2222175"/>
                <a:ext cx="4395032" cy="199818"/>
              </a:xfrm>
              <a:prstGeom prst="rect">
                <a:avLst/>
              </a:prstGeom>
              <a:noFill/>
              <a:ln w="38100">
                <a:solidFill>
                  <a:srgbClr val="00465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2" name="꺾인 연결선 91"/>
              <p:cNvCxnSpPr>
                <a:stCxn id="91" idx="3"/>
              </p:cNvCxnSpPr>
              <p:nvPr/>
            </p:nvCxnSpPr>
            <p:spPr>
              <a:xfrm>
                <a:off x="11084613" y="2322084"/>
                <a:ext cx="853388" cy="2978637"/>
              </a:xfrm>
              <a:prstGeom prst="bentConnector3">
                <a:avLst>
                  <a:gd name="adj1" fmla="val 126787"/>
                </a:avLst>
              </a:prstGeom>
              <a:ln w="38100">
                <a:solidFill>
                  <a:srgbClr val="00465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TextBox 54"/>
          <p:cNvSpPr txBox="1"/>
          <p:nvPr/>
        </p:nvSpPr>
        <p:spPr>
          <a:xfrm>
            <a:off x="3500570" y="3506863"/>
            <a:ext cx="675189" cy="276999"/>
          </a:xfrm>
          <a:prstGeom prst="rect">
            <a:avLst/>
          </a:prstGeom>
          <a:solidFill>
            <a:schemeClr val="bg1"/>
          </a:solidFill>
          <a:ln w="28575">
            <a:solidFill>
              <a:srgbClr val="007C9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폐쇄점</a:t>
            </a:r>
            <a:endParaRPr lang="ko-KR" altLang="en-US" sz="12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684115" y="2061867"/>
            <a:ext cx="704401" cy="276999"/>
          </a:xfrm>
          <a:prstGeom prst="rect">
            <a:avLst/>
          </a:prstGeom>
          <a:solidFill>
            <a:schemeClr val="bg1"/>
          </a:solidFill>
          <a:ln w="28575">
            <a:solidFill>
              <a:srgbClr val="007C9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AB</a:t>
            </a:r>
            <a:r>
              <a:rPr lang="ko-KR" altLang="en-US" sz="1200" b="1" dirty="0" smtClean="0"/>
              <a:t>지점</a:t>
            </a:r>
            <a:endParaRPr lang="ko-KR" altLang="en-US" sz="12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2245216" y="5621059"/>
            <a:ext cx="1377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하나 L" panose="02020603020101020101" pitchFamily="18" charset="-127"/>
                <a:ea typeface="하나 L" panose="02020603020101020101" pitchFamily="18" charset="-127"/>
              </a:rPr>
              <a:t>월 별 실적 </a:t>
            </a:r>
            <a:endParaRPr lang="en-US" altLang="ko-KR" sz="1400" b="1" dirty="0" smtClean="0">
              <a:latin typeface="하나 L" panose="02020603020101020101" pitchFamily="18" charset="-127"/>
              <a:ea typeface="하나 L" panose="02020603020101020101" pitchFamily="18" charset="-127"/>
            </a:endParaRPr>
          </a:p>
          <a:p>
            <a:pPr algn="ctr"/>
            <a:r>
              <a:rPr lang="ko-KR" altLang="en-US" sz="1400" b="1" dirty="0" smtClean="0">
                <a:latin typeface="하나 L" panose="02020603020101020101" pitchFamily="18" charset="-127"/>
                <a:ea typeface="하나 L" panose="02020603020101020101" pitchFamily="18" charset="-127"/>
              </a:rPr>
              <a:t>달성 평가</a:t>
            </a:r>
            <a:endParaRPr lang="ko-KR" altLang="en-US" sz="1400" b="1" dirty="0"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38005" y="182893"/>
            <a:ext cx="4847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하나 L" panose="02020603020101020101" pitchFamily="18" charset="-127"/>
                <a:ea typeface="하나 L" panose="02020603020101020101" pitchFamily="18" charset="-127"/>
              </a:rPr>
              <a:t>프로젝트 배경</a:t>
            </a:r>
            <a:endParaRPr lang="en-US" altLang="ko-KR" sz="2400" dirty="0"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372935" y="117229"/>
            <a:ext cx="5685217" cy="338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en-US" altLang="ko-KR" sz="1600" b="1" dirty="0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[</a:t>
            </a:r>
            <a:r>
              <a:rPr lang="ko-KR" altLang="en-US" sz="1600" b="1" dirty="0" err="1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이탈률을</a:t>
            </a:r>
            <a:r>
              <a:rPr lang="ko-KR" altLang="en-US" sz="1600" b="1" dirty="0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 고려한 </a:t>
            </a:r>
            <a:r>
              <a:rPr lang="ko-KR" altLang="en-US" sz="1600" b="1" dirty="0" err="1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클러스터링</a:t>
            </a:r>
            <a:r>
              <a:rPr lang="en-US" altLang="ko-KR" sz="1600" b="1" dirty="0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]</a:t>
            </a:r>
            <a:endParaRPr lang="en-US" altLang="ko-KR" sz="1600" b="1" dirty="0">
              <a:solidFill>
                <a:schemeClr val="bg2">
                  <a:lumMod val="90000"/>
                </a:schemeClr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0" y="215417"/>
            <a:ext cx="138006" cy="355569"/>
          </a:xfrm>
          <a:prstGeom prst="rect">
            <a:avLst/>
          </a:prstGeom>
          <a:solidFill>
            <a:srgbClr val="00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rgbClr val="00A8A8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2052407" y="111650"/>
            <a:ext cx="138006" cy="332562"/>
          </a:xfrm>
          <a:prstGeom prst="rect">
            <a:avLst/>
          </a:prstGeom>
          <a:solidFill>
            <a:srgbClr val="D4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2000">
              <a:solidFill>
                <a:srgbClr val="00A8A8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299011" y="730880"/>
            <a:ext cx="2583888" cy="338554"/>
            <a:chOff x="299049" y="4192759"/>
            <a:chExt cx="2584225" cy="338476"/>
          </a:xfrm>
        </p:grpSpPr>
        <p:sp>
          <p:nvSpPr>
            <p:cNvPr id="85" name="TextBox 84"/>
            <p:cNvSpPr txBox="1"/>
            <p:nvPr/>
          </p:nvSpPr>
          <p:spPr>
            <a:xfrm>
              <a:off x="419314" y="4192759"/>
              <a:ext cx="2463960" cy="338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하나 L" panose="02020603020101020101" pitchFamily="18" charset="-127"/>
                  <a:ea typeface="하나 L" panose="02020603020101020101" pitchFamily="18" charset="-127"/>
                </a:rPr>
                <a:t>통폐합으로 인한 평가 </a:t>
              </a:r>
              <a:r>
                <a:rPr lang="en-US" altLang="ko-KR" sz="1600" dirty="0" smtClean="0">
                  <a:latin typeface="하나 L" panose="02020603020101020101" pitchFamily="18" charset="-127"/>
                  <a:ea typeface="하나 L" panose="02020603020101020101" pitchFamily="18" charset="-127"/>
                </a:rPr>
                <a:t>ISSUE</a:t>
              </a:r>
              <a:endParaRPr lang="en-US" altLang="ko-KR" sz="1600" dirty="0">
                <a:latin typeface="하나 L" panose="02020603020101020101" pitchFamily="18" charset="-127"/>
                <a:ea typeface="하나 L" panose="02020603020101020101" pitchFamily="18" charset="-127"/>
              </a:endParaRPr>
            </a:p>
          </p:txBody>
        </p:sp>
        <p:grpSp>
          <p:nvGrpSpPr>
            <p:cNvPr id="86" name="그룹 85"/>
            <p:cNvGrpSpPr/>
            <p:nvPr/>
          </p:nvGrpSpPr>
          <p:grpSpPr>
            <a:xfrm>
              <a:off x="299049" y="4220314"/>
              <a:ext cx="138023" cy="252665"/>
              <a:chOff x="299568" y="1429451"/>
              <a:chExt cx="138023" cy="252665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299568" y="1532236"/>
                <a:ext cx="138023" cy="149880"/>
              </a:xfrm>
              <a:prstGeom prst="rect">
                <a:avLst/>
              </a:prstGeom>
              <a:solidFill>
                <a:srgbClr val="00A8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A8A8"/>
                  </a:solidFill>
                  <a:latin typeface="하나 L" panose="02020603020101020101" pitchFamily="18" charset="-127"/>
                  <a:ea typeface="하나 L" panose="02020603020101020101" pitchFamily="18" charset="-127"/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300086" y="1429451"/>
                <a:ext cx="136986" cy="64770"/>
              </a:xfrm>
              <a:prstGeom prst="rect">
                <a:avLst/>
              </a:prstGeom>
              <a:solidFill>
                <a:srgbClr val="E601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A8A8"/>
                  </a:solidFill>
                  <a:latin typeface="하나 L" panose="02020603020101020101" pitchFamily="18" charset="-127"/>
                  <a:ea typeface="하나 L" panose="02020603020101020101" pitchFamily="18" charset="-127"/>
                </a:endParaRPr>
              </a:p>
            </p:txBody>
          </p:sp>
        </p:grpSp>
      </p:grpSp>
      <p:grpSp>
        <p:nvGrpSpPr>
          <p:cNvPr id="89" name="그룹 88"/>
          <p:cNvGrpSpPr/>
          <p:nvPr/>
        </p:nvGrpSpPr>
        <p:grpSpPr>
          <a:xfrm>
            <a:off x="299011" y="758438"/>
            <a:ext cx="138005" cy="252723"/>
            <a:chOff x="299568" y="1429451"/>
            <a:chExt cx="138023" cy="252665"/>
          </a:xfrm>
        </p:grpSpPr>
        <p:sp>
          <p:nvSpPr>
            <p:cNvPr id="93" name="직사각형 92"/>
            <p:cNvSpPr/>
            <p:nvPr/>
          </p:nvSpPr>
          <p:spPr>
            <a:xfrm>
              <a:off x="299568" y="1532236"/>
              <a:ext cx="138023" cy="149880"/>
            </a:xfrm>
            <a:prstGeom prst="rect">
              <a:avLst/>
            </a:prstGeom>
            <a:solidFill>
              <a:srgbClr val="00A8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A8A8"/>
                </a:solidFill>
                <a:latin typeface="하나 L" panose="02020603020101020101" pitchFamily="18" charset="-127"/>
                <a:ea typeface="하나 L" panose="02020603020101020101" pitchFamily="18" charset="-127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300086" y="1429451"/>
              <a:ext cx="136986" cy="64770"/>
            </a:xfrm>
            <a:prstGeom prst="rect">
              <a:avLst/>
            </a:prstGeom>
            <a:solidFill>
              <a:srgbClr val="E60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A8A8"/>
                </a:solidFill>
                <a:latin typeface="하나 L" panose="02020603020101020101" pitchFamily="18" charset="-127"/>
                <a:ea typeface="하나 L" panose="02020603020101020101" pitchFamily="18" charset="-127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1203268" y="2417092"/>
            <a:ext cx="2297303" cy="1023641"/>
            <a:chOff x="1203268" y="2417092"/>
            <a:chExt cx="2297303" cy="1023641"/>
          </a:xfrm>
        </p:grpSpPr>
        <p:cxnSp>
          <p:nvCxnSpPr>
            <p:cNvPr id="95" name="직선 연결선 94"/>
            <p:cNvCxnSpPr/>
            <p:nvPr/>
          </p:nvCxnSpPr>
          <p:spPr>
            <a:xfrm flipV="1">
              <a:off x="2003564" y="3048690"/>
              <a:ext cx="1060240" cy="147486"/>
            </a:xfrm>
            <a:prstGeom prst="line">
              <a:avLst/>
            </a:prstGeom>
            <a:ln w="28575">
              <a:solidFill>
                <a:srgbClr val="E601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1203268" y="2887416"/>
              <a:ext cx="81703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rgbClr val="E60146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실제 거리</a:t>
              </a:r>
              <a:endParaRPr lang="en-US" altLang="ko-KR" sz="1200" b="1" dirty="0" smtClean="0">
                <a:solidFill>
                  <a:srgbClr val="E60146"/>
                </a:solidFill>
                <a:latin typeface="하나 L" panose="02020603020101020101" pitchFamily="18" charset="-127"/>
                <a:ea typeface="하나 L" panose="02020603020101020101" pitchFamily="18" charset="-127"/>
              </a:endParaRPr>
            </a:p>
            <a:p>
              <a:pPr algn="ctr"/>
              <a:r>
                <a:rPr lang="en-US" altLang="ko-KR" sz="1200" b="1" dirty="0" smtClean="0">
                  <a:solidFill>
                    <a:srgbClr val="E60146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2KM</a:t>
              </a:r>
              <a:endParaRPr lang="ko-KR" altLang="en-US" sz="1200" b="1" dirty="0">
                <a:solidFill>
                  <a:srgbClr val="E60146"/>
                </a:solidFill>
                <a:latin typeface="하나 L" panose="02020603020101020101" pitchFamily="18" charset="-127"/>
                <a:ea typeface="하나 L" panose="02020603020101020101" pitchFamily="18" charset="-127"/>
              </a:endParaRPr>
            </a:p>
          </p:txBody>
        </p:sp>
        <p:grpSp>
          <p:nvGrpSpPr>
            <p:cNvPr id="97" name="그룹 96"/>
            <p:cNvGrpSpPr/>
            <p:nvPr/>
          </p:nvGrpSpPr>
          <p:grpSpPr>
            <a:xfrm>
              <a:off x="1796627" y="2417092"/>
              <a:ext cx="1703944" cy="1023641"/>
              <a:chOff x="1796627" y="2417092"/>
              <a:chExt cx="1703944" cy="1023641"/>
            </a:xfrm>
          </p:grpSpPr>
          <p:cxnSp>
            <p:nvCxnSpPr>
              <p:cNvPr id="98" name="직선 연결선 97"/>
              <p:cNvCxnSpPr/>
              <p:nvPr/>
            </p:nvCxnSpPr>
            <p:spPr>
              <a:xfrm>
                <a:off x="3052390" y="3051855"/>
                <a:ext cx="85817" cy="388878"/>
              </a:xfrm>
              <a:prstGeom prst="line">
                <a:avLst/>
              </a:prstGeom>
              <a:ln w="28575">
                <a:solidFill>
                  <a:srgbClr val="E6014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9" name="그룹 98"/>
              <p:cNvGrpSpPr/>
              <p:nvPr/>
            </p:nvGrpSpPr>
            <p:grpSpPr>
              <a:xfrm>
                <a:off x="1796627" y="2417092"/>
                <a:ext cx="1703944" cy="1013481"/>
                <a:chOff x="1796627" y="2417092"/>
                <a:chExt cx="1703944" cy="1013481"/>
              </a:xfrm>
            </p:grpSpPr>
            <p:cxnSp>
              <p:nvCxnSpPr>
                <p:cNvPr id="100" name="직선 화살표 연결선 99"/>
                <p:cNvCxnSpPr/>
                <p:nvPr/>
              </p:nvCxnSpPr>
              <p:spPr>
                <a:xfrm flipH="1" flipV="1">
                  <a:off x="1796627" y="2417092"/>
                  <a:ext cx="224292" cy="779084"/>
                </a:xfrm>
                <a:prstGeom prst="straightConnector1">
                  <a:avLst/>
                </a:prstGeom>
                <a:ln w="28575">
                  <a:solidFill>
                    <a:srgbClr val="E6014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화살표 연결선 100"/>
                <p:cNvCxnSpPr/>
                <p:nvPr/>
              </p:nvCxnSpPr>
              <p:spPr>
                <a:xfrm flipV="1">
                  <a:off x="3125583" y="3286712"/>
                  <a:ext cx="374988" cy="143861"/>
                </a:xfrm>
                <a:prstGeom prst="straightConnector1">
                  <a:avLst/>
                </a:prstGeom>
                <a:ln w="28575">
                  <a:solidFill>
                    <a:srgbClr val="E6014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7737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12052407" y="111650"/>
            <a:ext cx="138006" cy="332562"/>
          </a:xfrm>
          <a:prstGeom prst="rect">
            <a:avLst/>
          </a:prstGeom>
          <a:solidFill>
            <a:srgbClr val="D4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>
              <a:solidFill>
                <a:srgbClr val="00A8A8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299529" y="1252753"/>
          <a:ext cx="11774594" cy="5180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거리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465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지점 명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46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4847">
                <a:tc>
                  <a:txBody>
                    <a:bodyPr/>
                    <a:lstStyle/>
                    <a:p>
                      <a:pPr marL="0" marR="0" lvl="0" indent="0" algn="l" defTabSz="945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500m </a:t>
                      </a:r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이내 </a:t>
                      </a:r>
                      <a:endParaRPr kumimoji="0" lang="en-US" altLang="ko-K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45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통폐합 지점</a:t>
                      </a:r>
                      <a:endParaRPr kumimoji="0" lang="en-US" altLang="ko-K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45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[58</a:t>
                      </a:r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 지점</a:t>
                      </a: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kumimoji="0" lang="ko-KR" altLang="en-US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A8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5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상계동	을지로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가	광화문	선릉금융센터	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목동남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명동영업부	중앙일보	서초중앙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화양중앙	마포중앙	부산중앙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45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녹산기업센터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남동중앙	논현중앙	둔촌중앙	평촌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동수원	구리중앙	분당시범단지	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마두동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용인중앙	월평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45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대구기업금융센터	월평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홍성중앙	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예술회관역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동교동	오산원동	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이촌역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전경련	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안양역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경주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45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과천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고덕	목동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단지	안산중앙	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철산역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구의동	남천중앙	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논현남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마포남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가락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압구정중앙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45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상동역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이천중앙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영등동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좌동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반포역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강남구청역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노은역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화명역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분당정자	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서초중앙로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대치청실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45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당산로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여의도중앙	해운대우동	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동탄신도시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삼성타운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45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1km </a:t>
                      </a:r>
                      <a:r>
                        <a:rPr kumimoji="0" lang="ko-KR" alt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이내 </a:t>
                      </a:r>
                      <a:endParaRPr kumimoji="0" lang="en-US" altLang="ko-KR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45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통폐합 지점</a:t>
                      </a:r>
                      <a:endParaRPr kumimoji="0" lang="en-US" altLang="ko-KR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45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[46</a:t>
                      </a:r>
                      <a:r>
                        <a:rPr kumimoji="0" lang="ko-KR" alt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 지점</a:t>
                      </a:r>
                      <a:r>
                        <a:rPr kumimoji="0" lang="en-US" altLang="ko-KR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kumimoji="0" lang="ko-KR" alt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A8A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45581" rtl="0" eaLnBrk="1" latinLnBrk="1" hangingPunct="1"/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방배	장안중앙	청량리	연희동	</a:t>
                      </a:r>
                      <a:r>
                        <a:rPr kumimoji="0" lang="ko-KR" altLang="en-US" sz="10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반포남</a:t>
                      </a:r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신촌중앙	</a:t>
                      </a:r>
                      <a:r>
                        <a:rPr kumimoji="0" lang="ko-KR" altLang="en-US" sz="10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죽전역</a:t>
                      </a:r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오류중앙	안양중앙</a:t>
                      </a:r>
                      <a:r>
                        <a:rPr kumimoji="0" lang="en-US" altLang="ko-KR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kumimoji="0" lang="ko-KR" altLang="en-US" sz="10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일산후곡</a:t>
                      </a:r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수원중앙</a:t>
                      </a:r>
                      <a:endParaRPr kumimoji="0" lang="en-US" altLang="ko-KR" sz="10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45581" rtl="0" eaLnBrk="1" latinLnBrk="1" hangingPunct="1"/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의정부중앙	수지중앙	포항중앙	성서기업센터	</a:t>
                      </a:r>
                      <a:r>
                        <a:rPr kumimoji="0" lang="ko-KR" altLang="en-US" sz="10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은행동</a:t>
                      </a:r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이태원</a:t>
                      </a:r>
                      <a:r>
                        <a:rPr kumimoji="0" lang="en-US" altLang="ko-KR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성수중앙	음성	공덕중앙	전주중앙	한남중앙</a:t>
                      </a:r>
                      <a:endParaRPr kumimoji="0" lang="en-US" altLang="ko-KR" sz="10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45581" rtl="0" eaLnBrk="1" latinLnBrk="1" hangingPunct="1"/>
                      <a:r>
                        <a:rPr kumimoji="0" lang="ko-KR" altLang="en-US" sz="10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상도역</a:t>
                      </a:r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kumimoji="0" lang="ko-KR" altLang="en-US" sz="10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성남수정로</a:t>
                      </a:r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kumimoji="0" lang="ko-KR" altLang="en-US" sz="10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서초남</a:t>
                      </a:r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수유</a:t>
                      </a:r>
                      <a:r>
                        <a:rPr kumimoji="0" lang="en-US" altLang="ko-KR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kumimoji="0" lang="ko-KR" altLang="en-US" sz="10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화곡역</a:t>
                      </a:r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개포로	서울대입구역	</a:t>
                      </a:r>
                      <a:r>
                        <a:rPr kumimoji="0" lang="ko-KR" altLang="en-US" sz="10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이수역</a:t>
                      </a:r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kumimoji="0" lang="ko-KR" altLang="en-US" sz="10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청담역</a:t>
                      </a:r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kumimoji="0" lang="ko-KR" altLang="en-US" sz="10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평창로</a:t>
                      </a:r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kumimoji="0" lang="ko-KR" altLang="en-US" sz="10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둔산중앙</a:t>
                      </a:r>
                      <a:endParaRPr kumimoji="0" lang="en-US" altLang="ko-KR" sz="10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45581" rtl="0" eaLnBrk="1" latinLnBrk="1" hangingPunct="1"/>
                      <a:r>
                        <a:rPr kumimoji="0" lang="ko-KR" altLang="en-US" sz="10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안암역</a:t>
                      </a:r>
                      <a:r>
                        <a:rPr kumimoji="0" lang="en-US" altLang="ko-KR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kumimoji="0" lang="ko-KR" altLang="en-US" sz="10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주엽동</a:t>
                      </a:r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kumimoji="0" lang="ko-KR" altLang="en-US" sz="10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미금역</a:t>
                      </a:r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kumimoji="0" lang="ko-KR" altLang="en-US" sz="10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연신내</a:t>
                      </a:r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김포대로	</a:t>
                      </a:r>
                      <a:r>
                        <a:rPr kumimoji="0" lang="ko-KR" altLang="en-US" sz="10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화정역</a:t>
                      </a:r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kumimoji="0" lang="ko-KR" altLang="en-US" sz="10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둔산동</a:t>
                      </a:r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고잔	상무	</a:t>
                      </a:r>
                      <a:r>
                        <a:rPr kumimoji="0" lang="ko-KR" altLang="en-US" sz="10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한티역</a:t>
                      </a:r>
                      <a:r>
                        <a:rPr kumimoji="0" lang="en-US" altLang="ko-KR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백마</a:t>
                      </a:r>
                      <a:endParaRPr kumimoji="0" lang="en-US" altLang="ko-KR" sz="10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45581" rtl="0" eaLnBrk="1" latinLnBrk="1" hangingPunct="1"/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향군타워	구로디지털중앙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45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2km </a:t>
                      </a:r>
                      <a:r>
                        <a:rPr kumimoji="0" lang="ko-KR" alt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이내 </a:t>
                      </a:r>
                      <a:endParaRPr kumimoji="0" lang="en-US" altLang="ko-KR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45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통폐합 지점</a:t>
                      </a:r>
                      <a:endParaRPr kumimoji="0" lang="en-US" altLang="ko-KR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45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[27</a:t>
                      </a:r>
                      <a:r>
                        <a:rPr kumimoji="0" lang="ko-KR" alt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 지점</a:t>
                      </a:r>
                      <a:r>
                        <a:rPr kumimoji="0" lang="en-US" altLang="ko-KR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kumimoji="0" lang="ko-KR" alt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A8A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45581" rtl="0" eaLnBrk="1" latinLnBrk="1" hangingPunct="1"/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잠실	둔촌동	</a:t>
                      </a:r>
                      <a:r>
                        <a:rPr kumimoji="0" lang="ko-KR" altLang="en-US" sz="10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온천동</a:t>
                      </a:r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사상	</a:t>
                      </a:r>
                      <a:r>
                        <a:rPr kumimoji="0" lang="ko-KR" altLang="en-US" sz="10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탄현</a:t>
                      </a:r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kumimoji="0" lang="ko-KR" altLang="en-US" sz="10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동인천</a:t>
                      </a:r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부평중앙	</a:t>
                      </a:r>
                      <a:r>
                        <a:rPr kumimoji="0" lang="ko-KR" altLang="en-US" sz="10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대명동</a:t>
                      </a:r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창원기업센터</a:t>
                      </a:r>
                      <a:r>
                        <a:rPr kumimoji="0" lang="en-US" altLang="ko-KR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청주중앙	증권타운</a:t>
                      </a:r>
                      <a:endParaRPr kumimoji="0" lang="en-US" altLang="ko-KR" sz="10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45581" rtl="0" eaLnBrk="1" latinLnBrk="1" hangingPunct="1"/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마산	</a:t>
                      </a:r>
                      <a:r>
                        <a:rPr kumimoji="0" lang="ko-KR" altLang="en-US" sz="10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응암역</a:t>
                      </a:r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신림동	</a:t>
                      </a:r>
                      <a:r>
                        <a:rPr kumimoji="0" lang="ko-KR" altLang="en-US" sz="10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목포하당</a:t>
                      </a:r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한성대역	홍제동	목동사거리	</a:t>
                      </a:r>
                      <a:r>
                        <a:rPr kumimoji="0" lang="ko-KR" altLang="en-US" sz="10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포항남</a:t>
                      </a:r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kumimoji="0" lang="ko-KR" altLang="en-US" sz="10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망우역</a:t>
                      </a:r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우면동	</a:t>
                      </a:r>
                      <a:r>
                        <a:rPr kumimoji="0" lang="ko-KR" altLang="en-US" sz="10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병점</a:t>
                      </a:r>
                      <a:endParaRPr kumimoji="0" lang="en-US" altLang="ko-KR" sz="10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45581" rtl="0" eaLnBrk="1" latinLnBrk="1" hangingPunct="1"/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강남중앙	성남기업센터	도산대로	당진시청	가산디지털</a:t>
                      </a:r>
                      <a:r>
                        <a:rPr kumimoji="0" lang="en-US" altLang="ko-KR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단지</a:t>
                      </a:r>
                    </a:p>
                    <a:p>
                      <a:pPr marL="0" algn="l" defTabSz="945581" rtl="0" eaLnBrk="1" latinLnBrk="1" hangingPunct="1"/>
                      <a:endParaRPr kumimoji="0" lang="ko-KR" altLang="en-US" sz="10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45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3km </a:t>
                      </a:r>
                      <a:r>
                        <a:rPr kumimoji="0" lang="ko-KR" alt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이내 </a:t>
                      </a:r>
                      <a:endParaRPr kumimoji="0" lang="en-US" altLang="ko-KR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45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통폐합 지점</a:t>
                      </a:r>
                      <a:endParaRPr kumimoji="0" lang="en-US" altLang="ko-KR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45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[3</a:t>
                      </a:r>
                      <a:r>
                        <a:rPr kumimoji="0" lang="ko-KR" alt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 지점</a:t>
                      </a:r>
                      <a:r>
                        <a:rPr kumimoji="0" lang="en-US" altLang="ko-KR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kumimoji="0" lang="ko-KR" alt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A8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45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구미중앙	</a:t>
                      </a:r>
                      <a:r>
                        <a:rPr kumimoji="0" lang="ko-KR" altLang="en-US" sz="10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시흥남</a:t>
                      </a:r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군산중앙</a:t>
                      </a:r>
                    </a:p>
                    <a:p>
                      <a:pPr marL="0" algn="l" defTabSz="945581" rtl="0" eaLnBrk="1" latinLnBrk="1" hangingPunct="1"/>
                      <a:endParaRPr kumimoji="0" lang="ko-KR" altLang="en-US" sz="10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1590">
                <a:tc>
                  <a:txBody>
                    <a:bodyPr/>
                    <a:lstStyle/>
                    <a:p>
                      <a:pPr marL="0" marR="0" lvl="0" indent="0" algn="l" defTabSz="945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5km </a:t>
                      </a:r>
                      <a:r>
                        <a:rPr kumimoji="0" lang="ko-KR" alt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이내 </a:t>
                      </a:r>
                      <a:endParaRPr kumimoji="0" lang="en-US" altLang="ko-KR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45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통폐합 지점</a:t>
                      </a:r>
                      <a:endParaRPr kumimoji="0" lang="en-US" altLang="ko-KR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45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</a:t>
                      </a:r>
                      <a:r>
                        <a:rPr kumimoji="0" lang="ko-KR" alt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 지점</a:t>
                      </a:r>
                      <a:r>
                        <a:rPr kumimoji="0" lang="en-US" altLang="ko-KR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kumimoji="0" lang="ko-KR" alt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45581" rtl="0" eaLnBrk="1" latinLnBrk="1" hangingPunct="1"/>
                      <a:endParaRPr kumimoji="0" lang="ko-KR" altLang="en-US" sz="11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A8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45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성서비즈니스센터</a:t>
                      </a:r>
                    </a:p>
                    <a:p>
                      <a:pPr marL="0" algn="l" defTabSz="945581" rtl="0" eaLnBrk="1" latinLnBrk="1" hangingPunct="1"/>
                      <a:endParaRPr kumimoji="0" lang="ko-KR" altLang="en-US" sz="10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45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5km </a:t>
                      </a:r>
                      <a:r>
                        <a:rPr kumimoji="0" lang="ko-KR" alt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초과 </a:t>
                      </a:r>
                      <a:endParaRPr kumimoji="0" lang="en-US" altLang="ko-KR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45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통폐합 지점</a:t>
                      </a:r>
                      <a:endParaRPr kumimoji="0" lang="en-US" altLang="ko-KR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45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</a:t>
                      </a:r>
                      <a:r>
                        <a:rPr kumimoji="0" lang="ko-KR" alt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 지점</a:t>
                      </a:r>
                      <a:endParaRPr kumimoji="0" lang="ko-KR" altLang="en-US" sz="11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A8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45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대구공단</a:t>
                      </a:r>
                    </a:p>
                    <a:p>
                      <a:pPr marL="0" algn="l" defTabSz="945581" rtl="0" eaLnBrk="1" latinLnBrk="1" hangingPunct="1"/>
                      <a:endParaRPr kumimoji="0" lang="ko-KR" altLang="en-US" sz="10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299011" y="730878"/>
            <a:ext cx="5969709" cy="338554"/>
            <a:chOff x="299049" y="4192757"/>
            <a:chExt cx="5970487" cy="338476"/>
          </a:xfrm>
        </p:grpSpPr>
        <p:sp>
          <p:nvSpPr>
            <p:cNvPr id="13" name="TextBox 12"/>
            <p:cNvSpPr txBox="1"/>
            <p:nvPr/>
          </p:nvSpPr>
          <p:spPr>
            <a:xfrm>
              <a:off x="419314" y="4192757"/>
              <a:ext cx="5850222" cy="338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ko-KR" altLang="en-US" sz="1600" b="1" dirty="0" err="1" smtClean="0">
                  <a:solidFill>
                    <a:prstClr val="black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거리별</a:t>
              </a:r>
              <a:r>
                <a:rPr lang="ko-KR" altLang="en-US" sz="1600" b="1" dirty="0" smtClean="0">
                  <a:solidFill>
                    <a:prstClr val="black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 은행 지점 그룹</a:t>
              </a:r>
              <a:endParaRPr lang="en-US" altLang="ko-KR" sz="1600" b="1" dirty="0">
                <a:solidFill>
                  <a:prstClr val="black"/>
                </a:solidFill>
                <a:latin typeface="하나 L" panose="02020603020101020101" pitchFamily="18" charset="-127"/>
                <a:ea typeface="하나 L" panose="02020603020101020101" pitchFamily="18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299049" y="4220314"/>
              <a:ext cx="138023" cy="252665"/>
              <a:chOff x="299568" y="1429451"/>
              <a:chExt cx="138023" cy="252665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299568" y="1532236"/>
                <a:ext cx="138023" cy="149880"/>
              </a:xfrm>
              <a:prstGeom prst="rect">
                <a:avLst/>
              </a:prstGeom>
              <a:solidFill>
                <a:srgbClr val="00A8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A8A8"/>
                  </a:solidFill>
                  <a:latin typeface="하나 L" panose="02020603020101020101" pitchFamily="18" charset="-127"/>
                  <a:ea typeface="하나 L" panose="02020603020101020101" pitchFamily="18" charset="-127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300086" y="1429451"/>
                <a:ext cx="136986" cy="64770"/>
              </a:xfrm>
              <a:prstGeom prst="rect">
                <a:avLst/>
              </a:prstGeom>
              <a:solidFill>
                <a:srgbClr val="E601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A8A8"/>
                  </a:solidFill>
                  <a:latin typeface="하나 L" panose="02020603020101020101" pitchFamily="18" charset="-127"/>
                  <a:ea typeface="하나 L" panose="02020603020101020101" pitchFamily="18" charset="-127"/>
                </a:endParaRPr>
              </a:p>
            </p:txBody>
          </p:sp>
        </p:grpSp>
      </p:grpSp>
      <p:sp>
        <p:nvSpPr>
          <p:cNvPr id="26" name="직사각형 25"/>
          <p:cNvSpPr/>
          <p:nvPr/>
        </p:nvSpPr>
        <p:spPr>
          <a:xfrm>
            <a:off x="12052407" y="111650"/>
            <a:ext cx="138006" cy="332562"/>
          </a:xfrm>
          <a:prstGeom prst="rect">
            <a:avLst/>
          </a:prstGeom>
          <a:solidFill>
            <a:srgbClr val="D4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>
              <a:solidFill>
                <a:srgbClr val="00A8A8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8005" y="182893"/>
            <a:ext cx="4847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하나 L" panose="02020603020101020101" pitchFamily="18" charset="-127"/>
                <a:ea typeface="하나 L" panose="02020603020101020101" pitchFamily="18" charset="-127"/>
              </a:rPr>
              <a:t>프로젝트 배경</a:t>
            </a:r>
            <a:endParaRPr lang="en-US" altLang="ko-KR" sz="2400" dirty="0"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72935" y="117229"/>
            <a:ext cx="5685217" cy="338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en-US" altLang="ko-KR" sz="1600" b="1" dirty="0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[</a:t>
            </a:r>
            <a:r>
              <a:rPr lang="ko-KR" altLang="en-US" sz="1600" b="1" dirty="0" err="1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이탈률을</a:t>
            </a:r>
            <a:r>
              <a:rPr lang="ko-KR" altLang="en-US" sz="1600" b="1" dirty="0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 고려한 </a:t>
            </a:r>
            <a:r>
              <a:rPr lang="ko-KR" altLang="en-US" sz="1600" b="1" dirty="0" err="1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클러스터링</a:t>
            </a:r>
            <a:r>
              <a:rPr lang="en-US" altLang="ko-KR" sz="1600" b="1" dirty="0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]</a:t>
            </a:r>
            <a:endParaRPr lang="en-US" altLang="ko-KR" sz="1600" b="1" dirty="0">
              <a:solidFill>
                <a:schemeClr val="bg2">
                  <a:lumMod val="90000"/>
                </a:schemeClr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215417"/>
            <a:ext cx="138006" cy="355569"/>
          </a:xfrm>
          <a:prstGeom prst="rect">
            <a:avLst/>
          </a:prstGeom>
          <a:solidFill>
            <a:srgbClr val="00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A8A8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620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E90A-435B-40DA-BA28-1461FC8170D1}" type="slidenum">
              <a:rPr lang="ko-KR" altLang="en-US" smtClean="0"/>
              <a:t>8</a:t>
            </a:fld>
            <a:endParaRPr lang="ko-KR" altLang="en-US"/>
          </a:p>
        </p:txBody>
      </p:sp>
      <p:grpSp>
        <p:nvGrpSpPr>
          <p:cNvPr id="40" name="그룹 39"/>
          <p:cNvGrpSpPr/>
          <p:nvPr/>
        </p:nvGrpSpPr>
        <p:grpSpPr>
          <a:xfrm>
            <a:off x="695074" y="1244844"/>
            <a:ext cx="10657250" cy="2489931"/>
            <a:chOff x="695074" y="1244844"/>
            <a:chExt cx="10657250" cy="2489931"/>
          </a:xfrm>
        </p:grpSpPr>
        <p:sp>
          <p:nvSpPr>
            <p:cNvPr id="44" name="직사각형 43"/>
            <p:cNvSpPr/>
            <p:nvPr/>
          </p:nvSpPr>
          <p:spPr>
            <a:xfrm>
              <a:off x="6571180" y="1244844"/>
              <a:ext cx="468220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b="1" dirty="0" smtClean="0">
                  <a:solidFill>
                    <a:schemeClr val="bg1">
                      <a:lumMod val="65000"/>
                    </a:schemeClr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KEB</a:t>
              </a:r>
              <a:r>
                <a:rPr lang="ko-KR" altLang="en-US" sz="1400" b="1" dirty="0" smtClean="0">
                  <a:solidFill>
                    <a:schemeClr val="bg1">
                      <a:lumMod val="65000"/>
                    </a:schemeClr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하나은행은 매 월 지점 실적 평가를 실시  </a:t>
              </a:r>
              <a:endParaRPr lang="en-US" altLang="ko-KR" sz="1400" b="1" dirty="0">
                <a:solidFill>
                  <a:schemeClr val="bg1">
                    <a:lumMod val="65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endParaRPr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695074" y="1290321"/>
              <a:ext cx="5810123" cy="2444454"/>
              <a:chOff x="695074" y="1605281"/>
              <a:chExt cx="5810123" cy="2444454"/>
            </a:xfrm>
          </p:grpSpPr>
          <p:grpSp>
            <p:nvGrpSpPr>
              <p:cNvPr id="49" name="그룹 48"/>
              <p:cNvGrpSpPr/>
              <p:nvPr/>
            </p:nvGrpSpPr>
            <p:grpSpPr>
              <a:xfrm>
                <a:off x="695074" y="1605281"/>
                <a:ext cx="5810123" cy="2444454"/>
                <a:chOff x="787447" y="-233688"/>
                <a:chExt cx="5810123" cy="2444454"/>
              </a:xfrm>
            </p:grpSpPr>
            <p:pic>
              <p:nvPicPr>
                <p:cNvPr id="53" name="Picture 2" descr="Abstract city map - Illustration : Vector Art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1770" r="40431" b="60456"/>
                <a:stretch/>
              </p:blipFill>
              <p:spPr bwMode="auto">
                <a:xfrm>
                  <a:off x="787447" y="-233688"/>
                  <a:ext cx="5810123" cy="244445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4" name="Picture 2" descr="https://conceptdraw.com/a1704c3/p3/preview/640/pict--bank-business---vector-stencils-library.png--diagram-flowchart-example.png"/>
                <p:cNvPicPr>
                  <a:picLocks noChangeAspect="1" noChangeArrowheads="1"/>
                </p:cNvPicPr>
                <p:nvPr/>
              </p:nvPicPr>
              <p:blipFill rotWithShape="1">
                <a:blip r:embed="rId4" cstate="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5313" b="96250" l="6250" r="95625">
                              <a14:foregroundMark x1="27969" y1="46094" x2="27969" y2="88750"/>
                              <a14:foregroundMark x1="45313" y1="48906" x2="79688" y2="55156"/>
                              <a14:foregroundMark x1="68125" y1="41406" x2="72500" y2="8921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5802" r="-4387"/>
                <a:stretch/>
              </p:blipFill>
              <p:spPr bwMode="auto">
                <a:xfrm>
                  <a:off x="1356836" y="22354"/>
                  <a:ext cx="1012624" cy="93238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50" name="그룹 49"/>
              <p:cNvGrpSpPr/>
              <p:nvPr/>
            </p:nvGrpSpPr>
            <p:grpSpPr>
              <a:xfrm>
                <a:off x="3016447" y="2504973"/>
                <a:ext cx="1351761" cy="1336550"/>
                <a:chOff x="3016447" y="2504973"/>
                <a:chExt cx="1351761" cy="1336550"/>
              </a:xfrm>
            </p:grpSpPr>
            <p:pic>
              <p:nvPicPr>
                <p:cNvPr id="51" name="Picture 2" descr="https://conceptdraw.com/a1704c3/p3/preview/640/pict--bank-business---vector-stencils-library.png--diagram-flowchart-example.png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5313" b="96250" l="6250" r="95625">
                              <a14:foregroundMark x1="27969" y1="46094" x2="27969" y2="88750"/>
                              <a14:foregroundMark x1="45313" y1="48906" x2="79688" y2="55156"/>
                              <a14:foregroundMark x1="68125" y1="41406" x2="72500" y2="89219"/>
                            </a14:backgroundRemoval>
                          </a14:imgEffect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5802" r="-4387"/>
                <a:stretch/>
              </p:blipFill>
              <p:spPr bwMode="auto">
                <a:xfrm>
                  <a:off x="3318652" y="2909142"/>
                  <a:ext cx="1012624" cy="93238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2" name="Picture 16" descr="http://biztribune.co.kr/n_news/peg/1610/thumb/1b5ec5791d9bb255fc8594a2032eb4b0_2HDFzrLntlIfMM3iR1SYfSbhQOsiCA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20467945">
                  <a:off x="3016447" y="2504973"/>
                  <a:ext cx="1351761" cy="77066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77" name="직사각형 76"/>
            <p:cNvSpPr/>
            <p:nvPr/>
          </p:nvSpPr>
          <p:spPr>
            <a:xfrm>
              <a:off x="6571180" y="1606766"/>
              <a:ext cx="468220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b="1" dirty="0" smtClean="0">
                  <a:solidFill>
                    <a:schemeClr val="bg1">
                      <a:lumMod val="65000"/>
                    </a:schemeClr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A</a:t>
              </a:r>
              <a:r>
                <a:rPr lang="ko-KR" altLang="en-US" sz="1400" b="1" dirty="0" smtClean="0">
                  <a:solidFill>
                    <a:schemeClr val="bg1">
                      <a:lumMod val="65000"/>
                    </a:schemeClr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지점과 </a:t>
              </a:r>
              <a:r>
                <a:rPr lang="en-US" altLang="ko-KR" sz="1400" b="1" dirty="0" smtClean="0">
                  <a:solidFill>
                    <a:schemeClr val="bg1">
                      <a:lumMod val="65000"/>
                    </a:schemeClr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B</a:t>
              </a:r>
              <a:r>
                <a:rPr lang="ko-KR" altLang="en-US" sz="1400" b="1" dirty="0" smtClean="0">
                  <a:solidFill>
                    <a:schemeClr val="bg1">
                      <a:lumMod val="65000"/>
                    </a:schemeClr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지점이 통폐합 된다면 실적 평가가 달라짐</a:t>
              </a:r>
              <a:endParaRPr lang="en-US" altLang="ko-KR" sz="1400" b="1" dirty="0">
                <a:solidFill>
                  <a:schemeClr val="bg1">
                    <a:lumMod val="65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571180" y="1942251"/>
              <a:ext cx="4781144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b="1" dirty="0" smtClean="0">
                  <a:latin typeface="하나 L" panose="02020603020101020101" pitchFamily="18" charset="-127"/>
                  <a:ea typeface="하나 L" panose="02020603020101020101" pitchFamily="18" charset="-127"/>
                </a:rPr>
                <a:t>직선 거리 기반 가중치는 실제 </a:t>
              </a:r>
              <a:r>
                <a:rPr lang="ko-KR" altLang="en-US" sz="1400" b="1" dirty="0" err="1" smtClean="0">
                  <a:latin typeface="하나 L" panose="02020603020101020101" pitchFamily="18" charset="-127"/>
                  <a:ea typeface="하나 L" panose="02020603020101020101" pitchFamily="18" charset="-127"/>
                </a:rPr>
                <a:t>이탈률을</a:t>
              </a:r>
              <a:r>
                <a:rPr lang="ko-KR" altLang="en-US" sz="1400" b="1" dirty="0" smtClean="0">
                  <a:latin typeface="하나 L" panose="02020603020101020101" pitchFamily="18" charset="-127"/>
                  <a:ea typeface="하나 L" panose="02020603020101020101" pitchFamily="18" charset="-127"/>
                </a:rPr>
                <a:t> 반영 못함</a:t>
              </a:r>
              <a:r>
                <a:rPr lang="en-US" altLang="ko-KR" sz="1400" b="1" dirty="0" smtClean="0">
                  <a:latin typeface="하나 L" panose="02020603020101020101" pitchFamily="18" charset="-127"/>
                  <a:ea typeface="하나 L" panose="02020603020101020101" pitchFamily="18" charset="-127"/>
                </a:rPr>
                <a:t/>
              </a:r>
              <a:br>
                <a:rPr lang="en-US" altLang="ko-KR" sz="1400" b="1" dirty="0" smtClean="0">
                  <a:latin typeface="하나 L" panose="02020603020101020101" pitchFamily="18" charset="-127"/>
                  <a:ea typeface="하나 L" panose="02020603020101020101" pitchFamily="18" charset="-127"/>
                </a:rPr>
              </a:br>
              <a:r>
                <a:rPr lang="en-US" altLang="ko-KR" sz="1400" dirty="0" smtClean="0">
                  <a:latin typeface="하나 L" panose="02020603020101020101" pitchFamily="18" charset="-127"/>
                  <a:ea typeface="하나 L" panose="02020603020101020101" pitchFamily="18" charset="-127"/>
                </a:rPr>
                <a:t>(</a:t>
              </a:r>
              <a:r>
                <a:rPr lang="ko-KR" altLang="en-US" sz="1400" dirty="0" smtClean="0">
                  <a:latin typeface="하나 L" panose="02020603020101020101" pitchFamily="18" charset="-127"/>
                  <a:ea typeface="하나 L" panose="02020603020101020101" pitchFamily="18" charset="-127"/>
                </a:rPr>
                <a:t>실제거리와 다르거나 동일 거리여도 다른 요인에 의해 이탈</a:t>
              </a:r>
              <a:r>
                <a:rPr lang="en-US" altLang="ko-KR" sz="1400" dirty="0" smtClean="0">
                  <a:latin typeface="하나 L" panose="02020603020101020101" pitchFamily="18" charset="-127"/>
                  <a:ea typeface="하나 L" panose="02020603020101020101" pitchFamily="18" charset="-127"/>
                </a:rPr>
                <a:t>)</a:t>
              </a:r>
              <a:endParaRPr lang="en-US" altLang="ko-KR" sz="1400" dirty="0">
                <a:latin typeface="하나 L" panose="02020603020101020101" pitchFamily="18" charset="-127"/>
                <a:ea typeface="하나 L" panose="02020603020101020101" pitchFamily="18" charset="-127"/>
              </a:endParaRPr>
            </a:p>
          </p:txBody>
        </p:sp>
      </p:grpSp>
      <p:pic>
        <p:nvPicPr>
          <p:cNvPr id="57" name="Picture 2" descr="https://conceptdraw.com/a1704c3/p3/preview/640/pict--bank-business---vector-stencils-library.png--diagram-flowchart-example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313" b="96250" l="6250" r="95625">
                        <a14:foregroundMark x1="27969" y1="46094" x2="27969" y2="88750"/>
                        <a14:foregroundMark x1="45313" y1="48906" x2="79688" y2="55156"/>
                        <a14:foregroundMark x1="68125" y1="41406" x2="72500" y2="892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5802" r="-4387"/>
          <a:stretch/>
        </p:blipFill>
        <p:spPr bwMode="auto">
          <a:xfrm>
            <a:off x="5226442" y="1464162"/>
            <a:ext cx="1014413" cy="956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5414064" y="2399130"/>
            <a:ext cx="639168" cy="276999"/>
          </a:xfrm>
          <a:prstGeom prst="rect">
            <a:avLst/>
          </a:prstGeom>
          <a:solidFill>
            <a:schemeClr val="bg1"/>
          </a:solidFill>
          <a:ln w="28575">
            <a:solidFill>
              <a:srgbClr val="007C9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C</a:t>
            </a:r>
            <a:r>
              <a:rPr lang="ko-KR" altLang="en-US" sz="1200" b="1" dirty="0" smtClean="0"/>
              <a:t>지점</a:t>
            </a:r>
            <a:endParaRPr lang="ko-KR" altLang="en-US" sz="1200" b="1" dirty="0"/>
          </a:p>
        </p:txBody>
      </p:sp>
      <p:grpSp>
        <p:nvGrpSpPr>
          <p:cNvPr id="60" name="그룹 59"/>
          <p:cNvGrpSpPr/>
          <p:nvPr/>
        </p:nvGrpSpPr>
        <p:grpSpPr>
          <a:xfrm>
            <a:off x="436497" y="4099146"/>
            <a:ext cx="4854966" cy="2178293"/>
            <a:chOff x="1182681" y="987063"/>
            <a:chExt cx="4448953" cy="2178293"/>
          </a:xfrm>
        </p:grpSpPr>
        <p:grpSp>
          <p:nvGrpSpPr>
            <p:cNvPr id="61" name="그룹 60"/>
            <p:cNvGrpSpPr/>
            <p:nvPr/>
          </p:nvGrpSpPr>
          <p:grpSpPr>
            <a:xfrm>
              <a:off x="1182681" y="1104088"/>
              <a:ext cx="1700218" cy="2061268"/>
              <a:chOff x="852945" y="4303328"/>
              <a:chExt cx="1700218" cy="2061268"/>
            </a:xfrm>
          </p:grpSpPr>
          <p:pic>
            <p:nvPicPr>
              <p:cNvPr id="71" name="Picture 2" descr="https://feedzai.com/wp-content/uploads/2016/08/People-icons.png"/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0" b="99674" l="0" r="100000">
                            <a14:foregroundMark x1="19158" y1="65416" x2="38421" y2="99511"/>
                            <a14:foregroundMark x1="1684" y1="37684" x2="16526" y2="64600"/>
                            <a14:foregroundMark x1="7368" y1="20228" x2="16947" y2="26101"/>
                            <a14:foregroundMark x1="7789" y1="25775" x2="10211" y2="26754"/>
                            <a14:foregroundMark x1="10421" y1="11909" x2="12632" y2="15661"/>
                            <a14:foregroundMark x1="13579" y1="6362" x2="15684" y2="12561"/>
                            <a14:foregroundMark x1="5789" y1="5873" x2="9158" y2="12398"/>
                            <a14:backgroundMark x1="96211" y1="6852" x2="96842" y2="1141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481" t="675" r="167" b="66959"/>
              <a:stretch/>
            </p:blipFill>
            <p:spPr bwMode="auto">
              <a:xfrm>
                <a:off x="852945" y="4303328"/>
                <a:ext cx="1596267" cy="17227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2" name="TextBox 71"/>
              <p:cNvSpPr txBox="1"/>
              <p:nvPr/>
            </p:nvSpPr>
            <p:spPr>
              <a:xfrm>
                <a:off x="988386" y="6026042"/>
                <a:ext cx="15647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 smtClean="0">
                    <a:latin typeface="하나 L" panose="02020603020101020101" pitchFamily="18" charset="-127"/>
                    <a:ea typeface="하나 L" panose="02020603020101020101" pitchFamily="18" charset="-127"/>
                  </a:rPr>
                  <a:t>[</a:t>
                </a:r>
                <a:r>
                  <a:rPr lang="ko-KR" altLang="en-US" sz="1600" b="1" dirty="0" smtClean="0">
                    <a:latin typeface="하나 L" panose="02020603020101020101" pitchFamily="18" charset="-127"/>
                    <a:ea typeface="하나 L" panose="02020603020101020101" pitchFamily="18" charset="-127"/>
                  </a:rPr>
                  <a:t>성과평가 팀</a:t>
                </a:r>
                <a:r>
                  <a:rPr lang="en-US" altLang="ko-KR" sz="1600" b="1" dirty="0" smtClean="0">
                    <a:latin typeface="하나 L" panose="02020603020101020101" pitchFamily="18" charset="-127"/>
                    <a:ea typeface="하나 L" panose="02020603020101020101" pitchFamily="18" charset="-127"/>
                  </a:rPr>
                  <a:t>]</a:t>
                </a:r>
                <a:endParaRPr lang="ko-KR" altLang="en-US" sz="1600" b="1" dirty="0">
                  <a:latin typeface="하나 L" panose="02020603020101020101" pitchFamily="18" charset="-127"/>
                  <a:ea typeface="하나 L" panose="02020603020101020101" pitchFamily="18" charset="-127"/>
                </a:endParaRPr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3998745" y="987063"/>
              <a:ext cx="1632889" cy="2126611"/>
              <a:chOff x="3010603" y="4247262"/>
              <a:chExt cx="1632889" cy="2126611"/>
            </a:xfrm>
          </p:grpSpPr>
          <p:pic>
            <p:nvPicPr>
              <p:cNvPr id="69" name="Picture 6" descr="customer icon에 대한 이미지 검색결과"/>
              <p:cNvPicPr>
                <a:picLocks noChangeAspect="1" noChangeArrowheads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591" t="32704" r="20073" b="31077"/>
              <a:stretch/>
            </p:blipFill>
            <p:spPr bwMode="auto">
              <a:xfrm>
                <a:off x="3010603" y="4247262"/>
                <a:ext cx="1632889" cy="18766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0" name="TextBox 69"/>
              <p:cNvSpPr txBox="1"/>
              <p:nvPr/>
            </p:nvSpPr>
            <p:spPr>
              <a:xfrm>
                <a:off x="3010603" y="6035319"/>
                <a:ext cx="15647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 smtClean="0">
                    <a:latin typeface="하나 L" panose="02020603020101020101" pitchFamily="18" charset="-127"/>
                    <a:ea typeface="하나 L" panose="02020603020101020101" pitchFamily="18" charset="-127"/>
                  </a:rPr>
                  <a:t>[</a:t>
                </a:r>
                <a:r>
                  <a:rPr lang="ko-KR" altLang="en-US" sz="1600" b="1" dirty="0" smtClean="0">
                    <a:latin typeface="하나 L" panose="02020603020101020101" pitchFamily="18" charset="-127"/>
                    <a:ea typeface="하나 L" panose="02020603020101020101" pitchFamily="18" charset="-127"/>
                  </a:rPr>
                  <a:t>은행 지점</a:t>
                </a:r>
                <a:r>
                  <a:rPr lang="en-US" altLang="ko-KR" sz="1600" b="1" dirty="0" smtClean="0">
                    <a:latin typeface="하나 L" panose="02020603020101020101" pitchFamily="18" charset="-127"/>
                    <a:ea typeface="하나 L" panose="02020603020101020101" pitchFamily="18" charset="-127"/>
                  </a:rPr>
                  <a:t>]</a:t>
                </a:r>
                <a:endParaRPr lang="ko-KR" altLang="en-US" sz="1600" b="1" dirty="0">
                  <a:latin typeface="하나 L" panose="02020603020101020101" pitchFamily="18" charset="-127"/>
                  <a:ea typeface="하나 L" panose="02020603020101020101" pitchFamily="18" charset="-127"/>
                </a:endParaRPr>
              </a:p>
            </p:txBody>
          </p:sp>
        </p:grpSp>
      </p:grpSp>
      <p:pic>
        <p:nvPicPr>
          <p:cNvPr id="73" name="Picture 16" descr="http://biztribune.co.kr/n_news/peg/1610/thumb/1b5ec5791d9bb255fc8594a2032eb4b0_2HDFzrLntlIfMM3iR1SYfSbhQOsiCA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67945">
            <a:off x="844868" y="1184093"/>
            <a:ext cx="1351761" cy="770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16" descr="http://biztribune.co.kr/n_news/peg/1610/thumb/1b5ec5791d9bb255fc8594a2032eb4b0_2HDFzrLntlIfMM3iR1SYfSbhQOsiCA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67945">
            <a:off x="4616404" y="1141387"/>
            <a:ext cx="1351761" cy="770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직선 연결선 55"/>
          <p:cNvCxnSpPr/>
          <p:nvPr/>
        </p:nvCxnSpPr>
        <p:spPr>
          <a:xfrm>
            <a:off x="2157908" y="2295343"/>
            <a:ext cx="1342663" cy="765029"/>
          </a:xfrm>
          <a:prstGeom prst="line">
            <a:avLst/>
          </a:prstGeom>
          <a:ln w="28575">
            <a:solidFill>
              <a:srgbClr val="007C9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527314" y="2208400"/>
            <a:ext cx="81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rgbClr val="004654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직선 거리 </a:t>
            </a:r>
            <a:r>
              <a:rPr lang="en-US" altLang="ko-KR" sz="1200" b="1" dirty="0" smtClean="0">
                <a:solidFill>
                  <a:srgbClr val="004654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1KM</a:t>
            </a:r>
            <a:endParaRPr lang="ko-KR" altLang="en-US" sz="1200" b="1" dirty="0">
              <a:solidFill>
                <a:srgbClr val="004654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1203268" y="2417092"/>
            <a:ext cx="2297303" cy="1023641"/>
            <a:chOff x="1203268" y="2417092"/>
            <a:chExt cx="2297303" cy="1023641"/>
          </a:xfrm>
        </p:grpSpPr>
        <p:cxnSp>
          <p:nvCxnSpPr>
            <p:cNvPr id="76" name="직선 연결선 75"/>
            <p:cNvCxnSpPr/>
            <p:nvPr/>
          </p:nvCxnSpPr>
          <p:spPr>
            <a:xfrm flipV="1">
              <a:off x="2003564" y="3048690"/>
              <a:ext cx="1060240" cy="147486"/>
            </a:xfrm>
            <a:prstGeom prst="line">
              <a:avLst/>
            </a:prstGeom>
            <a:ln w="28575">
              <a:solidFill>
                <a:srgbClr val="E601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1203268" y="2887416"/>
              <a:ext cx="81703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rgbClr val="E60146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실제 거리</a:t>
              </a:r>
              <a:endParaRPr lang="en-US" altLang="ko-KR" sz="1200" b="1" dirty="0" smtClean="0">
                <a:solidFill>
                  <a:srgbClr val="E60146"/>
                </a:solidFill>
                <a:latin typeface="하나 L" panose="02020603020101020101" pitchFamily="18" charset="-127"/>
                <a:ea typeface="하나 L" panose="02020603020101020101" pitchFamily="18" charset="-127"/>
              </a:endParaRPr>
            </a:p>
            <a:p>
              <a:pPr algn="ctr"/>
              <a:r>
                <a:rPr lang="en-US" altLang="ko-KR" sz="1200" b="1" dirty="0" smtClean="0">
                  <a:solidFill>
                    <a:srgbClr val="E60146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2KM</a:t>
              </a:r>
              <a:endParaRPr lang="ko-KR" altLang="en-US" sz="1200" b="1" dirty="0">
                <a:solidFill>
                  <a:srgbClr val="E60146"/>
                </a:solidFill>
                <a:latin typeface="하나 L" panose="02020603020101020101" pitchFamily="18" charset="-127"/>
                <a:ea typeface="하나 L" panose="02020603020101020101" pitchFamily="18" charset="-127"/>
              </a:endParaRPr>
            </a:p>
          </p:txBody>
        </p:sp>
        <p:grpSp>
          <p:nvGrpSpPr>
            <p:cNvPr id="81" name="그룹 80"/>
            <p:cNvGrpSpPr/>
            <p:nvPr/>
          </p:nvGrpSpPr>
          <p:grpSpPr>
            <a:xfrm>
              <a:off x="1796627" y="2417092"/>
              <a:ext cx="1703944" cy="1023641"/>
              <a:chOff x="1796627" y="2417092"/>
              <a:chExt cx="1703944" cy="1023641"/>
            </a:xfrm>
          </p:grpSpPr>
          <p:cxnSp>
            <p:nvCxnSpPr>
              <p:cNvPr id="82" name="직선 연결선 81"/>
              <p:cNvCxnSpPr/>
              <p:nvPr/>
            </p:nvCxnSpPr>
            <p:spPr>
              <a:xfrm>
                <a:off x="3052390" y="3051855"/>
                <a:ext cx="85817" cy="388878"/>
              </a:xfrm>
              <a:prstGeom prst="line">
                <a:avLst/>
              </a:prstGeom>
              <a:ln w="28575">
                <a:solidFill>
                  <a:srgbClr val="E6014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3" name="그룹 82"/>
              <p:cNvGrpSpPr/>
              <p:nvPr/>
            </p:nvGrpSpPr>
            <p:grpSpPr>
              <a:xfrm>
                <a:off x="1796627" y="2417092"/>
                <a:ext cx="1703944" cy="1013481"/>
                <a:chOff x="1796627" y="2417092"/>
                <a:chExt cx="1703944" cy="1013481"/>
              </a:xfrm>
            </p:grpSpPr>
            <p:cxnSp>
              <p:nvCxnSpPr>
                <p:cNvPr id="84" name="직선 화살표 연결선 83"/>
                <p:cNvCxnSpPr/>
                <p:nvPr/>
              </p:nvCxnSpPr>
              <p:spPr>
                <a:xfrm flipH="1" flipV="1">
                  <a:off x="1796627" y="2417092"/>
                  <a:ext cx="224292" cy="779084"/>
                </a:xfrm>
                <a:prstGeom prst="straightConnector1">
                  <a:avLst/>
                </a:prstGeom>
                <a:ln w="28575">
                  <a:solidFill>
                    <a:srgbClr val="E6014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직선 화살표 연결선 84"/>
                <p:cNvCxnSpPr/>
                <p:nvPr/>
              </p:nvCxnSpPr>
              <p:spPr>
                <a:xfrm flipV="1">
                  <a:off x="3125583" y="3286712"/>
                  <a:ext cx="374988" cy="143861"/>
                </a:xfrm>
                <a:prstGeom prst="straightConnector1">
                  <a:avLst/>
                </a:prstGeom>
                <a:ln w="28575">
                  <a:solidFill>
                    <a:srgbClr val="E6014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5" name="TextBox 4"/>
          <p:cNvSpPr txBox="1"/>
          <p:nvPr/>
        </p:nvSpPr>
        <p:spPr>
          <a:xfrm>
            <a:off x="4815251" y="3926823"/>
            <a:ext cx="340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E60146"/>
                </a:solidFill>
              </a:rPr>
              <a:t>!</a:t>
            </a:r>
            <a:endParaRPr lang="ko-KR" altLang="en-US" dirty="0">
              <a:solidFill>
                <a:srgbClr val="E60146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500570" y="3506863"/>
            <a:ext cx="675189" cy="276999"/>
          </a:xfrm>
          <a:prstGeom prst="rect">
            <a:avLst/>
          </a:prstGeom>
          <a:solidFill>
            <a:schemeClr val="bg1"/>
          </a:solidFill>
          <a:ln w="28575">
            <a:solidFill>
              <a:srgbClr val="007C9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/>
              <a:t>폐쇄점</a:t>
            </a:r>
            <a:endParaRPr lang="ko-KR" altLang="en-US" sz="1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84115" y="2061867"/>
            <a:ext cx="704401" cy="276999"/>
          </a:xfrm>
          <a:prstGeom prst="rect">
            <a:avLst/>
          </a:prstGeom>
          <a:solidFill>
            <a:schemeClr val="bg1"/>
          </a:solidFill>
          <a:ln w="28575">
            <a:solidFill>
              <a:srgbClr val="007C9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AB</a:t>
            </a:r>
            <a:r>
              <a:rPr lang="ko-KR" altLang="en-US" sz="1200" b="1" dirty="0" smtClean="0"/>
              <a:t>지점</a:t>
            </a:r>
            <a:endParaRPr lang="ko-KR" altLang="en-US" sz="1200" b="1" dirty="0"/>
          </a:p>
        </p:txBody>
      </p:sp>
      <p:grpSp>
        <p:nvGrpSpPr>
          <p:cNvPr id="6" name="그룹 5"/>
          <p:cNvGrpSpPr/>
          <p:nvPr/>
        </p:nvGrpSpPr>
        <p:grpSpPr>
          <a:xfrm>
            <a:off x="2073873" y="4693074"/>
            <a:ext cx="1619560" cy="542203"/>
            <a:chOff x="2073873" y="4693074"/>
            <a:chExt cx="1619560" cy="542203"/>
          </a:xfrm>
        </p:grpSpPr>
        <p:sp>
          <p:nvSpPr>
            <p:cNvPr id="93" name="TextBox 92"/>
            <p:cNvSpPr txBox="1"/>
            <p:nvPr/>
          </p:nvSpPr>
          <p:spPr>
            <a:xfrm>
              <a:off x="2073873" y="4693074"/>
              <a:ext cx="16195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latin typeface="하나 L" panose="02020603020101020101" pitchFamily="18" charset="-127"/>
                  <a:ea typeface="하나 L" panose="02020603020101020101" pitchFamily="18" charset="-127"/>
                </a:rPr>
                <a:t>실사를 통해 반영</a:t>
              </a:r>
              <a:endParaRPr lang="ko-KR" altLang="en-US" sz="1400" b="1" dirty="0">
                <a:latin typeface="하나 L" panose="02020603020101020101" pitchFamily="18" charset="-127"/>
                <a:ea typeface="하나 L" panose="02020603020101020101" pitchFamily="18" charset="-127"/>
              </a:endParaRPr>
            </a:p>
          </p:txBody>
        </p:sp>
        <p:sp>
          <p:nvSpPr>
            <p:cNvPr id="94" name="오른쪽 화살표 93"/>
            <p:cNvSpPr/>
            <p:nvPr/>
          </p:nvSpPr>
          <p:spPr>
            <a:xfrm>
              <a:off x="2396777" y="5034824"/>
              <a:ext cx="964004" cy="200453"/>
            </a:xfrm>
            <a:prstGeom prst="rightArrow">
              <a:avLst/>
            </a:prstGeom>
            <a:solidFill>
              <a:srgbClr val="007C96"/>
            </a:solidFill>
            <a:ln>
              <a:solidFill>
                <a:srgbClr val="007C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하나 L" panose="02020603020101020101" pitchFamily="18" charset="-127"/>
                <a:ea typeface="하나 L" panose="02020603020101020101" pitchFamily="18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245216" y="5386633"/>
            <a:ext cx="1377778" cy="542203"/>
            <a:chOff x="2245216" y="5386633"/>
            <a:chExt cx="1377778" cy="542203"/>
          </a:xfrm>
        </p:grpSpPr>
        <p:sp>
          <p:nvSpPr>
            <p:cNvPr id="95" name="오른쪽 화살표 94"/>
            <p:cNvSpPr/>
            <p:nvPr/>
          </p:nvSpPr>
          <p:spPr>
            <a:xfrm rot="10800000">
              <a:off x="2377220" y="5386633"/>
              <a:ext cx="964004" cy="200453"/>
            </a:xfrm>
            <a:prstGeom prst="rightArrow">
              <a:avLst/>
            </a:prstGeom>
            <a:solidFill>
              <a:srgbClr val="E60146"/>
            </a:solidFill>
            <a:ln>
              <a:solidFill>
                <a:srgbClr val="E601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하나 L" panose="02020603020101020101" pitchFamily="18" charset="-127"/>
                <a:ea typeface="하나 L" panose="02020603020101020101" pitchFamily="18" charset="-127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245216" y="5621059"/>
              <a:ext cx="13777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latin typeface="하나 L" panose="02020603020101020101" pitchFamily="18" charset="-127"/>
                  <a:ea typeface="하나 L" panose="02020603020101020101" pitchFamily="18" charset="-127"/>
                </a:rPr>
                <a:t>불합리 제기</a:t>
              </a:r>
              <a:endParaRPr lang="ko-KR" altLang="en-US" sz="1400" b="1" dirty="0">
                <a:latin typeface="하나 L" panose="02020603020101020101" pitchFamily="18" charset="-127"/>
                <a:ea typeface="하나 L" panose="02020603020101020101" pitchFamily="18" charset="-127"/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138005" y="182893"/>
            <a:ext cx="4847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하나 L" panose="02020603020101020101" pitchFamily="18" charset="-127"/>
                <a:ea typeface="하나 L" panose="02020603020101020101" pitchFamily="18" charset="-127"/>
              </a:rPr>
              <a:t>프로젝트 배경</a:t>
            </a:r>
            <a:endParaRPr lang="en-US" altLang="ko-KR" sz="2400" dirty="0"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372935" y="117229"/>
            <a:ext cx="5685217" cy="338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en-US" altLang="ko-KR" sz="1600" b="1" dirty="0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[</a:t>
            </a:r>
            <a:r>
              <a:rPr lang="ko-KR" altLang="en-US" sz="1600" b="1" dirty="0" err="1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이탈률을</a:t>
            </a:r>
            <a:r>
              <a:rPr lang="ko-KR" altLang="en-US" sz="1600" b="1" dirty="0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 고려한 </a:t>
            </a:r>
            <a:r>
              <a:rPr lang="ko-KR" altLang="en-US" sz="1600" b="1" dirty="0" err="1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클러스터링</a:t>
            </a:r>
            <a:r>
              <a:rPr lang="en-US" altLang="ko-KR" sz="1600" b="1" dirty="0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]</a:t>
            </a:r>
            <a:endParaRPr lang="en-US" altLang="ko-KR" sz="1600" b="1" dirty="0">
              <a:solidFill>
                <a:schemeClr val="bg2">
                  <a:lumMod val="90000"/>
                </a:schemeClr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0" y="215417"/>
            <a:ext cx="138006" cy="355569"/>
          </a:xfrm>
          <a:prstGeom prst="rect">
            <a:avLst/>
          </a:prstGeom>
          <a:solidFill>
            <a:srgbClr val="00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rgbClr val="00A8A8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12052407" y="111650"/>
            <a:ext cx="138006" cy="332562"/>
          </a:xfrm>
          <a:prstGeom prst="rect">
            <a:avLst/>
          </a:prstGeom>
          <a:solidFill>
            <a:srgbClr val="D4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2000">
              <a:solidFill>
                <a:srgbClr val="00A8A8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grpSp>
        <p:nvGrpSpPr>
          <p:cNvPr id="101" name="그룹 100"/>
          <p:cNvGrpSpPr/>
          <p:nvPr/>
        </p:nvGrpSpPr>
        <p:grpSpPr>
          <a:xfrm>
            <a:off x="299011" y="730880"/>
            <a:ext cx="2583888" cy="338554"/>
            <a:chOff x="299049" y="4192759"/>
            <a:chExt cx="2584225" cy="338476"/>
          </a:xfrm>
        </p:grpSpPr>
        <p:sp>
          <p:nvSpPr>
            <p:cNvPr id="102" name="TextBox 101"/>
            <p:cNvSpPr txBox="1"/>
            <p:nvPr/>
          </p:nvSpPr>
          <p:spPr>
            <a:xfrm>
              <a:off x="419314" y="4192759"/>
              <a:ext cx="2463960" cy="338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하나 L" panose="02020603020101020101" pitchFamily="18" charset="-127"/>
                  <a:ea typeface="하나 L" panose="02020603020101020101" pitchFamily="18" charset="-127"/>
                </a:rPr>
                <a:t>통폐합으로 인한 평가 </a:t>
              </a:r>
              <a:r>
                <a:rPr lang="en-US" altLang="ko-KR" sz="1600" dirty="0" smtClean="0">
                  <a:latin typeface="하나 L" panose="02020603020101020101" pitchFamily="18" charset="-127"/>
                  <a:ea typeface="하나 L" panose="02020603020101020101" pitchFamily="18" charset="-127"/>
                </a:rPr>
                <a:t>ISSUE</a:t>
              </a:r>
              <a:endParaRPr lang="en-US" altLang="ko-KR" sz="1600" dirty="0">
                <a:latin typeface="하나 L" panose="02020603020101020101" pitchFamily="18" charset="-127"/>
                <a:ea typeface="하나 L" panose="02020603020101020101" pitchFamily="18" charset="-127"/>
              </a:endParaRPr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299049" y="4220314"/>
              <a:ext cx="138023" cy="252665"/>
              <a:chOff x="299568" y="1429451"/>
              <a:chExt cx="138023" cy="252665"/>
            </a:xfrm>
          </p:grpSpPr>
          <p:sp>
            <p:nvSpPr>
              <p:cNvPr id="104" name="직사각형 103"/>
              <p:cNvSpPr/>
              <p:nvPr/>
            </p:nvSpPr>
            <p:spPr>
              <a:xfrm>
                <a:off x="299568" y="1532236"/>
                <a:ext cx="138023" cy="149880"/>
              </a:xfrm>
              <a:prstGeom prst="rect">
                <a:avLst/>
              </a:prstGeom>
              <a:solidFill>
                <a:srgbClr val="00A8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A8A8"/>
                  </a:solidFill>
                  <a:latin typeface="하나 L" panose="02020603020101020101" pitchFamily="18" charset="-127"/>
                  <a:ea typeface="하나 L" panose="02020603020101020101" pitchFamily="18" charset="-127"/>
                </a:endParaRPr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300086" y="1429451"/>
                <a:ext cx="136986" cy="64770"/>
              </a:xfrm>
              <a:prstGeom prst="rect">
                <a:avLst/>
              </a:prstGeom>
              <a:solidFill>
                <a:srgbClr val="E601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A8A8"/>
                  </a:solidFill>
                  <a:latin typeface="하나 L" panose="02020603020101020101" pitchFamily="18" charset="-127"/>
                  <a:ea typeface="하나 L" panose="02020603020101020101" pitchFamily="18" charset="-127"/>
                </a:endParaRPr>
              </a:p>
            </p:txBody>
          </p:sp>
        </p:grpSp>
      </p:grpSp>
      <p:grpSp>
        <p:nvGrpSpPr>
          <p:cNvPr id="106" name="그룹 105"/>
          <p:cNvGrpSpPr/>
          <p:nvPr/>
        </p:nvGrpSpPr>
        <p:grpSpPr>
          <a:xfrm>
            <a:off x="299011" y="758438"/>
            <a:ext cx="138005" cy="252723"/>
            <a:chOff x="299568" y="1429451"/>
            <a:chExt cx="138023" cy="252665"/>
          </a:xfrm>
        </p:grpSpPr>
        <p:sp>
          <p:nvSpPr>
            <p:cNvPr id="107" name="직사각형 106"/>
            <p:cNvSpPr/>
            <p:nvPr/>
          </p:nvSpPr>
          <p:spPr>
            <a:xfrm>
              <a:off x="299568" y="1532236"/>
              <a:ext cx="138023" cy="149880"/>
            </a:xfrm>
            <a:prstGeom prst="rect">
              <a:avLst/>
            </a:prstGeom>
            <a:solidFill>
              <a:srgbClr val="00A8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A8A8"/>
                </a:solidFill>
                <a:latin typeface="하나 L" panose="02020603020101020101" pitchFamily="18" charset="-127"/>
                <a:ea typeface="하나 L" panose="02020603020101020101" pitchFamily="18" charset="-127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300086" y="1429451"/>
              <a:ext cx="136986" cy="64770"/>
            </a:xfrm>
            <a:prstGeom prst="rect">
              <a:avLst/>
            </a:prstGeom>
            <a:solidFill>
              <a:srgbClr val="E60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A8A8"/>
                </a:solidFill>
                <a:latin typeface="하나 L" panose="02020603020101020101" pitchFamily="18" charset="-127"/>
                <a:ea typeface="하나 L" panose="02020603020101020101" pitchFamily="18" charset="-127"/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13"/>
          <a:srcRect r="36147"/>
          <a:stretch/>
        </p:blipFill>
        <p:spPr>
          <a:xfrm>
            <a:off x="6692819" y="2677857"/>
            <a:ext cx="5438221" cy="367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93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E90A-435B-40DA-BA28-1461FC8170D1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40" name="그룹 39"/>
          <p:cNvGrpSpPr/>
          <p:nvPr/>
        </p:nvGrpSpPr>
        <p:grpSpPr>
          <a:xfrm>
            <a:off x="695074" y="1244844"/>
            <a:ext cx="10657250" cy="2489931"/>
            <a:chOff x="695074" y="1244844"/>
            <a:chExt cx="10657250" cy="2489931"/>
          </a:xfrm>
        </p:grpSpPr>
        <p:sp>
          <p:nvSpPr>
            <p:cNvPr id="44" name="직사각형 43"/>
            <p:cNvSpPr/>
            <p:nvPr/>
          </p:nvSpPr>
          <p:spPr>
            <a:xfrm>
              <a:off x="6571180" y="1244844"/>
              <a:ext cx="468220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b="1" dirty="0" smtClean="0">
                  <a:solidFill>
                    <a:schemeClr val="bg1">
                      <a:lumMod val="65000"/>
                    </a:schemeClr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KEB</a:t>
              </a:r>
              <a:r>
                <a:rPr lang="ko-KR" altLang="en-US" sz="1400" b="1" dirty="0" smtClean="0">
                  <a:solidFill>
                    <a:schemeClr val="bg1">
                      <a:lumMod val="65000"/>
                    </a:schemeClr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하나은행은 매 월 지점 실적 평가를 실시  </a:t>
              </a:r>
              <a:endParaRPr lang="en-US" altLang="ko-KR" sz="1400" b="1" dirty="0">
                <a:solidFill>
                  <a:schemeClr val="bg1">
                    <a:lumMod val="65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endParaRPr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695074" y="1290321"/>
              <a:ext cx="5810123" cy="2444454"/>
              <a:chOff x="695074" y="1605281"/>
              <a:chExt cx="5810123" cy="2444454"/>
            </a:xfrm>
          </p:grpSpPr>
          <p:grpSp>
            <p:nvGrpSpPr>
              <p:cNvPr id="49" name="그룹 48"/>
              <p:cNvGrpSpPr/>
              <p:nvPr/>
            </p:nvGrpSpPr>
            <p:grpSpPr>
              <a:xfrm>
                <a:off x="695074" y="1605281"/>
                <a:ext cx="5810123" cy="2444454"/>
                <a:chOff x="787447" y="-233688"/>
                <a:chExt cx="5810123" cy="2444454"/>
              </a:xfrm>
            </p:grpSpPr>
            <p:pic>
              <p:nvPicPr>
                <p:cNvPr id="53" name="Picture 2" descr="Abstract city map - Illustration : Vector Art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1770" r="40431" b="60456"/>
                <a:stretch/>
              </p:blipFill>
              <p:spPr bwMode="auto">
                <a:xfrm>
                  <a:off x="787447" y="-233688"/>
                  <a:ext cx="5810123" cy="244445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4" name="Picture 2" descr="https://conceptdraw.com/a1704c3/p3/preview/640/pict--bank-business---vector-stencils-library.png--diagram-flowchart-example.png"/>
                <p:cNvPicPr>
                  <a:picLocks noChangeAspect="1" noChangeArrowheads="1"/>
                </p:cNvPicPr>
                <p:nvPr/>
              </p:nvPicPr>
              <p:blipFill rotWithShape="1">
                <a:blip r:embed="rId4" cstate="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5313" b="96250" l="6250" r="95625">
                              <a14:foregroundMark x1="27969" y1="46094" x2="27969" y2="88750"/>
                              <a14:foregroundMark x1="45313" y1="48906" x2="79688" y2="55156"/>
                              <a14:foregroundMark x1="68125" y1="41406" x2="72500" y2="8921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5802" r="-4387"/>
                <a:stretch/>
              </p:blipFill>
              <p:spPr bwMode="auto">
                <a:xfrm>
                  <a:off x="1356836" y="22354"/>
                  <a:ext cx="1012624" cy="93238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50" name="그룹 49"/>
              <p:cNvGrpSpPr/>
              <p:nvPr/>
            </p:nvGrpSpPr>
            <p:grpSpPr>
              <a:xfrm>
                <a:off x="3016447" y="2504973"/>
                <a:ext cx="1351761" cy="1336550"/>
                <a:chOff x="3016447" y="2504973"/>
                <a:chExt cx="1351761" cy="1336550"/>
              </a:xfrm>
            </p:grpSpPr>
            <p:pic>
              <p:nvPicPr>
                <p:cNvPr id="51" name="Picture 2" descr="https://conceptdraw.com/a1704c3/p3/preview/640/pict--bank-business---vector-stencils-library.png--diagram-flowchart-example.png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5313" b="96250" l="6250" r="95625">
                              <a14:foregroundMark x1="27969" y1="46094" x2="27969" y2="88750"/>
                              <a14:foregroundMark x1="45313" y1="48906" x2="79688" y2="55156"/>
                              <a14:foregroundMark x1="68125" y1="41406" x2="72500" y2="89219"/>
                            </a14:backgroundRemoval>
                          </a14:imgEffect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5802" r="-4387"/>
                <a:stretch/>
              </p:blipFill>
              <p:spPr bwMode="auto">
                <a:xfrm>
                  <a:off x="3318652" y="2909142"/>
                  <a:ext cx="1012624" cy="93238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2" name="Picture 16" descr="http://biztribune.co.kr/n_news/peg/1610/thumb/1b5ec5791d9bb255fc8594a2032eb4b0_2HDFzrLntlIfMM3iR1SYfSbhQOsiCA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20467945">
                  <a:off x="3016447" y="2504973"/>
                  <a:ext cx="1351761" cy="77066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77" name="직사각형 76"/>
            <p:cNvSpPr/>
            <p:nvPr/>
          </p:nvSpPr>
          <p:spPr>
            <a:xfrm>
              <a:off x="6571180" y="1606766"/>
              <a:ext cx="468220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b="1" dirty="0" smtClean="0">
                  <a:solidFill>
                    <a:schemeClr val="bg1">
                      <a:lumMod val="65000"/>
                    </a:schemeClr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A</a:t>
              </a:r>
              <a:r>
                <a:rPr lang="ko-KR" altLang="en-US" sz="1400" b="1" dirty="0" smtClean="0">
                  <a:solidFill>
                    <a:schemeClr val="bg1">
                      <a:lumMod val="65000"/>
                    </a:schemeClr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지점과 </a:t>
              </a:r>
              <a:r>
                <a:rPr lang="en-US" altLang="ko-KR" sz="1400" b="1" dirty="0" smtClean="0">
                  <a:solidFill>
                    <a:schemeClr val="bg1">
                      <a:lumMod val="65000"/>
                    </a:schemeClr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B</a:t>
              </a:r>
              <a:r>
                <a:rPr lang="ko-KR" altLang="en-US" sz="1400" b="1" dirty="0" smtClean="0">
                  <a:solidFill>
                    <a:schemeClr val="bg1">
                      <a:lumMod val="65000"/>
                    </a:schemeClr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지점이 통폐합 된다면 실적 평가가 달라짐</a:t>
              </a:r>
              <a:endParaRPr lang="en-US" altLang="ko-KR" sz="1400" b="1" dirty="0">
                <a:solidFill>
                  <a:schemeClr val="bg1">
                    <a:lumMod val="65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571180" y="1942251"/>
              <a:ext cx="4781144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b="1" dirty="0" smtClean="0">
                  <a:solidFill>
                    <a:schemeClr val="bg1">
                      <a:lumMod val="65000"/>
                    </a:schemeClr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직선 거리 기반 가중치는 실제 </a:t>
              </a:r>
              <a:r>
                <a:rPr lang="ko-KR" altLang="en-US" sz="1400" b="1" dirty="0" err="1" smtClean="0">
                  <a:solidFill>
                    <a:schemeClr val="bg1">
                      <a:lumMod val="65000"/>
                    </a:schemeClr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이탈률을</a:t>
              </a:r>
              <a:r>
                <a:rPr lang="ko-KR" altLang="en-US" sz="1400" b="1" dirty="0" smtClean="0">
                  <a:solidFill>
                    <a:schemeClr val="bg1">
                      <a:lumMod val="65000"/>
                    </a:schemeClr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 반영 못함</a:t>
              </a:r>
              <a:r>
                <a:rPr lang="en-US" altLang="ko-KR" sz="1400" b="1" dirty="0" smtClean="0">
                  <a:solidFill>
                    <a:schemeClr val="bg1">
                      <a:lumMod val="65000"/>
                    </a:schemeClr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/>
              </a:r>
              <a:br>
                <a:rPr lang="en-US" altLang="ko-KR" sz="1400" b="1" dirty="0" smtClean="0">
                  <a:solidFill>
                    <a:schemeClr val="bg1">
                      <a:lumMod val="65000"/>
                    </a:schemeClr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</a:b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(</a:t>
              </a:r>
              <a:r>
                <a:rPr lang="ko-KR" altLang="en-US" sz="1400" dirty="0" smtClean="0">
                  <a:solidFill>
                    <a:schemeClr val="bg1">
                      <a:lumMod val="65000"/>
                    </a:schemeClr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실제거리와 다르거나 동일 거리여도 다른 요인에 의해 이탈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)</a:t>
              </a:r>
              <a:endParaRPr lang="en-US" altLang="ko-KR" sz="1400" dirty="0">
                <a:solidFill>
                  <a:schemeClr val="bg1">
                    <a:lumMod val="65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6571180" y="2491932"/>
              <a:ext cx="4781144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 b="1" dirty="0" smtClean="0">
                  <a:solidFill>
                    <a:srgbClr val="FF0000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1. </a:t>
              </a:r>
              <a:r>
                <a:rPr lang="ko-KR" altLang="en-US" sz="1600" b="1" dirty="0" smtClean="0">
                  <a:solidFill>
                    <a:srgbClr val="FF0000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거리 이외</a:t>
              </a:r>
              <a:r>
                <a:rPr lang="en-US" altLang="ko-KR" sz="1600" b="1" dirty="0" smtClean="0">
                  <a:solidFill>
                    <a:srgbClr val="FF0000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, </a:t>
              </a:r>
              <a:r>
                <a:rPr lang="ko-KR" altLang="en-US" sz="1600" b="1" dirty="0" err="1" smtClean="0">
                  <a:solidFill>
                    <a:srgbClr val="FF0000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이탈률에</a:t>
              </a:r>
              <a:r>
                <a:rPr lang="ko-KR" altLang="en-US" sz="1600" b="1" dirty="0" smtClean="0">
                  <a:solidFill>
                    <a:srgbClr val="FF0000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 영향을 주는 변수 찾아서</a:t>
              </a:r>
              <a:r>
                <a:rPr lang="en-US" altLang="ko-KR" sz="1600" b="1" dirty="0" smtClean="0">
                  <a:solidFill>
                    <a:srgbClr val="FF0000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,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600" b="1" dirty="0">
                <a:solidFill>
                  <a:srgbClr val="FF0000"/>
                </a:solidFill>
                <a:latin typeface="하나 L" panose="02020603020101020101" pitchFamily="18" charset="-127"/>
                <a:ea typeface="하나 L" panose="0202060302010102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 b="1" dirty="0" smtClean="0">
                  <a:solidFill>
                    <a:srgbClr val="FF0000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2. </a:t>
              </a:r>
              <a:r>
                <a:rPr lang="ko-KR" altLang="en-US" sz="1600" b="1" dirty="0" smtClean="0">
                  <a:solidFill>
                    <a:srgbClr val="FF0000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해당 변수들로 은행 지점 </a:t>
              </a:r>
              <a:r>
                <a:rPr lang="ko-KR" altLang="en-US" sz="1600" b="1" dirty="0" err="1" smtClean="0">
                  <a:solidFill>
                    <a:srgbClr val="FF0000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클러스터링</a:t>
              </a:r>
              <a:endParaRPr lang="en-US" altLang="ko-KR" sz="1600" b="1" dirty="0">
                <a:solidFill>
                  <a:srgbClr val="FF0000"/>
                </a:solidFill>
                <a:latin typeface="하나 L" panose="02020603020101020101" pitchFamily="18" charset="-127"/>
                <a:ea typeface="하나 L" panose="02020603020101020101" pitchFamily="18" charset="-127"/>
              </a:endParaRPr>
            </a:p>
          </p:txBody>
        </p:sp>
      </p:grpSp>
      <p:pic>
        <p:nvPicPr>
          <p:cNvPr id="57" name="Picture 2" descr="https://conceptdraw.com/a1704c3/p3/preview/640/pict--bank-business---vector-stencils-library.png--diagram-flowchart-example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313" b="96250" l="6250" r="95625">
                        <a14:foregroundMark x1="27969" y1="46094" x2="27969" y2="88750"/>
                        <a14:foregroundMark x1="45313" y1="48906" x2="79688" y2="55156"/>
                        <a14:foregroundMark x1="68125" y1="41406" x2="72500" y2="892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5802" r="-4387"/>
          <a:stretch/>
        </p:blipFill>
        <p:spPr bwMode="auto">
          <a:xfrm>
            <a:off x="5226442" y="1464162"/>
            <a:ext cx="1014413" cy="956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5414064" y="2399130"/>
            <a:ext cx="639168" cy="276999"/>
          </a:xfrm>
          <a:prstGeom prst="rect">
            <a:avLst/>
          </a:prstGeom>
          <a:solidFill>
            <a:schemeClr val="bg1"/>
          </a:solidFill>
          <a:ln w="28575">
            <a:solidFill>
              <a:srgbClr val="007C9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C</a:t>
            </a:r>
            <a:r>
              <a:rPr lang="ko-KR" altLang="en-US" sz="1200" b="1" dirty="0" smtClean="0"/>
              <a:t>지점</a:t>
            </a:r>
            <a:endParaRPr lang="ko-KR" altLang="en-US" sz="1200" b="1" dirty="0"/>
          </a:p>
        </p:txBody>
      </p:sp>
      <p:grpSp>
        <p:nvGrpSpPr>
          <p:cNvPr id="60" name="그룹 59"/>
          <p:cNvGrpSpPr/>
          <p:nvPr/>
        </p:nvGrpSpPr>
        <p:grpSpPr>
          <a:xfrm>
            <a:off x="436497" y="4099146"/>
            <a:ext cx="4854966" cy="2178293"/>
            <a:chOff x="1182681" y="987063"/>
            <a:chExt cx="4448953" cy="2178293"/>
          </a:xfrm>
        </p:grpSpPr>
        <p:grpSp>
          <p:nvGrpSpPr>
            <p:cNvPr id="61" name="그룹 60"/>
            <p:cNvGrpSpPr/>
            <p:nvPr/>
          </p:nvGrpSpPr>
          <p:grpSpPr>
            <a:xfrm>
              <a:off x="1182681" y="1104088"/>
              <a:ext cx="1700218" cy="2061268"/>
              <a:chOff x="852945" y="4303328"/>
              <a:chExt cx="1700218" cy="2061268"/>
            </a:xfrm>
          </p:grpSpPr>
          <p:pic>
            <p:nvPicPr>
              <p:cNvPr id="71" name="Picture 2" descr="https://feedzai.com/wp-content/uploads/2016/08/People-icons.png"/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0" b="99674" l="0" r="100000">
                            <a14:foregroundMark x1="19158" y1="65416" x2="38421" y2="99511"/>
                            <a14:foregroundMark x1="1684" y1="37684" x2="16526" y2="64600"/>
                            <a14:foregroundMark x1="7368" y1="20228" x2="16947" y2="26101"/>
                            <a14:foregroundMark x1="7789" y1="25775" x2="10211" y2="26754"/>
                            <a14:foregroundMark x1="10421" y1="11909" x2="12632" y2="15661"/>
                            <a14:foregroundMark x1="13579" y1="6362" x2="15684" y2="12561"/>
                            <a14:foregroundMark x1="5789" y1="5873" x2="9158" y2="12398"/>
                            <a14:backgroundMark x1="96211" y1="6852" x2="96842" y2="1141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481" t="675" r="167" b="66959"/>
              <a:stretch/>
            </p:blipFill>
            <p:spPr bwMode="auto">
              <a:xfrm>
                <a:off x="852945" y="4303328"/>
                <a:ext cx="1596267" cy="17227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2" name="TextBox 71"/>
              <p:cNvSpPr txBox="1"/>
              <p:nvPr/>
            </p:nvSpPr>
            <p:spPr>
              <a:xfrm>
                <a:off x="988386" y="6026042"/>
                <a:ext cx="15647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 smtClean="0">
                    <a:latin typeface="하나 L" panose="02020603020101020101" pitchFamily="18" charset="-127"/>
                    <a:ea typeface="하나 L" panose="02020603020101020101" pitchFamily="18" charset="-127"/>
                  </a:rPr>
                  <a:t>[</a:t>
                </a:r>
                <a:r>
                  <a:rPr lang="ko-KR" altLang="en-US" sz="1600" b="1" dirty="0" smtClean="0">
                    <a:latin typeface="하나 L" panose="02020603020101020101" pitchFamily="18" charset="-127"/>
                    <a:ea typeface="하나 L" panose="02020603020101020101" pitchFamily="18" charset="-127"/>
                  </a:rPr>
                  <a:t>성과평가 팀</a:t>
                </a:r>
                <a:r>
                  <a:rPr lang="en-US" altLang="ko-KR" sz="1600" b="1" dirty="0" smtClean="0">
                    <a:latin typeface="하나 L" panose="02020603020101020101" pitchFamily="18" charset="-127"/>
                    <a:ea typeface="하나 L" panose="02020603020101020101" pitchFamily="18" charset="-127"/>
                  </a:rPr>
                  <a:t>]</a:t>
                </a:r>
                <a:endParaRPr lang="ko-KR" altLang="en-US" sz="1600" b="1" dirty="0">
                  <a:latin typeface="하나 L" panose="02020603020101020101" pitchFamily="18" charset="-127"/>
                  <a:ea typeface="하나 L" panose="02020603020101020101" pitchFamily="18" charset="-127"/>
                </a:endParaRPr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3998745" y="987063"/>
              <a:ext cx="1632889" cy="2126611"/>
              <a:chOff x="3010603" y="4247262"/>
              <a:chExt cx="1632889" cy="2126611"/>
            </a:xfrm>
          </p:grpSpPr>
          <p:pic>
            <p:nvPicPr>
              <p:cNvPr id="69" name="Picture 6" descr="customer icon에 대한 이미지 검색결과"/>
              <p:cNvPicPr>
                <a:picLocks noChangeAspect="1" noChangeArrowheads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591" t="32704" r="20073" b="31077"/>
              <a:stretch/>
            </p:blipFill>
            <p:spPr bwMode="auto">
              <a:xfrm>
                <a:off x="3010603" y="4247262"/>
                <a:ext cx="1632889" cy="18766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0" name="TextBox 69"/>
              <p:cNvSpPr txBox="1"/>
              <p:nvPr/>
            </p:nvSpPr>
            <p:spPr>
              <a:xfrm>
                <a:off x="3010603" y="6035319"/>
                <a:ext cx="15647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 smtClean="0">
                    <a:latin typeface="하나 L" panose="02020603020101020101" pitchFamily="18" charset="-127"/>
                    <a:ea typeface="하나 L" panose="02020603020101020101" pitchFamily="18" charset="-127"/>
                  </a:rPr>
                  <a:t>[</a:t>
                </a:r>
                <a:r>
                  <a:rPr lang="ko-KR" altLang="en-US" sz="1600" b="1" dirty="0" smtClean="0">
                    <a:latin typeface="하나 L" panose="02020603020101020101" pitchFamily="18" charset="-127"/>
                    <a:ea typeface="하나 L" panose="02020603020101020101" pitchFamily="18" charset="-127"/>
                  </a:rPr>
                  <a:t>은행 지점</a:t>
                </a:r>
                <a:r>
                  <a:rPr lang="en-US" altLang="ko-KR" sz="1600" b="1" dirty="0" smtClean="0">
                    <a:latin typeface="하나 L" panose="02020603020101020101" pitchFamily="18" charset="-127"/>
                    <a:ea typeface="하나 L" panose="02020603020101020101" pitchFamily="18" charset="-127"/>
                  </a:rPr>
                  <a:t>]</a:t>
                </a:r>
                <a:endParaRPr lang="ko-KR" altLang="en-US" sz="1600" b="1" dirty="0">
                  <a:latin typeface="하나 L" panose="02020603020101020101" pitchFamily="18" charset="-127"/>
                  <a:ea typeface="하나 L" panose="02020603020101020101" pitchFamily="18" charset="-127"/>
                </a:endParaRP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2683126" y="1580991"/>
              <a:ext cx="1484119" cy="1235762"/>
              <a:chOff x="2707405" y="4912223"/>
              <a:chExt cx="1484119" cy="1235762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2707405" y="4912223"/>
                <a:ext cx="14841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b="1" dirty="0" smtClean="0">
                    <a:latin typeface="하나 L" panose="02020603020101020101" pitchFamily="18" charset="-127"/>
                    <a:ea typeface="하나 L" panose="02020603020101020101" pitchFamily="18" charset="-127"/>
                  </a:rPr>
                  <a:t>실사를 통해 반영</a:t>
                </a:r>
                <a:endParaRPr lang="ko-KR" altLang="en-US" sz="1400" b="1" dirty="0">
                  <a:latin typeface="하나 L" panose="02020603020101020101" pitchFamily="18" charset="-127"/>
                  <a:ea typeface="하나 L" panose="02020603020101020101" pitchFamily="18" charset="-127"/>
                </a:endParaRPr>
              </a:p>
            </p:txBody>
          </p:sp>
          <p:grpSp>
            <p:nvGrpSpPr>
              <p:cNvPr id="65" name="그룹 64"/>
              <p:cNvGrpSpPr/>
              <p:nvPr/>
            </p:nvGrpSpPr>
            <p:grpSpPr>
              <a:xfrm>
                <a:off x="2864419" y="5253973"/>
                <a:ext cx="1262557" cy="894012"/>
                <a:chOff x="2369119" y="5416533"/>
                <a:chExt cx="1262557" cy="894012"/>
              </a:xfrm>
            </p:grpSpPr>
            <p:sp>
              <p:nvSpPr>
                <p:cNvPr id="66" name="오른쪽 화살표 65"/>
                <p:cNvSpPr/>
                <p:nvPr/>
              </p:nvSpPr>
              <p:spPr>
                <a:xfrm rot="10800000">
                  <a:off x="2490084" y="5768342"/>
                  <a:ext cx="883386" cy="200453"/>
                </a:xfrm>
                <a:prstGeom prst="rightArrow">
                  <a:avLst/>
                </a:prstGeom>
                <a:solidFill>
                  <a:srgbClr val="E60146"/>
                </a:solidFill>
                <a:ln>
                  <a:solidFill>
                    <a:srgbClr val="E6014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>
                    <a:latin typeface="하나 L" panose="02020603020101020101" pitchFamily="18" charset="-127"/>
                    <a:ea typeface="하나 L" panose="02020603020101020101" pitchFamily="18" charset="-127"/>
                  </a:endParaRPr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2369119" y="6002768"/>
                  <a:ext cx="126255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400" b="1" dirty="0" smtClean="0">
                      <a:latin typeface="하나 L" panose="02020603020101020101" pitchFamily="18" charset="-127"/>
                      <a:ea typeface="하나 L" panose="02020603020101020101" pitchFamily="18" charset="-127"/>
                    </a:rPr>
                    <a:t>불합리 제기</a:t>
                  </a:r>
                  <a:endParaRPr lang="ko-KR" altLang="en-US" sz="1400" b="1" dirty="0">
                    <a:latin typeface="하나 L" panose="02020603020101020101" pitchFamily="18" charset="-127"/>
                    <a:ea typeface="하나 L" panose="02020603020101020101" pitchFamily="18" charset="-127"/>
                  </a:endParaRPr>
                </a:p>
              </p:txBody>
            </p:sp>
            <p:sp>
              <p:nvSpPr>
                <p:cNvPr id="68" name="오른쪽 화살표 67"/>
                <p:cNvSpPr/>
                <p:nvPr/>
              </p:nvSpPr>
              <p:spPr>
                <a:xfrm>
                  <a:off x="2508005" y="5416533"/>
                  <a:ext cx="883386" cy="200453"/>
                </a:xfrm>
                <a:prstGeom prst="rightArrow">
                  <a:avLst/>
                </a:prstGeom>
                <a:solidFill>
                  <a:srgbClr val="007C96"/>
                </a:solidFill>
                <a:ln>
                  <a:solidFill>
                    <a:srgbClr val="007C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>
                    <a:latin typeface="하나 L" panose="02020603020101020101" pitchFamily="18" charset="-127"/>
                    <a:ea typeface="하나 L" panose="02020603020101020101" pitchFamily="18" charset="-127"/>
                  </a:endParaRPr>
                </a:p>
              </p:txBody>
            </p:sp>
          </p:grpSp>
        </p:grpSp>
      </p:grpSp>
      <p:pic>
        <p:nvPicPr>
          <p:cNvPr id="73" name="Picture 16" descr="http://biztribune.co.kr/n_news/peg/1610/thumb/1b5ec5791d9bb255fc8594a2032eb4b0_2HDFzrLntlIfMM3iR1SYfSbhQOsiCA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67945">
            <a:off x="844868" y="1184093"/>
            <a:ext cx="1351761" cy="770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16" descr="http://biztribune.co.kr/n_news/peg/1610/thumb/1b5ec5791d9bb255fc8594a2032eb4b0_2HDFzrLntlIfMM3iR1SYfSbhQOsiCA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67945">
            <a:off x="4616404" y="1141387"/>
            <a:ext cx="1351761" cy="770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직선 연결선 55"/>
          <p:cNvCxnSpPr/>
          <p:nvPr/>
        </p:nvCxnSpPr>
        <p:spPr>
          <a:xfrm>
            <a:off x="2157908" y="2295343"/>
            <a:ext cx="1342663" cy="765029"/>
          </a:xfrm>
          <a:prstGeom prst="line">
            <a:avLst/>
          </a:prstGeom>
          <a:ln w="28575">
            <a:solidFill>
              <a:srgbClr val="007C9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527314" y="2208400"/>
            <a:ext cx="81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rgbClr val="004654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직선 거리 </a:t>
            </a:r>
            <a:r>
              <a:rPr lang="en-US" altLang="ko-KR" sz="1200" b="1" dirty="0" smtClean="0">
                <a:solidFill>
                  <a:srgbClr val="004654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1KM</a:t>
            </a:r>
            <a:endParaRPr lang="ko-KR" altLang="en-US" sz="1200" b="1" dirty="0">
              <a:solidFill>
                <a:srgbClr val="004654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1203268" y="2417092"/>
            <a:ext cx="2297303" cy="1023641"/>
            <a:chOff x="1203268" y="2417092"/>
            <a:chExt cx="2297303" cy="1023641"/>
          </a:xfrm>
        </p:grpSpPr>
        <p:cxnSp>
          <p:nvCxnSpPr>
            <p:cNvPr id="76" name="직선 연결선 75"/>
            <p:cNvCxnSpPr/>
            <p:nvPr/>
          </p:nvCxnSpPr>
          <p:spPr>
            <a:xfrm flipV="1">
              <a:off x="2003564" y="3048690"/>
              <a:ext cx="1060240" cy="147486"/>
            </a:xfrm>
            <a:prstGeom prst="line">
              <a:avLst/>
            </a:prstGeom>
            <a:ln w="28575">
              <a:solidFill>
                <a:srgbClr val="E601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1203268" y="2887416"/>
              <a:ext cx="81703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rgbClr val="E60146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실제 거리</a:t>
              </a:r>
              <a:endParaRPr lang="en-US" altLang="ko-KR" sz="1200" b="1" dirty="0" smtClean="0">
                <a:solidFill>
                  <a:srgbClr val="E60146"/>
                </a:solidFill>
                <a:latin typeface="하나 L" panose="02020603020101020101" pitchFamily="18" charset="-127"/>
                <a:ea typeface="하나 L" panose="02020603020101020101" pitchFamily="18" charset="-127"/>
              </a:endParaRPr>
            </a:p>
            <a:p>
              <a:pPr algn="ctr"/>
              <a:r>
                <a:rPr lang="en-US" altLang="ko-KR" sz="1200" b="1" dirty="0" smtClean="0">
                  <a:solidFill>
                    <a:srgbClr val="E60146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2KM</a:t>
              </a:r>
              <a:endParaRPr lang="ko-KR" altLang="en-US" sz="1200" b="1" dirty="0">
                <a:solidFill>
                  <a:srgbClr val="E60146"/>
                </a:solidFill>
                <a:latin typeface="하나 L" panose="02020603020101020101" pitchFamily="18" charset="-127"/>
                <a:ea typeface="하나 L" panose="02020603020101020101" pitchFamily="18" charset="-127"/>
              </a:endParaRPr>
            </a:p>
          </p:txBody>
        </p:sp>
        <p:grpSp>
          <p:nvGrpSpPr>
            <p:cNvPr id="81" name="그룹 80"/>
            <p:cNvGrpSpPr/>
            <p:nvPr/>
          </p:nvGrpSpPr>
          <p:grpSpPr>
            <a:xfrm>
              <a:off x="1796627" y="2417092"/>
              <a:ext cx="1703944" cy="1023641"/>
              <a:chOff x="1796627" y="2417092"/>
              <a:chExt cx="1703944" cy="1023641"/>
            </a:xfrm>
          </p:grpSpPr>
          <p:cxnSp>
            <p:nvCxnSpPr>
              <p:cNvPr id="82" name="직선 연결선 81"/>
              <p:cNvCxnSpPr/>
              <p:nvPr/>
            </p:nvCxnSpPr>
            <p:spPr>
              <a:xfrm>
                <a:off x="3052390" y="3051855"/>
                <a:ext cx="85817" cy="388878"/>
              </a:xfrm>
              <a:prstGeom prst="line">
                <a:avLst/>
              </a:prstGeom>
              <a:ln w="28575">
                <a:solidFill>
                  <a:srgbClr val="E6014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3" name="그룹 82"/>
              <p:cNvGrpSpPr/>
              <p:nvPr/>
            </p:nvGrpSpPr>
            <p:grpSpPr>
              <a:xfrm>
                <a:off x="1796627" y="2417092"/>
                <a:ext cx="1703944" cy="1013481"/>
                <a:chOff x="1796627" y="2417092"/>
                <a:chExt cx="1703944" cy="1013481"/>
              </a:xfrm>
            </p:grpSpPr>
            <p:cxnSp>
              <p:nvCxnSpPr>
                <p:cNvPr id="84" name="직선 화살표 연결선 83"/>
                <p:cNvCxnSpPr/>
                <p:nvPr/>
              </p:nvCxnSpPr>
              <p:spPr>
                <a:xfrm flipH="1" flipV="1">
                  <a:off x="1796627" y="2417092"/>
                  <a:ext cx="224292" cy="779084"/>
                </a:xfrm>
                <a:prstGeom prst="straightConnector1">
                  <a:avLst/>
                </a:prstGeom>
                <a:ln w="28575">
                  <a:solidFill>
                    <a:srgbClr val="E6014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직선 화살표 연결선 84"/>
                <p:cNvCxnSpPr/>
                <p:nvPr/>
              </p:nvCxnSpPr>
              <p:spPr>
                <a:xfrm flipV="1">
                  <a:off x="3125583" y="3286712"/>
                  <a:ext cx="374988" cy="143861"/>
                </a:xfrm>
                <a:prstGeom prst="straightConnector1">
                  <a:avLst/>
                </a:prstGeom>
                <a:ln w="28575">
                  <a:solidFill>
                    <a:srgbClr val="E6014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5" name="TextBox 4"/>
          <p:cNvSpPr txBox="1"/>
          <p:nvPr/>
        </p:nvSpPr>
        <p:spPr>
          <a:xfrm>
            <a:off x="4815251" y="3926823"/>
            <a:ext cx="340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E60146"/>
                </a:solidFill>
              </a:rPr>
              <a:t>!</a:t>
            </a:r>
            <a:endParaRPr lang="ko-KR" altLang="en-US" dirty="0">
              <a:solidFill>
                <a:srgbClr val="E60146"/>
              </a:solidFill>
            </a:endParaRPr>
          </a:p>
        </p:txBody>
      </p:sp>
      <p:sp>
        <p:nvSpPr>
          <p:cNvPr id="78" name="이등변 삼각형 77"/>
          <p:cNvSpPr/>
          <p:nvPr/>
        </p:nvSpPr>
        <p:spPr>
          <a:xfrm rot="5400000">
            <a:off x="5393133" y="5083081"/>
            <a:ext cx="2001520" cy="222608"/>
          </a:xfrm>
          <a:prstGeom prst="triangle">
            <a:avLst/>
          </a:prstGeom>
          <a:solidFill>
            <a:srgbClr val="004654"/>
          </a:solidFill>
          <a:ln>
            <a:solidFill>
              <a:srgbClr val="0046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rgbClr val="004654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pic>
        <p:nvPicPr>
          <p:cNvPr id="79" name="Picture 4" descr="https://feedzai.com/wp-content/uploads/2016/08/People-icons.pn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54" r="40583" b="67259"/>
          <a:stretch/>
        </p:blipFill>
        <p:spPr bwMode="auto">
          <a:xfrm>
            <a:off x="7750329" y="4143766"/>
            <a:ext cx="1718304" cy="178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7778870" y="5926681"/>
            <a:ext cx="1689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latin typeface="하나 L" panose="02020603020101020101" pitchFamily="18" charset="-127"/>
                <a:ea typeface="하나 L" panose="02020603020101020101" pitchFamily="18" charset="-127"/>
              </a:rPr>
              <a:t>[IT </a:t>
            </a:r>
            <a:r>
              <a:rPr lang="ko-KR" altLang="en-US" sz="1600" b="1" dirty="0" smtClean="0">
                <a:latin typeface="하나 L" panose="02020603020101020101" pitchFamily="18" charset="-127"/>
                <a:ea typeface="하나 L" panose="02020603020101020101" pitchFamily="18" charset="-127"/>
              </a:rPr>
              <a:t>전략 </a:t>
            </a:r>
            <a:r>
              <a:rPr lang="ko-KR" altLang="en-US" sz="1600" b="1" dirty="0" err="1" smtClean="0">
                <a:latin typeface="하나 L" panose="02020603020101020101" pitchFamily="18" charset="-127"/>
                <a:ea typeface="하나 L" panose="02020603020101020101" pitchFamily="18" charset="-127"/>
              </a:rPr>
              <a:t>정보팀</a:t>
            </a:r>
            <a:r>
              <a:rPr lang="en-US" altLang="ko-KR" sz="1600" b="1" dirty="0" smtClean="0">
                <a:latin typeface="하나 L" panose="02020603020101020101" pitchFamily="18" charset="-127"/>
                <a:ea typeface="하나 L" panose="02020603020101020101" pitchFamily="18" charset="-127"/>
              </a:rPr>
              <a:t>]</a:t>
            </a:r>
            <a:endParaRPr lang="ko-KR" altLang="en-US" sz="1600" b="1" dirty="0"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84115" y="2061867"/>
            <a:ext cx="704401" cy="276999"/>
          </a:xfrm>
          <a:prstGeom prst="rect">
            <a:avLst/>
          </a:prstGeom>
          <a:solidFill>
            <a:schemeClr val="bg1"/>
          </a:solidFill>
          <a:ln w="28575">
            <a:solidFill>
              <a:srgbClr val="007C9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AB</a:t>
            </a:r>
            <a:r>
              <a:rPr lang="ko-KR" altLang="en-US" sz="1200" b="1" dirty="0" smtClean="0"/>
              <a:t>지점</a:t>
            </a:r>
            <a:endParaRPr lang="ko-KR" altLang="en-US" sz="12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3500570" y="3506863"/>
            <a:ext cx="675189" cy="276999"/>
          </a:xfrm>
          <a:prstGeom prst="rect">
            <a:avLst/>
          </a:prstGeom>
          <a:solidFill>
            <a:schemeClr val="bg1"/>
          </a:solidFill>
          <a:ln w="28575">
            <a:solidFill>
              <a:srgbClr val="007C9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/>
              <a:t>폐쇄점</a:t>
            </a:r>
            <a:endParaRPr lang="ko-KR" altLang="en-US" sz="12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138005" y="182893"/>
            <a:ext cx="4847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하나 L" panose="02020603020101020101" pitchFamily="18" charset="-127"/>
                <a:ea typeface="하나 L" panose="02020603020101020101" pitchFamily="18" charset="-127"/>
              </a:rPr>
              <a:t>프로젝트 배경</a:t>
            </a:r>
            <a:endParaRPr lang="en-US" altLang="ko-KR" sz="2400" dirty="0"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372935" y="117229"/>
            <a:ext cx="5685217" cy="338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en-US" altLang="ko-KR" sz="1600" b="1" dirty="0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[</a:t>
            </a:r>
            <a:r>
              <a:rPr lang="ko-KR" altLang="en-US" sz="1600" b="1" dirty="0" err="1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이탈률을</a:t>
            </a:r>
            <a:r>
              <a:rPr lang="ko-KR" altLang="en-US" sz="1600" b="1" dirty="0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 고려한 </a:t>
            </a:r>
            <a:r>
              <a:rPr lang="ko-KR" altLang="en-US" sz="1600" b="1" dirty="0" err="1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클러스터링</a:t>
            </a:r>
            <a:r>
              <a:rPr lang="en-US" altLang="ko-KR" sz="1600" b="1" dirty="0" smtClean="0">
                <a:solidFill>
                  <a:schemeClr val="bg2">
                    <a:lumMod val="9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]</a:t>
            </a:r>
            <a:endParaRPr lang="en-US" altLang="ko-KR" sz="1600" b="1" dirty="0">
              <a:solidFill>
                <a:schemeClr val="bg2">
                  <a:lumMod val="90000"/>
                </a:schemeClr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0" y="215417"/>
            <a:ext cx="138006" cy="355569"/>
          </a:xfrm>
          <a:prstGeom prst="rect">
            <a:avLst/>
          </a:prstGeom>
          <a:solidFill>
            <a:srgbClr val="00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rgbClr val="00A8A8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12052407" y="111650"/>
            <a:ext cx="138006" cy="332562"/>
          </a:xfrm>
          <a:prstGeom prst="rect">
            <a:avLst/>
          </a:prstGeom>
          <a:solidFill>
            <a:srgbClr val="D4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2000">
              <a:solidFill>
                <a:srgbClr val="00A8A8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299011" y="730880"/>
            <a:ext cx="2583888" cy="338554"/>
            <a:chOff x="299049" y="4192759"/>
            <a:chExt cx="2584225" cy="338476"/>
          </a:xfrm>
        </p:grpSpPr>
        <p:sp>
          <p:nvSpPr>
            <p:cNvPr id="95" name="TextBox 94"/>
            <p:cNvSpPr txBox="1"/>
            <p:nvPr/>
          </p:nvSpPr>
          <p:spPr>
            <a:xfrm>
              <a:off x="419314" y="4192759"/>
              <a:ext cx="2463960" cy="338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하나 L" panose="02020603020101020101" pitchFamily="18" charset="-127"/>
                  <a:ea typeface="하나 L" panose="02020603020101020101" pitchFamily="18" charset="-127"/>
                </a:rPr>
                <a:t>통폐합으로 인한 평가 </a:t>
              </a:r>
              <a:r>
                <a:rPr lang="en-US" altLang="ko-KR" sz="1600" dirty="0" smtClean="0">
                  <a:latin typeface="하나 L" panose="02020603020101020101" pitchFamily="18" charset="-127"/>
                  <a:ea typeface="하나 L" panose="02020603020101020101" pitchFamily="18" charset="-127"/>
                </a:rPr>
                <a:t>ISSUE</a:t>
              </a:r>
              <a:endParaRPr lang="en-US" altLang="ko-KR" sz="1600" dirty="0">
                <a:latin typeface="하나 L" panose="02020603020101020101" pitchFamily="18" charset="-127"/>
                <a:ea typeface="하나 L" panose="02020603020101020101" pitchFamily="18" charset="-127"/>
              </a:endParaRPr>
            </a:p>
          </p:txBody>
        </p:sp>
        <p:grpSp>
          <p:nvGrpSpPr>
            <p:cNvPr id="96" name="그룹 95"/>
            <p:cNvGrpSpPr/>
            <p:nvPr/>
          </p:nvGrpSpPr>
          <p:grpSpPr>
            <a:xfrm>
              <a:off x="299049" y="4220314"/>
              <a:ext cx="138023" cy="252665"/>
              <a:chOff x="299568" y="1429451"/>
              <a:chExt cx="138023" cy="252665"/>
            </a:xfrm>
          </p:grpSpPr>
          <p:sp>
            <p:nvSpPr>
              <p:cNvPr id="97" name="직사각형 96"/>
              <p:cNvSpPr/>
              <p:nvPr/>
            </p:nvSpPr>
            <p:spPr>
              <a:xfrm>
                <a:off x="299568" y="1532236"/>
                <a:ext cx="138023" cy="149880"/>
              </a:xfrm>
              <a:prstGeom prst="rect">
                <a:avLst/>
              </a:prstGeom>
              <a:solidFill>
                <a:srgbClr val="00A8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A8A8"/>
                  </a:solidFill>
                  <a:latin typeface="하나 L" panose="02020603020101020101" pitchFamily="18" charset="-127"/>
                  <a:ea typeface="하나 L" panose="02020603020101020101" pitchFamily="18" charset="-127"/>
                </a:endParaRPr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300086" y="1429451"/>
                <a:ext cx="136986" cy="64770"/>
              </a:xfrm>
              <a:prstGeom prst="rect">
                <a:avLst/>
              </a:prstGeom>
              <a:solidFill>
                <a:srgbClr val="E601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A8A8"/>
                  </a:solidFill>
                  <a:latin typeface="하나 L" panose="02020603020101020101" pitchFamily="18" charset="-127"/>
                  <a:ea typeface="하나 L" panose="02020603020101020101" pitchFamily="18" charset="-127"/>
                </a:endParaRPr>
              </a:p>
            </p:txBody>
          </p:sp>
        </p:grpSp>
      </p:grpSp>
      <p:grpSp>
        <p:nvGrpSpPr>
          <p:cNvPr id="99" name="그룹 98"/>
          <p:cNvGrpSpPr/>
          <p:nvPr/>
        </p:nvGrpSpPr>
        <p:grpSpPr>
          <a:xfrm>
            <a:off x="299011" y="758438"/>
            <a:ext cx="138005" cy="252723"/>
            <a:chOff x="299568" y="1429451"/>
            <a:chExt cx="138023" cy="252665"/>
          </a:xfrm>
        </p:grpSpPr>
        <p:sp>
          <p:nvSpPr>
            <p:cNvPr id="100" name="직사각형 99"/>
            <p:cNvSpPr/>
            <p:nvPr/>
          </p:nvSpPr>
          <p:spPr>
            <a:xfrm>
              <a:off x="299568" y="1532236"/>
              <a:ext cx="138023" cy="149880"/>
            </a:xfrm>
            <a:prstGeom prst="rect">
              <a:avLst/>
            </a:prstGeom>
            <a:solidFill>
              <a:srgbClr val="00A8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A8A8"/>
                </a:solidFill>
                <a:latin typeface="하나 L" panose="02020603020101020101" pitchFamily="18" charset="-127"/>
                <a:ea typeface="하나 L" panose="02020603020101020101" pitchFamily="18" charset="-127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300086" y="1429451"/>
              <a:ext cx="136986" cy="64770"/>
            </a:xfrm>
            <a:prstGeom prst="rect">
              <a:avLst/>
            </a:prstGeom>
            <a:solidFill>
              <a:srgbClr val="E60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A8A8"/>
                </a:solidFill>
                <a:latin typeface="하나 L" panose="02020603020101020101" pitchFamily="18" charset="-127"/>
                <a:ea typeface="하나 L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389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9585</TotalTime>
  <Words>3741</Words>
  <Application>Microsoft Office PowerPoint</Application>
  <PresentationFormat>사용자 지정</PresentationFormat>
  <Paragraphs>1103</Paragraphs>
  <Slides>33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4" baseType="lpstr">
      <vt:lpstr>맑은 고딕</vt:lpstr>
      <vt:lpstr>Calibri</vt:lpstr>
      <vt:lpstr>하나 L</vt:lpstr>
      <vt:lpstr>Wingdings</vt:lpstr>
      <vt:lpstr>Arial</vt:lpstr>
      <vt:lpstr>하나 B</vt:lpstr>
      <vt:lpstr>맑은 고딕</vt:lpstr>
      <vt:lpstr>하나 M</vt:lpstr>
      <vt:lpstr>나눔고딕 ExtraBold</vt:lpstr>
      <vt:lpstr>나눔스퀘어 ExtraBold</vt:lpstr>
      <vt:lpstr>Office 테마</vt:lpstr>
      <vt:lpstr>PowerPoint 프레젠테이션</vt:lpstr>
      <vt:lpstr>Table    of  Contents</vt:lpstr>
      <vt:lpstr>프로젝트 배경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프로젝트 결과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프로젝트 향후 과제</vt:lpstr>
      <vt:lpstr>PowerPoint 프레젠테이션</vt:lpstr>
      <vt:lpstr>PowerPoint 프레젠테이션</vt:lpstr>
      <vt:lpstr>PowerPoint 프레젠테이션</vt:lpstr>
      <vt:lpstr>PowerPoint 프레젠테이션</vt:lpstr>
      <vt:lpstr>Thank you Q &amp; A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argenteuil</cp:lastModifiedBy>
  <cp:revision>621</cp:revision>
  <cp:lastPrinted>2018-01-31T09:33:50Z</cp:lastPrinted>
  <dcterms:created xsi:type="dcterms:W3CDTF">2017-12-04T05:31:37Z</dcterms:created>
  <dcterms:modified xsi:type="dcterms:W3CDTF">2018-03-27T07:09:08Z</dcterms:modified>
</cp:coreProperties>
</file>