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2" r:id="rId3"/>
    <p:sldId id="260" r:id="rId4"/>
    <p:sldId id="256" r:id="rId5"/>
    <p:sldId id="258" r:id="rId6"/>
  </p:sldIdLst>
  <p:sldSz cx="12192000" cy="6858000"/>
  <p:notesSz cx="6858000" cy="9144000"/>
  <p:embeddedFontLst>
    <p:embeddedFont>
      <p:font typeface="하나 M" panose="0202060302010102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96"/>
    <a:srgbClr val="00A8A8"/>
    <a:srgbClr val="E60146"/>
    <a:srgbClr val="FFFFFF"/>
    <a:srgbClr val="5AC8AE"/>
    <a:srgbClr val="5DCFB4"/>
    <a:srgbClr val="2D4F5E"/>
    <a:srgbClr val="467083"/>
    <a:srgbClr val="FACDB0"/>
    <a:srgbClr val="E6B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1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7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0A8F-C88C-4661-ABD6-E3B50F95E017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E90A-435B-40DA-BA28-1461FC817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1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3.wdp"/><Relationship Id="rId1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jpeg"/><Relationship Id="rId1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005746" y="1353433"/>
            <a:ext cx="4258832" cy="6025564"/>
            <a:chOff x="7933168" y="591210"/>
            <a:chExt cx="4258832" cy="590042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78570"/>
            <a:stretch/>
          </p:blipFill>
          <p:spPr>
            <a:xfrm>
              <a:off x="8006392" y="591210"/>
              <a:ext cx="4109408" cy="5748407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933168" y="1712551"/>
              <a:ext cx="4258832" cy="477907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724884" y="2482399"/>
            <a:ext cx="8593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통폐합점 대상 </a:t>
            </a:r>
            <a:endParaRPr lang="en-US" altLang="ko-KR" sz="3200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en-US" altLang="ko-KR" sz="32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en-US" altLang="ko-KR" sz="3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       </a:t>
            </a:r>
            <a:r>
              <a:rPr lang="ko-KR" altLang="en-US" sz="3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활동 손님 추정 </a:t>
            </a:r>
            <a:r>
              <a:rPr lang="ko-KR" altLang="en-US" sz="3200" b="1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이탈률</a:t>
            </a:r>
            <a:r>
              <a:rPr lang="ko-KR" altLang="en-US" sz="3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예측 알고리즘 개발</a:t>
            </a:r>
            <a:endParaRPr lang="en-US" altLang="ko-KR" sz="32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64" name="Picture 2" descr="http://www.securityjob.co.kr/dataFiles/company/21981035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85190" cy="9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815539" y="6095780"/>
            <a:ext cx="2936483" cy="50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dirty="0" err="1" smtClean="0">
                <a:latin typeface="하나 M" panose="02020603020101020101" pitchFamily="18" charset="-127"/>
                <a:ea typeface="하나 M" panose="02020603020101020101" pitchFamily="18" charset="-127"/>
              </a:rPr>
              <a:t>김한범</a:t>
            </a:r>
            <a:endParaRPr lang="en-US" altLang="ko-KR" sz="2000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>
            <a:off x="0" y="5834083"/>
            <a:ext cx="5471160" cy="1023917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5" name="직각 삼각형 14"/>
          <p:cNvSpPr/>
          <p:nvPr/>
        </p:nvSpPr>
        <p:spPr>
          <a:xfrm rot="10800000">
            <a:off x="6720840" y="2182"/>
            <a:ext cx="5471160" cy="1023917"/>
          </a:xfrm>
          <a:prstGeom prst="rtTriangle">
            <a:avLst/>
          </a:prstGeom>
          <a:solidFill>
            <a:srgbClr val="34A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75111" r="79933" b="9926"/>
          <a:stretch/>
        </p:blipFill>
        <p:spPr>
          <a:xfrm>
            <a:off x="841273" y="1807220"/>
            <a:ext cx="2002593" cy="1460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22" y="536442"/>
            <a:ext cx="484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프로젝트 설명</a:t>
            </a:r>
            <a:endParaRPr lang="en-US" altLang="ko-KR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043" y="105555"/>
            <a:ext cx="56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[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통폐합점 대상 활동 손님 </a:t>
            </a:r>
            <a:r>
              <a:rPr lang="ko-KR" altLang="en-US" dirty="0" err="1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추정이탈률</a:t>
            </a:r>
            <a:r>
              <a:rPr lang="ko-KR" altLang="en-US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 예측 알고리즘 개발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]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68959"/>
            <a:ext cx="138024" cy="35548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53976" y="111624"/>
            <a:ext cx="138024" cy="33248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1950" y="6525728"/>
            <a:ext cx="637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*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재무 관련 데이터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총판매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핵심저금리성예금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가계총운용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중소기업대출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고객 데이터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활동 관련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8055" y="6027154"/>
            <a:ext cx="26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기존 거리와 실적 기반 데이터</a:t>
            </a:r>
            <a:r>
              <a:rPr lang="ko-KR" altLang="en-US" sz="1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endParaRPr lang="en-US" altLang="ko-KR" sz="1200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33602" y="5799395"/>
            <a:ext cx="4204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머신러닝</a:t>
            </a:r>
            <a:r>
              <a:rPr lang="ko-KR" altLang="en-US" sz="1600" b="1" dirty="0">
                <a:latin typeface="하나 M" panose="02020603020101020101" pitchFamily="18" charset="-127"/>
                <a:ea typeface="하나 M" panose="02020603020101020101" pitchFamily="18" charset="-127"/>
              </a:rPr>
              <a:t> 기반의 </a:t>
            </a:r>
            <a:r>
              <a:rPr lang="ko-KR" altLang="en-US" sz="1600" b="1" dirty="0" err="1">
                <a:latin typeface="하나 M" panose="02020603020101020101" pitchFamily="18" charset="-127"/>
                <a:ea typeface="하나 M" panose="02020603020101020101" pitchFamily="18" charset="-127"/>
              </a:rPr>
              <a:t>이탈률</a:t>
            </a:r>
            <a:r>
              <a:rPr lang="ko-KR" altLang="en-US" sz="1600" b="1" dirty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평가</a:t>
            </a:r>
            <a:endParaRPr lang="en-US" altLang="ko-KR" sz="1600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  <a:p>
            <a:r>
              <a:rPr lang="en-US" altLang="ko-KR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: </a:t>
            </a:r>
            <a:r>
              <a:rPr lang="ko-KR" altLang="en-US" sz="12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이탈 요인</a:t>
            </a:r>
            <a:r>
              <a:rPr lang="ko-KR" altLang="en-US" sz="12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파악 및 예측</a:t>
            </a:r>
            <a:endParaRPr lang="en-US" altLang="ko-KR" sz="12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288012" y="4282445"/>
            <a:ext cx="2427505" cy="1855505"/>
            <a:chOff x="175090" y="1393388"/>
            <a:chExt cx="2427505" cy="185550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8" t="75111" r="79933" b="9926"/>
            <a:stretch/>
          </p:blipFill>
          <p:spPr>
            <a:xfrm>
              <a:off x="175090" y="1393388"/>
              <a:ext cx="1406715" cy="1026160"/>
            </a:xfrm>
            <a:prstGeom prst="rect">
              <a:avLst/>
            </a:prstGeom>
          </p:spPr>
        </p:pic>
        <p:pic>
          <p:nvPicPr>
            <p:cNvPr id="1030" name="Picture 6" descr="business performanc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391" y="1808689"/>
              <a:ext cx="1440204" cy="144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5782843" y="4774670"/>
            <a:ext cx="1368447" cy="1114700"/>
            <a:chOff x="3433430" y="1168052"/>
            <a:chExt cx="1368447" cy="1114700"/>
          </a:xfrm>
        </p:grpSpPr>
        <p:grpSp>
          <p:nvGrpSpPr>
            <p:cNvPr id="20" name="그룹 19"/>
            <p:cNvGrpSpPr/>
            <p:nvPr/>
          </p:nvGrpSpPr>
          <p:grpSpPr>
            <a:xfrm>
              <a:off x="3488993" y="1382885"/>
              <a:ext cx="1113592" cy="899867"/>
              <a:chOff x="3917083" y="1769308"/>
              <a:chExt cx="1113592" cy="899867"/>
            </a:xfrm>
          </p:grpSpPr>
          <p:pic>
            <p:nvPicPr>
              <p:cNvPr id="21" name="Picture 8" descr="비즈니스 아이콘 royalty-free 일러스트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85" t="86700" r="22566" b="-149"/>
              <a:stretch/>
            </p:blipFill>
            <p:spPr bwMode="auto">
              <a:xfrm>
                <a:off x="4470502" y="1986792"/>
                <a:ext cx="560173" cy="56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비즈니스 아이콘 royalty-free 일러스트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58" t="22518" r="1593" b="66904"/>
              <a:stretch/>
            </p:blipFill>
            <p:spPr bwMode="auto">
              <a:xfrm>
                <a:off x="4009018" y="1819892"/>
                <a:ext cx="560173" cy="441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 descr="비즈니스 아이콘 royalty-free 일러스트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6206" b="78360" l="85547" r="100000">
                            <a14:foregroundMark x1="92969" y1="68379" x2="88770" y2="72530"/>
                            <a14:foregroundMark x1="96582" y1="70356" x2="91699" y2="76186"/>
                            <a14:foregroundMark x1="93555" y1="73518" x2="93359" y2="76482"/>
                            <a14:foregroundMark x1="87793" y1="68972" x2="88965" y2="7183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012" t="65738" r="-197" b="20813"/>
              <a:stretch/>
            </p:blipFill>
            <p:spPr bwMode="auto">
              <a:xfrm>
                <a:off x="4351722" y="1769308"/>
                <a:ext cx="503937" cy="41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그룹 18"/>
              <p:cNvGrpSpPr/>
              <p:nvPr/>
            </p:nvGrpSpPr>
            <p:grpSpPr>
              <a:xfrm>
                <a:off x="3917083" y="2188370"/>
                <a:ext cx="585472" cy="480805"/>
                <a:chOff x="3726180" y="2013220"/>
                <a:chExt cx="713486" cy="585933"/>
              </a:xfrm>
            </p:grpSpPr>
            <p:pic>
              <p:nvPicPr>
                <p:cNvPr id="22" name="Picture 8" descr="비즈니스 아이콘 royalty-free 일러스트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23024" b="33696" l="63672" r="78516">
                              <a14:foregroundMark x1="74707" y1="25988" x2="73145" y2="30830"/>
                              <a14:foregroundMark x1="71289" y1="26877" x2="74316" y2="28656"/>
                              <a14:foregroundMark x1="73926" y1="27668" x2="75488" y2="28854"/>
                              <a14:foregroundMark x1="75098" y1="26877" x2="76074" y2="27372"/>
                              <a14:foregroundMark x1="70117" y1="30040" x2="74414" y2="30040"/>
                              <a14:foregroundMark x1="74902" y1="29743" x2="75977" y2="3043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039" t="21742" r="20776" b="64809"/>
                <a:stretch/>
              </p:blipFill>
              <p:spPr bwMode="auto">
                <a:xfrm>
                  <a:off x="3726180" y="2013220"/>
                  <a:ext cx="713486" cy="5859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직사각형 17"/>
                <p:cNvSpPr/>
                <p:nvPr/>
              </p:nvSpPr>
              <p:spPr>
                <a:xfrm>
                  <a:off x="4262076" y="2321137"/>
                  <a:ext cx="133531" cy="56306"/>
                </a:xfrm>
                <a:prstGeom prst="rect">
                  <a:avLst/>
                </a:prstGeom>
                <a:solidFill>
                  <a:srgbClr val="008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268924" y="2421461"/>
                  <a:ext cx="133531" cy="45719"/>
                </a:xfrm>
                <a:prstGeom prst="rect">
                  <a:avLst/>
                </a:prstGeom>
                <a:solidFill>
                  <a:srgbClr val="008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 rot="16200000">
                  <a:off x="4239465" y="2303989"/>
                  <a:ext cx="282338" cy="45719"/>
                </a:xfrm>
                <a:prstGeom prst="rect">
                  <a:avLst/>
                </a:prstGeom>
                <a:solidFill>
                  <a:srgbClr val="008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하나 M" panose="02020603020101020101" pitchFamily="18" charset="-127"/>
                    <a:ea typeface="하나 M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TextBox 23"/>
            <p:cNvSpPr txBox="1"/>
            <p:nvPr/>
          </p:nvSpPr>
          <p:spPr>
            <a:xfrm>
              <a:off x="3433430" y="1168052"/>
              <a:ext cx="1368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C96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* Bank  Data</a:t>
              </a:r>
              <a:endParaRPr lang="ko-KR" altLang="en-US" sz="1600" b="1" dirty="0">
                <a:solidFill>
                  <a:srgbClr val="007C96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324083" y="4227136"/>
            <a:ext cx="1811905" cy="1604493"/>
            <a:chOff x="5202556" y="1084804"/>
            <a:chExt cx="1811905" cy="1604493"/>
          </a:xfrm>
        </p:grpSpPr>
        <p:pic>
          <p:nvPicPr>
            <p:cNvPr id="1026" name="Picture 2" descr="http://www.mobileuniversity.mobi/course/image/Machine_learnin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616" y="1084804"/>
              <a:ext cx="1341496" cy="1369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202556" y="2350743"/>
              <a:ext cx="18119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9900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Machine Learning</a:t>
              </a:r>
              <a:endParaRPr lang="ko-KR" altLang="en-US" sz="1600" b="1" dirty="0">
                <a:solidFill>
                  <a:srgbClr val="FF9900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sp>
        <p:nvSpPr>
          <p:cNvPr id="35" name="십자형 34"/>
          <p:cNvSpPr/>
          <p:nvPr/>
        </p:nvSpPr>
        <p:spPr>
          <a:xfrm>
            <a:off x="4423224" y="4963212"/>
            <a:ext cx="461449" cy="448457"/>
          </a:xfrm>
          <a:prstGeom prst="plus">
            <a:avLst>
              <a:gd name="adj" fmla="val 37111"/>
            </a:avLst>
          </a:prstGeom>
          <a:solidFill>
            <a:srgbClr val="0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7868059" y="4984919"/>
            <a:ext cx="615311" cy="405042"/>
          </a:xfrm>
          <a:prstGeom prst="rightArrow">
            <a:avLst>
              <a:gd name="adj1" fmla="val 39312"/>
              <a:gd name="adj2" fmla="val 68150"/>
            </a:avLst>
          </a:prstGeom>
          <a:solidFill>
            <a:srgbClr val="0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7071" y="3897248"/>
            <a:ext cx="1546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latin typeface="하나 M" panose="02020603020101020101" pitchFamily="18" charset="-127"/>
                <a:ea typeface="하나 M" panose="02020603020101020101" pitchFamily="18" charset="-127"/>
              </a:rPr>
              <a:t>새로운 모델링</a:t>
            </a:r>
            <a:endParaRPr lang="en-US" altLang="ko-KR" sz="16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99049" y="3924803"/>
            <a:ext cx="138023" cy="252665"/>
            <a:chOff x="299568" y="1429451"/>
            <a:chExt cx="138023" cy="252665"/>
          </a:xfrm>
        </p:grpSpPr>
        <p:sp>
          <p:nvSpPr>
            <p:cNvPr id="39" name="직사각형 38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A8A8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A8A8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99049" y="1279224"/>
            <a:ext cx="1637993" cy="338554"/>
            <a:chOff x="299049" y="4192759"/>
            <a:chExt cx="1637993" cy="338554"/>
          </a:xfrm>
        </p:grpSpPr>
        <p:sp>
          <p:nvSpPr>
            <p:cNvPr id="42" name="TextBox 41"/>
            <p:cNvSpPr txBox="1"/>
            <p:nvPr/>
          </p:nvSpPr>
          <p:spPr>
            <a:xfrm>
              <a:off x="437071" y="4192759"/>
              <a:ext cx="1499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통폐합 </a:t>
              </a:r>
              <a:r>
                <a:rPr lang="en-US" altLang="ko-KR" sz="1600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ISSUE</a:t>
              </a:r>
              <a:endParaRPr lang="en-US" altLang="ko-KR" sz="16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99049" y="4220314"/>
              <a:ext cx="138023" cy="252665"/>
              <a:chOff x="299568" y="1429451"/>
              <a:chExt cx="138023" cy="252665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sp>
        <p:nvSpPr>
          <p:cNvPr id="64" name="한쪽 모서리가 둥근 사각형 63"/>
          <p:cNvSpPr/>
          <p:nvPr/>
        </p:nvSpPr>
        <p:spPr>
          <a:xfrm>
            <a:off x="1854243" y="2310639"/>
            <a:ext cx="129396" cy="153784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pic>
        <p:nvPicPr>
          <p:cNvPr id="62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809637" y="1774733"/>
            <a:ext cx="1012756" cy="93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ttps://conceptdraw.com/a1704c3/p3/preview/640/pict--bank-business---vector-stencils-library.png--diagram-flowchart-exampl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313" b="96250" l="6250" r="95625">
                        <a14:foregroundMark x1="27969" y1="46094" x2="27969" y2="88750"/>
                        <a14:foregroundMark x1="45313" y1="48906" x2="79688" y2="55156"/>
                        <a14:foregroundMark x1="68125" y1="41406" x2="72500" y2="89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802" r="-4387"/>
          <a:stretch/>
        </p:blipFill>
        <p:spPr bwMode="auto">
          <a:xfrm>
            <a:off x="1900951" y="2051331"/>
            <a:ext cx="1234396" cy="11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형 설명선 7"/>
          <p:cNvSpPr/>
          <p:nvPr/>
        </p:nvSpPr>
        <p:spPr>
          <a:xfrm>
            <a:off x="764787" y="1701409"/>
            <a:ext cx="250387" cy="243357"/>
          </a:xfrm>
          <a:prstGeom prst="wedgeEllipseCallout">
            <a:avLst>
              <a:gd name="adj1" fmla="val 35947"/>
              <a:gd name="adj2" fmla="val 58205"/>
            </a:avLst>
          </a:prstGeom>
          <a:solidFill>
            <a:srgbClr val="007C96"/>
          </a:solidFill>
          <a:ln>
            <a:solidFill>
              <a:srgbClr val="007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A</a:t>
            </a:r>
            <a:endParaRPr lang="ko-KR" altLang="en-US" sz="16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6" name="타원형 설명선 65"/>
          <p:cNvSpPr/>
          <p:nvPr/>
        </p:nvSpPr>
        <p:spPr>
          <a:xfrm>
            <a:off x="2651498" y="1926971"/>
            <a:ext cx="237218" cy="230558"/>
          </a:xfrm>
          <a:prstGeom prst="wedgeEllipseCallout">
            <a:avLst>
              <a:gd name="adj1" fmla="val -35445"/>
              <a:gd name="adj2" fmla="val 58205"/>
            </a:avLst>
          </a:prstGeom>
          <a:solidFill>
            <a:srgbClr val="007C96"/>
          </a:solidFill>
          <a:ln>
            <a:solidFill>
              <a:srgbClr val="007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B</a:t>
            </a:r>
            <a:endParaRPr lang="ko-KR" altLang="en-US" sz="16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118336" y="5984061"/>
            <a:ext cx="2697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고객 거래</a:t>
            </a:r>
            <a:r>
              <a:rPr lang="en-US" altLang="ko-KR" sz="1600" b="1" dirty="0">
                <a:latin typeface="하나 M" panose="02020603020101020101" pitchFamily="18" charset="-127"/>
                <a:ea typeface="하나 M" panose="02020603020101020101" pitchFamily="18" charset="-127"/>
              </a:rPr>
              <a:t>,</a:t>
            </a:r>
            <a:r>
              <a:rPr lang="en-US" altLang="ko-KR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 </a:t>
            </a:r>
            <a:r>
              <a:rPr lang="ko-KR" altLang="en-US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활동 관련 데이터</a:t>
            </a:r>
            <a:endParaRPr lang="en-US" altLang="ko-KR" sz="1200" b="1" dirty="0" smtClean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514963" y="-158159"/>
            <a:ext cx="5198003" cy="4957352"/>
            <a:chOff x="3514963" y="-158159"/>
            <a:chExt cx="5198003" cy="495735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3514963" y="-158159"/>
              <a:ext cx="5198003" cy="4957352"/>
              <a:chOff x="4102611" y="-249151"/>
              <a:chExt cx="5198003" cy="4957352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4343262" y="-249151"/>
                <a:ext cx="4957352" cy="4957352"/>
                <a:chOff x="3002084" y="259112"/>
                <a:chExt cx="4957352" cy="4957352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3002084" y="259112"/>
                  <a:ext cx="4957352" cy="4957352"/>
                  <a:chOff x="3002084" y="259112"/>
                  <a:chExt cx="4957352" cy="4957352"/>
                </a:xfrm>
                <a:scene3d>
                  <a:camera prst="orthographicFront">
                    <a:rot lat="3300000" lon="0" rev="0"/>
                  </a:camera>
                  <a:lightRig rig="threePt" dir="t"/>
                </a:scene3d>
              </p:grpSpPr>
              <p:sp>
                <p:nvSpPr>
                  <p:cNvPr id="104" name="원형 103"/>
                  <p:cNvSpPr/>
                  <p:nvPr/>
                </p:nvSpPr>
                <p:spPr>
                  <a:xfrm>
                    <a:off x="3002084" y="259112"/>
                    <a:ext cx="4957352" cy="4957352"/>
                  </a:xfrm>
                  <a:prstGeom prst="pie">
                    <a:avLst>
                      <a:gd name="adj1" fmla="val 20527191"/>
                      <a:gd name="adj2" fmla="val 8623780"/>
                    </a:avLst>
                  </a:prstGeom>
                  <a:solidFill>
                    <a:srgbClr val="007C96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105" name="원형 104"/>
                  <p:cNvSpPr/>
                  <p:nvPr/>
                </p:nvSpPr>
                <p:spPr>
                  <a:xfrm>
                    <a:off x="3577980" y="846871"/>
                    <a:ext cx="3796890" cy="3796890"/>
                  </a:xfrm>
                  <a:prstGeom prst="pie">
                    <a:avLst>
                      <a:gd name="adj1" fmla="val 20527191"/>
                      <a:gd name="adj2" fmla="val 8620219"/>
                    </a:avLst>
                  </a:prstGeom>
                  <a:solidFill>
                    <a:srgbClr val="007C96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  <p:sp>
                <p:nvSpPr>
                  <p:cNvPr id="106" name="원형 105"/>
                  <p:cNvSpPr/>
                  <p:nvPr/>
                </p:nvSpPr>
                <p:spPr>
                  <a:xfrm>
                    <a:off x="4158264" y="1417470"/>
                    <a:ext cx="2655614" cy="2655614"/>
                  </a:xfrm>
                  <a:prstGeom prst="pie">
                    <a:avLst>
                      <a:gd name="adj1" fmla="val 20527191"/>
                      <a:gd name="adj2" fmla="val 8648388"/>
                    </a:avLst>
                  </a:prstGeom>
                  <a:solidFill>
                    <a:srgbClr val="007C96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>
                      <a:solidFill>
                        <a:schemeClr val="tx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4629002" y="1403014"/>
                  <a:ext cx="1994934" cy="1960059"/>
                  <a:chOff x="3701284" y="1437720"/>
                  <a:chExt cx="1692877" cy="1663282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3701284" y="1437720"/>
                    <a:ext cx="1692877" cy="1663282"/>
                    <a:chOff x="3701284" y="1437720"/>
                    <a:chExt cx="1692877" cy="1663282"/>
                  </a:xfrm>
                </p:grpSpPr>
                <p:sp>
                  <p:nvSpPr>
                    <p:cNvPr id="78" name="타원형 설명선 77"/>
                    <p:cNvSpPr/>
                    <p:nvPr/>
                  </p:nvSpPr>
                  <p:spPr>
                    <a:xfrm>
                      <a:off x="3796042" y="1437720"/>
                      <a:ext cx="401051" cy="389792"/>
                    </a:xfrm>
                    <a:prstGeom prst="wedgeEllipseCallout">
                      <a:avLst>
                        <a:gd name="adj1" fmla="val 35947"/>
                        <a:gd name="adj2" fmla="val 58205"/>
                      </a:avLst>
                    </a:prstGeom>
                    <a:solidFill>
                      <a:srgbClr val="007C96"/>
                    </a:solidFill>
                    <a:ln>
                      <a:solidFill>
                        <a:srgbClr val="007C9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>
                        <a:latin typeface="하나 M" panose="02020603020101020101" pitchFamily="18" charset="-127"/>
                        <a:ea typeface="하나 M" panose="02020603020101020101" pitchFamily="18" charset="-127"/>
                      </a:endParaRPr>
                    </a:p>
                  </p:txBody>
                </p: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701284" y="1578882"/>
                      <a:ext cx="1692877" cy="1522120"/>
                      <a:chOff x="3701284" y="1578882"/>
                      <a:chExt cx="1692877" cy="1522120"/>
                    </a:xfrm>
                  </p:grpSpPr>
                  <p:grpSp>
                    <p:nvGrpSpPr>
                      <p:cNvPr id="70" name="그룹 69"/>
                      <p:cNvGrpSpPr/>
                      <p:nvPr/>
                    </p:nvGrpSpPr>
                    <p:grpSpPr>
                      <a:xfrm>
                        <a:off x="4498654" y="1578882"/>
                        <a:ext cx="895507" cy="908569"/>
                        <a:chOff x="6897568" y="1462478"/>
                        <a:chExt cx="2179320" cy="2211106"/>
                      </a:xfrm>
                    </p:grpSpPr>
                    <p:grpSp>
                      <p:nvGrpSpPr>
                        <p:cNvPr id="71" name="그룹 70"/>
                        <p:cNvGrpSpPr/>
                        <p:nvPr/>
                      </p:nvGrpSpPr>
                      <p:grpSpPr>
                        <a:xfrm>
                          <a:off x="6897568" y="1462478"/>
                          <a:ext cx="2179320" cy="2211106"/>
                          <a:chOff x="4112963" y="1161679"/>
                          <a:chExt cx="2179320" cy="2211106"/>
                        </a:xfrm>
                        <a:solidFill>
                          <a:schemeClr val="bg1"/>
                        </a:solidFill>
                      </p:grpSpPr>
                      <p:sp>
                        <p:nvSpPr>
                          <p:cNvPr id="74" name="사다리꼴 73"/>
                          <p:cNvSpPr/>
                          <p:nvPr/>
                        </p:nvSpPr>
                        <p:spPr>
                          <a:xfrm>
                            <a:off x="4112963" y="1653203"/>
                            <a:ext cx="2179320" cy="338454"/>
                          </a:xfrm>
                          <a:prstGeom prst="trapezoid">
                            <a:avLst>
                              <a:gd name="adj" fmla="val 54412"/>
                            </a:avLst>
                          </a:prstGeom>
                          <a:grpFill/>
                          <a:ln w="28575">
                            <a:solidFill>
                              <a:srgbClr val="008096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2000">
                              <a:latin typeface="하나 M" panose="02020603020101020101" pitchFamily="18" charset="-127"/>
                              <a:ea typeface="하나 M" panose="0202060302010102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75" name="직사각형 74"/>
                          <p:cNvSpPr/>
                          <p:nvPr/>
                        </p:nvSpPr>
                        <p:spPr>
                          <a:xfrm>
                            <a:off x="4304142" y="1832800"/>
                            <a:ext cx="1796962" cy="1539985"/>
                          </a:xfrm>
                          <a:prstGeom prst="rect">
                            <a:avLst/>
                          </a:prstGeom>
                          <a:grpFill/>
                          <a:ln w="28575">
                            <a:solidFill>
                              <a:srgbClr val="008096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2000">
                              <a:latin typeface="하나 M" panose="02020603020101020101" pitchFamily="18" charset="-127"/>
                              <a:ea typeface="하나 M" panose="02020603020101020101" pitchFamily="18" charset="-127"/>
                            </a:endParaRPr>
                          </a:p>
                        </p:txBody>
                      </p:sp>
                      <p:sp>
                        <p:nvSpPr>
                          <p:cNvPr id="76" name="모서리가 둥근 직사각형 75"/>
                          <p:cNvSpPr/>
                          <p:nvPr/>
                        </p:nvSpPr>
                        <p:spPr>
                          <a:xfrm>
                            <a:off x="4533579" y="1161679"/>
                            <a:ext cx="1301281" cy="856963"/>
                          </a:xfrm>
                          <a:prstGeom prst="roundRect">
                            <a:avLst>
                              <a:gd name="adj" fmla="val 6513"/>
                            </a:avLst>
                          </a:prstGeom>
                          <a:grpFill/>
                          <a:ln w="28575">
                            <a:solidFill>
                              <a:srgbClr val="008096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 sz="2000">
                              <a:latin typeface="하나 M" panose="02020603020101020101" pitchFamily="18" charset="-127"/>
                              <a:ea typeface="하나 M" panose="02020603020101020101" pitchFamily="18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72" name="사다리꼴 71"/>
                        <p:cNvSpPr/>
                        <p:nvPr/>
                      </p:nvSpPr>
                      <p:spPr>
                        <a:xfrm>
                          <a:off x="6939998" y="1991869"/>
                          <a:ext cx="2067595" cy="262027"/>
                        </a:xfrm>
                        <a:prstGeom prst="trapezoid">
                          <a:avLst>
                            <a:gd name="adj" fmla="val 54412"/>
                          </a:avLst>
                        </a:prstGeom>
                        <a:solidFill>
                          <a:schemeClr val="bg1"/>
                        </a:solidFill>
                        <a:ln w="28575">
                          <a:noFill/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ko-KR" sz="2000" smtClean="0">
                              <a:latin typeface="하나 M" panose="02020603020101020101" pitchFamily="18" charset="-127"/>
                              <a:ea typeface="하나 M" panose="02020603020101020101" pitchFamily="18" charset="-127"/>
                            </a:rPr>
                            <a:t>`</a:t>
                          </a:r>
                          <a:endParaRPr lang="ko-KR" altLang="en-US" sz="2000" dirty="0">
                            <a:latin typeface="하나 M" panose="02020603020101020101" pitchFamily="18" charset="-127"/>
                            <a:ea typeface="하나 M" panose="02020603020101020101" pitchFamily="18" charset="-127"/>
                          </a:endParaRPr>
                        </a:p>
                      </p:txBody>
                    </p:sp>
                    <p:sp>
                      <p:nvSpPr>
                        <p:cNvPr id="73" name="한쪽 모서리가 둥근 사각형 72"/>
                        <p:cNvSpPr/>
                        <p:nvPr/>
                      </p:nvSpPr>
                      <p:spPr>
                        <a:xfrm>
                          <a:off x="7228481" y="2236034"/>
                          <a:ext cx="1488441" cy="230118"/>
                        </a:xfrm>
                        <a:prstGeom prst="round1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2000">
                            <a:latin typeface="하나 M" panose="02020603020101020101" pitchFamily="18" charset="-127"/>
                            <a:ea typeface="하나 M" panose="02020603020101020101" pitchFamily="18" charset="-127"/>
                          </a:endParaRPr>
                        </a:p>
                      </p:txBody>
                    </p:sp>
                  </p:grpSp>
                  <p:pic>
                    <p:nvPicPr>
                      <p:cNvPr id="77" name="Picture 2" descr="https://conceptdraw.com/a1704c3/p3/preview/640/pict--bank-business---vector-stencils-library.png--diagram-flowchart-example.png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10" cstate="print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1">
                                <a14:imgEffect>
                                  <a14:backgroundRemoval t="5313" b="96250" l="6250" r="95625">
                                    <a14:foregroundMark x1="27969" y1="46094" x2="27969" y2="88750"/>
                                    <a14:foregroundMark x1="45313" y1="48906" x2="79688" y2="55156"/>
                                    <a14:foregroundMark x1="68125" y1="41406" x2="72500" y2="89219"/>
                                  </a14:backgroundRemoval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802" r="-4387"/>
                      <a:stretch/>
                    </p:blipFill>
                    <p:spPr bwMode="auto">
                      <a:xfrm>
                        <a:off x="3701284" y="1745497"/>
                        <a:ext cx="1472696" cy="1355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91040" y="1483596"/>
                    <a:ext cx="566765" cy="3395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b="1" dirty="0" smtClean="0">
                        <a:solidFill>
                          <a:schemeClr val="bg1"/>
                        </a:solidFill>
                        <a:latin typeface="하나 M" panose="02020603020101020101" pitchFamily="18" charset="-127"/>
                        <a:ea typeface="하나 M" panose="02020603020101020101" pitchFamily="18" charset="-127"/>
                      </a:rPr>
                      <a:t>AB</a:t>
                    </a:r>
                    <a:endParaRPr lang="ko-KR" altLang="en-US" sz="2000" b="1" dirty="0">
                      <a:solidFill>
                        <a:schemeClr val="bg1"/>
                      </a:solidFill>
                      <a:latin typeface="하나 M" panose="02020603020101020101" pitchFamily="18" charset="-127"/>
                      <a:ea typeface="하나 M" panose="02020603020101020101" pitchFamily="18" charset="-127"/>
                    </a:endParaRPr>
                  </a:p>
                </p:txBody>
              </p:sp>
            </p:grpSp>
            <p:pic>
              <p:nvPicPr>
                <p:cNvPr id="102" name="Picture 2" descr="https://feedzai.com/wp-content/uploads/2016/08/People-icons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0" b="33279" l="0" r="20000">
                              <a14:foregroundMark x1="19158" y1="65416" x2="38421" y2="99511"/>
                              <a14:foregroundMark x1="1684" y1="37684" x2="16526" y2="64600"/>
                              <a14:foregroundMark x1="7368" y1="20228" x2="16947" y2="26101"/>
                              <a14:foregroundMark x1="7789" y1="25775" x2="10211" y2="26754"/>
                              <a14:foregroundMark x1="10421" y1="11909" x2="12632" y2="15661"/>
                              <a14:foregroundMark x1="13579" y1="6362" x2="15684" y2="12561"/>
                              <a14:foregroundMark x1="5789" y1="5873" x2="9158" y2="1239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987" t="1588" r="81635" b="66046"/>
                <a:stretch/>
              </p:blipFill>
              <p:spPr bwMode="auto">
                <a:xfrm>
                  <a:off x="6290710" y="3849426"/>
                  <a:ext cx="500769" cy="540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9" name="오른쪽 화살표 108"/>
              <p:cNvSpPr/>
              <p:nvPr/>
            </p:nvSpPr>
            <p:spPr>
              <a:xfrm>
                <a:off x="4102611" y="2157529"/>
                <a:ext cx="725100" cy="477313"/>
              </a:xfrm>
              <a:prstGeom prst="rightArrow">
                <a:avLst>
                  <a:gd name="adj1" fmla="val 39312"/>
                  <a:gd name="adj2" fmla="val 68150"/>
                </a:avLst>
              </a:prstGeom>
              <a:solidFill>
                <a:srgbClr val="009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471665" y="3017019"/>
                <a:ext cx="755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3Km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306911" y="3331196"/>
                <a:ext cx="755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6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Km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154742" y="3676487"/>
                <a:ext cx="755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9</a:t>
                </a:r>
                <a:r>
                  <a:rPr lang="en-US" altLang="ko-KR" sz="2000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Km</a:t>
                </a:r>
                <a:endParaRPr lang="ko-KR" altLang="en-US" sz="20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pic>
          <p:nvPicPr>
            <p:cNvPr id="81" name="Picture 2" descr="https://feedzai.com/wp-content/uploads/2016/08/People-icons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8842" b="100000" l="19579" r="4105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3" t="66702" r="58318" b="-3168"/>
            <a:stretch/>
          </p:blipFill>
          <p:spPr bwMode="auto">
            <a:xfrm>
              <a:off x="6855543" y="2436093"/>
              <a:ext cx="554737" cy="633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" name="Picture 2" descr="https://feedzai.com/wp-content/uploads/2016/08/People-icons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7" t="34279" r="20517" b="34276"/>
          <a:stretch/>
        </p:blipFill>
        <p:spPr bwMode="auto">
          <a:xfrm>
            <a:off x="7416510" y="2644492"/>
            <a:ext cx="514559" cy="562056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8694482" y="3191217"/>
            <a:ext cx="320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거리 외의 요인으로 이탈할 가능성 존재</a:t>
            </a:r>
            <a:r>
              <a: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!</a:t>
            </a:r>
            <a:endParaRPr lang="ko-KR" altLang="en-US" sz="1400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8166083" y="1526671"/>
            <a:ext cx="1155132" cy="1439069"/>
            <a:chOff x="9230958" y="2078282"/>
            <a:chExt cx="728714" cy="856205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9249261" y="2140788"/>
              <a:ext cx="691661" cy="793699"/>
            </a:xfrm>
            <a:prstGeom prst="roundRect">
              <a:avLst/>
            </a:prstGeom>
            <a:noFill/>
            <a:ln>
              <a:solidFill>
                <a:srgbClr val="007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9230958" y="2078282"/>
              <a:ext cx="728714" cy="794224"/>
              <a:chOff x="8651285" y="1536772"/>
              <a:chExt cx="728714" cy="794224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8651285" y="1536772"/>
                <a:ext cx="728714" cy="201818"/>
              </a:xfrm>
              <a:prstGeom prst="roundRect">
                <a:avLst/>
              </a:prstGeom>
              <a:solidFill>
                <a:srgbClr val="007C96"/>
              </a:solidFill>
              <a:ln>
                <a:solidFill>
                  <a:srgbClr val="007C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ln w="6350">
                      <a:solidFill>
                        <a:schemeClr val="bg1"/>
                      </a:solidFill>
                    </a:ln>
                    <a:solidFill>
                      <a:srgbClr val="E60146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Churn</a:t>
                </a:r>
                <a:endParaRPr lang="ko-KR" altLang="en-US" sz="2400" b="1" dirty="0">
                  <a:ln w="6350">
                    <a:solidFill>
                      <a:schemeClr val="bg1"/>
                    </a:solidFill>
                  </a:ln>
                  <a:solidFill>
                    <a:srgbClr val="E60146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pic>
            <p:nvPicPr>
              <p:cNvPr id="1028" name="Picture 4" descr="https://feedzai.com/wp-content/uploads/2016/08/People-icons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54" r="40583" b="67259"/>
              <a:stretch/>
            </p:blipFill>
            <p:spPr bwMode="auto">
              <a:xfrm>
                <a:off x="8711691" y="1701409"/>
                <a:ext cx="562143" cy="629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445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3" y="536442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활용 방안</a:t>
            </a:r>
            <a:endParaRPr lang="en-US" altLang="ko-KR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043" y="105555"/>
            <a:ext cx="56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통폐합점 대상 활동 손님 추정이탈률 예측 알고리즘 개발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]</a:t>
            </a:r>
            <a:endParaRPr lang="en-US" altLang="ko-KR">
              <a:solidFill>
                <a:schemeClr val="bg2">
                  <a:lumMod val="9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68959"/>
            <a:ext cx="138024" cy="35548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53976" y="111624"/>
            <a:ext cx="138024" cy="33248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80728" y="1674736"/>
            <a:ext cx="4971924" cy="4242556"/>
            <a:chOff x="484909" y="1670520"/>
            <a:chExt cx="4971924" cy="4242556"/>
          </a:xfrm>
        </p:grpSpPr>
        <p:sp>
          <p:nvSpPr>
            <p:cNvPr id="38" name="TextBox 37"/>
            <p:cNvSpPr txBox="1"/>
            <p:nvPr/>
          </p:nvSpPr>
          <p:spPr>
            <a:xfrm>
              <a:off x="1224053" y="1670520"/>
              <a:ext cx="168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성과 관리 반영</a:t>
              </a:r>
              <a:endParaRPr lang="en-US" altLang="ko-KR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1086030" y="1698075"/>
              <a:ext cx="138023" cy="252665"/>
              <a:chOff x="299568" y="1429451"/>
              <a:chExt cx="138023" cy="252665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pic>
          <p:nvPicPr>
            <p:cNvPr id="2052" name="Picture 4" descr="https://www.stargarden.com/portals/1/Images/performancemanagemen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09" y="1990927"/>
              <a:ext cx="4971924" cy="2876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1223534" y="5266745"/>
              <a:ext cx="36948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통폐합 이탈 모형의 주요 요인 발굴</a:t>
              </a:r>
              <a:endPara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endPara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12174" y="1674736"/>
            <a:ext cx="4973782" cy="4242556"/>
            <a:chOff x="6331527" y="1670520"/>
            <a:chExt cx="4973782" cy="4242556"/>
          </a:xfrm>
        </p:grpSpPr>
        <p:sp>
          <p:nvSpPr>
            <p:cNvPr id="48" name="직사각형 47"/>
            <p:cNvSpPr/>
            <p:nvPr/>
          </p:nvSpPr>
          <p:spPr>
            <a:xfrm>
              <a:off x="6331527" y="5266745"/>
              <a:ext cx="4046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이탈 고객 사전 예측</a:t>
              </a:r>
              <a:endParaRPr lang="en-US" altLang="ko-KR" b="1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r>
                <a:rPr lang="ko-KR" altLang="en-US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이탈 방지를 위한 마케팅 활동에 활용</a:t>
              </a:r>
              <a:endPara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506043" y="2244075"/>
              <a:ext cx="4799266" cy="3022670"/>
              <a:chOff x="6387064" y="1369004"/>
              <a:chExt cx="3359844" cy="2312145"/>
            </a:xfrm>
          </p:grpSpPr>
          <p:sp>
            <p:nvSpPr>
              <p:cNvPr id="17" name="위쪽 화살표 16"/>
              <p:cNvSpPr/>
              <p:nvPr/>
            </p:nvSpPr>
            <p:spPr>
              <a:xfrm>
                <a:off x="7976619" y="1369004"/>
                <a:ext cx="1365502" cy="1472206"/>
              </a:xfrm>
              <a:prstGeom prst="upArrow">
                <a:avLst>
                  <a:gd name="adj1" fmla="val 44665"/>
                  <a:gd name="adj2" fmla="val 50667"/>
                </a:avLst>
              </a:prstGeom>
              <a:solidFill>
                <a:srgbClr val="34A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pic>
            <p:nvPicPr>
              <p:cNvPr id="18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543" t="34115" r="20492" b="32345"/>
              <a:stretch/>
            </p:blipFill>
            <p:spPr bwMode="auto">
              <a:xfrm>
                <a:off x="6540490" y="2118904"/>
                <a:ext cx="1101594" cy="1257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customer icon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10" t="66687" r="19856" b="-227"/>
              <a:stretch/>
            </p:blipFill>
            <p:spPr bwMode="auto">
              <a:xfrm>
                <a:off x="8058469" y="2057398"/>
                <a:ext cx="1186934" cy="1257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387064" y="3280597"/>
                <a:ext cx="1832717" cy="400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3B3838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RETAIN EXISTING CUSTOMER</a:t>
                </a:r>
                <a:endParaRPr lang="ko-KR" altLang="en-US" sz="1200" dirty="0">
                  <a:solidFill>
                    <a:srgbClr val="3B383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058469" y="3262505"/>
                <a:ext cx="1688439" cy="24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rgbClr val="3B3838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ACQUIRE NEW CUSTOMER</a:t>
                </a:r>
                <a:endParaRPr lang="ko-KR" altLang="en-US" sz="1200" dirty="0">
                  <a:solidFill>
                    <a:srgbClr val="3B383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143589" y="1582765"/>
                <a:ext cx="1016694" cy="64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COST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400 – 500%</a:t>
                </a:r>
              </a:p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  <a:latin typeface="하나 M" panose="02020603020101020101" pitchFamily="18" charset="-127"/>
                    <a:ea typeface="하나 M" panose="02020603020101020101" pitchFamily="18" charset="-127"/>
                  </a:rPr>
                  <a:t>MORE</a:t>
                </a:r>
                <a:endParaRPr lang="ko-KR" altLang="en-US" sz="1400" dirty="0">
                  <a:solidFill>
                    <a:schemeClr val="bg1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831399" y="1670520"/>
              <a:ext cx="168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마케팅에 활용</a:t>
              </a:r>
              <a:endParaRPr lang="en-US" altLang="ko-KR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693376" y="1698075"/>
              <a:ext cx="138023" cy="252665"/>
              <a:chOff x="299568" y="1429451"/>
              <a:chExt cx="138023" cy="252665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7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506043" y="105555"/>
            <a:ext cx="56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통폐합점 대상 활동 손님 추정이탈률 예측 알고리즘 개발</a:t>
            </a:r>
            <a:r>
              <a:rPr lang="en-US" altLang="ko-KR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]</a:t>
            </a:r>
            <a:endParaRPr lang="en-US" altLang="ko-KR">
              <a:solidFill>
                <a:schemeClr val="bg2">
                  <a:lumMod val="9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2053976" y="111624"/>
            <a:ext cx="138024" cy="33248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023" y="536442"/>
            <a:ext cx="377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Project Work Flow</a:t>
            </a:r>
            <a:endParaRPr lang="en-US" altLang="ko-KR" sz="28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568959"/>
            <a:ext cx="138024" cy="355487"/>
          </a:xfrm>
          <a:prstGeom prst="rect">
            <a:avLst/>
          </a:prstGeom>
          <a:solidFill>
            <a:srgbClr val="00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071" y="1326851"/>
            <a:ext cx="120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하나 M" panose="02020603020101020101" pitchFamily="18" charset="-127"/>
                <a:ea typeface="하나 M" panose="02020603020101020101" pitchFamily="18" charset="-127"/>
              </a:rPr>
              <a:t>전체 과정</a:t>
            </a:r>
            <a:endParaRPr lang="en-US" altLang="ko-KR" sz="1600" b="1" dirty="0"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99049" y="1354406"/>
            <a:ext cx="138023" cy="252665"/>
            <a:chOff x="299568" y="1429451"/>
            <a:chExt cx="138023" cy="252665"/>
          </a:xfrm>
        </p:grpSpPr>
        <p:sp>
          <p:nvSpPr>
            <p:cNvPr id="11" name="직사각형 10"/>
            <p:cNvSpPr/>
            <p:nvPr/>
          </p:nvSpPr>
          <p:spPr>
            <a:xfrm>
              <a:off x="299568" y="1532236"/>
              <a:ext cx="138023" cy="149880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A8A8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0086" y="1429451"/>
              <a:ext cx="136986" cy="64770"/>
            </a:xfrm>
            <a:prstGeom prst="rect">
              <a:avLst/>
            </a:prstGeom>
            <a:solidFill>
              <a:srgbClr val="E60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00A8A8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6553" y="5218697"/>
            <a:ext cx="9975011" cy="1303288"/>
            <a:chOff x="299049" y="4869516"/>
            <a:chExt cx="9975011" cy="1303288"/>
          </a:xfrm>
        </p:grpSpPr>
        <p:sp>
          <p:nvSpPr>
            <p:cNvPr id="25" name="TextBox 24"/>
            <p:cNvSpPr txBox="1"/>
            <p:nvPr/>
          </p:nvSpPr>
          <p:spPr>
            <a:xfrm>
              <a:off x="781264" y="5218697"/>
              <a:ext cx="94927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샘플링 기법 </a:t>
              </a:r>
              <a:r>
                <a:rPr lang="en-US" altLang="ko-KR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: Imbalanced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머신러닝</a:t>
              </a: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알고리즘 특성 </a:t>
              </a:r>
              <a:r>
                <a:rPr lang="en-US" altLang="ko-KR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: </a:t>
              </a: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예측과 해석의 균형  </a:t>
              </a:r>
              <a:endPara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평가 지표 </a:t>
              </a:r>
              <a:r>
                <a:rPr lang="en-US" altLang="ko-KR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: F-1 </a:t>
              </a:r>
              <a:r>
                <a:rPr lang="en-US" altLang="ko-KR" sz="1400" dirty="0" err="1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Mesure</a:t>
              </a:r>
              <a:r>
                <a:rPr lang="en-US" altLang="ko-KR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기반</a:t>
              </a:r>
              <a:endParaRPr lang="en-US" altLang="ko-KR" sz="1400" dirty="0" smtClean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모델 선택의 기준 </a:t>
              </a:r>
              <a:r>
                <a:rPr lang="en-US" altLang="ko-KR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: </a:t>
              </a: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실제 </a:t>
              </a:r>
              <a:r>
                <a:rPr lang="ko-KR" altLang="en-US" sz="1400" dirty="0" err="1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현업자와</a:t>
              </a:r>
              <a:r>
                <a:rPr lang="ko-KR" altLang="en-US" sz="1400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미팅을 통해 기준 결정</a:t>
              </a:r>
              <a:endParaRPr lang="ko-KR" altLang="en-US" sz="1400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071" y="4869516"/>
              <a:ext cx="1414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주요 고려사항</a:t>
              </a:r>
              <a:endParaRPr lang="en-US" altLang="ko-KR" sz="16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99049" y="4897071"/>
              <a:ext cx="138023" cy="252665"/>
              <a:chOff x="299568" y="1429451"/>
              <a:chExt cx="138023" cy="25266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99568" y="1532236"/>
                <a:ext cx="138023" cy="149880"/>
              </a:xfrm>
              <a:prstGeom prst="rect">
                <a:avLst/>
              </a:prstGeom>
              <a:solidFill>
                <a:srgbClr val="00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0086" y="1429451"/>
                <a:ext cx="136986" cy="64770"/>
              </a:xfrm>
              <a:prstGeom prst="rect">
                <a:avLst/>
              </a:prstGeom>
              <a:solidFill>
                <a:srgbClr val="E60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rgbClr val="00A8A8"/>
                  </a:solidFill>
                  <a:latin typeface="하나 M" panose="02020603020101020101" pitchFamily="18" charset="-127"/>
                  <a:ea typeface="하나 M" panose="02020603020101020101" pitchFamily="18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4" y="1457191"/>
            <a:ext cx="10593318" cy="3631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6043" y="105555"/>
            <a:ext cx="568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[</a:t>
            </a:r>
            <a:r>
              <a:rPr lang="ko-KR" altLang="en-US" sz="160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통폐합점 대상 활동 손님 추정이탈률 예측 알고리즘 개발</a:t>
            </a:r>
            <a:r>
              <a:rPr lang="en-US" altLang="ko-KR" sz="1600" smtClean="0">
                <a:solidFill>
                  <a:schemeClr val="bg2">
                    <a:lumMod val="90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</a:rPr>
              <a:t>]</a:t>
            </a:r>
            <a:endParaRPr lang="en-US" altLang="ko-KR" sz="1600">
              <a:solidFill>
                <a:schemeClr val="bg2">
                  <a:lumMod val="90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053976" y="111624"/>
            <a:ext cx="138024" cy="33248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8A8"/>
              </a:solidFill>
              <a:latin typeface="하나 M" panose="02020603020101020101" pitchFamily="18" charset="-127"/>
              <a:ea typeface="하나 M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536442"/>
            <a:ext cx="12053976" cy="6169604"/>
            <a:chOff x="0" y="536442"/>
            <a:chExt cx="11509318" cy="5745488"/>
          </a:xfrm>
        </p:grpSpPr>
        <p:sp>
          <p:nvSpPr>
            <p:cNvPr id="14" name="TextBox 13"/>
            <p:cNvSpPr txBox="1"/>
            <p:nvPr/>
          </p:nvSpPr>
          <p:spPr>
            <a:xfrm>
              <a:off x="377692" y="5937987"/>
              <a:ext cx="11131626" cy="34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1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월 </a:t>
              </a: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19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일</a:t>
              </a: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(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금</a:t>
              </a: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)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중간 발표일 까지 </a:t>
              </a:r>
              <a:r>
                <a:rPr lang="ko-KR" altLang="en-US" b="1" u="sng" dirty="0" smtClean="0">
                  <a:solidFill>
                    <a:srgbClr val="007C96"/>
                  </a:solidFill>
                  <a:latin typeface="하나 M" panose="02020603020101020101" pitchFamily="18" charset="-127"/>
                  <a:ea typeface="하나 M" panose="02020603020101020101" pitchFamily="18" charset="-127"/>
                </a:rPr>
                <a:t>프로젝트 완료를 목표로 진행</a:t>
              </a: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, 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이후 피드백 보완 및 프로젝트 </a:t>
              </a:r>
              <a:r>
                <a:rPr lang="en-US" altLang="ko-KR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Develop</a:t>
              </a:r>
              <a:r>
                <a:rPr lang="ko-KR" altLang="en-US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endParaRPr lang="ko-KR" altLang="en-US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023" y="536442"/>
              <a:ext cx="3779520" cy="48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Project Road map</a:t>
              </a:r>
              <a:r>
                <a:rPr lang="ko-KR" altLang="en-US" sz="2400" b="1" dirty="0" smtClean="0">
                  <a:latin typeface="하나 M" panose="02020603020101020101" pitchFamily="18" charset="-127"/>
                  <a:ea typeface="하나 M" panose="02020603020101020101" pitchFamily="18" charset="-127"/>
                </a:rPr>
                <a:t> </a:t>
              </a:r>
              <a:endParaRPr lang="en-US" altLang="ko-KR" sz="2400" b="1" dirty="0"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568959"/>
              <a:ext cx="138024" cy="355487"/>
            </a:xfrm>
            <a:prstGeom prst="rect">
              <a:avLst/>
            </a:prstGeom>
            <a:solidFill>
              <a:srgbClr val="00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8A8"/>
                </a:solidFill>
                <a:latin typeface="하나 M" panose="02020603020101020101" pitchFamily="18" charset="-127"/>
                <a:ea typeface="하나 M" panose="02020603020101020101" pitchFamily="18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2" y="1118279"/>
            <a:ext cx="11149426" cy="48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211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하나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argenteuil</cp:lastModifiedBy>
  <cp:revision>79</cp:revision>
  <dcterms:created xsi:type="dcterms:W3CDTF">2017-12-04T05:31:37Z</dcterms:created>
  <dcterms:modified xsi:type="dcterms:W3CDTF">2018-03-27T07:09:45Z</dcterms:modified>
</cp:coreProperties>
</file>