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3">
  <p:sldMasterIdLst>
    <p:sldMasterId id="2147483666" r:id="rId5"/>
    <p:sldMasterId id="2147483991" r:id="rId6"/>
    <p:sldMasterId id="2147484058" r:id="rId7"/>
    <p:sldMasterId id="2147484062" r:id="rId8"/>
    <p:sldMasterId id="2147484068" r:id="rId9"/>
    <p:sldMasterId id="2147484075" r:id="rId10"/>
    <p:sldMasterId id="2147484089" r:id="rId11"/>
  </p:sldMasterIdLst>
  <p:notesMasterIdLst>
    <p:notesMasterId r:id="rId40"/>
  </p:notesMasterIdLst>
  <p:handoutMasterIdLst>
    <p:handoutMasterId r:id="rId41"/>
  </p:handoutMasterIdLst>
  <p:sldIdLst>
    <p:sldId id="1280" r:id="rId12"/>
    <p:sldId id="2147375326" r:id="rId13"/>
    <p:sldId id="2147375327" r:id="rId14"/>
    <p:sldId id="2147375306" r:id="rId15"/>
    <p:sldId id="2147375305" r:id="rId16"/>
    <p:sldId id="2147375308" r:id="rId17"/>
    <p:sldId id="2147375312" r:id="rId18"/>
    <p:sldId id="2147375320" r:id="rId19"/>
    <p:sldId id="2147375311" r:id="rId20"/>
    <p:sldId id="2147375321" r:id="rId21"/>
    <p:sldId id="544" r:id="rId22"/>
    <p:sldId id="2147375323" r:id="rId23"/>
    <p:sldId id="2147375313" r:id="rId24"/>
    <p:sldId id="2147375322" r:id="rId25"/>
    <p:sldId id="2147375314" r:id="rId26"/>
    <p:sldId id="2147375316" r:id="rId27"/>
    <p:sldId id="2147375324" r:id="rId28"/>
    <p:sldId id="2147375317" r:id="rId29"/>
    <p:sldId id="6787" r:id="rId30"/>
    <p:sldId id="887" r:id="rId31"/>
    <p:sldId id="888" r:id="rId32"/>
    <p:sldId id="2147375307" r:id="rId33"/>
    <p:sldId id="2147375309" r:id="rId34"/>
    <p:sldId id="2147375310" r:id="rId35"/>
    <p:sldId id="2147375325" r:id="rId36"/>
    <p:sldId id="644" r:id="rId37"/>
    <p:sldId id="645" r:id="rId38"/>
    <p:sldId id="2147375319" r:id="rId39"/>
  </p:sldIdLst>
  <p:sldSz cx="12192000" cy="6858000"/>
  <p:notesSz cx="6797675" cy="9872663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Tahoma" panose="020B0604030504040204" pitchFamily="34" charset="0"/>
      <p:regular r:id="rId46"/>
      <p:bold r:id="rId47"/>
    </p:embeddedFont>
    <p:embeddedFont>
      <p:font typeface="TH Sarabun New" panose="020B0500040200020003" pitchFamily="34" charset="-34"/>
      <p:regular r:id="rId48"/>
      <p:bold r:id="rId49"/>
      <p:italic r:id="rId50"/>
      <p:boldItalic r:id="rId51"/>
    </p:embeddedFont>
    <p:embeddedFont>
      <p:font typeface="TH SarabunPSK" panose="020B0500040200020003" pitchFamily="34" charset="-34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hansa Vinmoon" initials="SV" lastIdx="1" clrIdx="0">
    <p:extLst>
      <p:ext uri="{19B8F6BF-5375-455C-9EA6-DF929625EA0E}">
        <p15:presenceInfo xmlns:p15="http://schemas.microsoft.com/office/powerpoint/2012/main" userId="S-1-5-21-2475498187-3902315210-4010161024-1741" providerId="AD"/>
      </p:ext>
    </p:extLst>
  </p:cmAuthor>
  <p:cmAuthor id="2" name="Panapat Prasanboonlert" initials="PP" lastIdx="1" clrIdx="1">
    <p:extLst>
      <p:ext uri="{19B8F6BF-5375-455C-9EA6-DF929625EA0E}">
        <p15:presenceInfo xmlns:p15="http://schemas.microsoft.com/office/powerpoint/2012/main" userId="S-1-5-21-2475498187-3902315210-4010161024-407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0000FF"/>
    <a:srgbClr val="FF99CC"/>
    <a:srgbClr val="FFCCCC"/>
    <a:srgbClr val="CCECFF"/>
    <a:srgbClr val="FF6666"/>
    <a:srgbClr val="024DA1"/>
    <a:srgbClr val="FFFFCC"/>
    <a:srgbClr val="4472C4"/>
    <a:srgbClr val="FF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332" autoAdjust="0"/>
  </p:normalViewPr>
  <p:slideViewPr>
    <p:cSldViewPr snapToGrid="0">
      <p:cViewPr varScale="1">
        <p:scale>
          <a:sx n="57" d="100"/>
          <a:sy n="57" d="100"/>
        </p:scale>
        <p:origin x="9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7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commentAuthors" Target="commentAuthors.xml"/><Relationship Id="rId8" Type="http://schemas.openxmlformats.org/officeDocument/2006/relationships/slideMaster" Target="slideMasters/slideMaster4.xml"/><Relationship Id="rId51" Type="http://schemas.openxmlformats.org/officeDocument/2006/relationships/font" Target="fonts/font10.fntdata"/><Relationship Id="rId3" Type="http://schemas.openxmlformats.org/officeDocument/2006/relationships/customXml" Target="../customXml/item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font" Target="fonts/font5.fntdata"/><Relationship Id="rId59" Type="http://schemas.openxmlformats.org/officeDocument/2006/relationships/theme" Target="theme/theme1.xml"/><Relationship Id="rId20" Type="http://schemas.openxmlformats.org/officeDocument/2006/relationships/slide" Target="slides/slide9.xml"/><Relationship Id="rId41" Type="http://schemas.openxmlformats.org/officeDocument/2006/relationships/handoutMaster" Target="handoutMasters/handoutMaster1.xml"/><Relationship Id="rId54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font" Target="fonts/font8.fntdata"/><Relationship Id="rId57" Type="http://schemas.openxmlformats.org/officeDocument/2006/relationships/presProps" Target="presProps.xml"/><Relationship Id="rId10" Type="http://schemas.openxmlformats.org/officeDocument/2006/relationships/slideMaster" Target="slideMasters/slideMaster6.xml"/><Relationship Id="rId31" Type="http://schemas.openxmlformats.org/officeDocument/2006/relationships/slide" Target="slides/slide2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E74B11-F6EF-4E73-83DA-8C40CC051018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A6951F5C-9396-415E-8F71-8624CD9CFA9B}">
      <dgm:prSet phldrT="[Text]" custT="1"/>
      <dgm:spPr/>
      <dgm:t>
        <a:bodyPr/>
        <a:lstStyle/>
        <a:p>
          <a:r>
            <a:rPr lang="th-TH" sz="3200" b="1" i="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ความเป็นมา</a:t>
          </a:r>
          <a:endParaRPr lang="en-US" sz="3200" b="1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75F3EAE8-D524-4E87-8C3F-B821EAB46A61}" type="parTrans" cxnId="{7E9FBAF5-7937-43CC-B900-3A5D450E3BB3}">
      <dgm:prSet/>
      <dgm:spPr/>
      <dgm:t>
        <a:bodyPr/>
        <a:lstStyle/>
        <a:p>
          <a:endParaRPr lang="en-US" sz="3200" b="1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25B0031F-C665-4639-8A2D-5B7D443AE910}" type="sibTrans" cxnId="{7E9FBAF5-7937-43CC-B900-3A5D450E3BB3}">
      <dgm:prSet/>
      <dgm:spPr/>
      <dgm:t>
        <a:bodyPr/>
        <a:lstStyle/>
        <a:p>
          <a:endParaRPr lang="en-US" sz="3200" b="1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5F64C668-4C53-475E-AB00-F15601E2E1BB}">
      <dgm:prSet phldrT="[Text]" custT="1"/>
      <dgm:spPr/>
      <dgm:t>
        <a:bodyPr/>
        <a:lstStyle/>
        <a:p>
          <a:r>
            <a:rPr lang="en-US" sz="3200" b="1" i="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Credit Rating</a:t>
          </a:r>
          <a:r>
            <a:rPr lang="th-TH" sz="3200" b="1" i="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 </a:t>
          </a:r>
          <a:r>
            <a:rPr lang="en-US" sz="3200" b="1" i="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Model</a:t>
          </a:r>
          <a:endParaRPr lang="en-US" sz="3200" b="1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832FE2E6-17FE-40A9-A8D0-13AB4C3AE43F}" type="parTrans" cxnId="{BCC32030-42D9-4F4E-BD66-36C18F2289C8}">
      <dgm:prSet/>
      <dgm:spPr/>
      <dgm:t>
        <a:bodyPr/>
        <a:lstStyle/>
        <a:p>
          <a:endParaRPr lang="en-US" sz="3200" b="1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4158D3C6-209C-486A-8821-35C4A0600CC6}" type="sibTrans" cxnId="{BCC32030-42D9-4F4E-BD66-36C18F2289C8}">
      <dgm:prSet/>
      <dgm:spPr/>
      <dgm:t>
        <a:bodyPr/>
        <a:lstStyle/>
        <a:p>
          <a:endParaRPr lang="en-US" sz="3200" b="1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15E69498-DA4E-4695-8450-F10B6A2F785A}">
      <dgm:prSet phldrT="[Text]" custT="1"/>
      <dgm:spPr/>
      <dgm:t>
        <a:bodyPr/>
        <a:lstStyle/>
        <a:p>
          <a:r>
            <a:rPr lang="th-TH" sz="3200" b="1" i="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การปรับปรุงปัจจัย</a:t>
          </a:r>
          <a:r>
            <a:rPr lang="th-TH" sz="32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ที่ใช้ใน </a:t>
          </a:r>
          <a:r>
            <a:rPr lang="en-US" sz="32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Credit Rating Model</a:t>
          </a:r>
          <a:r>
            <a:rPr lang="th-TH" sz="32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 </a:t>
          </a:r>
          <a:endParaRPr lang="en-US" sz="3200" b="1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2FAF5CAB-5E6E-47C6-B234-69B71FB81422}" type="parTrans" cxnId="{DCB00C61-BB70-47B1-AE7F-9A397F92D33F}">
      <dgm:prSet/>
      <dgm:spPr/>
      <dgm:t>
        <a:bodyPr/>
        <a:lstStyle/>
        <a:p>
          <a:endParaRPr lang="en-US" sz="3200" b="1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67324761-9C29-4E43-894D-F664DE650C60}" type="sibTrans" cxnId="{DCB00C61-BB70-47B1-AE7F-9A397F92D33F}">
      <dgm:prSet/>
      <dgm:spPr/>
      <dgm:t>
        <a:bodyPr/>
        <a:lstStyle/>
        <a:p>
          <a:endParaRPr lang="en-US" sz="3200" b="1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AFB725F5-3A29-46E5-B584-AFE3192501E3}">
      <dgm:prSet phldrT="[Text]" custT="1"/>
      <dgm:spPr/>
      <dgm:t>
        <a:bodyPr/>
        <a:lstStyle/>
        <a:p>
          <a:r>
            <a:rPr lang="en-US" sz="3200" b="1" i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Master Scale</a:t>
          </a:r>
          <a:endParaRPr lang="en-US" sz="3200" b="1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3CCCF1A6-41D6-4646-BA7C-3DCD6AA96053}" type="parTrans" cxnId="{757EB64C-389D-40FC-B14D-AD9124C7D2BF}">
      <dgm:prSet/>
      <dgm:spPr/>
      <dgm:t>
        <a:bodyPr/>
        <a:lstStyle/>
        <a:p>
          <a:endParaRPr lang="en-US" sz="3200" b="1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5BDB82FF-C591-4087-B38A-D2E4463349A0}" type="sibTrans" cxnId="{757EB64C-389D-40FC-B14D-AD9124C7D2BF}">
      <dgm:prSet/>
      <dgm:spPr/>
      <dgm:t>
        <a:bodyPr/>
        <a:lstStyle/>
        <a:p>
          <a:endParaRPr lang="en-US" sz="3200" b="1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002DDFE-32EF-45E7-9890-D19393E13FB1}">
      <dgm:prSet phldrT="[Text]" custT="1"/>
      <dgm:spPr/>
      <dgm:t>
        <a:bodyPr/>
        <a:lstStyle/>
        <a:p>
          <a:r>
            <a:rPr lang="th-TH" sz="3200" b="1" i="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การแสดงผลในบันทึกอนุมัติ และการเปรียบเทียบ </a:t>
          </a:r>
          <a:r>
            <a:rPr lang="en-US" sz="3200" b="1" i="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Credit Rating</a:t>
          </a:r>
          <a:endParaRPr lang="en-US" sz="3200" b="1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79EF8F41-11DB-4F34-A63F-0A4252C9535B}" type="parTrans" cxnId="{63AD67E8-0CCF-40D5-9F73-104181B3B317}">
      <dgm:prSet/>
      <dgm:spPr/>
      <dgm:t>
        <a:bodyPr/>
        <a:lstStyle/>
        <a:p>
          <a:endParaRPr lang="en-US" sz="3200" b="1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EBA3F18C-1EA9-4D2F-B463-B6670D5B6D4E}" type="sibTrans" cxnId="{63AD67E8-0CCF-40D5-9F73-104181B3B317}">
      <dgm:prSet/>
      <dgm:spPr/>
      <dgm:t>
        <a:bodyPr/>
        <a:lstStyle/>
        <a:p>
          <a:endParaRPr lang="en-US" sz="3200" b="1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A59445C1-878F-42DF-9FE8-0DFF7D6A768D}" type="pres">
      <dgm:prSet presAssocID="{8DE74B11-F6EF-4E73-83DA-8C40CC051018}" presName="Name0" presStyleCnt="0">
        <dgm:presLayoutVars>
          <dgm:chMax val="7"/>
          <dgm:chPref val="7"/>
          <dgm:dir/>
        </dgm:presLayoutVars>
      </dgm:prSet>
      <dgm:spPr/>
    </dgm:pt>
    <dgm:pt modelId="{5C419D20-EFCC-4E05-82FE-43766D9A0628}" type="pres">
      <dgm:prSet presAssocID="{8DE74B11-F6EF-4E73-83DA-8C40CC051018}" presName="Name1" presStyleCnt="0"/>
      <dgm:spPr/>
    </dgm:pt>
    <dgm:pt modelId="{7824137C-F731-48DF-BC05-0710B60ACEFE}" type="pres">
      <dgm:prSet presAssocID="{8DE74B11-F6EF-4E73-83DA-8C40CC051018}" presName="cycle" presStyleCnt="0"/>
      <dgm:spPr/>
    </dgm:pt>
    <dgm:pt modelId="{E608DD06-1F94-4FDB-86C6-DCEBBC4968F7}" type="pres">
      <dgm:prSet presAssocID="{8DE74B11-F6EF-4E73-83DA-8C40CC051018}" presName="srcNode" presStyleLbl="node1" presStyleIdx="0" presStyleCnt="5"/>
      <dgm:spPr/>
    </dgm:pt>
    <dgm:pt modelId="{DB4705E2-9622-4901-96A9-F8B6D670AEB4}" type="pres">
      <dgm:prSet presAssocID="{8DE74B11-F6EF-4E73-83DA-8C40CC051018}" presName="conn" presStyleLbl="parChTrans1D2" presStyleIdx="0" presStyleCnt="1"/>
      <dgm:spPr/>
    </dgm:pt>
    <dgm:pt modelId="{859FE2CD-EF55-4EB5-A89F-C0342E1E34C3}" type="pres">
      <dgm:prSet presAssocID="{8DE74B11-F6EF-4E73-83DA-8C40CC051018}" presName="extraNode" presStyleLbl="node1" presStyleIdx="0" presStyleCnt="5"/>
      <dgm:spPr/>
    </dgm:pt>
    <dgm:pt modelId="{A2CEAD48-74AD-4E66-8730-CD401087ECA5}" type="pres">
      <dgm:prSet presAssocID="{8DE74B11-F6EF-4E73-83DA-8C40CC051018}" presName="dstNode" presStyleLbl="node1" presStyleIdx="0" presStyleCnt="5"/>
      <dgm:spPr/>
    </dgm:pt>
    <dgm:pt modelId="{3A33F61E-0235-4A2E-B437-6F9B2AB3778A}" type="pres">
      <dgm:prSet presAssocID="{A6951F5C-9396-415E-8F71-8624CD9CFA9B}" presName="text_1" presStyleLbl="node1" presStyleIdx="0" presStyleCnt="5">
        <dgm:presLayoutVars>
          <dgm:bulletEnabled val="1"/>
        </dgm:presLayoutVars>
      </dgm:prSet>
      <dgm:spPr/>
    </dgm:pt>
    <dgm:pt modelId="{7A6C326F-89FC-4E36-96B1-6F5298759E48}" type="pres">
      <dgm:prSet presAssocID="{A6951F5C-9396-415E-8F71-8624CD9CFA9B}" presName="accent_1" presStyleCnt="0"/>
      <dgm:spPr/>
    </dgm:pt>
    <dgm:pt modelId="{57473815-975C-4B60-9B8F-9840F8944E97}" type="pres">
      <dgm:prSet presAssocID="{A6951F5C-9396-415E-8F71-8624CD9CFA9B}" presName="accentRepeatNode" presStyleLbl="solidFgAcc1" presStyleIdx="0" presStyleCnt="5"/>
      <dgm:spPr/>
    </dgm:pt>
    <dgm:pt modelId="{1433C632-7AB6-4906-B84D-F8331A835E56}" type="pres">
      <dgm:prSet presAssocID="{5F64C668-4C53-475E-AB00-F15601E2E1BB}" presName="text_2" presStyleLbl="node1" presStyleIdx="1" presStyleCnt="5">
        <dgm:presLayoutVars>
          <dgm:bulletEnabled val="1"/>
        </dgm:presLayoutVars>
      </dgm:prSet>
      <dgm:spPr/>
    </dgm:pt>
    <dgm:pt modelId="{7D6C4813-2155-4EF5-B3F1-68C66BB95133}" type="pres">
      <dgm:prSet presAssocID="{5F64C668-4C53-475E-AB00-F15601E2E1BB}" presName="accent_2" presStyleCnt="0"/>
      <dgm:spPr/>
    </dgm:pt>
    <dgm:pt modelId="{35DA96F0-FB00-4251-B95A-C0BEC82E120C}" type="pres">
      <dgm:prSet presAssocID="{5F64C668-4C53-475E-AB00-F15601E2E1BB}" presName="accentRepeatNode" presStyleLbl="solidFgAcc1" presStyleIdx="1" presStyleCnt="5"/>
      <dgm:spPr/>
    </dgm:pt>
    <dgm:pt modelId="{97FF5439-A593-4B59-9076-89F20159F64F}" type="pres">
      <dgm:prSet presAssocID="{15E69498-DA4E-4695-8450-F10B6A2F785A}" presName="text_3" presStyleLbl="node1" presStyleIdx="2" presStyleCnt="5">
        <dgm:presLayoutVars>
          <dgm:bulletEnabled val="1"/>
        </dgm:presLayoutVars>
      </dgm:prSet>
      <dgm:spPr/>
    </dgm:pt>
    <dgm:pt modelId="{00E77E0E-E8B2-42E1-965C-EE9D13A89509}" type="pres">
      <dgm:prSet presAssocID="{15E69498-DA4E-4695-8450-F10B6A2F785A}" presName="accent_3" presStyleCnt="0"/>
      <dgm:spPr/>
    </dgm:pt>
    <dgm:pt modelId="{D221E90C-5601-47D8-81ED-C06DC6C87B4E}" type="pres">
      <dgm:prSet presAssocID="{15E69498-DA4E-4695-8450-F10B6A2F785A}" presName="accentRepeatNode" presStyleLbl="solidFgAcc1" presStyleIdx="2" presStyleCnt="5"/>
      <dgm:spPr/>
    </dgm:pt>
    <dgm:pt modelId="{48686496-92E7-4A8F-B41F-FE2897AB32E6}" type="pres">
      <dgm:prSet presAssocID="{AFB725F5-3A29-46E5-B584-AFE3192501E3}" presName="text_4" presStyleLbl="node1" presStyleIdx="3" presStyleCnt="5">
        <dgm:presLayoutVars>
          <dgm:bulletEnabled val="1"/>
        </dgm:presLayoutVars>
      </dgm:prSet>
      <dgm:spPr/>
    </dgm:pt>
    <dgm:pt modelId="{3F7C2D56-5CC4-443F-AB1B-439AC8ACBCFF}" type="pres">
      <dgm:prSet presAssocID="{AFB725F5-3A29-46E5-B584-AFE3192501E3}" presName="accent_4" presStyleCnt="0"/>
      <dgm:spPr/>
    </dgm:pt>
    <dgm:pt modelId="{16278EB5-5104-44A6-A095-D12BFFA6EB1B}" type="pres">
      <dgm:prSet presAssocID="{AFB725F5-3A29-46E5-B584-AFE3192501E3}" presName="accentRepeatNode" presStyleLbl="solidFgAcc1" presStyleIdx="3" presStyleCnt="5"/>
      <dgm:spPr/>
    </dgm:pt>
    <dgm:pt modelId="{DDFA8429-BE47-4223-ADFE-32F4A66622EE}" type="pres">
      <dgm:prSet presAssocID="{B002DDFE-32EF-45E7-9890-D19393E13FB1}" presName="text_5" presStyleLbl="node1" presStyleIdx="4" presStyleCnt="5">
        <dgm:presLayoutVars>
          <dgm:bulletEnabled val="1"/>
        </dgm:presLayoutVars>
      </dgm:prSet>
      <dgm:spPr/>
    </dgm:pt>
    <dgm:pt modelId="{6F5675AB-3110-4A0C-BF75-D78796D75847}" type="pres">
      <dgm:prSet presAssocID="{B002DDFE-32EF-45E7-9890-D19393E13FB1}" presName="accent_5" presStyleCnt="0"/>
      <dgm:spPr/>
    </dgm:pt>
    <dgm:pt modelId="{361A8C19-4AE1-4EE8-BAA7-9815546D62C5}" type="pres">
      <dgm:prSet presAssocID="{B002DDFE-32EF-45E7-9890-D19393E13FB1}" presName="accentRepeatNode" presStyleLbl="solidFgAcc1" presStyleIdx="4" presStyleCnt="5"/>
      <dgm:spPr/>
    </dgm:pt>
  </dgm:ptLst>
  <dgm:cxnLst>
    <dgm:cxn modelId="{BCC32030-42D9-4F4E-BD66-36C18F2289C8}" srcId="{8DE74B11-F6EF-4E73-83DA-8C40CC051018}" destId="{5F64C668-4C53-475E-AB00-F15601E2E1BB}" srcOrd="1" destOrd="0" parTransId="{832FE2E6-17FE-40A9-A8D0-13AB4C3AE43F}" sibTransId="{4158D3C6-209C-486A-8821-35C4A0600CC6}"/>
    <dgm:cxn modelId="{DCB00C61-BB70-47B1-AE7F-9A397F92D33F}" srcId="{8DE74B11-F6EF-4E73-83DA-8C40CC051018}" destId="{15E69498-DA4E-4695-8450-F10B6A2F785A}" srcOrd="2" destOrd="0" parTransId="{2FAF5CAB-5E6E-47C6-B234-69B71FB81422}" sibTransId="{67324761-9C29-4E43-894D-F664DE650C60}"/>
    <dgm:cxn modelId="{757EB64C-389D-40FC-B14D-AD9124C7D2BF}" srcId="{8DE74B11-F6EF-4E73-83DA-8C40CC051018}" destId="{AFB725F5-3A29-46E5-B584-AFE3192501E3}" srcOrd="3" destOrd="0" parTransId="{3CCCF1A6-41D6-4646-BA7C-3DCD6AA96053}" sibTransId="{5BDB82FF-C591-4087-B38A-D2E4463349A0}"/>
    <dgm:cxn modelId="{8782AB53-3515-4DA0-AD4A-B98EACA690CD}" type="presOf" srcId="{15E69498-DA4E-4695-8450-F10B6A2F785A}" destId="{97FF5439-A593-4B59-9076-89F20159F64F}" srcOrd="0" destOrd="0" presId="urn:microsoft.com/office/officeart/2008/layout/VerticalCurvedList"/>
    <dgm:cxn modelId="{B5FFF853-E366-455A-ABBC-F237979DC97C}" type="presOf" srcId="{A6951F5C-9396-415E-8F71-8624CD9CFA9B}" destId="{3A33F61E-0235-4A2E-B437-6F9B2AB3778A}" srcOrd="0" destOrd="0" presId="urn:microsoft.com/office/officeart/2008/layout/VerticalCurvedList"/>
    <dgm:cxn modelId="{8AEA428C-AC7F-49EE-89C5-C97BF0F6E387}" type="presOf" srcId="{25B0031F-C665-4639-8A2D-5B7D443AE910}" destId="{DB4705E2-9622-4901-96A9-F8B6D670AEB4}" srcOrd="0" destOrd="0" presId="urn:microsoft.com/office/officeart/2008/layout/VerticalCurvedList"/>
    <dgm:cxn modelId="{5339AA97-38E8-4912-B043-FD866BB0B1D4}" type="presOf" srcId="{8DE74B11-F6EF-4E73-83DA-8C40CC051018}" destId="{A59445C1-878F-42DF-9FE8-0DFF7D6A768D}" srcOrd="0" destOrd="0" presId="urn:microsoft.com/office/officeart/2008/layout/VerticalCurvedList"/>
    <dgm:cxn modelId="{EED6DFD2-98BE-476F-8A88-03295A832D19}" type="presOf" srcId="{B002DDFE-32EF-45E7-9890-D19393E13FB1}" destId="{DDFA8429-BE47-4223-ADFE-32F4A66622EE}" srcOrd="0" destOrd="0" presId="urn:microsoft.com/office/officeart/2008/layout/VerticalCurvedList"/>
    <dgm:cxn modelId="{03B6BBD5-556A-404F-B353-F5B3B12C57CA}" type="presOf" srcId="{AFB725F5-3A29-46E5-B584-AFE3192501E3}" destId="{48686496-92E7-4A8F-B41F-FE2897AB32E6}" srcOrd="0" destOrd="0" presId="urn:microsoft.com/office/officeart/2008/layout/VerticalCurvedList"/>
    <dgm:cxn modelId="{9BA791DC-0874-49CE-A22F-5CC00913CDF7}" type="presOf" srcId="{5F64C668-4C53-475E-AB00-F15601E2E1BB}" destId="{1433C632-7AB6-4906-B84D-F8331A835E56}" srcOrd="0" destOrd="0" presId="urn:microsoft.com/office/officeart/2008/layout/VerticalCurvedList"/>
    <dgm:cxn modelId="{63AD67E8-0CCF-40D5-9F73-104181B3B317}" srcId="{8DE74B11-F6EF-4E73-83DA-8C40CC051018}" destId="{B002DDFE-32EF-45E7-9890-D19393E13FB1}" srcOrd="4" destOrd="0" parTransId="{79EF8F41-11DB-4F34-A63F-0A4252C9535B}" sibTransId="{EBA3F18C-1EA9-4D2F-B463-B6670D5B6D4E}"/>
    <dgm:cxn modelId="{7E9FBAF5-7937-43CC-B900-3A5D450E3BB3}" srcId="{8DE74B11-F6EF-4E73-83DA-8C40CC051018}" destId="{A6951F5C-9396-415E-8F71-8624CD9CFA9B}" srcOrd="0" destOrd="0" parTransId="{75F3EAE8-D524-4E87-8C3F-B821EAB46A61}" sibTransId="{25B0031F-C665-4639-8A2D-5B7D443AE910}"/>
    <dgm:cxn modelId="{F6408A5E-775A-4BDE-B945-333DC9695043}" type="presParOf" srcId="{A59445C1-878F-42DF-9FE8-0DFF7D6A768D}" destId="{5C419D20-EFCC-4E05-82FE-43766D9A0628}" srcOrd="0" destOrd="0" presId="urn:microsoft.com/office/officeart/2008/layout/VerticalCurvedList"/>
    <dgm:cxn modelId="{81840F30-64FE-4136-97D1-6DE99BDA2595}" type="presParOf" srcId="{5C419D20-EFCC-4E05-82FE-43766D9A0628}" destId="{7824137C-F731-48DF-BC05-0710B60ACEFE}" srcOrd="0" destOrd="0" presId="urn:microsoft.com/office/officeart/2008/layout/VerticalCurvedList"/>
    <dgm:cxn modelId="{BF725F97-B0AA-4868-A5E1-9CAE77A80F5C}" type="presParOf" srcId="{7824137C-F731-48DF-BC05-0710B60ACEFE}" destId="{E608DD06-1F94-4FDB-86C6-DCEBBC4968F7}" srcOrd="0" destOrd="0" presId="urn:microsoft.com/office/officeart/2008/layout/VerticalCurvedList"/>
    <dgm:cxn modelId="{5063AC32-31EF-44EA-835A-721C784B14D7}" type="presParOf" srcId="{7824137C-F731-48DF-BC05-0710B60ACEFE}" destId="{DB4705E2-9622-4901-96A9-F8B6D670AEB4}" srcOrd="1" destOrd="0" presId="urn:microsoft.com/office/officeart/2008/layout/VerticalCurvedList"/>
    <dgm:cxn modelId="{DD41553D-D618-4FAA-A190-C844F908B0C8}" type="presParOf" srcId="{7824137C-F731-48DF-BC05-0710B60ACEFE}" destId="{859FE2CD-EF55-4EB5-A89F-C0342E1E34C3}" srcOrd="2" destOrd="0" presId="urn:microsoft.com/office/officeart/2008/layout/VerticalCurvedList"/>
    <dgm:cxn modelId="{BF2F21F7-D51B-46F2-972F-DCB8537A29FE}" type="presParOf" srcId="{7824137C-F731-48DF-BC05-0710B60ACEFE}" destId="{A2CEAD48-74AD-4E66-8730-CD401087ECA5}" srcOrd="3" destOrd="0" presId="urn:microsoft.com/office/officeart/2008/layout/VerticalCurvedList"/>
    <dgm:cxn modelId="{605E9A2B-DEF9-45B5-A743-FFE2EAD05801}" type="presParOf" srcId="{5C419D20-EFCC-4E05-82FE-43766D9A0628}" destId="{3A33F61E-0235-4A2E-B437-6F9B2AB3778A}" srcOrd="1" destOrd="0" presId="urn:microsoft.com/office/officeart/2008/layout/VerticalCurvedList"/>
    <dgm:cxn modelId="{7BA2D953-E44E-4A7D-B149-1E7F18B55462}" type="presParOf" srcId="{5C419D20-EFCC-4E05-82FE-43766D9A0628}" destId="{7A6C326F-89FC-4E36-96B1-6F5298759E48}" srcOrd="2" destOrd="0" presId="urn:microsoft.com/office/officeart/2008/layout/VerticalCurvedList"/>
    <dgm:cxn modelId="{255D115E-EF5D-448B-90F1-5D747FC26479}" type="presParOf" srcId="{7A6C326F-89FC-4E36-96B1-6F5298759E48}" destId="{57473815-975C-4B60-9B8F-9840F8944E97}" srcOrd="0" destOrd="0" presId="urn:microsoft.com/office/officeart/2008/layout/VerticalCurvedList"/>
    <dgm:cxn modelId="{69E8FDE2-D69C-4D79-A709-D4C252330B30}" type="presParOf" srcId="{5C419D20-EFCC-4E05-82FE-43766D9A0628}" destId="{1433C632-7AB6-4906-B84D-F8331A835E56}" srcOrd="3" destOrd="0" presId="urn:microsoft.com/office/officeart/2008/layout/VerticalCurvedList"/>
    <dgm:cxn modelId="{66F615F3-557F-4A6D-A004-57B4D04B507A}" type="presParOf" srcId="{5C419D20-EFCC-4E05-82FE-43766D9A0628}" destId="{7D6C4813-2155-4EF5-B3F1-68C66BB95133}" srcOrd="4" destOrd="0" presId="urn:microsoft.com/office/officeart/2008/layout/VerticalCurvedList"/>
    <dgm:cxn modelId="{D3B021B3-E90D-40B7-A1DC-43E826119982}" type="presParOf" srcId="{7D6C4813-2155-4EF5-B3F1-68C66BB95133}" destId="{35DA96F0-FB00-4251-B95A-C0BEC82E120C}" srcOrd="0" destOrd="0" presId="urn:microsoft.com/office/officeart/2008/layout/VerticalCurvedList"/>
    <dgm:cxn modelId="{C3E36129-F795-4A10-BF55-DEBB1F7DB389}" type="presParOf" srcId="{5C419D20-EFCC-4E05-82FE-43766D9A0628}" destId="{97FF5439-A593-4B59-9076-89F20159F64F}" srcOrd="5" destOrd="0" presId="urn:microsoft.com/office/officeart/2008/layout/VerticalCurvedList"/>
    <dgm:cxn modelId="{5FBFC11A-B320-47D3-A7BF-2462A3D3FCD8}" type="presParOf" srcId="{5C419D20-EFCC-4E05-82FE-43766D9A0628}" destId="{00E77E0E-E8B2-42E1-965C-EE9D13A89509}" srcOrd="6" destOrd="0" presId="urn:microsoft.com/office/officeart/2008/layout/VerticalCurvedList"/>
    <dgm:cxn modelId="{BEEB3181-44F2-472E-865B-38BBFC436F94}" type="presParOf" srcId="{00E77E0E-E8B2-42E1-965C-EE9D13A89509}" destId="{D221E90C-5601-47D8-81ED-C06DC6C87B4E}" srcOrd="0" destOrd="0" presId="urn:microsoft.com/office/officeart/2008/layout/VerticalCurvedList"/>
    <dgm:cxn modelId="{9D88882D-9A2F-4669-A579-7B1C29FA0CA1}" type="presParOf" srcId="{5C419D20-EFCC-4E05-82FE-43766D9A0628}" destId="{48686496-92E7-4A8F-B41F-FE2897AB32E6}" srcOrd="7" destOrd="0" presId="urn:microsoft.com/office/officeart/2008/layout/VerticalCurvedList"/>
    <dgm:cxn modelId="{8B5FC900-9ADA-4E38-9897-90E324A6B65D}" type="presParOf" srcId="{5C419D20-EFCC-4E05-82FE-43766D9A0628}" destId="{3F7C2D56-5CC4-443F-AB1B-439AC8ACBCFF}" srcOrd="8" destOrd="0" presId="urn:microsoft.com/office/officeart/2008/layout/VerticalCurvedList"/>
    <dgm:cxn modelId="{7FC333B4-FB53-49BB-8BDD-B497646664F4}" type="presParOf" srcId="{3F7C2D56-5CC4-443F-AB1B-439AC8ACBCFF}" destId="{16278EB5-5104-44A6-A095-D12BFFA6EB1B}" srcOrd="0" destOrd="0" presId="urn:microsoft.com/office/officeart/2008/layout/VerticalCurvedList"/>
    <dgm:cxn modelId="{C714985D-FC6D-4E7B-BEEF-28755B4F9581}" type="presParOf" srcId="{5C419D20-EFCC-4E05-82FE-43766D9A0628}" destId="{DDFA8429-BE47-4223-ADFE-32F4A66622EE}" srcOrd="9" destOrd="0" presId="urn:microsoft.com/office/officeart/2008/layout/VerticalCurvedList"/>
    <dgm:cxn modelId="{7D389A4A-AD4F-46F1-B9BF-1C9048A4E933}" type="presParOf" srcId="{5C419D20-EFCC-4E05-82FE-43766D9A0628}" destId="{6F5675AB-3110-4A0C-BF75-D78796D75847}" srcOrd="10" destOrd="0" presId="urn:microsoft.com/office/officeart/2008/layout/VerticalCurvedList"/>
    <dgm:cxn modelId="{984B26FC-BE4E-4B2B-A8CA-CAC6EAC7A94E}" type="presParOf" srcId="{6F5675AB-3110-4A0C-BF75-D78796D75847}" destId="{361A8C19-4AE1-4EE8-BAA7-9815546D62C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6C6DAB-78D4-4628-ABED-C138C2517605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6CC542FF-4759-410C-B072-7A00EFA9E067}">
      <dgm:prSet phldrT="[Text]" custT="1"/>
      <dgm:spPr/>
      <dgm:t>
        <a:bodyPr/>
        <a:lstStyle/>
        <a:p>
          <a:r>
            <a:rPr lang="en-US" sz="2000" b="1" dirty="0">
              <a:latin typeface="TH SarabunPSK" panose="020B0500040200020003" pitchFamily="34" charset="-34"/>
              <a:cs typeface="TH SarabunPSK" panose="020B0500040200020003" pitchFamily="34" charset="-34"/>
            </a:rPr>
            <a:t>2555</a:t>
          </a:r>
        </a:p>
      </dgm:t>
    </dgm:pt>
    <dgm:pt modelId="{8229E459-7EE9-4E08-9644-D2F9E7C25CB0}" type="parTrans" cxnId="{D56180D7-2807-4CA6-9671-3018237D7817}">
      <dgm:prSet/>
      <dgm:spPr/>
      <dgm:t>
        <a:bodyPr/>
        <a:lstStyle/>
        <a:p>
          <a:endParaRPr lang="en-US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26CD2219-234A-44FF-95BF-0B9FF94D200E}" type="sibTrans" cxnId="{D56180D7-2807-4CA6-9671-3018237D7817}">
      <dgm:prSet/>
      <dgm:spPr/>
      <dgm:t>
        <a:bodyPr/>
        <a:lstStyle/>
        <a:p>
          <a:endParaRPr lang="en-US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8CE2D943-9DDA-4E5A-9148-E53B466D21BA}">
      <dgm:prSet phldrT="[Text]" custT="1"/>
      <dgm:spPr/>
      <dgm:t>
        <a:bodyPr/>
        <a:lstStyle/>
        <a:p>
          <a:r>
            <a:rPr lang="en-US" sz="2000" b="1" dirty="0">
              <a:latin typeface="TH SarabunPSK" panose="020B0500040200020003" pitchFamily="34" charset="-34"/>
              <a:cs typeface="TH SarabunPSK" panose="020B0500040200020003" pitchFamily="34" charset="-34"/>
            </a:rPr>
            <a:t>2564</a:t>
          </a:r>
        </a:p>
      </dgm:t>
    </dgm:pt>
    <dgm:pt modelId="{FF8B9394-1259-4875-B96E-06BB53F2823F}" type="parTrans" cxnId="{BD14D62E-1793-4948-A796-4B3D41DA9AAB}">
      <dgm:prSet/>
      <dgm:spPr/>
      <dgm:t>
        <a:bodyPr/>
        <a:lstStyle/>
        <a:p>
          <a:endParaRPr lang="en-US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D0F42853-0AF1-401E-A8F5-1429B3930BB5}" type="sibTrans" cxnId="{BD14D62E-1793-4948-A796-4B3D41DA9AAB}">
      <dgm:prSet/>
      <dgm:spPr/>
      <dgm:t>
        <a:bodyPr/>
        <a:lstStyle/>
        <a:p>
          <a:endParaRPr lang="en-US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651B7FA7-38CE-4D9B-8970-475250FE22EF}">
      <dgm:prSet phldrT="[Text]" custT="1"/>
      <dgm:spPr/>
      <dgm:t>
        <a:bodyPr/>
        <a:lstStyle/>
        <a:p>
          <a:r>
            <a:rPr lang="en-US" sz="2000" b="1" dirty="0">
              <a:latin typeface="TH SarabunPSK" panose="020B0500040200020003" pitchFamily="34" charset="-34"/>
              <a:cs typeface="TH SarabunPSK" panose="020B0500040200020003" pitchFamily="34" charset="-34"/>
            </a:rPr>
            <a:t>2565</a:t>
          </a:r>
        </a:p>
      </dgm:t>
    </dgm:pt>
    <dgm:pt modelId="{ABAD88ED-86D4-4347-97B8-F505D9DF67ED}" type="parTrans" cxnId="{222A8AAE-E9CB-47C1-8943-B20DB10127E4}">
      <dgm:prSet/>
      <dgm:spPr/>
      <dgm:t>
        <a:bodyPr/>
        <a:lstStyle/>
        <a:p>
          <a:endParaRPr lang="en-US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9AECBAD6-10CB-4D84-8E45-D4D38E9B0651}" type="sibTrans" cxnId="{222A8AAE-E9CB-47C1-8943-B20DB10127E4}">
      <dgm:prSet/>
      <dgm:spPr/>
      <dgm:t>
        <a:bodyPr/>
        <a:lstStyle/>
        <a:p>
          <a:endParaRPr lang="en-US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24C85B79-44A8-4FC4-BA9C-243E00C77A1A}">
      <dgm:prSet phldrT="[Text]" custT="1"/>
      <dgm:spPr/>
      <dgm:t>
        <a:bodyPr/>
        <a:lstStyle/>
        <a:p>
          <a:r>
            <a:rPr lang="en-US" sz="2000" b="1" dirty="0">
              <a:latin typeface="TH SarabunPSK" panose="020B0500040200020003" pitchFamily="34" charset="-34"/>
              <a:cs typeface="TH SarabunPSK" panose="020B0500040200020003" pitchFamily="34" charset="-34"/>
            </a:rPr>
            <a:t>2562</a:t>
          </a:r>
        </a:p>
      </dgm:t>
    </dgm:pt>
    <dgm:pt modelId="{C9A56774-CA5F-4EC4-9D8D-A57241931C7E}" type="parTrans" cxnId="{A483BFE1-F6E2-476C-8089-45F64F1A898A}">
      <dgm:prSet/>
      <dgm:spPr/>
      <dgm:t>
        <a:bodyPr/>
        <a:lstStyle/>
        <a:p>
          <a:endParaRPr lang="en-US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92C406B3-6CE1-445E-9EF6-78B06FD36743}" type="sibTrans" cxnId="{A483BFE1-F6E2-476C-8089-45F64F1A898A}">
      <dgm:prSet/>
      <dgm:spPr/>
      <dgm:t>
        <a:bodyPr/>
        <a:lstStyle/>
        <a:p>
          <a:endParaRPr lang="en-US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04CFCE9E-B845-45B7-B9DA-FE7855F59847}">
      <dgm:prSet phldrT="[Text]" custT="1"/>
      <dgm:spPr/>
      <dgm:t>
        <a:bodyPr/>
        <a:lstStyle/>
        <a:p>
          <a:r>
            <a:rPr lang="en-US" sz="2000" b="1" dirty="0">
              <a:latin typeface="TH SarabunPSK" panose="020B0500040200020003" pitchFamily="34" charset="-34"/>
              <a:cs typeface="TH SarabunPSK" panose="020B0500040200020003" pitchFamily="34" charset="-34"/>
            </a:rPr>
            <a:t>2563</a:t>
          </a:r>
        </a:p>
      </dgm:t>
    </dgm:pt>
    <dgm:pt modelId="{3C61F261-FFFE-441B-BA54-AE9839470D12}" type="parTrans" cxnId="{A8EBAC6E-CE21-4474-88A4-A08D42605A98}">
      <dgm:prSet/>
      <dgm:spPr/>
      <dgm:t>
        <a:bodyPr/>
        <a:lstStyle/>
        <a:p>
          <a:endParaRPr lang="en-US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CFFC2442-F612-4E1F-B219-4BF0D7E6B0EA}" type="sibTrans" cxnId="{A8EBAC6E-CE21-4474-88A4-A08D42605A98}">
      <dgm:prSet/>
      <dgm:spPr/>
      <dgm:t>
        <a:bodyPr/>
        <a:lstStyle/>
        <a:p>
          <a:endParaRPr lang="en-US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EB208740-BB32-4995-B3DE-16F9D020C1D3}">
      <dgm:prSet phldrT="[Text]" custT="1"/>
      <dgm:spPr/>
      <dgm:t>
        <a:bodyPr/>
        <a:lstStyle/>
        <a:p>
          <a:r>
            <a:rPr lang="en-US" sz="2000" b="1" dirty="0">
              <a:latin typeface="TH SarabunPSK" panose="020B0500040200020003" pitchFamily="34" charset="-34"/>
              <a:cs typeface="TH SarabunPSK" panose="020B0500040200020003" pitchFamily="34" charset="-34"/>
            </a:rPr>
            <a:t>2566</a:t>
          </a:r>
        </a:p>
      </dgm:t>
    </dgm:pt>
    <dgm:pt modelId="{659D6AC5-A10B-43FA-A733-358D2150574F}" type="parTrans" cxnId="{3292AC3A-C019-49EE-8889-4A15ADD456F7}">
      <dgm:prSet/>
      <dgm:spPr/>
      <dgm:t>
        <a:bodyPr/>
        <a:lstStyle/>
        <a:p>
          <a:endParaRPr lang="en-US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F977256-927B-4914-8C8D-E51038563B63}" type="sibTrans" cxnId="{3292AC3A-C019-49EE-8889-4A15ADD456F7}">
      <dgm:prSet/>
      <dgm:spPr/>
      <dgm:t>
        <a:bodyPr/>
        <a:lstStyle/>
        <a:p>
          <a:endParaRPr lang="en-US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10B523DF-95FF-4476-8453-E69508524123}">
      <dgm:prSet phldrT="[Text]" custT="1"/>
      <dgm:spPr/>
      <dgm:t>
        <a:bodyPr/>
        <a:lstStyle/>
        <a:p>
          <a:r>
            <a:rPr lang="en-US" sz="2000" b="1" dirty="0">
              <a:latin typeface="TH SarabunPSK" panose="020B0500040200020003" pitchFamily="34" charset="-34"/>
              <a:cs typeface="TH SarabunPSK" panose="020B0500040200020003" pitchFamily="34" charset="-34"/>
            </a:rPr>
            <a:t>2560</a:t>
          </a:r>
        </a:p>
      </dgm:t>
    </dgm:pt>
    <dgm:pt modelId="{29F0018D-C373-4E43-9748-237DAB473A1A}" type="parTrans" cxnId="{B6EE79A6-4408-4072-AE80-371D46EC536F}">
      <dgm:prSet/>
      <dgm:spPr/>
      <dgm:t>
        <a:bodyPr/>
        <a:lstStyle/>
        <a:p>
          <a:endParaRPr lang="en-US"/>
        </a:p>
      </dgm:t>
    </dgm:pt>
    <dgm:pt modelId="{8B70D664-6585-4AF4-9DAF-DBD5929C5B07}" type="sibTrans" cxnId="{B6EE79A6-4408-4072-AE80-371D46EC536F}">
      <dgm:prSet/>
      <dgm:spPr/>
      <dgm:t>
        <a:bodyPr/>
        <a:lstStyle/>
        <a:p>
          <a:endParaRPr lang="en-US"/>
        </a:p>
      </dgm:t>
    </dgm:pt>
    <dgm:pt modelId="{694F6036-FCD3-4CA2-A83C-7FA1FED46AD7}">
      <dgm:prSet phldrT="[Text]" custT="1"/>
      <dgm:spPr/>
      <dgm:t>
        <a:bodyPr/>
        <a:lstStyle/>
        <a:p>
          <a:r>
            <a:rPr lang="en-US" sz="2000" b="1" dirty="0">
              <a:latin typeface="TH SarabunPSK" panose="020B0500040200020003" pitchFamily="34" charset="-34"/>
              <a:cs typeface="TH SarabunPSK" panose="020B0500040200020003" pitchFamily="34" charset="-34"/>
            </a:rPr>
            <a:t>2561</a:t>
          </a:r>
        </a:p>
      </dgm:t>
    </dgm:pt>
    <dgm:pt modelId="{61597335-A918-4E08-8F56-B0DE9E64B960}" type="parTrans" cxnId="{8227D406-282C-480B-8970-ED658E3FEE38}">
      <dgm:prSet/>
      <dgm:spPr/>
      <dgm:t>
        <a:bodyPr/>
        <a:lstStyle/>
        <a:p>
          <a:endParaRPr lang="en-US"/>
        </a:p>
      </dgm:t>
    </dgm:pt>
    <dgm:pt modelId="{7CFE760B-1CF4-43CC-881B-241D68D7944E}" type="sibTrans" cxnId="{8227D406-282C-480B-8970-ED658E3FEE38}">
      <dgm:prSet/>
      <dgm:spPr/>
      <dgm:t>
        <a:bodyPr/>
        <a:lstStyle/>
        <a:p>
          <a:endParaRPr lang="en-US"/>
        </a:p>
      </dgm:t>
    </dgm:pt>
    <dgm:pt modelId="{21707276-F503-4388-A969-3EC175C3E1A3}" type="pres">
      <dgm:prSet presAssocID="{3B6C6DAB-78D4-4628-ABED-C138C2517605}" presName="Name0" presStyleCnt="0">
        <dgm:presLayoutVars>
          <dgm:dir/>
          <dgm:resizeHandles val="exact"/>
        </dgm:presLayoutVars>
      </dgm:prSet>
      <dgm:spPr/>
    </dgm:pt>
    <dgm:pt modelId="{0C1169EC-961A-4267-819C-4FC6C9656EB7}" type="pres">
      <dgm:prSet presAssocID="{3B6C6DAB-78D4-4628-ABED-C138C2517605}" presName="arrow" presStyleLbl="bgShp" presStyleIdx="0" presStyleCnt="1"/>
      <dgm:spPr/>
    </dgm:pt>
    <dgm:pt modelId="{7B662B33-010B-48E7-A762-D6AA82210812}" type="pres">
      <dgm:prSet presAssocID="{3B6C6DAB-78D4-4628-ABED-C138C2517605}" presName="points" presStyleCnt="0"/>
      <dgm:spPr/>
    </dgm:pt>
    <dgm:pt modelId="{E9953444-9565-42AB-950F-67C0313D6C8D}" type="pres">
      <dgm:prSet presAssocID="{6CC542FF-4759-410C-B072-7A00EFA9E067}" presName="compositeA" presStyleCnt="0"/>
      <dgm:spPr/>
    </dgm:pt>
    <dgm:pt modelId="{D4108B78-DE0C-4269-8EB3-9E1964F2F27B}" type="pres">
      <dgm:prSet presAssocID="{6CC542FF-4759-410C-B072-7A00EFA9E067}" presName="textA" presStyleLbl="revTx" presStyleIdx="0" presStyleCnt="8" custLinFactY="30656" custLinFactNeighborX="-3238" custLinFactNeighborY="100000">
        <dgm:presLayoutVars>
          <dgm:bulletEnabled val="1"/>
        </dgm:presLayoutVars>
      </dgm:prSet>
      <dgm:spPr/>
    </dgm:pt>
    <dgm:pt modelId="{CC2641EA-2463-4E83-8FE6-E8527DCD76CB}" type="pres">
      <dgm:prSet presAssocID="{6CC542FF-4759-410C-B072-7A00EFA9E067}" presName="circleA" presStyleLbl="node1" presStyleIdx="0" presStyleCnt="8"/>
      <dgm:spPr/>
    </dgm:pt>
    <dgm:pt modelId="{F81035C4-E036-4160-A7AC-2EF98E7D1F12}" type="pres">
      <dgm:prSet presAssocID="{6CC542FF-4759-410C-B072-7A00EFA9E067}" presName="spaceA" presStyleCnt="0"/>
      <dgm:spPr/>
    </dgm:pt>
    <dgm:pt modelId="{C39430A0-52C1-4202-8599-AEABF5F48513}" type="pres">
      <dgm:prSet presAssocID="{26CD2219-234A-44FF-95BF-0B9FF94D200E}" presName="space" presStyleCnt="0"/>
      <dgm:spPr/>
    </dgm:pt>
    <dgm:pt modelId="{B11B2CCC-F1EF-4F03-9880-CEE9F25A508A}" type="pres">
      <dgm:prSet presAssocID="{10B523DF-95FF-4476-8453-E69508524123}" presName="compositeB" presStyleCnt="0"/>
      <dgm:spPr/>
    </dgm:pt>
    <dgm:pt modelId="{4C7F575C-47A4-47DC-B938-DEAAB2C112C2}" type="pres">
      <dgm:prSet presAssocID="{10B523DF-95FF-4476-8453-E69508524123}" presName="textB" presStyleLbl="revTx" presStyleIdx="1" presStyleCnt="8">
        <dgm:presLayoutVars>
          <dgm:bulletEnabled val="1"/>
        </dgm:presLayoutVars>
      </dgm:prSet>
      <dgm:spPr/>
    </dgm:pt>
    <dgm:pt modelId="{183832E4-0951-4647-A6D9-3FEC3AA5D5DB}" type="pres">
      <dgm:prSet presAssocID="{10B523DF-95FF-4476-8453-E69508524123}" presName="circleB" presStyleLbl="node1" presStyleIdx="1" presStyleCnt="8"/>
      <dgm:spPr/>
    </dgm:pt>
    <dgm:pt modelId="{1C871D42-5DA1-4410-B636-138282D05824}" type="pres">
      <dgm:prSet presAssocID="{10B523DF-95FF-4476-8453-E69508524123}" presName="spaceB" presStyleCnt="0"/>
      <dgm:spPr/>
    </dgm:pt>
    <dgm:pt modelId="{A1EF97E9-F6D9-442D-9104-6C70EC5A87EA}" type="pres">
      <dgm:prSet presAssocID="{8B70D664-6585-4AF4-9DAF-DBD5929C5B07}" presName="space" presStyleCnt="0"/>
      <dgm:spPr/>
    </dgm:pt>
    <dgm:pt modelId="{7AED6A25-B1D3-495D-A2F8-7037126E9AB6}" type="pres">
      <dgm:prSet presAssocID="{694F6036-FCD3-4CA2-A83C-7FA1FED46AD7}" presName="compositeA" presStyleCnt="0"/>
      <dgm:spPr/>
    </dgm:pt>
    <dgm:pt modelId="{E2AD3975-21F8-40F5-AB19-A2ABED8EC061}" type="pres">
      <dgm:prSet presAssocID="{694F6036-FCD3-4CA2-A83C-7FA1FED46AD7}" presName="textA" presStyleLbl="revTx" presStyleIdx="2" presStyleCnt="8" custScaleX="102433" custScaleY="68152" custLinFactY="71880" custLinFactNeighborX="3336" custLinFactNeighborY="100000">
        <dgm:presLayoutVars>
          <dgm:bulletEnabled val="1"/>
        </dgm:presLayoutVars>
      </dgm:prSet>
      <dgm:spPr/>
    </dgm:pt>
    <dgm:pt modelId="{BD5D9CE8-1E2C-409E-804D-C1F427665EC8}" type="pres">
      <dgm:prSet presAssocID="{694F6036-FCD3-4CA2-A83C-7FA1FED46AD7}" presName="circleA" presStyleLbl="node1" presStyleIdx="2" presStyleCnt="8"/>
      <dgm:spPr/>
    </dgm:pt>
    <dgm:pt modelId="{1545FD3A-4E41-40E6-8B57-B2E63FFA6259}" type="pres">
      <dgm:prSet presAssocID="{694F6036-FCD3-4CA2-A83C-7FA1FED46AD7}" presName="spaceA" presStyleCnt="0"/>
      <dgm:spPr/>
    </dgm:pt>
    <dgm:pt modelId="{FDFA1975-FD50-4FEA-B4E3-1FE72978DCEE}" type="pres">
      <dgm:prSet presAssocID="{7CFE760B-1CF4-43CC-881B-241D68D7944E}" presName="space" presStyleCnt="0"/>
      <dgm:spPr/>
    </dgm:pt>
    <dgm:pt modelId="{BD16A2EB-8E79-40C6-AF6B-B68B26DF66A4}" type="pres">
      <dgm:prSet presAssocID="{24C85B79-44A8-4FC4-BA9C-243E00C77A1A}" presName="compositeB" presStyleCnt="0"/>
      <dgm:spPr/>
    </dgm:pt>
    <dgm:pt modelId="{350551F6-3560-46BA-8FE5-4804FFFC8726}" type="pres">
      <dgm:prSet presAssocID="{24C85B79-44A8-4FC4-BA9C-243E00C77A1A}" presName="textB" presStyleLbl="revTx" presStyleIdx="3" presStyleCnt="8">
        <dgm:presLayoutVars>
          <dgm:bulletEnabled val="1"/>
        </dgm:presLayoutVars>
      </dgm:prSet>
      <dgm:spPr/>
    </dgm:pt>
    <dgm:pt modelId="{FA5A507F-B0E1-4E5F-BCC3-61092A47B69A}" type="pres">
      <dgm:prSet presAssocID="{24C85B79-44A8-4FC4-BA9C-243E00C77A1A}" presName="circleB" presStyleLbl="node1" presStyleIdx="3" presStyleCnt="8"/>
      <dgm:spPr/>
    </dgm:pt>
    <dgm:pt modelId="{B901FFED-53F6-4867-8BB8-F39D4BB01C04}" type="pres">
      <dgm:prSet presAssocID="{24C85B79-44A8-4FC4-BA9C-243E00C77A1A}" presName="spaceB" presStyleCnt="0"/>
      <dgm:spPr/>
    </dgm:pt>
    <dgm:pt modelId="{31858D3C-927D-47FE-A0AE-16AA57FA644F}" type="pres">
      <dgm:prSet presAssocID="{92C406B3-6CE1-445E-9EF6-78B06FD36743}" presName="space" presStyleCnt="0"/>
      <dgm:spPr/>
    </dgm:pt>
    <dgm:pt modelId="{DAFCFAD3-C2F6-4A30-A8A1-01A3F3288013}" type="pres">
      <dgm:prSet presAssocID="{04CFCE9E-B845-45B7-B9DA-FE7855F59847}" presName="compositeA" presStyleCnt="0"/>
      <dgm:spPr/>
    </dgm:pt>
    <dgm:pt modelId="{DDE32AA0-CF3E-4D36-BA07-B2C2E604A745}" type="pres">
      <dgm:prSet presAssocID="{04CFCE9E-B845-45B7-B9DA-FE7855F59847}" presName="textA" presStyleLbl="revTx" presStyleIdx="4" presStyleCnt="8" custLinFactY="43776" custLinFactNeighborX="517" custLinFactNeighborY="100000">
        <dgm:presLayoutVars>
          <dgm:bulletEnabled val="1"/>
        </dgm:presLayoutVars>
      </dgm:prSet>
      <dgm:spPr/>
    </dgm:pt>
    <dgm:pt modelId="{17EF279A-9B11-451B-854F-E1653B4191A8}" type="pres">
      <dgm:prSet presAssocID="{04CFCE9E-B845-45B7-B9DA-FE7855F59847}" presName="circleA" presStyleLbl="node1" presStyleIdx="4" presStyleCnt="8"/>
      <dgm:spPr>
        <a:solidFill>
          <a:srgbClr val="00B050"/>
        </a:solidFill>
        <a:ln>
          <a:solidFill>
            <a:schemeClr val="bg1"/>
          </a:solidFill>
        </a:ln>
      </dgm:spPr>
    </dgm:pt>
    <dgm:pt modelId="{D7197F41-CE13-47DC-826A-1FEE38547413}" type="pres">
      <dgm:prSet presAssocID="{04CFCE9E-B845-45B7-B9DA-FE7855F59847}" presName="spaceA" presStyleCnt="0"/>
      <dgm:spPr/>
    </dgm:pt>
    <dgm:pt modelId="{FBB1EB93-52A8-4064-B948-A6868BCF2F37}" type="pres">
      <dgm:prSet presAssocID="{CFFC2442-F612-4E1F-B219-4BF0D7E6B0EA}" presName="space" presStyleCnt="0"/>
      <dgm:spPr/>
    </dgm:pt>
    <dgm:pt modelId="{CD478D7E-9135-4798-B75B-AAA025737963}" type="pres">
      <dgm:prSet presAssocID="{8CE2D943-9DDA-4E5A-9148-E53B466D21BA}" presName="compositeB" presStyleCnt="0"/>
      <dgm:spPr/>
    </dgm:pt>
    <dgm:pt modelId="{0D6991E3-13A7-4BC4-B256-E17EE95F3054}" type="pres">
      <dgm:prSet presAssocID="{8CE2D943-9DDA-4E5A-9148-E53B466D21BA}" presName="textB" presStyleLbl="revTx" presStyleIdx="5" presStyleCnt="8">
        <dgm:presLayoutVars>
          <dgm:bulletEnabled val="1"/>
        </dgm:presLayoutVars>
      </dgm:prSet>
      <dgm:spPr/>
    </dgm:pt>
    <dgm:pt modelId="{8A982F3E-F429-405F-B659-62B09C79C619}" type="pres">
      <dgm:prSet presAssocID="{8CE2D943-9DDA-4E5A-9148-E53B466D21BA}" presName="circleB" presStyleLbl="node1" presStyleIdx="5" presStyleCnt="8"/>
      <dgm:spPr>
        <a:solidFill>
          <a:schemeClr val="tx1"/>
        </a:solidFill>
      </dgm:spPr>
    </dgm:pt>
    <dgm:pt modelId="{F0C6E4CA-C748-4038-9FED-D7A154C4295B}" type="pres">
      <dgm:prSet presAssocID="{8CE2D943-9DDA-4E5A-9148-E53B466D21BA}" presName="spaceB" presStyleCnt="0"/>
      <dgm:spPr/>
    </dgm:pt>
    <dgm:pt modelId="{DE2DE2AB-12B2-4B60-8540-C7A66AD697BD}" type="pres">
      <dgm:prSet presAssocID="{D0F42853-0AF1-401E-A8F5-1429B3930BB5}" presName="space" presStyleCnt="0"/>
      <dgm:spPr/>
    </dgm:pt>
    <dgm:pt modelId="{7A2CDAC6-85BF-45B1-8A0B-FB9950A49B89}" type="pres">
      <dgm:prSet presAssocID="{651B7FA7-38CE-4D9B-8970-475250FE22EF}" presName="compositeA" presStyleCnt="0"/>
      <dgm:spPr/>
    </dgm:pt>
    <dgm:pt modelId="{255C787F-4F23-49EA-A3C7-27CEA639DCBF}" type="pres">
      <dgm:prSet presAssocID="{651B7FA7-38CE-4D9B-8970-475250FE22EF}" presName="textA" presStyleLbl="revTx" presStyleIdx="6" presStyleCnt="8" custLinFactY="36002" custLinFactNeighborX="-734" custLinFactNeighborY="100000">
        <dgm:presLayoutVars>
          <dgm:bulletEnabled val="1"/>
        </dgm:presLayoutVars>
      </dgm:prSet>
      <dgm:spPr/>
    </dgm:pt>
    <dgm:pt modelId="{75066963-3398-406B-A1FB-8526CC2F8233}" type="pres">
      <dgm:prSet presAssocID="{651B7FA7-38CE-4D9B-8970-475250FE22EF}" presName="circleA" presStyleLbl="node1" presStyleIdx="6" presStyleCnt="8"/>
      <dgm:spPr>
        <a:solidFill>
          <a:srgbClr val="00B0F0"/>
        </a:solidFill>
      </dgm:spPr>
    </dgm:pt>
    <dgm:pt modelId="{4F8B0849-E778-40AA-9613-36624DDD122C}" type="pres">
      <dgm:prSet presAssocID="{651B7FA7-38CE-4D9B-8970-475250FE22EF}" presName="spaceA" presStyleCnt="0"/>
      <dgm:spPr/>
    </dgm:pt>
    <dgm:pt modelId="{873A1C79-725B-4825-967D-8B5DECA4AD7C}" type="pres">
      <dgm:prSet presAssocID="{9AECBAD6-10CB-4D84-8E45-D4D38E9B0651}" presName="space" presStyleCnt="0"/>
      <dgm:spPr/>
    </dgm:pt>
    <dgm:pt modelId="{426B6BEC-76F4-4607-99C9-D8A582461EF7}" type="pres">
      <dgm:prSet presAssocID="{EB208740-BB32-4995-B3DE-16F9D020C1D3}" presName="compositeB" presStyleCnt="0"/>
      <dgm:spPr/>
    </dgm:pt>
    <dgm:pt modelId="{704A35E4-87A8-4D29-92EF-EDA4701EB4AF}" type="pres">
      <dgm:prSet presAssocID="{EB208740-BB32-4995-B3DE-16F9D020C1D3}" presName="textB" presStyleLbl="revTx" presStyleIdx="7" presStyleCnt="8" custLinFactNeighborX="36163" custLinFactNeighborY="-2610">
        <dgm:presLayoutVars>
          <dgm:bulletEnabled val="1"/>
        </dgm:presLayoutVars>
      </dgm:prSet>
      <dgm:spPr/>
    </dgm:pt>
    <dgm:pt modelId="{FAC3A6DF-910C-4E57-BEE4-ADE5B01A7D6D}" type="pres">
      <dgm:prSet presAssocID="{EB208740-BB32-4995-B3DE-16F9D020C1D3}" presName="circleB" presStyleLbl="node1" presStyleIdx="7" presStyleCnt="8" custLinFactX="100000" custLinFactNeighborX="147376" custLinFactNeighborY="-996"/>
      <dgm:spPr/>
    </dgm:pt>
    <dgm:pt modelId="{F016109A-38B7-4B60-BCE9-AE296B9A0BC5}" type="pres">
      <dgm:prSet presAssocID="{EB208740-BB32-4995-B3DE-16F9D020C1D3}" presName="spaceB" presStyleCnt="0"/>
      <dgm:spPr/>
    </dgm:pt>
  </dgm:ptLst>
  <dgm:cxnLst>
    <dgm:cxn modelId="{8227D406-282C-480B-8970-ED658E3FEE38}" srcId="{3B6C6DAB-78D4-4628-ABED-C138C2517605}" destId="{694F6036-FCD3-4CA2-A83C-7FA1FED46AD7}" srcOrd="2" destOrd="0" parTransId="{61597335-A918-4E08-8F56-B0DE9E64B960}" sibTransId="{7CFE760B-1CF4-43CC-881B-241D68D7944E}"/>
    <dgm:cxn modelId="{3AAC2725-D3B7-48D3-BBCC-18CE9F324466}" type="presOf" srcId="{3B6C6DAB-78D4-4628-ABED-C138C2517605}" destId="{21707276-F503-4388-A969-3EC175C3E1A3}" srcOrd="0" destOrd="0" presId="urn:microsoft.com/office/officeart/2005/8/layout/hProcess11"/>
    <dgm:cxn modelId="{BD14D62E-1793-4948-A796-4B3D41DA9AAB}" srcId="{3B6C6DAB-78D4-4628-ABED-C138C2517605}" destId="{8CE2D943-9DDA-4E5A-9148-E53B466D21BA}" srcOrd="5" destOrd="0" parTransId="{FF8B9394-1259-4875-B96E-06BB53F2823F}" sibTransId="{D0F42853-0AF1-401E-A8F5-1429B3930BB5}"/>
    <dgm:cxn modelId="{3292AC3A-C019-49EE-8889-4A15ADD456F7}" srcId="{3B6C6DAB-78D4-4628-ABED-C138C2517605}" destId="{EB208740-BB32-4995-B3DE-16F9D020C1D3}" srcOrd="7" destOrd="0" parTransId="{659D6AC5-A10B-43FA-A733-358D2150574F}" sibTransId="{BF977256-927B-4914-8C8D-E51038563B63}"/>
    <dgm:cxn modelId="{A8EBAC6E-CE21-4474-88A4-A08D42605A98}" srcId="{3B6C6DAB-78D4-4628-ABED-C138C2517605}" destId="{04CFCE9E-B845-45B7-B9DA-FE7855F59847}" srcOrd="4" destOrd="0" parTransId="{3C61F261-FFFE-441B-BA54-AE9839470D12}" sibTransId="{CFFC2442-F612-4E1F-B219-4BF0D7E6B0EA}"/>
    <dgm:cxn modelId="{B848C69A-E5F6-46F0-A675-42570278B996}" type="presOf" srcId="{24C85B79-44A8-4FC4-BA9C-243E00C77A1A}" destId="{350551F6-3560-46BA-8FE5-4804FFFC8726}" srcOrd="0" destOrd="0" presId="urn:microsoft.com/office/officeart/2005/8/layout/hProcess11"/>
    <dgm:cxn modelId="{88ED489B-198B-41EC-874E-EE24B0FDE556}" type="presOf" srcId="{6CC542FF-4759-410C-B072-7A00EFA9E067}" destId="{D4108B78-DE0C-4269-8EB3-9E1964F2F27B}" srcOrd="0" destOrd="0" presId="urn:microsoft.com/office/officeart/2005/8/layout/hProcess11"/>
    <dgm:cxn modelId="{B6EE79A6-4408-4072-AE80-371D46EC536F}" srcId="{3B6C6DAB-78D4-4628-ABED-C138C2517605}" destId="{10B523DF-95FF-4476-8453-E69508524123}" srcOrd="1" destOrd="0" parTransId="{29F0018D-C373-4E43-9748-237DAB473A1A}" sibTransId="{8B70D664-6585-4AF4-9DAF-DBD5929C5B07}"/>
    <dgm:cxn modelId="{222A8AAE-E9CB-47C1-8943-B20DB10127E4}" srcId="{3B6C6DAB-78D4-4628-ABED-C138C2517605}" destId="{651B7FA7-38CE-4D9B-8970-475250FE22EF}" srcOrd="6" destOrd="0" parTransId="{ABAD88ED-86D4-4347-97B8-F505D9DF67ED}" sibTransId="{9AECBAD6-10CB-4D84-8E45-D4D38E9B0651}"/>
    <dgm:cxn modelId="{E4A7FCB1-D51B-46A6-A5CB-7D219F2B5102}" type="presOf" srcId="{04CFCE9E-B845-45B7-B9DA-FE7855F59847}" destId="{DDE32AA0-CF3E-4D36-BA07-B2C2E604A745}" srcOrd="0" destOrd="0" presId="urn:microsoft.com/office/officeart/2005/8/layout/hProcess11"/>
    <dgm:cxn modelId="{4BCBB0BF-2E2A-430D-9BE8-C2E9B8D61754}" type="presOf" srcId="{8CE2D943-9DDA-4E5A-9148-E53B466D21BA}" destId="{0D6991E3-13A7-4BC4-B256-E17EE95F3054}" srcOrd="0" destOrd="0" presId="urn:microsoft.com/office/officeart/2005/8/layout/hProcess11"/>
    <dgm:cxn modelId="{ADA838C6-C0AE-46E3-AF94-B107B5E75225}" type="presOf" srcId="{10B523DF-95FF-4476-8453-E69508524123}" destId="{4C7F575C-47A4-47DC-B938-DEAAB2C112C2}" srcOrd="0" destOrd="0" presId="urn:microsoft.com/office/officeart/2005/8/layout/hProcess11"/>
    <dgm:cxn modelId="{D56180D7-2807-4CA6-9671-3018237D7817}" srcId="{3B6C6DAB-78D4-4628-ABED-C138C2517605}" destId="{6CC542FF-4759-410C-B072-7A00EFA9E067}" srcOrd="0" destOrd="0" parTransId="{8229E459-7EE9-4E08-9644-D2F9E7C25CB0}" sibTransId="{26CD2219-234A-44FF-95BF-0B9FF94D200E}"/>
    <dgm:cxn modelId="{A483BFE1-F6E2-476C-8089-45F64F1A898A}" srcId="{3B6C6DAB-78D4-4628-ABED-C138C2517605}" destId="{24C85B79-44A8-4FC4-BA9C-243E00C77A1A}" srcOrd="3" destOrd="0" parTransId="{C9A56774-CA5F-4EC4-9D8D-A57241931C7E}" sibTransId="{92C406B3-6CE1-445E-9EF6-78B06FD36743}"/>
    <dgm:cxn modelId="{7C2413E8-2518-41CF-9043-BEA2F8980742}" type="presOf" srcId="{694F6036-FCD3-4CA2-A83C-7FA1FED46AD7}" destId="{E2AD3975-21F8-40F5-AB19-A2ABED8EC061}" srcOrd="0" destOrd="0" presId="urn:microsoft.com/office/officeart/2005/8/layout/hProcess11"/>
    <dgm:cxn modelId="{A9D0B0EF-A6FC-4BE1-AE1C-81CC5626F321}" type="presOf" srcId="{EB208740-BB32-4995-B3DE-16F9D020C1D3}" destId="{704A35E4-87A8-4D29-92EF-EDA4701EB4AF}" srcOrd="0" destOrd="0" presId="urn:microsoft.com/office/officeart/2005/8/layout/hProcess11"/>
    <dgm:cxn modelId="{664A95F4-81FD-4E99-B45B-A36DD4CDEC25}" type="presOf" srcId="{651B7FA7-38CE-4D9B-8970-475250FE22EF}" destId="{255C787F-4F23-49EA-A3C7-27CEA639DCBF}" srcOrd="0" destOrd="0" presId="urn:microsoft.com/office/officeart/2005/8/layout/hProcess11"/>
    <dgm:cxn modelId="{C55A83F5-5222-4445-A28E-CAEDD9A8FED9}" type="presParOf" srcId="{21707276-F503-4388-A969-3EC175C3E1A3}" destId="{0C1169EC-961A-4267-819C-4FC6C9656EB7}" srcOrd="0" destOrd="0" presId="urn:microsoft.com/office/officeart/2005/8/layout/hProcess11"/>
    <dgm:cxn modelId="{896355BE-736E-4E5D-B157-7B2884C64F49}" type="presParOf" srcId="{21707276-F503-4388-A969-3EC175C3E1A3}" destId="{7B662B33-010B-48E7-A762-D6AA82210812}" srcOrd="1" destOrd="0" presId="urn:microsoft.com/office/officeart/2005/8/layout/hProcess11"/>
    <dgm:cxn modelId="{37B2E942-0A8A-4F58-AD6B-783D32F68092}" type="presParOf" srcId="{7B662B33-010B-48E7-A762-D6AA82210812}" destId="{E9953444-9565-42AB-950F-67C0313D6C8D}" srcOrd="0" destOrd="0" presId="urn:microsoft.com/office/officeart/2005/8/layout/hProcess11"/>
    <dgm:cxn modelId="{4A4D7AFB-B4A2-4F76-85EA-6D6393E71869}" type="presParOf" srcId="{E9953444-9565-42AB-950F-67C0313D6C8D}" destId="{D4108B78-DE0C-4269-8EB3-9E1964F2F27B}" srcOrd="0" destOrd="0" presId="urn:microsoft.com/office/officeart/2005/8/layout/hProcess11"/>
    <dgm:cxn modelId="{5372D8D9-ED4B-4050-998A-2BD5EC037D27}" type="presParOf" srcId="{E9953444-9565-42AB-950F-67C0313D6C8D}" destId="{CC2641EA-2463-4E83-8FE6-E8527DCD76CB}" srcOrd="1" destOrd="0" presId="urn:microsoft.com/office/officeart/2005/8/layout/hProcess11"/>
    <dgm:cxn modelId="{CA026464-8687-4658-BFC5-37AF29E010D4}" type="presParOf" srcId="{E9953444-9565-42AB-950F-67C0313D6C8D}" destId="{F81035C4-E036-4160-A7AC-2EF98E7D1F12}" srcOrd="2" destOrd="0" presId="urn:microsoft.com/office/officeart/2005/8/layout/hProcess11"/>
    <dgm:cxn modelId="{E9170C0B-1EBA-445F-AB65-C3D5C9A5F813}" type="presParOf" srcId="{7B662B33-010B-48E7-A762-D6AA82210812}" destId="{C39430A0-52C1-4202-8599-AEABF5F48513}" srcOrd="1" destOrd="0" presId="urn:microsoft.com/office/officeart/2005/8/layout/hProcess11"/>
    <dgm:cxn modelId="{6C357CD1-8DA8-4AF8-9CF7-7F9949B8B7D1}" type="presParOf" srcId="{7B662B33-010B-48E7-A762-D6AA82210812}" destId="{B11B2CCC-F1EF-4F03-9880-CEE9F25A508A}" srcOrd="2" destOrd="0" presId="urn:microsoft.com/office/officeart/2005/8/layout/hProcess11"/>
    <dgm:cxn modelId="{6F441455-7A25-4A7A-9EEF-881E2A95F6F4}" type="presParOf" srcId="{B11B2CCC-F1EF-4F03-9880-CEE9F25A508A}" destId="{4C7F575C-47A4-47DC-B938-DEAAB2C112C2}" srcOrd="0" destOrd="0" presId="urn:microsoft.com/office/officeart/2005/8/layout/hProcess11"/>
    <dgm:cxn modelId="{990D1370-24A5-4EA2-9E53-AA2B91401466}" type="presParOf" srcId="{B11B2CCC-F1EF-4F03-9880-CEE9F25A508A}" destId="{183832E4-0951-4647-A6D9-3FEC3AA5D5DB}" srcOrd="1" destOrd="0" presId="urn:microsoft.com/office/officeart/2005/8/layout/hProcess11"/>
    <dgm:cxn modelId="{747F4351-B34A-45AB-9A97-3DCAEBBA183A}" type="presParOf" srcId="{B11B2CCC-F1EF-4F03-9880-CEE9F25A508A}" destId="{1C871D42-5DA1-4410-B636-138282D05824}" srcOrd="2" destOrd="0" presId="urn:microsoft.com/office/officeart/2005/8/layout/hProcess11"/>
    <dgm:cxn modelId="{03079D6B-FC8B-42E4-B196-8EADFB7DCEEE}" type="presParOf" srcId="{7B662B33-010B-48E7-A762-D6AA82210812}" destId="{A1EF97E9-F6D9-442D-9104-6C70EC5A87EA}" srcOrd="3" destOrd="0" presId="urn:microsoft.com/office/officeart/2005/8/layout/hProcess11"/>
    <dgm:cxn modelId="{C4021EF6-12A3-4ECE-B52D-1C1F35343759}" type="presParOf" srcId="{7B662B33-010B-48E7-A762-D6AA82210812}" destId="{7AED6A25-B1D3-495D-A2F8-7037126E9AB6}" srcOrd="4" destOrd="0" presId="urn:microsoft.com/office/officeart/2005/8/layout/hProcess11"/>
    <dgm:cxn modelId="{B20CB38C-652F-4E15-B302-5904317D51FB}" type="presParOf" srcId="{7AED6A25-B1D3-495D-A2F8-7037126E9AB6}" destId="{E2AD3975-21F8-40F5-AB19-A2ABED8EC061}" srcOrd="0" destOrd="0" presId="urn:microsoft.com/office/officeart/2005/8/layout/hProcess11"/>
    <dgm:cxn modelId="{DCC91658-1B6E-4D7F-A68D-6D63331139DE}" type="presParOf" srcId="{7AED6A25-B1D3-495D-A2F8-7037126E9AB6}" destId="{BD5D9CE8-1E2C-409E-804D-C1F427665EC8}" srcOrd="1" destOrd="0" presId="urn:microsoft.com/office/officeart/2005/8/layout/hProcess11"/>
    <dgm:cxn modelId="{8E746417-33ED-4541-828B-BF03F36EF3CF}" type="presParOf" srcId="{7AED6A25-B1D3-495D-A2F8-7037126E9AB6}" destId="{1545FD3A-4E41-40E6-8B57-B2E63FFA6259}" srcOrd="2" destOrd="0" presId="urn:microsoft.com/office/officeart/2005/8/layout/hProcess11"/>
    <dgm:cxn modelId="{4C50FF98-F35C-4014-BC60-D93E0AAE811C}" type="presParOf" srcId="{7B662B33-010B-48E7-A762-D6AA82210812}" destId="{FDFA1975-FD50-4FEA-B4E3-1FE72978DCEE}" srcOrd="5" destOrd="0" presId="urn:microsoft.com/office/officeart/2005/8/layout/hProcess11"/>
    <dgm:cxn modelId="{EE678741-1AE0-4AFC-955C-FBD374C4C49D}" type="presParOf" srcId="{7B662B33-010B-48E7-A762-D6AA82210812}" destId="{BD16A2EB-8E79-40C6-AF6B-B68B26DF66A4}" srcOrd="6" destOrd="0" presId="urn:microsoft.com/office/officeart/2005/8/layout/hProcess11"/>
    <dgm:cxn modelId="{FD5E38CD-AEE9-49B3-9C28-7DC90F6E7AFF}" type="presParOf" srcId="{BD16A2EB-8E79-40C6-AF6B-B68B26DF66A4}" destId="{350551F6-3560-46BA-8FE5-4804FFFC8726}" srcOrd="0" destOrd="0" presId="urn:microsoft.com/office/officeart/2005/8/layout/hProcess11"/>
    <dgm:cxn modelId="{8F32DC73-A8C3-4562-A6CE-D0069E952976}" type="presParOf" srcId="{BD16A2EB-8E79-40C6-AF6B-B68B26DF66A4}" destId="{FA5A507F-B0E1-4E5F-BCC3-61092A47B69A}" srcOrd="1" destOrd="0" presId="urn:microsoft.com/office/officeart/2005/8/layout/hProcess11"/>
    <dgm:cxn modelId="{2B0AA8BA-9F45-4255-B2E7-D906FC2C3FCF}" type="presParOf" srcId="{BD16A2EB-8E79-40C6-AF6B-B68B26DF66A4}" destId="{B901FFED-53F6-4867-8BB8-F39D4BB01C04}" srcOrd="2" destOrd="0" presId="urn:microsoft.com/office/officeart/2005/8/layout/hProcess11"/>
    <dgm:cxn modelId="{EC4D9F75-B3FE-43BD-A564-E99C91FCD801}" type="presParOf" srcId="{7B662B33-010B-48E7-A762-D6AA82210812}" destId="{31858D3C-927D-47FE-A0AE-16AA57FA644F}" srcOrd="7" destOrd="0" presId="urn:microsoft.com/office/officeart/2005/8/layout/hProcess11"/>
    <dgm:cxn modelId="{D381746E-137A-4690-BBD3-F287EBB8E184}" type="presParOf" srcId="{7B662B33-010B-48E7-A762-D6AA82210812}" destId="{DAFCFAD3-C2F6-4A30-A8A1-01A3F3288013}" srcOrd="8" destOrd="0" presId="urn:microsoft.com/office/officeart/2005/8/layout/hProcess11"/>
    <dgm:cxn modelId="{7463714A-31E5-46A9-952B-F6E178371C9F}" type="presParOf" srcId="{DAFCFAD3-C2F6-4A30-A8A1-01A3F3288013}" destId="{DDE32AA0-CF3E-4D36-BA07-B2C2E604A745}" srcOrd="0" destOrd="0" presId="urn:microsoft.com/office/officeart/2005/8/layout/hProcess11"/>
    <dgm:cxn modelId="{45EF80E6-0624-404D-9067-34764A372F58}" type="presParOf" srcId="{DAFCFAD3-C2F6-4A30-A8A1-01A3F3288013}" destId="{17EF279A-9B11-451B-854F-E1653B4191A8}" srcOrd="1" destOrd="0" presId="urn:microsoft.com/office/officeart/2005/8/layout/hProcess11"/>
    <dgm:cxn modelId="{93BAE7FA-0A93-4A84-943D-EAF22C2BBE87}" type="presParOf" srcId="{DAFCFAD3-C2F6-4A30-A8A1-01A3F3288013}" destId="{D7197F41-CE13-47DC-826A-1FEE38547413}" srcOrd="2" destOrd="0" presId="urn:microsoft.com/office/officeart/2005/8/layout/hProcess11"/>
    <dgm:cxn modelId="{68519B1F-A93E-4FBF-A92C-A0215DFB811A}" type="presParOf" srcId="{7B662B33-010B-48E7-A762-D6AA82210812}" destId="{FBB1EB93-52A8-4064-B948-A6868BCF2F37}" srcOrd="9" destOrd="0" presId="urn:microsoft.com/office/officeart/2005/8/layout/hProcess11"/>
    <dgm:cxn modelId="{B1C14AC2-48AA-4268-BDD1-C3A14BE8B899}" type="presParOf" srcId="{7B662B33-010B-48E7-A762-D6AA82210812}" destId="{CD478D7E-9135-4798-B75B-AAA025737963}" srcOrd="10" destOrd="0" presId="urn:microsoft.com/office/officeart/2005/8/layout/hProcess11"/>
    <dgm:cxn modelId="{3C03B220-8774-45CB-B215-2F374BFDC309}" type="presParOf" srcId="{CD478D7E-9135-4798-B75B-AAA025737963}" destId="{0D6991E3-13A7-4BC4-B256-E17EE95F3054}" srcOrd="0" destOrd="0" presId="urn:microsoft.com/office/officeart/2005/8/layout/hProcess11"/>
    <dgm:cxn modelId="{E4A6B055-AACC-45C6-8026-00A15ED63001}" type="presParOf" srcId="{CD478D7E-9135-4798-B75B-AAA025737963}" destId="{8A982F3E-F429-405F-B659-62B09C79C619}" srcOrd="1" destOrd="0" presId="urn:microsoft.com/office/officeart/2005/8/layout/hProcess11"/>
    <dgm:cxn modelId="{50E42F21-0810-4D23-A95E-81F5BE78FF01}" type="presParOf" srcId="{CD478D7E-9135-4798-B75B-AAA025737963}" destId="{F0C6E4CA-C748-4038-9FED-D7A154C4295B}" srcOrd="2" destOrd="0" presId="urn:microsoft.com/office/officeart/2005/8/layout/hProcess11"/>
    <dgm:cxn modelId="{B0B01806-F80D-4D3C-A4AD-382A0F9F9873}" type="presParOf" srcId="{7B662B33-010B-48E7-A762-D6AA82210812}" destId="{DE2DE2AB-12B2-4B60-8540-C7A66AD697BD}" srcOrd="11" destOrd="0" presId="urn:microsoft.com/office/officeart/2005/8/layout/hProcess11"/>
    <dgm:cxn modelId="{0EF1DE91-C4CF-48C0-971C-DC4D2D3B2B5A}" type="presParOf" srcId="{7B662B33-010B-48E7-A762-D6AA82210812}" destId="{7A2CDAC6-85BF-45B1-8A0B-FB9950A49B89}" srcOrd="12" destOrd="0" presId="urn:microsoft.com/office/officeart/2005/8/layout/hProcess11"/>
    <dgm:cxn modelId="{D58031B3-BD6C-41B2-8B96-48F236236C69}" type="presParOf" srcId="{7A2CDAC6-85BF-45B1-8A0B-FB9950A49B89}" destId="{255C787F-4F23-49EA-A3C7-27CEA639DCBF}" srcOrd="0" destOrd="0" presId="urn:microsoft.com/office/officeart/2005/8/layout/hProcess11"/>
    <dgm:cxn modelId="{7DC28D76-5884-4C0A-92D2-23CBF7461EE0}" type="presParOf" srcId="{7A2CDAC6-85BF-45B1-8A0B-FB9950A49B89}" destId="{75066963-3398-406B-A1FB-8526CC2F8233}" srcOrd="1" destOrd="0" presId="urn:microsoft.com/office/officeart/2005/8/layout/hProcess11"/>
    <dgm:cxn modelId="{C8D34D82-620F-4A11-B961-F919E9F2F9FD}" type="presParOf" srcId="{7A2CDAC6-85BF-45B1-8A0B-FB9950A49B89}" destId="{4F8B0849-E778-40AA-9613-36624DDD122C}" srcOrd="2" destOrd="0" presId="urn:microsoft.com/office/officeart/2005/8/layout/hProcess11"/>
    <dgm:cxn modelId="{A796EDD9-7C9E-46BE-9364-3EF9A9F6316E}" type="presParOf" srcId="{7B662B33-010B-48E7-A762-D6AA82210812}" destId="{873A1C79-725B-4825-967D-8B5DECA4AD7C}" srcOrd="13" destOrd="0" presId="urn:microsoft.com/office/officeart/2005/8/layout/hProcess11"/>
    <dgm:cxn modelId="{9642EF5F-1FD4-4A36-AEEC-BAC59246C5F0}" type="presParOf" srcId="{7B662B33-010B-48E7-A762-D6AA82210812}" destId="{426B6BEC-76F4-4607-99C9-D8A582461EF7}" srcOrd="14" destOrd="0" presId="urn:microsoft.com/office/officeart/2005/8/layout/hProcess11"/>
    <dgm:cxn modelId="{FE500FD6-7019-4E44-9BB7-80EF4A561D0A}" type="presParOf" srcId="{426B6BEC-76F4-4607-99C9-D8A582461EF7}" destId="{704A35E4-87A8-4D29-92EF-EDA4701EB4AF}" srcOrd="0" destOrd="0" presId="urn:microsoft.com/office/officeart/2005/8/layout/hProcess11"/>
    <dgm:cxn modelId="{E13503C0-7AE0-46D4-9D26-6D5EE16C67FE}" type="presParOf" srcId="{426B6BEC-76F4-4607-99C9-D8A582461EF7}" destId="{FAC3A6DF-910C-4E57-BEE4-ADE5B01A7D6D}" srcOrd="1" destOrd="0" presId="urn:microsoft.com/office/officeart/2005/8/layout/hProcess11"/>
    <dgm:cxn modelId="{38B5BDA7-F08E-4A0B-87B6-68458859F91B}" type="presParOf" srcId="{426B6BEC-76F4-4607-99C9-D8A582461EF7}" destId="{F016109A-38B7-4B60-BCE9-AE296B9A0BC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6C6DAB-78D4-4628-ABED-C138C2517605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6CC542FF-4759-410C-B072-7A00EFA9E067}">
      <dgm:prSet phldrT="[Text]" custT="1"/>
      <dgm:spPr/>
      <dgm:t>
        <a:bodyPr/>
        <a:lstStyle/>
        <a:p>
          <a:r>
            <a:rPr lang="en-US" sz="2000" b="1" dirty="0">
              <a:latin typeface="TH SarabunPSK" panose="020B0500040200020003" pitchFamily="34" charset="-34"/>
              <a:cs typeface="TH SarabunPSK" panose="020B0500040200020003" pitchFamily="34" charset="-34"/>
            </a:rPr>
            <a:t>2555</a:t>
          </a:r>
        </a:p>
      </dgm:t>
    </dgm:pt>
    <dgm:pt modelId="{8229E459-7EE9-4E08-9644-D2F9E7C25CB0}" type="parTrans" cxnId="{D56180D7-2807-4CA6-9671-3018237D7817}">
      <dgm:prSet/>
      <dgm:spPr/>
      <dgm:t>
        <a:bodyPr/>
        <a:lstStyle/>
        <a:p>
          <a:endParaRPr lang="en-US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26CD2219-234A-44FF-95BF-0B9FF94D200E}" type="sibTrans" cxnId="{D56180D7-2807-4CA6-9671-3018237D7817}">
      <dgm:prSet/>
      <dgm:spPr/>
      <dgm:t>
        <a:bodyPr/>
        <a:lstStyle/>
        <a:p>
          <a:endParaRPr lang="en-US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8CE2D943-9DDA-4E5A-9148-E53B466D21BA}">
      <dgm:prSet phldrT="[Text]" custT="1"/>
      <dgm:spPr/>
      <dgm:t>
        <a:bodyPr/>
        <a:lstStyle/>
        <a:p>
          <a:r>
            <a:rPr lang="en-US" sz="2000" b="1" dirty="0">
              <a:latin typeface="TH SarabunPSK" panose="020B0500040200020003" pitchFamily="34" charset="-34"/>
              <a:cs typeface="TH SarabunPSK" panose="020B0500040200020003" pitchFamily="34" charset="-34"/>
            </a:rPr>
            <a:t>2564</a:t>
          </a:r>
        </a:p>
      </dgm:t>
    </dgm:pt>
    <dgm:pt modelId="{FF8B9394-1259-4875-B96E-06BB53F2823F}" type="parTrans" cxnId="{BD14D62E-1793-4948-A796-4B3D41DA9AAB}">
      <dgm:prSet/>
      <dgm:spPr/>
      <dgm:t>
        <a:bodyPr/>
        <a:lstStyle/>
        <a:p>
          <a:endParaRPr lang="en-US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D0F42853-0AF1-401E-A8F5-1429B3930BB5}" type="sibTrans" cxnId="{BD14D62E-1793-4948-A796-4B3D41DA9AAB}">
      <dgm:prSet/>
      <dgm:spPr/>
      <dgm:t>
        <a:bodyPr/>
        <a:lstStyle/>
        <a:p>
          <a:endParaRPr lang="en-US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651B7FA7-38CE-4D9B-8970-475250FE22EF}">
      <dgm:prSet phldrT="[Text]" custT="1"/>
      <dgm:spPr/>
      <dgm:t>
        <a:bodyPr/>
        <a:lstStyle/>
        <a:p>
          <a:r>
            <a:rPr lang="en-US" sz="2000" b="1" dirty="0">
              <a:latin typeface="TH SarabunPSK" panose="020B0500040200020003" pitchFamily="34" charset="-34"/>
              <a:cs typeface="TH SarabunPSK" panose="020B0500040200020003" pitchFamily="34" charset="-34"/>
            </a:rPr>
            <a:t>2565</a:t>
          </a:r>
        </a:p>
      </dgm:t>
    </dgm:pt>
    <dgm:pt modelId="{ABAD88ED-86D4-4347-97B8-F505D9DF67ED}" type="parTrans" cxnId="{222A8AAE-E9CB-47C1-8943-B20DB10127E4}">
      <dgm:prSet/>
      <dgm:spPr/>
      <dgm:t>
        <a:bodyPr/>
        <a:lstStyle/>
        <a:p>
          <a:endParaRPr lang="en-US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9AECBAD6-10CB-4D84-8E45-D4D38E9B0651}" type="sibTrans" cxnId="{222A8AAE-E9CB-47C1-8943-B20DB10127E4}">
      <dgm:prSet/>
      <dgm:spPr/>
      <dgm:t>
        <a:bodyPr/>
        <a:lstStyle/>
        <a:p>
          <a:endParaRPr lang="en-US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24C85B79-44A8-4FC4-BA9C-243E00C77A1A}">
      <dgm:prSet phldrT="[Text]" custT="1"/>
      <dgm:spPr/>
      <dgm:t>
        <a:bodyPr/>
        <a:lstStyle/>
        <a:p>
          <a:r>
            <a:rPr lang="en-US" sz="2000" b="1" dirty="0">
              <a:latin typeface="TH SarabunPSK" panose="020B0500040200020003" pitchFamily="34" charset="-34"/>
              <a:cs typeface="TH SarabunPSK" panose="020B0500040200020003" pitchFamily="34" charset="-34"/>
            </a:rPr>
            <a:t>2562</a:t>
          </a:r>
        </a:p>
      </dgm:t>
    </dgm:pt>
    <dgm:pt modelId="{C9A56774-CA5F-4EC4-9D8D-A57241931C7E}" type="parTrans" cxnId="{A483BFE1-F6E2-476C-8089-45F64F1A898A}">
      <dgm:prSet/>
      <dgm:spPr/>
      <dgm:t>
        <a:bodyPr/>
        <a:lstStyle/>
        <a:p>
          <a:endParaRPr lang="en-US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92C406B3-6CE1-445E-9EF6-78B06FD36743}" type="sibTrans" cxnId="{A483BFE1-F6E2-476C-8089-45F64F1A898A}">
      <dgm:prSet/>
      <dgm:spPr/>
      <dgm:t>
        <a:bodyPr/>
        <a:lstStyle/>
        <a:p>
          <a:endParaRPr lang="en-US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04CFCE9E-B845-45B7-B9DA-FE7855F59847}">
      <dgm:prSet phldrT="[Text]" custT="1"/>
      <dgm:spPr/>
      <dgm:t>
        <a:bodyPr/>
        <a:lstStyle/>
        <a:p>
          <a:r>
            <a:rPr lang="en-US" sz="2000" b="1" dirty="0">
              <a:latin typeface="TH SarabunPSK" panose="020B0500040200020003" pitchFamily="34" charset="-34"/>
              <a:cs typeface="TH SarabunPSK" panose="020B0500040200020003" pitchFamily="34" charset="-34"/>
            </a:rPr>
            <a:t>2563</a:t>
          </a:r>
        </a:p>
      </dgm:t>
    </dgm:pt>
    <dgm:pt modelId="{3C61F261-FFFE-441B-BA54-AE9839470D12}" type="parTrans" cxnId="{A8EBAC6E-CE21-4474-88A4-A08D42605A98}">
      <dgm:prSet/>
      <dgm:spPr/>
      <dgm:t>
        <a:bodyPr/>
        <a:lstStyle/>
        <a:p>
          <a:endParaRPr lang="en-US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CFFC2442-F612-4E1F-B219-4BF0D7E6B0EA}" type="sibTrans" cxnId="{A8EBAC6E-CE21-4474-88A4-A08D42605A98}">
      <dgm:prSet/>
      <dgm:spPr/>
      <dgm:t>
        <a:bodyPr/>
        <a:lstStyle/>
        <a:p>
          <a:endParaRPr lang="en-US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EB208740-BB32-4995-B3DE-16F9D020C1D3}">
      <dgm:prSet phldrT="[Text]" custT="1"/>
      <dgm:spPr/>
      <dgm:t>
        <a:bodyPr/>
        <a:lstStyle/>
        <a:p>
          <a:r>
            <a:rPr lang="en-US" sz="2000" b="1" dirty="0">
              <a:latin typeface="TH SarabunPSK" panose="020B0500040200020003" pitchFamily="34" charset="-34"/>
              <a:cs typeface="TH SarabunPSK" panose="020B0500040200020003" pitchFamily="34" charset="-34"/>
            </a:rPr>
            <a:t>2566</a:t>
          </a:r>
        </a:p>
      </dgm:t>
    </dgm:pt>
    <dgm:pt modelId="{659D6AC5-A10B-43FA-A733-358D2150574F}" type="parTrans" cxnId="{3292AC3A-C019-49EE-8889-4A15ADD456F7}">
      <dgm:prSet/>
      <dgm:spPr/>
      <dgm:t>
        <a:bodyPr/>
        <a:lstStyle/>
        <a:p>
          <a:endParaRPr lang="en-US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F977256-927B-4914-8C8D-E51038563B63}" type="sibTrans" cxnId="{3292AC3A-C019-49EE-8889-4A15ADD456F7}">
      <dgm:prSet/>
      <dgm:spPr/>
      <dgm:t>
        <a:bodyPr/>
        <a:lstStyle/>
        <a:p>
          <a:endParaRPr lang="en-US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10B523DF-95FF-4476-8453-E69508524123}">
      <dgm:prSet phldrT="[Text]" custT="1"/>
      <dgm:spPr/>
      <dgm:t>
        <a:bodyPr/>
        <a:lstStyle/>
        <a:p>
          <a:r>
            <a:rPr lang="en-US" sz="2000" b="1" dirty="0">
              <a:latin typeface="TH SarabunPSK" panose="020B0500040200020003" pitchFamily="34" charset="-34"/>
              <a:cs typeface="TH SarabunPSK" panose="020B0500040200020003" pitchFamily="34" charset="-34"/>
            </a:rPr>
            <a:t>2560</a:t>
          </a:r>
        </a:p>
      </dgm:t>
    </dgm:pt>
    <dgm:pt modelId="{29F0018D-C373-4E43-9748-237DAB473A1A}" type="parTrans" cxnId="{B6EE79A6-4408-4072-AE80-371D46EC536F}">
      <dgm:prSet/>
      <dgm:spPr/>
      <dgm:t>
        <a:bodyPr/>
        <a:lstStyle/>
        <a:p>
          <a:endParaRPr lang="en-US"/>
        </a:p>
      </dgm:t>
    </dgm:pt>
    <dgm:pt modelId="{8B70D664-6585-4AF4-9DAF-DBD5929C5B07}" type="sibTrans" cxnId="{B6EE79A6-4408-4072-AE80-371D46EC536F}">
      <dgm:prSet/>
      <dgm:spPr/>
      <dgm:t>
        <a:bodyPr/>
        <a:lstStyle/>
        <a:p>
          <a:endParaRPr lang="en-US"/>
        </a:p>
      </dgm:t>
    </dgm:pt>
    <dgm:pt modelId="{694F6036-FCD3-4CA2-A83C-7FA1FED46AD7}">
      <dgm:prSet phldrT="[Text]" custT="1"/>
      <dgm:spPr/>
      <dgm:t>
        <a:bodyPr/>
        <a:lstStyle/>
        <a:p>
          <a:r>
            <a:rPr lang="en-US" sz="2000" b="1" dirty="0">
              <a:latin typeface="TH SarabunPSK" panose="020B0500040200020003" pitchFamily="34" charset="-34"/>
              <a:cs typeface="TH SarabunPSK" panose="020B0500040200020003" pitchFamily="34" charset="-34"/>
            </a:rPr>
            <a:t>2561</a:t>
          </a:r>
        </a:p>
      </dgm:t>
    </dgm:pt>
    <dgm:pt modelId="{61597335-A918-4E08-8F56-B0DE9E64B960}" type="parTrans" cxnId="{8227D406-282C-480B-8970-ED658E3FEE38}">
      <dgm:prSet/>
      <dgm:spPr/>
      <dgm:t>
        <a:bodyPr/>
        <a:lstStyle/>
        <a:p>
          <a:endParaRPr lang="en-US"/>
        </a:p>
      </dgm:t>
    </dgm:pt>
    <dgm:pt modelId="{7CFE760B-1CF4-43CC-881B-241D68D7944E}" type="sibTrans" cxnId="{8227D406-282C-480B-8970-ED658E3FEE38}">
      <dgm:prSet/>
      <dgm:spPr/>
      <dgm:t>
        <a:bodyPr/>
        <a:lstStyle/>
        <a:p>
          <a:endParaRPr lang="en-US"/>
        </a:p>
      </dgm:t>
    </dgm:pt>
    <dgm:pt modelId="{21707276-F503-4388-A969-3EC175C3E1A3}" type="pres">
      <dgm:prSet presAssocID="{3B6C6DAB-78D4-4628-ABED-C138C2517605}" presName="Name0" presStyleCnt="0">
        <dgm:presLayoutVars>
          <dgm:dir/>
          <dgm:resizeHandles val="exact"/>
        </dgm:presLayoutVars>
      </dgm:prSet>
      <dgm:spPr/>
    </dgm:pt>
    <dgm:pt modelId="{0C1169EC-961A-4267-819C-4FC6C9656EB7}" type="pres">
      <dgm:prSet presAssocID="{3B6C6DAB-78D4-4628-ABED-C138C2517605}" presName="arrow" presStyleLbl="bgShp" presStyleIdx="0" presStyleCnt="1"/>
      <dgm:spPr/>
    </dgm:pt>
    <dgm:pt modelId="{7B662B33-010B-48E7-A762-D6AA82210812}" type="pres">
      <dgm:prSet presAssocID="{3B6C6DAB-78D4-4628-ABED-C138C2517605}" presName="points" presStyleCnt="0"/>
      <dgm:spPr/>
    </dgm:pt>
    <dgm:pt modelId="{E9953444-9565-42AB-950F-67C0313D6C8D}" type="pres">
      <dgm:prSet presAssocID="{6CC542FF-4759-410C-B072-7A00EFA9E067}" presName="compositeA" presStyleCnt="0"/>
      <dgm:spPr/>
    </dgm:pt>
    <dgm:pt modelId="{D4108B78-DE0C-4269-8EB3-9E1964F2F27B}" type="pres">
      <dgm:prSet presAssocID="{6CC542FF-4759-410C-B072-7A00EFA9E067}" presName="textA" presStyleLbl="revTx" presStyleIdx="0" presStyleCnt="8" custLinFactY="30656" custLinFactNeighborX="-3238" custLinFactNeighborY="100000">
        <dgm:presLayoutVars>
          <dgm:bulletEnabled val="1"/>
        </dgm:presLayoutVars>
      </dgm:prSet>
      <dgm:spPr/>
    </dgm:pt>
    <dgm:pt modelId="{CC2641EA-2463-4E83-8FE6-E8527DCD76CB}" type="pres">
      <dgm:prSet presAssocID="{6CC542FF-4759-410C-B072-7A00EFA9E067}" presName="circleA" presStyleLbl="node1" presStyleIdx="0" presStyleCnt="8"/>
      <dgm:spPr/>
    </dgm:pt>
    <dgm:pt modelId="{F81035C4-E036-4160-A7AC-2EF98E7D1F12}" type="pres">
      <dgm:prSet presAssocID="{6CC542FF-4759-410C-B072-7A00EFA9E067}" presName="spaceA" presStyleCnt="0"/>
      <dgm:spPr/>
    </dgm:pt>
    <dgm:pt modelId="{C39430A0-52C1-4202-8599-AEABF5F48513}" type="pres">
      <dgm:prSet presAssocID="{26CD2219-234A-44FF-95BF-0B9FF94D200E}" presName="space" presStyleCnt="0"/>
      <dgm:spPr/>
    </dgm:pt>
    <dgm:pt modelId="{B11B2CCC-F1EF-4F03-9880-CEE9F25A508A}" type="pres">
      <dgm:prSet presAssocID="{10B523DF-95FF-4476-8453-E69508524123}" presName="compositeB" presStyleCnt="0"/>
      <dgm:spPr/>
    </dgm:pt>
    <dgm:pt modelId="{4C7F575C-47A4-47DC-B938-DEAAB2C112C2}" type="pres">
      <dgm:prSet presAssocID="{10B523DF-95FF-4476-8453-E69508524123}" presName="textB" presStyleLbl="revTx" presStyleIdx="1" presStyleCnt="8">
        <dgm:presLayoutVars>
          <dgm:bulletEnabled val="1"/>
        </dgm:presLayoutVars>
      </dgm:prSet>
      <dgm:spPr/>
    </dgm:pt>
    <dgm:pt modelId="{183832E4-0951-4647-A6D9-3FEC3AA5D5DB}" type="pres">
      <dgm:prSet presAssocID="{10B523DF-95FF-4476-8453-E69508524123}" presName="circleB" presStyleLbl="node1" presStyleIdx="1" presStyleCnt="8"/>
      <dgm:spPr/>
    </dgm:pt>
    <dgm:pt modelId="{1C871D42-5DA1-4410-B636-138282D05824}" type="pres">
      <dgm:prSet presAssocID="{10B523DF-95FF-4476-8453-E69508524123}" presName="spaceB" presStyleCnt="0"/>
      <dgm:spPr/>
    </dgm:pt>
    <dgm:pt modelId="{A1EF97E9-F6D9-442D-9104-6C70EC5A87EA}" type="pres">
      <dgm:prSet presAssocID="{8B70D664-6585-4AF4-9DAF-DBD5929C5B07}" presName="space" presStyleCnt="0"/>
      <dgm:spPr/>
    </dgm:pt>
    <dgm:pt modelId="{7AED6A25-B1D3-495D-A2F8-7037126E9AB6}" type="pres">
      <dgm:prSet presAssocID="{694F6036-FCD3-4CA2-A83C-7FA1FED46AD7}" presName="compositeA" presStyleCnt="0"/>
      <dgm:spPr/>
    </dgm:pt>
    <dgm:pt modelId="{E2AD3975-21F8-40F5-AB19-A2ABED8EC061}" type="pres">
      <dgm:prSet presAssocID="{694F6036-FCD3-4CA2-A83C-7FA1FED46AD7}" presName="textA" presStyleLbl="revTx" presStyleIdx="2" presStyleCnt="8" custScaleX="102433" custScaleY="68152" custLinFactY="71880" custLinFactNeighborX="3336" custLinFactNeighborY="100000">
        <dgm:presLayoutVars>
          <dgm:bulletEnabled val="1"/>
        </dgm:presLayoutVars>
      </dgm:prSet>
      <dgm:spPr/>
    </dgm:pt>
    <dgm:pt modelId="{BD5D9CE8-1E2C-409E-804D-C1F427665EC8}" type="pres">
      <dgm:prSet presAssocID="{694F6036-FCD3-4CA2-A83C-7FA1FED46AD7}" presName="circleA" presStyleLbl="node1" presStyleIdx="2" presStyleCnt="8"/>
      <dgm:spPr/>
    </dgm:pt>
    <dgm:pt modelId="{1545FD3A-4E41-40E6-8B57-B2E63FFA6259}" type="pres">
      <dgm:prSet presAssocID="{694F6036-FCD3-4CA2-A83C-7FA1FED46AD7}" presName="spaceA" presStyleCnt="0"/>
      <dgm:spPr/>
    </dgm:pt>
    <dgm:pt modelId="{FDFA1975-FD50-4FEA-B4E3-1FE72978DCEE}" type="pres">
      <dgm:prSet presAssocID="{7CFE760B-1CF4-43CC-881B-241D68D7944E}" presName="space" presStyleCnt="0"/>
      <dgm:spPr/>
    </dgm:pt>
    <dgm:pt modelId="{BD16A2EB-8E79-40C6-AF6B-B68B26DF66A4}" type="pres">
      <dgm:prSet presAssocID="{24C85B79-44A8-4FC4-BA9C-243E00C77A1A}" presName="compositeB" presStyleCnt="0"/>
      <dgm:spPr/>
    </dgm:pt>
    <dgm:pt modelId="{350551F6-3560-46BA-8FE5-4804FFFC8726}" type="pres">
      <dgm:prSet presAssocID="{24C85B79-44A8-4FC4-BA9C-243E00C77A1A}" presName="textB" presStyleLbl="revTx" presStyleIdx="3" presStyleCnt="8">
        <dgm:presLayoutVars>
          <dgm:bulletEnabled val="1"/>
        </dgm:presLayoutVars>
      </dgm:prSet>
      <dgm:spPr/>
    </dgm:pt>
    <dgm:pt modelId="{FA5A507F-B0E1-4E5F-BCC3-61092A47B69A}" type="pres">
      <dgm:prSet presAssocID="{24C85B79-44A8-4FC4-BA9C-243E00C77A1A}" presName="circleB" presStyleLbl="node1" presStyleIdx="3" presStyleCnt="8"/>
      <dgm:spPr/>
    </dgm:pt>
    <dgm:pt modelId="{B901FFED-53F6-4867-8BB8-F39D4BB01C04}" type="pres">
      <dgm:prSet presAssocID="{24C85B79-44A8-4FC4-BA9C-243E00C77A1A}" presName="spaceB" presStyleCnt="0"/>
      <dgm:spPr/>
    </dgm:pt>
    <dgm:pt modelId="{31858D3C-927D-47FE-A0AE-16AA57FA644F}" type="pres">
      <dgm:prSet presAssocID="{92C406B3-6CE1-445E-9EF6-78B06FD36743}" presName="space" presStyleCnt="0"/>
      <dgm:spPr/>
    </dgm:pt>
    <dgm:pt modelId="{DAFCFAD3-C2F6-4A30-A8A1-01A3F3288013}" type="pres">
      <dgm:prSet presAssocID="{04CFCE9E-B845-45B7-B9DA-FE7855F59847}" presName="compositeA" presStyleCnt="0"/>
      <dgm:spPr/>
    </dgm:pt>
    <dgm:pt modelId="{DDE32AA0-CF3E-4D36-BA07-B2C2E604A745}" type="pres">
      <dgm:prSet presAssocID="{04CFCE9E-B845-45B7-B9DA-FE7855F59847}" presName="textA" presStyleLbl="revTx" presStyleIdx="4" presStyleCnt="8" custLinFactY="43776" custLinFactNeighborX="517" custLinFactNeighborY="100000">
        <dgm:presLayoutVars>
          <dgm:bulletEnabled val="1"/>
        </dgm:presLayoutVars>
      </dgm:prSet>
      <dgm:spPr/>
    </dgm:pt>
    <dgm:pt modelId="{17EF279A-9B11-451B-854F-E1653B4191A8}" type="pres">
      <dgm:prSet presAssocID="{04CFCE9E-B845-45B7-B9DA-FE7855F59847}" presName="circleA" presStyleLbl="node1" presStyleIdx="4" presStyleCnt="8"/>
      <dgm:spPr>
        <a:solidFill>
          <a:srgbClr val="00B050"/>
        </a:solidFill>
        <a:ln>
          <a:solidFill>
            <a:schemeClr val="bg1"/>
          </a:solidFill>
        </a:ln>
      </dgm:spPr>
    </dgm:pt>
    <dgm:pt modelId="{D7197F41-CE13-47DC-826A-1FEE38547413}" type="pres">
      <dgm:prSet presAssocID="{04CFCE9E-B845-45B7-B9DA-FE7855F59847}" presName="spaceA" presStyleCnt="0"/>
      <dgm:spPr/>
    </dgm:pt>
    <dgm:pt modelId="{FBB1EB93-52A8-4064-B948-A6868BCF2F37}" type="pres">
      <dgm:prSet presAssocID="{CFFC2442-F612-4E1F-B219-4BF0D7E6B0EA}" presName="space" presStyleCnt="0"/>
      <dgm:spPr/>
    </dgm:pt>
    <dgm:pt modelId="{CD478D7E-9135-4798-B75B-AAA025737963}" type="pres">
      <dgm:prSet presAssocID="{8CE2D943-9DDA-4E5A-9148-E53B466D21BA}" presName="compositeB" presStyleCnt="0"/>
      <dgm:spPr/>
    </dgm:pt>
    <dgm:pt modelId="{0D6991E3-13A7-4BC4-B256-E17EE95F3054}" type="pres">
      <dgm:prSet presAssocID="{8CE2D943-9DDA-4E5A-9148-E53B466D21BA}" presName="textB" presStyleLbl="revTx" presStyleIdx="5" presStyleCnt="8">
        <dgm:presLayoutVars>
          <dgm:bulletEnabled val="1"/>
        </dgm:presLayoutVars>
      </dgm:prSet>
      <dgm:spPr/>
    </dgm:pt>
    <dgm:pt modelId="{8A982F3E-F429-405F-B659-62B09C79C619}" type="pres">
      <dgm:prSet presAssocID="{8CE2D943-9DDA-4E5A-9148-E53B466D21BA}" presName="circleB" presStyleLbl="node1" presStyleIdx="5" presStyleCnt="8"/>
      <dgm:spPr>
        <a:solidFill>
          <a:schemeClr val="tx1"/>
        </a:solidFill>
      </dgm:spPr>
    </dgm:pt>
    <dgm:pt modelId="{F0C6E4CA-C748-4038-9FED-D7A154C4295B}" type="pres">
      <dgm:prSet presAssocID="{8CE2D943-9DDA-4E5A-9148-E53B466D21BA}" presName="spaceB" presStyleCnt="0"/>
      <dgm:spPr/>
    </dgm:pt>
    <dgm:pt modelId="{DE2DE2AB-12B2-4B60-8540-C7A66AD697BD}" type="pres">
      <dgm:prSet presAssocID="{D0F42853-0AF1-401E-A8F5-1429B3930BB5}" presName="space" presStyleCnt="0"/>
      <dgm:spPr/>
    </dgm:pt>
    <dgm:pt modelId="{7A2CDAC6-85BF-45B1-8A0B-FB9950A49B89}" type="pres">
      <dgm:prSet presAssocID="{651B7FA7-38CE-4D9B-8970-475250FE22EF}" presName="compositeA" presStyleCnt="0"/>
      <dgm:spPr/>
    </dgm:pt>
    <dgm:pt modelId="{255C787F-4F23-49EA-A3C7-27CEA639DCBF}" type="pres">
      <dgm:prSet presAssocID="{651B7FA7-38CE-4D9B-8970-475250FE22EF}" presName="textA" presStyleLbl="revTx" presStyleIdx="6" presStyleCnt="8" custLinFactY="36002" custLinFactNeighborX="-734" custLinFactNeighborY="100000">
        <dgm:presLayoutVars>
          <dgm:bulletEnabled val="1"/>
        </dgm:presLayoutVars>
      </dgm:prSet>
      <dgm:spPr/>
    </dgm:pt>
    <dgm:pt modelId="{75066963-3398-406B-A1FB-8526CC2F8233}" type="pres">
      <dgm:prSet presAssocID="{651B7FA7-38CE-4D9B-8970-475250FE22EF}" presName="circleA" presStyleLbl="node1" presStyleIdx="6" presStyleCnt="8"/>
      <dgm:spPr>
        <a:solidFill>
          <a:srgbClr val="00B0F0"/>
        </a:solidFill>
      </dgm:spPr>
    </dgm:pt>
    <dgm:pt modelId="{4F8B0849-E778-40AA-9613-36624DDD122C}" type="pres">
      <dgm:prSet presAssocID="{651B7FA7-38CE-4D9B-8970-475250FE22EF}" presName="spaceA" presStyleCnt="0"/>
      <dgm:spPr/>
    </dgm:pt>
    <dgm:pt modelId="{873A1C79-725B-4825-967D-8B5DECA4AD7C}" type="pres">
      <dgm:prSet presAssocID="{9AECBAD6-10CB-4D84-8E45-D4D38E9B0651}" presName="space" presStyleCnt="0"/>
      <dgm:spPr/>
    </dgm:pt>
    <dgm:pt modelId="{426B6BEC-76F4-4607-99C9-D8A582461EF7}" type="pres">
      <dgm:prSet presAssocID="{EB208740-BB32-4995-B3DE-16F9D020C1D3}" presName="compositeB" presStyleCnt="0"/>
      <dgm:spPr/>
    </dgm:pt>
    <dgm:pt modelId="{704A35E4-87A8-4D29-92EF-EDA4701EB4AF}" type="pres">
      <dgm:prSet presAssocID="{EB208740-BB32-4995-B3DE-16F9D020C1D3}" presName="textB" presStyleLbl="revTx" presStyleIdx="7" presStyleCnt="8" custLinFactNeighborX="36163" custLinFactNeighborY="-2610">
        <dgm:presLayoutVars>
          <dgm:bulletEnabled val="1"/>
        </dgm:presLayoutVars>
      </dgm:prSet>
      <dgm:spPr/>
    </dgm:pt>
    <dgm:pt modelId="{FAC3A6DF-910C-4E57-BEE4-ADE5B01A7D6D}" type="pres">
      <dgm:prSet presAssocID="{EB208740-BB32-4995-B3DE-16F9D020C1D3}" presName="circleB" presStyleLbl="node1" presStyleIdx="7" presStyleCnt="8" custLinFactX="100000" custLinFactNeighborX="147376" custLinFactNeighborY="-996"/>
      <dgm:spPr/>
    </dgm:pt>
    <dgm:pt modelId="{F016109A-38B7-4B60-BCE9-AE296B9A0BC5}" type="pres">
      <dgm:prSet presAssocID="{EB208740-BB32-4995-B3DE-16F9D020C1D3}" presName="spaceB" presStyleCnt="0"/>
      <dgm:spPr/>
    </dgm:pt>
  </dgm:ptLst>
  <dgm:cxnLst>
    <dgm:cxn modelId="{8227D406-282C-480B-8970-ED658E3FEE38}" srcId="{3B6C6DAB-78D4-4628-ABED-C138C2517605}" destId="{694F6036-FCD3-4CA2-A83C-7FA1FED46AD7}" srcOrd="2" destOrd="0" parTransId="{61597335-A918-4E08-8F56-B0DE9E64B960}" sibTransId="{7CFE760B-1CF4-43CC-881B-241D68D7944E}"/>
    <dgm:cxn modelId="{3AAC2725-D3B7-48D3-BBCC-18CE9F324466}" type="presOf" srcId="{3B6C6DAB-78D4-4628-ABED-C138C2517605}" destId="{21707276-F503-4388-A969-3EC175C3E1A3}" srcOrd="0" destOrd="0" presId="urn:microsoft.com/office/officeart/2005/8/layout/hProcess11"/>
    <dgm:cxn modelId="{BD14D62E-1793-4948-A796-4B3D41DA9AAB}" srcId="{3B6C6DAB-78D4-4628-ABED-C138C2517605}" destId="{8CE2D943-9DDA-4E5A-9148-E53B466D21BA}" srcOrd="5" destOrd="0" parTransId="{FF8B9394-1259-4875-B96E-06BB53F2823F}" sibTransId="{D0F42853-0AF1-401E-A8F5-1429B3930BB5}"/>
    <dgm:cxn modelId="{3292AC3A-C019-49EE-8889-4A15ADD456F7}" srcId="{3B6C6DAB-78D4-4628-ABED-C138C2517605}" destId="{EB208740-BB32-4995-B3DE-16F9D020C1D3}" srcOrd="7" destOrd="0" parTransId="{659D6AC5-A10B-43FA-A733-358D2150574F}" sibTransId="{BF977256-927B-4914-8C8D-E51038563B63}"/>
    <dgm:cxn modelId="{A8EBAC6E-CE21-4474-88A4-A08D42605A98}" srcId="{3B6C6DAB-78D4-4628-ABED-C138C2517605}" destId="{04CFCE9E-B845-45B7-B9DA-FE7855F59847}" srcOrd="4" destOrd="0" parTransId="{3C61F261-FFFE-441B-BA54-AE9839470D12}" sibTransId="{CFFC2442-F612-4E1F-B219-4BF0D7E6B0EA}"/>
    <dgm:cxn modelId="{B848C69A-E5F6-46F0-A675-42570278B996}" type="presOf" srcId="{24C85B79-44A8-4FC4-BA9C-243E00C77A1A}" destId="{350551F6-3560-46BA-8FE5-4804FFFC8726}" srcOrd="0" destOrd="0" presId="urn:microsoft.com/office/officeart/2005/8/layout/hProcess11"/>
    <dgm:cxn modelId="{88ED489B-198B-41EC-874E-EE24B0FDE556}" type="presOf" srcId="{6CC542FF-4759-410C-B072-7A00EFA9E067}" destId="{D4108B78-DE0C-4269-8EB3-9E1964F2F27B}" srcOrd="0" destOrd="0" presId="urn:microsoft.com/office/officeart/2005/8/layout/hProcess11"/>
    <dgm:cxn modelId="{B6EE79A6-4408-4072-AE80-371D46EC536F}" srcId="{3B6C6DAB-78D4-4628-ABED-C138C2517605}" destId="{10B523DF-95FF-4476-8453-E69508524123}" srcOrd="1" destOrd="0" parTransId="{29F0018D-C373-4E43-9748-237DAB473A1A}" sibTransId="{8B70D664-6585-4AF4-9DAF-DBD5929C5B07}"/>
    <dgm:cxn modelId="{222A8AAE-E9CB-47C1-8943-B20DB10127E4}" srcId="{3B6C6DAB-78D4-4628-ABED-C138C2517605}" destId="{651B7FA7-38CE-4D9B-8970-475250FE22EF}" srcOrd="6" destOrd="0" parTransId="{ABAD88ED-86D4-4347-97B8-F505D9DF67ED}" sibTransId="{9AECBAD6-10CB-4D84-8E45-D4D38E9B0651}"/>
    <dgm:cxn modelId="{E4A7FCB1-D51B-46A6-A5CB-7D219F2B5102}" type="presOf" srcId="{04CFCE9E-B845-45B7-B9DA-FE7855F59847}" destId="{DDE32AA0-CF3E-4D36-BA07-B2C2E604A745}" srcOrd="0" destOrd="0" presId="urn:microsoft.com/office/officeart/2005/8/layout/hProcess11"/>
    <dgm:cxn modelId="{4BCBB0BF-2E2A-430D-9BE8-C2E9B8D61754}" type="presOf" srcId="{8CE2D943-9DDA-4E5A-9148-E53B466D21BA}" destId="{0D6991E3-13A7-4BC4-B256-E17EE95F3054}" srcOrd="0" destOrd="0" presId="urn:microsoft.com/office/officeart/2005/8/layout/hProcess11"/>
    <dgm:cxn modelId="{ADA838C6-C0AE-46E3-AF94-B107B5E75225}" type="presOf" srcId="{10B523DF-95FF-4476-8453-E69508524123}" destId="{4C7F575C-47A4-47DC-B938-DEAAB2C112C2}" srcOrd="0" destOrd="0" presId="urn:microsoft.com/office/officeart/2005/8/layout/hProcess11"/>
    <dgm:cxn modelId="{D56180D7-2807-4CA6-9671-3018237D7817}" srcId="{3B6C6DAB-78D4-4628-ABED-C138C2517605}" destId="{6CC542FF-4759-410C-B072-7A00EFA9E067}" srcOrd="0" destOrd="0" parTransId="{8229E459-7EE9-4E08-9644-D2F9E7C25CB0}" sibTransId="{26CD2219-234A-44FF-95BF-0B9FF94D200E}"/>
    <dgm:cxn modelId="{A483BFE1-F6E2-476C-8089-45F64F1A898A}" srcId="{3B6C6DAB-78D4-4628-ABED-C138C2517605}" destId="{24C85B79-44A8-4FC4-BA9C-243E00C77A1A}" srcOrd="3" destOrd="0" parTransId="{C9A56774-CA5F-4EC4-9D8D-A57241931C7E}" sibTransId="{92C406B3-6CE1-445E-9EF6-78B06FD36743}"/>
    <dgm:cxn modelId="{7C2413E8-2518-41CF-9043-BEA2F8980742}" type="presOf" srcId="{694F6036-FCD3-4CA2-A83C-7FA1FED46AD7}" destId="{E2AD3975-21F8-40F5-AB19-A2ABED8EC061}" srcOrd="0" destOrd="0" presId="urn:microsoft.com/office/officeart/2005/8/layout/hProcess11"/>
    <dgm:cxn modelId="{A9D0B0EF-A6FC-4BE1-AE1C-81CC5626F321}" type="presOf" srcId="{EB208740-BB32-4995-B3DE-16F9D020C1D3}" destId="{704A35E4-87A8-4D29-92EF-EDA4701EB4AF}" srcOrd="0" destOrd="0" presId="urn:microsoft.com/office/officeart/2005/8/layout/hProcess11"/>
    <dgm:cxn modelId="{664A95F4-81FD-4E99-B45B-A36DD4CDEC25}" type="presOf" srcId="{651B7FA7-38CE-4D9B-8970-475250FE22EF}" destId="{255C787F-4F23-49EA-A3C7-27CEA639DCBF}" srcOrd="0" destOrd="0" presId="urn:microsoft.com/office/officeart/2005/8/layout/hProcess11"/>
    <dgm:cxn modelId="{C55A83F5-5222-4445-A28E-CAEDD9A8FED9}" type="presParOf" srcId="{21707276-F503-4388-A969-3EC175C3E1A3}" destId="{0C1169EC-961A-4267-819C-4FC6C9656EB7}" srcOrd="0" destOrd="0" presId="urn:microsoft.com/office/officeart/2005/8/layout/hProcess11"/>
    <dgm:cxn modelId="{896355BE-736E-4E5D-B157-7B2884C64F49}" type="presParOf" srcId="{21707276-F503-4388-A969-3EC175C3E1A3}" destId="{7B662B33-010B-48E7-A762-D6AA82210812}" srcOrd="1" destOrd="0" presId="urn:microsoft.com/office/officeart/2005/8/layout/hProcess11"/>
    <dgm:cxn modelId="{37B2E942-0A8A-4F58-AD6B-783D32F68092}" type="presParOf" srcId="{7B662B33-010B-48E7-A762-D6AA82210812}" destId="{E9953444-9565-42AB-950F-67C0313D6C8D}" srcOrd="0" destOrd="0" presId="urn:microsoft.com/office/officeart/2005/8/layout/hProcess11"/>
    <dgm:cxn modelId="{4A4D7AFB-B4A2-4F76-85EA-6D6393E71869}" type="presParOf" srcId="{E9953444-9565-42AB-950F-67C0313D6C8D}" destId="{D4108B78-DE0C-4269-8EB3-9E1964F2F27B}" srcOrd="0" destOrd="0" presId="urn:microsoft.com/office/officeart/2005/8/layout/hProcess11"/>
    <dgm:cxn modelId="{5372D8D9-ED4B-4050-998A-2BD5EC037D27}" type="presParOf" srcId="{E9953444-9565-42AB-950F-67C0313D6C8D}" destId="{CC2641EA-2463-4E83-8FE6-E8527DCD76CB}" srcOrd="1" destOrd="0" presId="urn:microsoft.com/office/officeart/2005/8/layout/hProcess11"/>
    <dgm:cxn modelId="{CA026464-8687-4658-BFC5-37AF29E010D4}" type="presParOf" srcId="{E9953444-9565-42AB-950F-67C0313D6C8D}" destId="{F81035C4-E036-4160-A7AC-2EF98E7D1F12}" srcOrd="2" destOrd="0" presId="urn:microsoft.com/office/officeart/2005/8/layout/hProcess11"/>
    <dgm:cxn modelId="{E9170C0B-1EBA-445F-AB65-C3D5C9A5F813}" type="presParOf" srcId="{7B662B33-010B-48E7-A762-D6AA82210812}" destId="{C39430A0-52C1-4202-8599-AEABF5F48513}" srcOrd="1" destOrd="0" presId="urn:microsoft.com/office/officeart/2005/8/layout/hProcess11"/>
    <dgm:cxn modelId="{6C357CD1-8DA8-4AF8-9CF7-7F9949B8B7D1}" type="presParOf" srcId="{7B662B33-010B-48E7-A762-D6AA82210812}" destId="{B11B2CCC-F1EF-4F03-9880-CEE9F25A508A}" srcOrd="2" destOrd="0" presId="urn:microsoft.com/office/officeart/2005/8/layout/hProcess11"/>
    <dgm:cxn modelId="{6F441455-7A25-4A7A-9EEF-881E2A95F6F4}" type="presParOf" srcId="{B11B2CCC-F1EF-4F03-9880-CEE9F25A508A}" destId="{4C7F575C-47A4-47DC-B938-DEAAB2C112C2}" srcOrd="0" destOrd="0" presId="urn:microsoft.com/office/officeart/2005/8/layout/hProcess11"/>
    <dgm:cxn modelId="{990D1370-24A5-4EA2-9E53-AA2B91401466}" type="presParOf" srcId="{B11B2CCC-F1EF-4F03-9880-CEE9F25A508A}" destId="{183832E4-0951-4647-A6D9-3FEC3AA5D5DB}" srcOrd="1" destOrd="0" presId="urn:microsoft.com/office/officeart/2005/8/layout/hProcess11"/>
    <dgm:cxn modelId="{747F4351-B34A-45AB-9A97-3DCAEBBA183A}" type="presParOf" srcId="{B11B2CCC-F1EF-4F03-9880-CEE9F25A508A}" destId="{1C871D42-5DA1-4410-B636-138282D05824}" srcOrd="2" destOrd="0" presId="urn:microsoft.com/office/officeart/2005/8/layout/hProcess11"/>
    <dgm:cxn modelId="{03079D6B-FC8B-42E4-B196-8EADFB7DCEEE}" type="presParOf" srcId="{7B662B33-010B-48E7-A762-D6AA82210812}" destId="{A1EF97E9-F6D9-442D-9104-6C70EC5A87EA}" srcOrd="3" destOrd="0" presId="urn:microsoft.com/office/officeart/2005/8/layout/hProcess11"/>
    <dgm:cxn modelId="{C4021EF6-12A3-4ECE-B52D-1C1F35343759}" type="presParOf" srcId="{7B662B33-010B-48E7-A762-D6AA82210812}" destId="{7AED6A25-B1D3-495D-A2F8-7037126E9AB6}" srcOrd="4" destOrd="0" presId="urn:microsoft.com/office/officeart/2005/8/layout/hProcess11"/>
    <dgm:cxn modelId="{B20CB38C-652F-4E15-B302-5904317D51FB}" type="presParOf" srcId="{7AED6A25-B1D3-495D-A2F8-7037126E9AB6}" destId="{E2AD3975-21F8-40F5-AB19-A2ABED8EC061}" srcOrd="0" destOrd="0" presId="urn:microsoft.com/office/officeart/2005/8/layout/hProcess11"/>
    <dgm:cxn modelId="{DCC91658-1B6E-4D7F-A68D-6D63331139DE}" type="presParOf" srcId="{7AED6A25-B1D3-495D-A2F8-7037126E9AB6}" destId="{BD5D9CE8-1E2C-409E-804D-C1F427665EC8}" srcOrd="1" destOrd="0" presId="urn:microsoft.com/office/officeart/2005/8/layout/hProcess11"/>
    <dgm:cxn modelId="{8E746417-33ED-4541-828B-BF03F36EF3CF}" type="presParOf" srcId="{7AED6A25-B1D3-495D-A2F8-7037126E9AB6}" destId="{1545FD3A-4E41-40E6-8B57-B2E63FFA6259}" srcOrd="2" destOrd="0" presId="urn:microsoft.com/office/officeart/2005/8/layout/hProcess11"/>
    <dgm:cxn modelId="{4C50FF98-F35C-4014-BC60-D93E0AAE811C}" type="presParOf" srcId="{7B662B33-010B-48E7-A762-D6AA82210812}" destId="{FDFA1975-FD50-4FEA-B4E3-1FE72978DCEE}" srcOrd="5" destOrd="0" presId="urn:microsoft.com/office/officeart/2005/8/layout/hProcess11"/>
    <dgm:cxn modelId="{EE678741-1AE0-4AFC-955C-FBD374C4C49D}" type="presParOf" srcId="{7B662B33-010B-48E7-A762-D6AA82210812}" destId="{BD16A2EB-8E79-40C6-AF6B-B68B26DF66A4}" srcOrd="6" destOrd="0" presId="urn:microsoft.com/office/officeart/2005/8/layout/hProcess11"/>
    <dgm:cxn modelId="{FD5E38CD-AEE9-49B3-9C28-7DC90F6E7AFF}" type="presParOf" srcId="{BD16A2EB-8E79-40C6-AF6B-B68B26DF66A4}" destId="{350551F6-3560-46BA-8FE5-4804FFFC8726}" srcOrd="0" destOrd="0" presId="urn:microsoft.com/office/officeart/2005/8/layout/hProcess11"/>
    <dgm:cxn modelId="{8F32DC73-A8C3-4562-A6CE-D0069E952976}" type="presParOf" srcId="{BD16A2EB-8E79-40C6-AF6B-B68B26DF66A4}" destId="{FA5A507F-B0E1-4E5F-BCC3-61092A47B69A}" srcOrd="1" destOrd="0" presId="urn:microsoft.com/office/officeart/2005/8/layout/hProcess11"/>
    <dgm:cxn modelId="{2B0AA8BA-9F45-4255-B2E7-D906FC2C3FCF}" type="presParOf" srcId="{BD16A2EB-8E79-40C6-AF6B-B68B26DF66A4}" destId="{B901FFED-53F6-4867-8BB8-F39D4BB01C04}" srcOrd="2" destOrd="0" presId="urn:microsoft.com/office/officeart/2005/8/layout/hProcess11"/>
    <dgm:cxn modelId="{EC4D9F75-B3FE-43BD-A564-E99C91FCD801}" type="presParOf" srcId="{7B662B33-010B-48E7-A762-D6AA82210812}" destId="{31858D3C-927D-47FE-A0AE-16AA57FA644F}" srcOrd="7" destOrd="0" presId="urn:microsoft.com/office/officeart/2005/8/layout/hProcess11"/>
    <dgm:cxn modelId="{D381746E-137A-4690-BBD3-F287EBB8E184}" type="presParOf" srcId="{7B662B33-010B-48E7-A762-D6AA82210812}" destId="{DAFCFAD3-C2F6-4A30-A8A1-01A3F3288013}" srcOrd="8" destOrd="0" presId="urn:microsoft.com/office/officeart/2005/8/layout/hProcess11"/>
    <dgm:cxn modelId="{7463714A-31E5-46A9-952B-F6E178371C9F}" type="presParOf" srcId="{DAFCFAD3-C2F6-4A30-A8A1-01A3F3288013}" destId="{DDE32AA0-CF3E-4D36-BA07-B2C2E604A745}" srcOrd="0" destOrd="0" presId="urn:microsoft.com/office/officeart/2005/8/layout/hProcess11"/>
    <dgm:cxn modelId="{45EF80E6-0624-404D-9067-34764A372F58}" type="presParOf" srcId="{DAFCFAD3-C2F6-4A30-A8A1-01A3F3288013}" destId="{17EF279A-9B11-451B-854F-E1653B4191A8}" srcOrd="1" destOrd="0" presId="urn:microsoft.com/office/officeart/2005/8/layout/hProcess11"/>
    <dgm:cxn modelId="{93BAE7FA-0A93-4A84-943D-EAF22C2BBE87}" type="presParOf" srcId="{DAFCFAD3-C2F6-4A30-A8A1-01A3F3288013}" destId="{D7197F41-CE13-47DC-826A-1FEE38547413}" srcOrd="2" destOrd="0" presId="urn:microsoft.com/office/officeart/2005/8/layout/hProcess11"/>
    <dgm:cxn modelId="{68519B1F-A93E-4FBF-A92C-A0215DFB811A}" type="presParOf" srcId="{7B662B33-010B-48E7-A762-D6AA82210812}" destId="{FBB1EB93-52A8-4064-B948-A6868BCF2F37}" srcOrd="9" destOrd="0" presId="urn:microsoft.com/office/officeart/2005/8/layout/hProcess11"/>
    <dgm:cxn modelId="{B1C14AC2-48AA-4268-BDD1-C3A14BE8B899}" type="presParOf" srcId="{7B662B33-010B-48E7-A762-D6AA82210812}" destId="{CD478D7E-9135-4798-B75B-AAA025737963}" srcOrd="10" destOrd="0" presId="urn:microsoft.com/office/officeart/2005/8/layout/hProcess11"/>
    <dgm:cxn modelId="{3C03B220-8774-45CB-B215-2F374BFDC309}" type="presParOf" srcId="{CD478D7E-9135-4798-B75B-AAA025737963}" destId="{0D6991E3-13A7-4BC4-B256-E17EE95F3054}" srcOrd="0" destOrd="0" presId="urn:microsoft.com/office/officeart/2005/8/layout/hProcess11"/>
    <dgm:cxn modelId="{E4A6B055-AACC-45C6-8026-00A15ED63001}" type="presParOf" srcId="{CD478D7E-9135-4798-B75B-AAA025737963}" destId="{8A982F3E-F429-405F-B659-62B09C79C619}" srcOrd="1" destOrd="0" presId="urn:microsoft.com/office/officeart/2005/8/layout/hProcess11"/>
    <dgm:cxn modelId="{50E42F21-0810-4D23-A95E-81F5BE78FF01}" type="presParOf" srcId="{CD478D7E-9135-4798-B75B-AAA025737963}" destId="{F0C6E4CA-C748-4038-9FED-D7A154C4295B}" srcOrd="2" destOrd="0" presId="urn:microsoft.com/office/officeart/2005/8/layout/hProcess11"/>
    <dgm:cxn modelId="{B0B01806-F80D-4D3C-A4AD-382A0F9F9873}" type="presParOf" srcId="{7B662B33-010B-48E7-A762-D6AA82210812}" destId="{DE2DE2AB-12B2-4B60-8540-C7A66AD697BD}" srcOrd="11" destOrd="0" presId="urn:microsoft.com/office/officeart/2005/8/layout/hProcess11"/>
    <dgm:cxn modelId="{0EF1DE91-C4CF-48C0-971C-DC4D2D3B2B5A}" type="presParOf" srcId="{7B662B33-010B-48E7-A762-D6AA82210812}" destId="{7A2CDAC6-85BF-45B1-8A0B-FB9950A49B89}" srcOrd="12" destOrd="0" presId="urn:microsoft.com/office/officeart/2005/8/layout/hProcess11"/>
    <dgm:cxn modelId="{D58031B3-BD6C-41B2-8B96-48F236236C69}" type="presParOf" srcId="{7A2CDAC6-85BF-45B1-8A0B-FB9950A49B89}" destId="{255C787F-4F23-49EA-A3C7-27CEA639DCBF}" srcOrd="0" destOrd="0" presId="urn:microsoft.com/office/officeart/2005/8/layout/hProcess11"/>
    <dgm:cxn modelId="{7DC28D76-5884-4C0A-92D2-23CBF7461EE0}" type="presParOf" srcId="{7A2CDAC6-85BF-45B1-8A0B-FB9950A49B89}" destId="{75066963-3398-406B-A1FB-8526CC2F8233}" srcOrd="1" destOrd="0" presId="urn:microsoft.com/office/officeart/2005/8/layout/hProcess11"/>
    <dgm:cxn modelId="{C8D34D82-620F-4A11-B961-F919E9F2F9FD}" type="presParOf" srcId="{7A2CDAC6-85BF-45B1-8A0B-FB9950A49B89}" destId="{4F8B0849-E778-40AA-9613-36624DDD122C}" srcOrd="2" destOrd="0" presId="urn:microsoft.com/office/officeart/2005/8/layout/hProcess11"/>
    <dgm:cxn modelId="{A796EDD9-7C9E-46BE-9364-3EF9A9F6316E}" type="presParOf" srcId="{7B662B33-010B-48E7-A762-D6AA82210812}" destId="{873A1C79-725B-4825-967D-8B5DECA4AD7C}" srcOrd="13" destOrd="0" presId="urn:microsoft.com/office/officeart/2005/8/layout/hProcess11"/>
    <dgm:cxn modelId="{9642EF5F-1FD4-4A36-AEEC-BAC59246C5F0}" type="presParOf" srcId="{7B662B33-010B-48E7-A762-D6AA82210812}" destId="{426B6BEC-76F4-4607-99C9-D8A582461EF7}" srcOrd="14" destOrd="0" presId="urn:microsoft.com/office/officeart/2005/8/layout/hProcess11"/>
    <dgm:cxn modelId="{FE500FD6-7019-4E44-9BB7-80EF4A561D0A}" type="presParOf" srcId="{426B6BEC-76F4-4607-99C9-D8A582461EF7}" destId="{704A35E4-87A8-4D29-92EF-EDA4701EB4AF}" srcOrd="0" destOrd="0" presId="urn:microsoft.com/office/officeart/2005/8/layout/hProcess11"/>
    <dgm:cxn modelId="{E13503C0-7AE0-46D4-9D26-6D5EE16C67FE}" type="presParOf" srcId="{426B6BEC-76F4-4607-99C9-D8A582461EF7}" destId="{FAC3A6DF-910C-4E57-BEE4-ADE5B01A7D6D}" srcOrd="1" destOrd="0" presId="urn:microsoft.com/office/officeart/2005/8/layout/hProcess11"/>
    <dgm:cxn modelId="{38B5BDA7-F08E-4A0B-87B6-68458859F91B}" type="presParOf" srcId="{426B6BEC-76F4-4607-99C9-D8A582461EF7}" destId="{F016109A-38B7-4B60-BCE9-AE296B9A0BC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A0BAFD-9A34-4D21-AD6A-31CBB1BB39C4}" type="doc">
      <dgm:prSet loTypeId="urn:microsoft.com/office/officeart/2005/8/layout/funnel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3CB0B37-3C6F-4FE8-9141-E36EEAF31D0C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600" b="1" dirty="0">
              <a:latin typeface="TH Sarabun New" panose="020B0500040200020003" pitchFamily="34" charset="-34"/>
              <a:cs typeface="TH Sarabun New" panose="020B0500040200020003" pitchFamily="34" charset="-34"/>
            </a:rPr>
            <a:t>Financial</a:t>
          </a:r>
        </a:p>
      </dgm:t>
    </dgm:pt>
    <dgm:pt modelId="{5F3F0242-1431-4951-B1B6-F6085829661E}" type="parTrans" cxnId="{4C2B7F5E-45D6-4A74-978C-29FAEFD47382}">
      <dgm:prSet/>
      <dgm:spPr/>
      <dgm:t>
        <a:bodyPr/>
        <a:lstStyle/>
        <a:p>
          <a:endParaRPr lang="en-US" sz="2000" b="1">
            <a:latin typeface="TH Sarabun New" panose="020B0500040200020003" pitchFamily="34" charset="-34"/>
            <a:cs typeface="TH Sarabun New" panose="020B0500040200020003" pitchFamily="34" charset="-34"/>
          </a:endParaRPr>
        </a:p>
      </dgm:t>
    </dgm:pt>
    <dgm:pt modelId="{F28AA98F-D82C-435D-851B-8D24FF7F1844}" type="sibTrans" cxnId="{4C2B7F5E-45D6-4A74-978C-29FAEFD47382}">
      <dgm:prSet/>
      <dgm:spPr/>
      <dgm:t>
        <a:bodyPr/>
        <a:lstStyle/>
        <a:p>
          <a:endParaRPr lang="en-US" sz="2000" b="1">
            <a:latin typeface="TH Sarabun New" panose="020B0500040200020003" pitchFamily="34" charset="-34"/>
            <a:cs typeface="TH Sarabun New" panose="020B0500040200020003" pitchFamily="34" charset="-34"/>
          </a:endParaRPr>
        </a:p>
      </dgm:t>
    </dgm:pt>
    <dgm:pt modelId="{1D081A46-2EB1-4D02-B11F-1DBAB3224417}">
      <dgm:prSet phldrT="[Text]" custT="1"/>
      <dgm:spPr>
        <a:solidFill>
          <a:srgbClr val="2BC511"/>
        </a:solidFill>
      </dgm:spPr>
      <dgm:t>
        <a:bodyPr/>
        <a:lstStyle/>
        <a:p>
          <a:r>
            <a:rPr lang="en-US" sz="1600" b="1" dirty="0">
              <a:latin typeface="TH Sarabun New" panose="020B0500040200020003" pitchFamily="34" charset="-34"/>
              <a:cs typeface="TH Sarabun New" panose="020B0500040200020003" pitchFamily="34" charset="-34"/>
            </a:rPr>
            <a:t>Business</a:t>
          </a:r>
        </a:p>
      </dgm:t>
    </dgm:pt>
    <dgm:pt modelId="{3166949B-D5B1-4F19-B2E4-885F14F27B48}" type="parTrans" cxnId="{0D71BB62-121E-4F66-B56A-E73BE2EB0859}">
      <dgm:prSet/>
      <dgm:spPr/>
      <dgm:t>
        <a:bodyPr/>
        <a:lstStyle/>
        <a:p>
          <a:endParaRPr lang="en-US" sz="2000" b="1">
            <a:latin typeface="TH Sarabun New" panose="020B0500040200020003" pitchFamily="34" charset="-34"/>
            <a:cs typeface="TH Sarabun New" panose="020B0500040200020003" pitchFamily="34" charset="-34"/>
          </a:endParaRPr>
        </a:p>
      </dgm:t>
    </dgm:pt>
    <dgm:pt modelId="{79FCC76F-A63E-4DA0-96C1-5A82F789AF01}" type="sibTrans" cxnId="{0D71BB62-121E-4F66-B56A-E73BE2EB0859}">
      <dgm:prSet/>
      <dgm:spPr/>
      <dgm:t>
        <a:bodyPr/>
        <a:lstStyle/>
        <a:p>
          <a:endParaRPr lang="en-US" sz="2000" b="1">
            <a:latin typeface="TH Sarabun New" panose="020B0500040200020003" pitchFamily="34" charset="-34"/>
            <a:cs typeface="TH Sarabun New" panose="020B0500040200020003" pitchFamily="34" charset="-34"/>
          </a:endParaRPr>
        </a:p>
      </dgm:t>
    </dgm:pt>
    <dgm:pt modelId="{9B65430A-2478-43E8-8545-85E9B051AF11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z="2800" b="1" dirty="0">
              <a:solidFill>
                <a:srgbClr val="3333FF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Composite Rating</a:t>
          </a:r>
        </a:p>
      </dgm:t>
    </dgm:pt>
    <dgm:pt modelId="{B61C39DB-A1B2-444A-A472-D8E09710057C}" type="parTrans" cxnId="{07E722D8-E412-4954-92AA-F61C7F54D899}">
      <dgm:prSet/>
      <dgm:spPr/>
      <dgm:t>
        <a:bodyPr/>
        <a:lstStyle/>
        <a:p>
          <a:endParaRPr lang="en-US" sz="2000" b="1">
            <a:latin typeface="TH Sarabun New" panose="020B0500040200020003" pitchFamily="34" charset="-34"/>
            <a:cs typeface="TH Sarabun New" panose="020B0500040200020003" pitchFamily="34" charset="-34"/>
          </a:endParaRPr>
        </a:p>
      </dgm:t>
    </dgm:pt>
    <dgm:pt modelId="{66C142FD-BACD-4CE2-8696-DCE9C2E7DD1F}" type="sibTrans" cxnId="{07E722D8-E412-4954-92AA-F61C7F54D899}">
      <dgm:prSet/>
      <dgm:spPr/>
      <dgm:t>
        <a:bodyPr/>
        <a:lstStyle/>
        <a:p>
          <a:endParaRPr lang="en-US" sz="2000" b="1">
            <a:latin typeface="TH Sarabun New" panose="020B0500040200020003" pitchFamily="34" charset="-34"/>
            <a:cs typeface="TH Sarabun New" panose="020B0500040200020003" pitchFamily="34" charset="-34"/>
          </a:endParaRPr>
        </a:p>
      </dgm:t>
    </dgm:pt>
    <dgm:pt modelId="{9142845C-78C5-4657-A9AB-A6C7BCCC942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800" b="1" dirty="0">
              <a:latin typeface="TH Sarabun New" panose="020B0500040200020003" pitchFamily="34" charset="-34"/>
              <a:cs typeface="TH Sarabun New" panose="020B0500040200020003" pitchFamily="34" charset="-34"/>
            </a:rPr>
            <a:t>Industry </a:t>
          </a:r>
          <a:endParaRPr lang="en-US" sz="1400" b="1" dirty="0">
            <a:latin typeface="TH Sarabun New" panose="020B0500040200020003" pitchFamily="34" charset="-34"/>
            <a:cs typeface="TH Sarabun New" panose="020B0500040200020003" pitchFamily="34" charset="-34"/>
          </a:endParaRPr>
        </a:p>
      </dgm:t>
    </dgm:pt>
    <dgm:pt modelId="{95313D1E-FEF9-43FF-B2EB-CEDC7EACD039}" type="sibTrans" cxnId="{4865D6D0-1C0B-4193-9B8F-325AEFDDF477}">
      <dgm:prSet/>
      <dgm:spPr/>
      <dgm:t>
        <a:bodyPr/>
        <a:lstStyle/>
        <a:p>
          <a:endParaRPr lang="en-US" sz="2000" b="1">
            <a:latin typeface="TH Sarabun New" panose="020B0500040200020003" pitchFamily="34" charset="-34"/>
            <a:cs typeface="TH Sarabun New" panose="020B0500040200020003" pitchFamily="34" charset="-34"/>
          </a:endParaRPr>
        </a:p>
      </dgm:t>
    </dgm:pt>
    <dgm:pt modelId="{7FAE26F3-592D-4D38-9B4F-716FF0FA9BD3}" type="parTrans" cxnId="{4865D6D0-1C0B-4193-9B8F-325AEFDDF477}">
      <dgm:prSet/>
      <dgm:spPr/>
      <dgm:t>
        <a:bodyPr/>
        <a:lstStyle/>
        <a:p>
          <a:endParaRPr lang="en-US" sz="2000" b="1">
            <a:latin typeface="TH Sarabun New" panose="020B0500040200020003" pitchFamily="34" charset="-34"/>
            <a:cs typeface="TH Sarabun New" panose="020B0500040200020003" pitchFamily="34" charset="-34"/>
          </a:endParaRPr>
        </a:p>
      </dgm:t>
    </dgm:pt>
    <dgm:pt modelId="{3FF46217-D2E1-4F15-A2B0-016175C72B9D}" type="pres">
      <dgm:prSet presAssocID="{A4A0BAFD-9A34-4D21-AD6A-31CBB1BB39C4}" presName="Name0" presStyleCnt="0">
        <dgm:presLayoutVars>
          <dgm:chMax val="4"/>
          <dgm:resizeHandles val="exact"/>
        </dgm:presLayoutVars>
      </dgm:prSet>
      <dgm:spPr/>
    </dgm:pt>
    <dgm:pt modelId="{891C597D-098B-40AF-B33B-AD5DF39293AC}" type="pres">
      <dgm:prSet presAssocID="{A4A0BAFD-9A34-4D21-AD6A-31CBB1BB39C4}" presName="ellipse" presStyleLbl="trBgShp" presStyleIdx="0" presStyleCnt="1"/>
      <dgm:spPr/>
    </dgm:pt>
    <dgm:pt modelId="{A0B53E44-C297-4761-A0BB-DF82CAF2B7F9}" type="pres">
      <dgm:prSet presAssocID="{A4A0BAFD-9A34-4D21-AD6A-31CBB1BB39C4}" presName="arrow1" presStyleLbl="fgShp" presStyleIdx="0" presStyleCnt="1"/>
      <dgm:spPr/>
    </dgm:pt>
    <dgm:pt modelId="{9347DA08-0242-490A-883C-EB179CD44F40}" type="pres">
      <dgm:prSet presAssocID="{A4A0BAFD-9A34-4D21-AD6A-31CBB1BB39C4}" presName="rectangle" presStyleLbl="revTx" presStyleIdx="0" presStyleCnt="1">
        <dgm:presLayoutVars>
          <dgm:bulletEnabled val="1"/>
        </dgm:presLayoutVars>
      </dgm:prSet>
      <dgm:spPr/>
    </dgm:pt>
    <dgm:pt modelId="{4416A9BD-F67E-40D8-80CF-981029F187A5}" type="pres">
      <dgm:prSet presAssocID="{1D081A46-2EB1-4D02-B11F-1DBAB3224417}" presName="item1" presStyleLbl="node1" presStyleIdx="0" presStyleCnt="3">
        <dgm:presLayoutVars>
          <dgm:bulletEnabled val="1"/>
        </dgm:presLayoutVars>
      </dgm:prSet>
      <dgm:spPr/>
    </dgm:pt>
    <dgm:pt modelId="{45CD1F13-031E-4B65-A7F7-BBB07F1CA82F}" type="pres">
      <dgm:prSet presAssocID="{9142845C-78C5-4657-A9AB-A6C7BCCC9420}" presName="item2" presStyleLbl="node1" presStyleIdx="1" presStyleCnt="3">
        <dgm:presLayoutVars>
          <dgm:bulletEnabled val="1"/>
        </dgm:presLayoutVars>
      </dgm:prSet>
      <dgm:spPr/>
    </dgm:pt>
    <dgm:pt modelId="{187AFE22-73C3-49B1-BCAE-C9D32FFBFBCD}" type="pres">
      <dgm:prSet presAssocID="{9B65430A-2478-43E8-8545-85E9B051AF11}" presName="item3" presStyleLbl="node1" presStyleIdx="2" presStyleCnt="3">
        <dgm:presLayoutVars>
          <dgm:bulletEnabled val="1"/>
        </dgm:presLayoutVars>
      </dgm:prSet>
      <dgm:spPr/>
    </dgm:pt>
    <dgm:pt modelId="{E399EA84-F6CA-404F-A7B8-571B4AABD822}" type="pres">
      <dgm:prSet presAssocID="{A4A0BAFD-9A34-4D21-AD6A-31CBB1BB39C4}" presName="funnel" presStyleLbl="trAlignAcc1" presStyleIdx="0" presStyleCnt="1"/>
      <dgm:spPr/>
    </dgm:pt>
  </dgm:ptLst>
  <dgm:cxnLst>
    <dgm:cxn modelId="{4C2B7F5E-45D6-4A74-978C-29FAEFD47382}" srcId="{A4A0BAFD-9A34-4D21-AD6A-31CBB1BB39C4}" destId="{03CB0B37-3C6F-4FE8-9141-E36EEAF31D0C}" srcOrd="0" destOrd="0" parTransId="{5F3F0242-1431-4951-B1B6-F6085829661E}" sibTransId="{F28AA98F-D82C-435D-851B-8D24FF7F1844}"/>
    <dgm:cxn modelId="{0D71BB62-121E-4F66-B56A-E73BE2EB0859}" srcId="{A4A0BAFD-9A34-4D21-AD6A-31CBB1BB39C4}" destId="{1D081A46-2EB1-4D02-B11F-1DBAB3224417}" srcOrd="1" destOrd="0" parTransId="{3166949B-D5B1-4F19-B2E4-885F14F27B48}" sibTransId="{79FCC76F-A63E-4DA0-96C1-5A82F789AF01}"/>
    <dgm:cxn modelId="{91F4787E-0269-49B4-B100-96396AB58B5E}" type="presOf" srcId="{A4A0BAFD-9A34-4D21-AD6A-31CBB1BB39C4}" destId="{3FF46217-D2E1-4F15-A2B0-016175C72B9D}" srcOrd="0" destOrd="0" presId="urn:microsoft.com/office/officeart/2005/8/layout/funnel1"/>
    <dgm:cxn modelId="{5BD53E98-14AE-464F-B3FD-8DBBA1BD9BED}" type="presOf" srcId="{03CB0B37-3C6F-4FE8-9141-E36EEAF31D0C}" destId="{187AFE22-73C3-49B1-BCAE-C9D32FFBFBCD}" srcOrd="0" destOrd="0" presId="urn:microsoft.com/office/officeart/2005/8/layout/funnel1"/>
    <dgm:cxn modelId="{893726BD-0ECC-4AB4-B069-70136EF11554}" type="presOf" srcId="{1D081A46-2EB1-4D02-B11F-1DBAB3224417}" destId="{45CD1F13-031E-4B65-A7F7-BBB07F1CA82F}" srcOrd="0" destOrd="0" presId="urn:microsoft.com/office/officeart/2005/8/layout/funnel1"/>
    <dgm:cxn modelId="{4865D6D0-1C0B-4193-9B8F-325AEFDDF477}" srcId="{A4A0BAFD-9A34-4D21-AD6A-31CBB1BB39C4}" destId="{9142845C-78C5-4657-A9AB-A6C7BCCC9420}" srcOrd="2" destOrd="0" parTransId="{7FAE26F3-592D-4D38-9B4F-716FF0FA9BD3}" sibTransId="{95313D1E-FEF9-43FF-B2EB-CEDC7EACD039}"/>
    <dgm:cxn modelId="{07E722D8-E412-4954-92AA-F61C7F54D899}" srcId="{A4A0BAFD-9A34-4D21-AD6A-31CBB1BB39C4}" destId="{9B65430A-2478-43E8-8545-85E9B051AF11}" srcOrd="3" destOrd="0" parTransId="{B61C39DB-A1B2-444A-A472-D8E09710057C}" sibTransId="{66C142FD-BACD-4CE2-8696-DCE9C2E7DD1F}"/>
    <dgm:cxn modelId="{EC8EABE5-F0C6-4831-8A0F-BF803758FB93}" type="presOf" srcId="{9142845C-78C5-4657-A9AB-A6C7BCCC9420}" destId="{4416A9BD-F67E-40D8-80CF-981029F187A5}" srcOrd="0" destOrd="0" presId="urn:microsoft.com/office/officeart/2005/8/layout/funnel1"/>
    <dgm:cxn modelId="{D03B5DEE-7B8D-4C8F-8B09-D456D3DF6911}" type="presOf" srcId="{9B65430A-2478-43E8-8545-85E9B051AF11}" destId="{9347DA08-0242-490A-883C-EB179CD44F40}" srcOrd="0" destOrd="0" presId="urn:microsoft.com/office/officeart/2005/8/layout/funnel1"/>
    <dgm:cxn modelId="{5A330852-C489-4CA9-B830-F3EBCEADF061}" type="presParOf" srcId="{3FF46217-D2E1-4F15-A2B0-016175C72B9D}" destId="{891C597D-098B-40AF-B33B-AD5DF39293AC}" srcOrd="0" destOrd="0" presId="urn:microsoft.com/office/officeart/2005/8/layout/funnel1"/>
    <dgm:cxn modelId="{BB3F6C36-1A62-45B6-A87D-BE58A016FC77}" type="presParOf" srcId="{3FF46217-D2E1-4F15-A2B0-016175C72B9D}" destId="{A0B53E44-C297-4761-A0BB-DF82CAF2B7F9}" srcOrd="1" destOrd="0" presId="urn:microsoft.com/office/officeart/2005/8/layout/funnel1"/>
    <dgm:cxn modelId="{74185F41-188B-4295-B9CB-AF5B27FB1CFA}" type="presParOf" srcId="{3FF46217-D2E1-4F15-A2B0-016175C72B9D}" destId="{9347DA08-0242-490A-883C-EB179CD44F40}" srcOrd="2" destOrd="0" presId="urn:microsoft.com/office/officeart/2005/8/layout/funnel1"/>
    <dgm:cxn modelId="{AED711D8-BAF5-48A0-BC8C-ED686FBF0337}" type="presParOf" srcId="{3FF46217-D2E1-4F15-A2B0-016175C72B9D}" destId="{4416A9BD-F67E-40D8-80CF-981029F187A5}" srcOrd="3" destOrd="0" presId="urn:microsoft.com/office/officeart/2005/8/layout/funnel1"/>
    <dgm:cxn modelId="{B40FE5DD-3C77-416F-8652-3D29B8D0A491}" type="presParOf" srcId="{3FF46217-D2E1-4F15-A2B0-016175C72B9D}" destId="{45CD1F13-031E-4B65-A7F7-BBB07F1CA82F}" srcOrd="4" destOrd="0" presId="urn:microsoft.com/office/officeart/2005/8/layout/funnel1"/>
    <dgm:cxn modelId="{719CDCE0-92B7-4761-8B05-DA55348EBC97}" type="presParOf" srcId="{3FF46217-D2E1-4F15-A2B0-016175C72B9D}" destId="{187AFE22-73C3-49B1-BCAE-C9D32FFBFBCD}" srcOrd="5" destOrd="0" presId="urn:microsoft.com/office/officeart/2005/8/layout/funnel1"/>
    <dgm:cxn modelId="{0FCDD227-8E4C-4111-B242-97D46531CEAD}" type="presParOf" srcId="{3FF46217-D2E1-4F15-A2B0-016175C72B9D}" destId="{E399EA84-F6CA-404F-A7B8-571B4AABD822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705E2-9622-4901-96A9-F8B6D670AEB4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3F61E-0235-4A2E-B437-6F9B2AB3778A}">
      <dsp:nvSpPr>
        <dsp:cNvPr id="0" name=""/>
        <dsp:cNvSpPr/>
      </dsp:nvSpPr>
      <dsp:spPr>
        <a:xfrm>
          <a:off x="509717" y="338558"/>
          <a:ext cx="8594530" cy="6775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200" b="1" i="0" kern="12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ความเป็นมา</a:t>
          </a:r>
          <a:endParaRPr lang="en-US" sz="3200" b="1" kern="1200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509717" y="338558"/>
        <a:ext cx="8594530" cy="677550"/>
      </dsp:txXfrm>
    </dsp:sp>
    <dsp:sp modelId="{57473815-975C-4B60-9B8F-9840F8944E97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3C632-7AB6-4906-B84D-F8331A835E56}">
      <dsp:nvSpPr>
        <dsp:cNvPr id="0" name=""/>
        <dsp:cNvSpPr/>
      </dsp:nvSpPr>
      <dsp:spPr>
        <a:xfrm>
          <a:off x="995230" y="1354558"/>
          <a:ext cx="8109017" cy="6775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Credit Rating</a:t>
          </a:r>
          <a:r>
            <a:rPr lang="th-TH" sz="3200" b="1" i="0" kern="12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 </a:t>
          </a:r>
          <a:r>
            <a:rPr lang="en-US" sz="3200" b="1" i="0" kern="12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Model</a:t>
          </a:r>
          <a:endParaRPr lang="en-US" sz="3200" b="1" kern="1200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995230" y="1354558"/>
        <a:ext cx="8109017" cy="677550"/>
      </dsp:txXfrm>
    </dsp:sp>
    <dsp:sp modelId="{35DA96F0-FB00-4251-B95A-C0BEC82E120C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F5439-A593-4B59-9076-89F20159F64F}">
      <dsp:nvSpPr>
        <dsp:cNvPr id="0" name=""/>
        <dsp:cNvSpPr/>
      </dsp:nvSpPr>
      <dsp:spPr>
        <a:xfrm>
          <a:off x="1144243" y="2370558"/>
          <a:ext cx="7960004" cy="6775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200" b="1" i="0" kern="12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การปรับปรุงปัจจัย</a:t>
          </a:r>
          <a:r>
            <a:rPr lang="th-TH" sz="3200" b="1" kern="12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ที่ใช้ใน </a:t>
          </a:r>
          <a:r>
            <a:rPr lang="en-US" sz="3200" b="1" kern="12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Credit Rating Model</a:t>
          </a:r>
          <a:r>
            <a:rPr lang="th-TH" sz="3200" b="1" kern="12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 </a:t>
          </a:r>
          <a:endParaRPr lang="en-US" sz="3200" b="1" kern="1200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1144243" y="2370558"/>
        <a:ext cx="7960004" cy="677550"/>
      </dsp:txXfrm>
    </dsp:sp>
    <dsp:sp modelId="{D221E90C-5601-47D8-81ED-C06DC6C87B4E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86496-92E7-4A8F-B41F-FE2897AB32E6}">
      <dsp:nvSpPr>
        <dsp:cNvPr id="0" name=""/>
        <dsp:cNvSpPr/>
      </dsp:nvSpPr>
      <dsp:spPr>
        <a:xfrm>
          <a:off x="995230" y="3386558"/>
          <a:ext cx="8109017" cy="6775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Master Scale</a:t>
          </a:r>
          <a:endParaRPr lang="en-US" sz="3200" b="1" kern="1200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995230" y="3386558"/>
        <a:ext cx="8109017" cy="677550"/>
      </dsp:txXfrm>
    </dsp:sp>
    <dsp:sp modelId="{16278EB5-5104-44A6-A095-D12BFFA6EB1B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A8429-BE47-4223-ADFE-32F4A66622EE}">
      <dsp:nvSpPr>
        <dsp:cNvPr id="0" name=""/>
        <dsp:cNvSpPr/>
      </dsp:nvSpPr>
      <dsp:spPr>
        <a:xfrm>
          <a:off x="509717" y="4402558"/>
          <a:ext cx="8594530" cy="6775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200" b="1" i="0" kern="12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การแสดงผลในบันทึกอนุมัติ และการเปรียบเทียบ </a:t>
          </a:r>
          <a:r>
            <a:rPr lang="en-US" sz="3200" b="1" i="0" kern="12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Credit Rating</a:t>
          </a:r>
          <a:endParaRPr lang="en-US" sz="3200" b="1" kern="1200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509717" y="4402558"/>
        <a:ext cx="8594530" cy="677550"/>
      </dsp:txXfrm>
    </dsp:sp>
    <dsp:sp modelId="{361A8C19-4AE1-4EE8-BAA7-9815546D62C5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169EC-961A-4267-819C-4FC6C9656EB7}">
      <dsp:nvSpPr>
        <dsp:cNvPr id="0" name=""/>
        <dsp:cNvSpPr/>
      </dsp:nvSpPr>
      <dsp:spPr>
        <a:xfrm>
          <a:off x="0" y="468209"/>
          <a:ext cx="11037454" cy="624280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08B78-DE0C-4269-8EB3-9E1964F2F27B}">
      <dsp:nvSpPr>
        <dsp:cNvPr id="0" name=""/>
        <dsp:cNvSpPr/>
      </dsp:nvSpPr>
      <dsp:spPr>
        <a:xfrm>
          <a:off x="0" y="815659"/>
          <a:ext cx="1185933" cy="624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2555</a:t>
          </a:r>
        </a:p>
      </dsp:txBody>
      <dsp:txXfrm>
        <a:off x="0" y="815659"/>
        <a:ext cx="1185933" cy="624280"/>
      </dsp:txXfrm>
    </dsp:sp>
    <dsp:sp modelId="{CC2641EA-2463-4E83-8FE6-E8527DCD76CB}">
      <dsp:nvSpPr>
        <dsp:cNvPr id="0" name=""/>
        <dsp:cNvSpPr/>
      </dsp:nvSpPr>
      <dsp:spPr>
        <a:xfrm>
          <a:off x="516086" y="702315"/>
          <a:ext cx="156070" cy="15607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F575C-47A4-47DC-B938-DEAAB2C112C2}">
      <dsp:nvSpPr>
        <dsp:cNvPr id="0" name=""/>
        <dsp:cNvSpPr/>
      </dsp:nvSpPr>
      <dsp:spPr>
        <a:xfrm>
          <a:off x="1246385" y="936419"/>
          <a:ext cx="1185933" cy="624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2560</a:t>
          </a:r>
        </a:p>
      </dsp:txBody>
      <dsp:txXfrm>
        <a:off x="1246385" y="936419"/>
        <a:ext cx="1185933" cy="624280"/>
      </dsp:txXfrm>
    </dsp:sp>
    <dsp:sp modelId="{183832E4-0951-4647-A6D9-3FEC3AA5D5DB}">
      <dsp:nvSpPr>
        <dsp:cNvPr id="0" name=""/>
        <dsp:cNvSpPr/>
      </dsp:nvSpPr>
      <dsp:spPr>
        <a:xfrm>
          <a:off x="1761317" y="702315"/>
          <a:ext cx="156070" cy="156070"/>
        </a:xfrm>
        <a:prstGeom prst="ellipse">
          <a:avLst/>
        </a:prstGeom>
        <a:solidFill>
          <a:schemeClr val="accent4">
            <a:hueOff val="1781845"/>
            <a:satOff val="0"/>
            <a:lumOff val="-23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D3975-21F8-40F5-AB19-A2ABED8EC061}">
      <dsp:nvSpPr>
        <dsp:cNvPr id="0" name=""/>
        <dsp:cNvSpPr/>
      </dsp:nvSpPr>
      <dsp:spPr>
        <a:xfrm>
          <a:off x="2531178" y="1122717"/>
          <a:ext cx="1214787" cy="425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2561</a:t>
          </a:r>
        </a:p>
      </dsp:txBody>
      <dsp:txXfrm>
        <a:off x="2531178" y="1122717"/>
        <a:ext cx="1214787" cy="425459"/>
      </dsp:txXfrm>
    </dsp:sp>
    <dsp:sp modelId="{BD5D9CE8-1E2C-409E-804D-C1F427665EC8}">
      <dsp:nvSpPr>
        <dsp:cNvPr id="0" name=""/>
        <dsp:cNvSpPr/>
      </dsp:nvSpPr>
      <dsp:spPr>
        <a:xfrm>
          <a:off x="3020974" y="652609"/>
          <a:ext cx="156070" cy="156070"/>
        </a:xfrm>
        <a:prstGeom prst="ellipse">
          <a:avLst/>
        </a:prstGeom>
        <a:solidFill>
          <a:schemeClr val="accent4">
            <a:hueOff val="3563690"/>
            <a:satOff val="0"/>
            <a:lumOff val="-47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551F6-3560-46BA-8FE5-4804FFFC8726}">
      <dsp:nvSpPr>
        <dsp:cNvPr id="0" name=""/>
        <dsp:cNvSpPr/>
      </dsp:nvSpPr>
      <dsp:spPr>
        <a:xfrm>
          <a:off x="3765699" y="936419"/>
          <a:ext cx="1185933" cy="624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2562</a:t>
          </a:r>
        </a:p>
      </dsp:txBody>
      <dsp:txXfrm>
        <a:off x="3765699" y="936419"/>
        <a:ext cx="1185933" cy="624280"/>
      </dsp:txXfrm>
    </dsp:sp>
    <dsp:sp modelId="{FA5A507F-B0E1-4E5F-BCC3-61092A47B69A}">
      <dsp:nvSpPr>
        <dsp:cNvPr id="0" name=""/>
        <dsp:cNvSpPr/>
      </dsp:nvSpPr>
      <dsp:spPr>
        <a:xfrm>
          <a:off x="4280631" y="702315"/>
          <a:ext cx="156070" cy="156070"/>
        </a:xfrm>
        <a:prstGeom prst="ellipse">
          <a:avLst/>
        </a:prstGeom>
        <a:solidFill>
          <a:schemeClr val="accent4">
            <a:hueOff val="5345535"/>
            <a:satOff val="0"/>
            <a:lumOff val="-71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32AA0-CF3E-4D36-BA07-B2C2E604A745}">
      <dsp:nvSpPr>
        <dsp:cNvPr id="0" name=""/>
        <dsp:cNvSpPr/>
      </dsp:nvSpPr>
      <dsp:spPr>
        <a:xfrm>
          <a:off x="5017060" y="897564"/>
          <a:ext cx="1185933" cy="624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2563</a:t>
          </a:r>
        </a:p>
      </dsp:txBody>
      <dsp:txXfrm>
        <a:off x="5017060" y="897564"/>
        <a:ext cx="1185933" cy="624280"/>
      </dsp:txXfrm>
    </dsp:sp>
    <dsp:sp modelId="{17EF279A-9B11-451B-854F-E1653B4191A8}">
      <dsp:nvSpPr>
        <dsp:cNvPr id="0" name=""/>
        <dsp:cNvSpPr/>
      </dsp:nvSpPr>
      <dsp:spPr>
        <a:xfrm>
          <a:off x="5525861" y="702315"/>
          <a:ext cx="156070" cy="156070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991E3-13A7-4BC4-B256-E17EE95F3054}">
      <dsp:nvSpPr>
        <dsp:cNvPr id="0" name=""/>
        <dsp:cNvSpPr/>
      </dsp:nvSpPr>
      <dsp:spPr>
        <a:xfrm>
          <a:off x="6256159" y="936419"/>
          <a:ext cx="1185933" cy="624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2564</a:t>
          </a:r>
        </a:p>
      </dsp:txBody>
      <dsp:txXfrm>
        <a:off x="6256159" y="936419"/>
        <a:ext cx="1185933" cy="624280"/>
      </dsp:txXfrm>
    </dsp:sp>
    <dsp:sp modelId="{8A982F3E-F429-405F-B659-62B09C79C619}">
      <dsp:nvSpPr>
        <dsp:cNvPr id="0" name=""/>
        <dsp:cNvSpPr/>
      </dsp:nvSpPr>
      <dsp:spPr>
        <a:xfrm>
          <a:off x="6771091" y="702315"/>
          <a:ext cx="156070" cy="156070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C787F-4F23-49EA-A3C7-27CEA639DCBF}">
      <dsp:nvSpPr>
        <dsp:cNvPr id="0" name=""/>
        <dsp:cNvSpPr/>
      </dsp:nvSpPr>
      <dsp:spPr>
        <a:xfrm>
          <a:off x="7492685" y="849033"/>
          <a:ext cx="1185933" cy="624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2565</a:t>
          </a:r>
        </a:p>
      </dsp:txBody>
      <dsp:txXfrm>
        <a:off x="7492685" y="849033"/>
        <a:ext cx="1185933" cy="624280"/>
      </dsp:txXfrm>
    </dsp:sp>
    <dsp:sp modelId="{75066963-3398-406B-A1FB-8526CC2F8233}">
      <dsp:nvSpPr>
        <dsp:cNvPr id="0" name=""/>
        <dsp:cNvSpPr/>
      </dsp:nvSpPr>
      <dsp:spPr>
        <a:xfrm>
          <a:off x="8016321" y="702315"/>
          <a:ext cx="156070" cy="156070"/>
        </a:xfrm>
        <a:prstGeom prst="ellipse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A35E4-87A8-4D29-92EF-EDA4701EB4AF}">
      <dsp:nvSpPr>
        <dsp:cNvPr id="0" name=""/>
        <dsp:cNvSpPr/>
      </dsp:nvSpPr>
      <dsp:spPr>
        <a:xfrm>
          <a:off x="9175489" y="920126"/>
          <a:ext cx="1185933" cy="624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2566</a:t>
          </a:r>
        </a:p>
      </dsp:txBody>
      <dsp:txXfrm>
        <a:off x="9175489" y="920126"/>
        <a:ext cx="1185933" cy="624280"/>
      </dsp:txXfrm>
    </dsp:sp>
    <dsp:sp modelId="{FAC3A6DF-910C-4E57-BEE4-ADE5B01A7D6D}">
      <dsp:nvSpPr>
        <dsp:cNvPr id="0" name=""/>
        <dsp:cNvSpPr/>
      </dsp:nvSpPr>
      <dsp:spPr>
        <a:xfrm>
          <a:off x="9647631" y="700760"/>
          <a:ext cx="156070" cy="156070"/>
        </a:xfrm>
        <a:prstGeom prst="ellipse">
          <a:avLst/>
        </a:prstGeom>
        <a:solidFill>
          <a:schemeClr val="accent4">
            <a:hueOff val="12472915"/>
            <a:satOff val="0"/>
            <a:lumOff val="-16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169EC-961A-4267-819C-4FC6C9656EB7}">
      <dsp:nvSpPr>
        <dsp:cNvPr id="0" name=""/>
        <dsp:cNvSpPr/>
      </dsp:nvSpPr>
      <dsp:spPr>
        <a:xfrm>
          <a:off x="0" y="468209"/>
          <a:ext cx="11037454" cy="624280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08B78-DE0C-4269-8EB3-9E1964F2F27B}">
      <dsp:nvSpPr>
        <dsp:cNvPr id="0" name=""/>
        <dsp:cNvSpPr/>
      </dsp:nvSpPr>
      <dsp:spPr>
        <a:xfrm>
          <a:off x="0" y="815659"/>
          <a:ext cx="1185933" cy="624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2555</a:t>
          </a:r>
        </a:p>
      </dsp:txBody>
      <dsp:txXfrm>
        <a:off x="0" y="815659"/>
        <a:ext cx="1185933" cy="624280"/>
      </dsp:txXfrm>
    </dsp:sp>
    <dsp:sp modelId="{CC2641EA-2463-4E83-8FE6-E8527DCD76CB}">
      <dsp:nvSpPr>
        <dsp:cNvPr id="0" name=""/>
        <dsp:cNvSpPr/>
      </dsp:nvSpPr>
      <dsp:spPr>
        <a:xfrm>
          <a:off x="516086" y="702315"/>
          <a:ext cx="156070" cy="15607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F575C-47A4-47DC-B938-DEAAB2C112C2}">
      <dsp:nvSpPr>
        <dsp:cNvPr id="0" name=""/>
        <dsp:cNvSpPr/>
      </dsp:nvSpPr>
      <dsp:spPr>
        <a:xfrm>
          <a:off x="1246385" y="936419"/>
          <a:ext cx="1185933" cy="624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2560</a:t>
          </a:r>
        </a:p>
      </dsp:txBody>
      <dsp:txXfrm>
        <a:off x="1246385" y="936419"/>
        <a:ext cx="1185933" cy="624280"/>
      </dsp:txXfrm>
    </dsp:sp>
    <dsp:sp modelId="{183832E4-0951-4647-A6D9-3FEC3AA5D5DB}">
      <dsp:nvSpPr>
        <dsp:cNvPr id="0" name=""/>
        <dsp:cNvSpPr/>
      </dsp:nvSpPr>
      <dsp:spPr>
        <a:xfrm>
          <a:off x="1761317" y="702315"/>
          <a:ext cx="156070" cy="156070"/>
        </a:xfrm>
        <a:prstGeom prst="ellipse">
          <a:avLst/>
        </a:prstGeom>
        <a:solidFill>
          <a:schemeClr val="accent4">
            <a:hueOff val="-2412134"/>
            <a:satOff val="6165"/>
            <a:lumOff val="-6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D3975-21F8-40F5-AB19-A2ABED8EC061}">
      <dsp:nvSpPr>
        <dsp:cNvPr id="0" name=""/>
        <dsp:cNvSpPr/>
      </dsp:nvSpPr>
      <dsp:spPr>
        <a:xfrm>
          <a:off x="2531178" y="1122717"/>
          <a:ext cx="1214787" cy="425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2561</a:t>
          </a:r>
        </a:p>
      </dsp:txBody>
      <dsp:txXfrm>
        <a:off x="2531178" y="1122717"/>
        <a:ext cx="1214787" cy="425459"/>
      </dsp:txXfrm>
    </dsp:sp>
    <dsp:sp modelId="{BD5D9CE8-1E2C-409E-804D-C1F427665EC8}">
      <dsp:nvSpPr>
        <dsp:cNvPr id="0" name=""/>
        <dsp:cNvSpPr/>
      </dsp:nvSpPr>
      <dsp:spPr>
        <a:xfrm>
          <a:off x="3020974" y="652609"/>
          <a:ext cx="156070" cy="156070"/>
        </a:xfrm>
        <a:prstGeom prst="ellipse">
          <a:avLst/>
        </a:prstGeom>
        <a:solidFill>
          <a:schemeClr val="accent4">
            <a:hueOff val="-4824268"/>
            <a:satOff val="12330"/>
            <a:lumOff val="-12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551F6-3560-46BA-8FE5-4804FFFC8726}">
      <dsp:nvSpPr>
        <dsp:cNvPr id="0" name=""/>
        <dsp:cNvSpPr/>
      </dsp:nvSpPr>
      <dsp:spPr>
        <a:xfrm>
          <a:off x="3765699" y="936419"/>
          <a:ext cx="1185933" cy="624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2562</a:t>
          </a:r>
        </a:p>
      </dsp:txBody>
      <dsp:txXfrm>
        <a:off x="3765699" y="936419"/>
        <a:ext cx="1185933" cy="624280"/>
      </dsp:txXfrm>
    </dsp:sp>
    <dsp:sp modelId="{FA5A507F-B0E1-4E5F-BCC3-61092A47B69A}">
      <dsp:nvSpPr>
        <dsp:cNvPr id="0" name=""/>
        <dsp:cNvSpPr/>
      </dsp:nvSpPr>
      <dsp:spPr>
        <a:xfrm>
          <a:off x="4280631" y="702315"/>
          <a:ext cx="156070" cy="156070"/>
        </a:xfrm>
        <a:prstGeom prst="ellipse">
          <a:avLst/>
        </a:prstGeom>
        <a:solidFill>
          <a:schemeClr val="accent4">
            <a:hueOff val="-7236402"/>
            <a:satOff val="18495"/>
            <a:lumOff val="-184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32AA0-CF3E-4D36-BA07-B2C2E604A745}">
      <dsp:nvSpPr>
        <dsp:cNvPr id="0" name=""/>
        <dsp:cNvSpPr/>
      </dsp:nvSpPr>
      <dsp:spPr>
        <a:xfrm>
          <a:off x="5017060" y="897564"/>
          <a:ext cx="1185933" cy="624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2563</a:t>
          </a:r>
        </a:p>
      </dsp:txBody>
      <dsp:txXfrm>
        <a:off x="5017060" y="897564"/>
        <a:ext cx="1185933" cy="624280"/>
      </dsp:txXfrm>
    </dsp:sp>
    <dsp:sp modelId="{17EF279A-9B11-451B-854F-E1653B4191A8}">
      <dsp:nvSpPr>
        <dsp:cNvPr id="0" name=""/>
        <dsp:cNvSpPr/>
      </dsp:nvSpPr>
      <dsp:spPr>
        <a:xfrm>
          <a:off x="5525861" y="702315"/>
          <a:ext cx="156070" cy="156070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991E3-13A7-4BC4-B256-E17EE95F3054}">
      <dsp:nvSpPr>
        <dsp:cNvPr id="0" name=""/>
        <dsp:cNvSpPr/>
      </dsp:nvSpPr>
      <dsp:spPr>
        <a:xfrm>
          <a:off x="6256159" y="936419"/>
          <a:ext cx="1185933" cy="624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2564</a:t>
          </a:r>
        </a:p>
      </dsp:txBody>
      <dsp:txXfrm>
        <a:off x="6256159" y="936419"/>
        <a:ext cx="1185933" cy="624280"/>
      </dsp:txXfrm>
    </dsp:sp>
    <dsp:sp modelId="{8A982F3E-F429-405F-B659-62B09C79C619}">
      <dsp:nvSpPr>
        <dsp:cNvPr id="0" name=""/>
        <dsp:cNvSpPr/>
      </dsp:nvSpPr>
      <dsp:spPr>
        <a:xfrm>
          <a:off x="6771091" y="702315"/>
          <a:ext cx="156070" cy="156070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C787F-4F23-49EA-A3C7-27CEA639DCBF}">
      <dsp:nvSpPr>
        <dsp:cNvPr id="0" name=""/>
        <dsp:cNvSpPr/>
      </dsp:nvSpPr>
      <dsp:spPr>
        <a:xfrm>
          <a:off x="7492685" y="849033"/>
          <a:ext cx="1185933" cy="624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2565</a:t>
          </a:r>
        </a:p>
      </dsp:txBody>
      <dsp:txXfrm>
        <a:off x="7492685" y="849033"/>
        <a:ext cx="1185933" cy="624280"/>
      </dsp:txXfrm>
    </dsp:sp>
    <dsp:sp modelId="{75066963-3398-406B-A1FB-8526CC2F8233}">
      <dsp:nvSpPr>
        <dsp:cNvPr id="0" name=""/>
        <dsp:cNvSpPr/>
      </dsp:nvSpPr>
      <dsp:spPr>
        <a:xfrm>
          <a:off x="8016321" y="702315"/>
          <a:ext cx="156070" cy="156070"/>
        </a:xfrm>
        <a:prstGeom prst="ellipse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A35E4-87A8-4D29-92EF-EDA4701EB4AF}">
      <dsp:nvSpPr>
        <dsp:cNvPr id="0" name=""/>
        <dsp:cNvSpPr/>
      </dsp:nvSpPr>
      <dsp:spPr>
        <a:xfrm>
          <a:off x="9175489" y="920126"/>
          <a:ext cx="1185933" cy="624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2566</a:t>
          </a:r>
        </a:p>
      </dsp:txBody>
      <dsp:txXfrm>
        <a:off x="9175489" y="920126"/>
        <a:ext cx="1185933" cy="624280"/>
      </dsp:txXfrm>
    </dsp:sp>
    <dsp:sp modelId="{FAC3A6DF-910C-4E57-BEE4-ADE5B01A7D6D}">
      <dsp:nvSpPr>
        <dsp:cNvPr id="0" name=""/>
        <dsp:cNvSpPr/>
      </dsp:nvSpPr>
      <dsp:spPr>
        <a:xfrm>
          <a:off x="9647631" y="700760"/>
          <a:ext cx="156070" cy="156070"/>
        </a:xfrm>
        <a:prstGeom prst="ellipse">
          <a:avLst/>
        </a:prstGeom>
        <a:solidFill>
          <a:schemeClr val="accent4">
            <a:hueOff val="-16884939"/>
            <a:satOff val="43154"/>
            <a:lumOff val="-43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C597D-098B-40AF-B33B-AD5DF39293AC}">
      <dsp:nvSpPr>
        <dsp:cNvPr id="0" name=""/>
        <dsp:cNvSpPr/>
      </dsp:nvSpPr>
      <dsp:spPr>
        <a:xfrm>
          <a:off x="1182616" y="135538"/>
          <a:ext cx="2689915" cy="934172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53E44-C297-4761-A0BB-DF82CAF2B7F9}">
      <dsp:nvSpPr>
        <dsp:cNvPr id="0" name=""/>
        <dsp:cNvSpPr/>
      </dsp:nvSpPr>
      <dsp:spPr>
        <a:xfrm>
          <a:off x="2271094" y="2423008"/>
          <a:ext cx="521301" cy="333632"/>
        </a:xfrm>
        <a:prstGeom prst="down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7DA08-0242-490A-883C-EB179CD44F40}">
      <dsp:nvSpPr>
        <dsp:cNvPr id="0" name=""/>
        <dsp:cNvSpPr/>
      </dsp:nvSpPr>
      <dsp:spPr>
        <a:xfrm>
          <a:off x="1280621" y="2689915"/>
          <a:ext cx="2502246" cy="625561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3333FF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Composite Rating</a:t>
          </a:r>
        </a:p>
      </dsp:txBody>
      <dsp:txXfrm>
        <a:off x="1280621" y="2689915"/>
        <a:ext cx="2502246" cy="625561"/>
      </dsp:txXfrm>
    </dsp:sp>
    <dsp:sp modelId="{4416A9BD-F67E-40D8-80CF-981029F187A5}">
      <dsp:nvSpPr>
        <dsp:cNvPr id="0" name=""/>
        <dsp:cNvSpPr/>
      </dsp:nvSpPr>
      <dsp:spPr>
        <a:xfrm>
          <a:off x="2160578" y="1141858"/>
          <a:ext cx="938342" cy="938342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H Sarabun New" panose="020B0500040200020003" pitchFamily="34" charset="-34"/>
              <a:cs typeface="TH Sarabun New" panose="020B0500040200020003" pitchFamily="34" charset="-34"/>
            </a:rPr>
            <a:t>Industry </a:t>
          </a:r>
          <a:endParaRPr lang="en-US" sz="1400" b="1" kern="1200" dirty="0">
            <a:latin typeface="TH Sarabun New" panose="020B0500040200020003" pitchFamily="34" charset="-34"/>
            <a:cs typeface="TH Sarabun New" panose="020B0500040200020003" pitchFamily="34" charset="-34"/>
          </a:endParaRPr>
        </a:p>
      </dsp:txBody>
      <dsp:txXfrm>
        <a:off x="2297995" y="1279275"/>
        <a:ext cx="663508" cy="663508"/>
      </dsp:txXfrm>
    </dsp:sp>
    <dsp:sp modelId="{45CD1F13-031E-4B65-A7F7-BBB07F1CA82F}">
      <dsp:nvSpPr>
        <dsp:cNvPr id="0" name=""/>
        <dsp:cNvSpPr/>
      </dsp:nvSpPr>
      <dsp:spPr>
        <a:xfrm>
          <a:off x="1489142" y="437893"/>
          <a:ext cx="938342" cy="938342"/>
        </a:xfrm>
        <a:prstGeom prst="ellipse">
          <a:avLst/>
        </a:prstGeom>
        <a:solidFill>
          <a:srgbClr val="2BC51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H Sarabun New" panose="020B0500040200020003" pitchFamily="34" charset="-34"/>
              <a:cs typeface="TH Sarabun New" panose="020B0500040200020003" pitchFamily="34" charset="-34"/>
            </a:rPr>
            <a:t>Business</a:t>
          </a:r>
        </a:p>
      </dsp:txBody>
      <dsp:txXfrm>
        <a:off x="1626559" y="575310"/>
        <a:ext cx="663508" cy="663508"/>
      </dsp:txXfrm>
    </dsp:sp>
    <dsp:sp modelId="{187AFE22-73C3-49B1-BCAE-C9D32FFBFBCD}">
      <dsp:nvSpPr>
        <dsp:cNvPr id="0" name=""/>
        <dsp:cNvSpPr/>
      </dsp:nvSpPr>
      <dsp:spPr>
        <a:xfrm>
          <a:off x="2448336" y="211022"/>
          <a:ext cx="938342" cy="938342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H Sarabun New" panose="020B0500040200020003" pitchFamily="34" charset="-34"/>
              <a:cs typeface="TH Sarabun New" panose="020B0500040200020003" pitchFamily="34" charset="-34"/>
            </a:rPr>
            <a:t>Financial</a:t>
          </a:r>
        </a:p>
      </dsp:txBody>
      <dsp:txXfrm>
        <a:off x="2585753" y="348439"/>
        <a:ext cx="663508" cy="663508"/>
      </dsp:txXfrm>
    </dsp:sp>
    <dsp:sp modelId="{E399EA84-F6CA-404F-A7B8-571B4AABD822}">
      <dsp:nvSpPr>
        <dsp:cNvPr id="0" name=""/>
        <dsp:cNvSpPr/>
      </dsp:nvSpPr>
      <dsp:spPr>
        <a:xfrm>
          <a:off x="1072101" y="20852"/>
          <a:ext cx="2919287" cy="233543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13EA5-B1B0-421E-9694-D761F4CA1FEB}" type="datetimeFigureOut">
              <a:rPr lang="th-TH" smtClean="0"/>
              <a:t>07/09/66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6B9B9-0939-48FB-BB5C-DF00E069D0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0037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38150" y="1233488"/>
            <a:ext cx="5921375" cy="3332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7317"/>
            <a:ext cx="2945659" cy="495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ordia New" panose="020B0304020202020204" pitchFamily="34" charset="-34"/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ordia New" panose="020B0304020202020204" pitchFamily="34" charset="-34"/>
              <a:sym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D724C-95D6-44C5-A2F7-F881F665FE7A}" type="slidenum">
              <a:rPr kumimoji="0" lang="th-T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rdia New" panose="020B0304020202020204" pitchFamily="34" charset="-34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th-T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ordia New" panose="020B0304020202020204" pitchFamily="34" charset="-34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6418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9288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AA9AFF-1AC6-4357-9BE5-C384D4AAB1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2890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3368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8441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3495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4552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998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4714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1643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526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9291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rdia New" panose="020B0304020202020204" pitchFamily="34" charset="-34"/>
              </a:rPr>
              <a:t>POC of EXIM RMTR (14,15,18 June 2012)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ACB8-5926-4783-925C-C32DD6EC07C4}" type="slidenum">
              <a:rPr kumimoji="0" lang="th-T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rdia New" panose="020B0304020202020204" pitchFamily="34" charset="-34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th-T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89388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rdia New" panose="020B0304020202020204" pitchFamily="34" charset="-34"/>
              </a:rPr>
              <a:t>POC of EXIM RMTR (14,15,18 June 2012)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ACB8-5926-4783-925C-C32DD6EC07C4}" type="slidenum">
              <a:rPr kumimoji="0" lang="th-T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rdia New" panose="020B0304020202020204" pitchFamily="34" charset="-34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th-T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73487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6806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0914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17234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2397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00906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706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644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AA9AFF-1AC6-4357-9BE5-C384D4AAB1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2496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5604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5359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3285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2916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3391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04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00EB-9756-4A66-A422-D09A916FE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1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00EB-9756-4A66-A422-D09A916FE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8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00EB-9756-4A66-A422-D09A916FE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3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078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51;p28" descr="Shape&#10;&#10;Description automatically generated">
            <a:extLst>
              <a:ext uri="{FF2B5EF4-FFF2-40B4-BE49-F238E27FC236}">
                <a16:creationId xmlns:a16="http://schemas.microsoft.com/office/drawing/2014/main" id="{5DACC41A-97E7-44F3-891D-F61C46FF82D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47;p10">
            <a:extLst>
              <a:ext uri="{FF2B5EF4-FFF2-40B4-BE49-F238E27FC236}">
                <a16:creationId xmlns:a16="http://schemas.microsoft.com/office/drawing/2014/main" id="{78441DA8-99D6-45EF-B723-80D8F6A9CB4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1443" b="1444"/>
          <a:stretch/>
        </p:blipFill>
        <p:spPr>
          <a:xfrm>
            <a:off x="10896600" y="6172200"/>
            <a:ext cx="1183759" cy="581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9433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5;p8"/>
          <p:cNvSpPr/>
          <p:nvPr userDrawn="1"/>
        </p:nvSpPr>
        <p:spPr>
          <a:xfrm>
            <a:off x="10931088" y="1503337"/>
            <a:ext cx="1280907" cy="917270"/>
          </a:xfrm>
          <a:custGeom>
            <a:avLst/>
            <a:gdLst/>
            <a:ahLst/>
            <a:cxnLst/>
            <a:rect l="l" t="t" r="r" b="b"/>
            <a:pathLst>
              <a:path w="1280907" h="917270" extrusionOk="0">
                <a:moveTo>
                  <a:pt x="0" y="0"/>
                </a:moveTo>
                <a:lnTo>
                  <a:pt x="677143" y="0"/>
                </a:lnTo>
                <a:lnTo>
                  <a:pt x="1280907" y="917270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39;p27">
            <a:extLst>
              <a:ext uri="{FF2B5EF4-FFF2-40B4-BE49-F238E27FC236}">
                <a16:creationId xmlns:a16="http://schemas.microsoft.com/office/drawing/2014/main" id="{987A26E5-CE18-484E-825D-DA2383CE4EA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838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4;p8">
            <a:extLst>
              <a:ext uri="{FF2B5EF4-FFF2-40B4-BE49-F238E27FC236}">
                <a16:creationId xmlns:a16="http://schemas.microsoft.com/office/drawing/2014/main" id="{DDD8EC30-E8F6-4B95-80BE-3ED0D29EB008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280988" y="257175"/>
            <a:ext cx="76200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0309B1E8-FF33-4AF8-AA54-148AA5F8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493511"/>
            <a:ext cx="2844800" cy="365125"/>
          </a:xfrm>
        </p:spPr>
        <p:txBody>
          <a:bodyPr/>
          <a:lstStyle/>
          <a:p>
            <a:fld id="{D9D37EEB-87E5-4FEA-8BC8-75C78A299D85}" type="slidenum">
              <a:rPr lang="th-TH" smtClean="0"/>
              <a:pPr/>
              <a:t>‹#›</a:t>
            </a:fld>
            <a:endParaRPr lang="th-TH"/>
          </a:p>
        </p:txBody>
      </p:sp>
      <p:pic>
        <p:nvPicPr>
          <p:cNvPr id="28" name="Google Shape;47;p10">
            <a:extLst>
              <a:ext uri="{FF2B5EF4-FFF2-40B4-BE49-F238E27FC236}">
                <a16:creationId xmlns:a16="http://schemas.microsoft.com/office/drawing/2014/main" id="{55B7D6CE-7DFB-4793-B1A1-E14ABC50C884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1443" b="1444"/>
          <a:stretch/>
        </p:blipFill>
        <p:spPr>
          <a:xfrm>
            <a:off x="11152632" y="6045521"/>
            <a:ext cx="912368" cy="447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575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5;p8"/>
          <p:cNvSpPr/>
          <p:nvPr userDrawn="1"/>
        </p:nvSpPr>
        <p:spPr>
          <a:xfrm>
            <a:off x="10931088" y="1503337"/>
            <a:ext cx="1280907" cy="917270"/>
          </a:xfrm>
          <a:custGeom>
            <a:avLst/>
            <a:gdLst/>
            <a:ahLst/>
            <a:cxnLst/>
            <a:rect l="l" t="t" r="r" b="b"/>
            <a:pathLst>
              <a:path w="1280907" h="917270" extrusionOk="0">
                <a:moveTo>
                  <a:pt x="0" y="0"/>
                </a:moveTo>
                <a:lnTo>
                  <a:pt x="677143" y="0"/>
                </a:lnTo>
                <a:lnTo>
                  <a:pt x="1280907" y="917270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39;p27">
            <a:extLst>
              <a:ext uri="{FF2B5EF4-FFF2-40B4-BE49-F238E27FC236}">
                <a16:creationId xmlns:a16="http://schemas.microsoft.com/office/drawing/2014/main" id="{987A26E5-CE18-484E-825D-DA2383CE4EA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838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4;p8">
            <a:extLst>
              <a:ext uri="{FF2B5EF4-FFF2-40B4-BE49-F238E27FC236}">
                <a16:creationId xmlns:a16="http://schemas.microsoft.com/office/drawing/2014/main" id="{2869BFFA-BE89-4163-B1F2-81B4C3E13EB7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280988" y="257175"/>
            <a:ext cx="76200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9D8C5-A831-4A74-8478-F04354EB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493511"/>
            <a:ext cx="2844800" cy="365125"/>
          </a:xfrm>
        </p:spPr>
        <p:txBody>
          <a:bodyPr/>
          <a:lstStyle/>
          <a:p>
            <a:fld id="{D9D37EEB-87E5-4FEA-8BC8-75C78A299D85}" type="slidenum">
              <a:rPr lang="th-TH" smtClean="0"/>
              <a:pPr/>
              <a:t>‹#›</a:t>
            </a:fld>
            <a:endParaRPr lang="th-TH"/>
          </a:p>
        </p:txBody>
      </p:sp>
      <p:pic>
        <p:nvPicPr>
          <p:cNvPr id="7" name="Google Shape;47;p10">
            <a:extLst>
              <a:ext uri="{FF2B5EF4-FFF2-40B4-BE49-F238E27FC236}">
                <a16:creationId xmlns:a16="http://schemas.microsoft.com/office/drawing/2014/main" id="{EE86FCAF-97EF-475D-930B-90E378889B6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1443" b="1444"/>
          <a:stretch/>
        </p:blipFill>
        <p:spPr>
          <a:xfrm>
            <a:off x="11152632" y="6045521"/>
            <a:ext cx="912368" cy="447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9816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;p8"/>
          <p:cNvSpPr/>
          <p:nvPr userDrawn="1"/>
        </p:nvSpPr>
        <p:spPr>
          <a:xfrm>
            <a:off x="10931088" y="1503337"/>
            <a:ext cx="1280907" cy="917270"/>
          </a:xfrm>
          <a:custGeom>
            <a:avLst/>
            <a:gdLst/>
            <a:ahLst/>
            <a:cxnLst/>
            <a:rect l="l" t="t" r="r" b="b"/>
            <a:pathLst>
              <a:path w="1280907" h="917270" extrusionOk="0">
                <a:moveTo>
                  <a:pt x="0" y="0"/>
                </a:moveTo>
                <a:lnTo>
                  <a:pt x="677143" y="0"/>
                </a:lnTo>
                <a:lnTo>
                  <a:pt x="1280907" y="917270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239;p27">
            <a:extLst>
              <a:ext uri="{FF2B5EF4-FFF2-40B4-BE49-F238E27FC236}">
                <a16:creationId xmlns:a16="http://schemas.microsoft.com/office/drawing/2014/main" id="{8A796C95-DC06-4DC1-AFB3-8E4BA1517D7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838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7EF4581-AB9C-4204-B820-38F9F7AB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493511"/>
            <a:ext cx="2844800" cy="365125"/>
          </a:xfrm>
        </p:spPr>
        <p:txBody>
          <a:bodyPr/>
          <a:lstStyle/>
          <a:p>
            <a:fld id="{D9D37EEB-87E5-4FEA-8BC8-75C78A299D85}" type="slidenum">
              <a:rPr lang="th-TH" smtClean="0"/>
              <a:pPr/>
              <a:t>‹#›</a:t>
            </a:fld>
            <a:endParaRPr lang="th-TH"/>
          </a:p>
        </p:txBody>
      </p:sp>
      <p:pic>
        <p:nvPicPr>
          <p:cNvPr id="17" name="Google Shape;47;p10">
            <a:extLst>
              <a:ext uri="{FF2B5EF4-FFF2-40B4-BE49-F238E27FC236}">
                <a16:creationId xmlns:a16="http://schemas.microsoft.com/office/drawing/2014/main" id="{EB8D0ED6-83D7-4981-8F24-61D73BBB322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1443" b="1444"/>
          <a:stretch/>
        </p:blipFill>
        <p:spPr>
          <a:xfrm>
            <a:off x="11152632" y="6045521"/>
            <a:ext cx="912368" cy="447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821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49;p11">
            <a:extLst>
              <a:ext uri="{FF2B5EF4-FFF2-40B4-BE49-F238E27FC236}">
                <a16:creationId xmlns:a16="http://schemas.microsoft.com/office/drawing/2014/main" id="{00BA90F0-DDC4-4A2A-BCEC-F9DA316C3A4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3750" t="42178" r="13750" b="2325"/>
          <a:stretch/>
        </p:blipFill>
        <p:spPr>
          <a:xfrm>
            <a:off x="1676400" y="2895600"/>
            <a:ext cx="88392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9;p27">
            <a:extLst>
              <a:ext uri="{FF2B5EF4-FFF2-40B4-BE49-F238E27FC236}">
                <a16:creationId xmlns:a16="http://schemas.microsoft.com/office/drawing/2014/main" id="{EC9BF6D7-9B38-4827-8D06-0A1E2FA5290F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382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8717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5;p8"/>
          <p:cNvSpPr/>
          <p:nvPr userDrawn="1"/>
        </p:nvSpPr>
        <p:spPr>
          <a:xfrm>
            <a:off x="10931088" y="1503337"/>
            <a:ext cx="1280907" cy="917270"/>
          </a:xfrm>
          <a:custGeom>
            <a:avLst/>
            <a:gdLst/>
            <a:ahLst/>
            <a:cxnLst/>
            <a:rect l="l" t="t" r="r" b="b"/>
            <a:pathLst>
              <a:path w="1280907" h="917270" extrusionOk="0">
                <a:moveTo>
                  <a:pt x="0" y="0"/>
                </a:moveTo>
                <a:lnTo>
                  <a:pt x="677143" y="0"/>
                </a:lnTo>
                <a:lnTo>
                  <a:pt x="1280907" y="917270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39;p27">
            <a:extLst>
              <a:ext uri="{FF2B5EF4-FFF2-40B4-BE49-F238E27FC236}">
                <a16:creationId xmlns:a16="http://schemas.microsoft.com/office/drawing/2014/main" id="{987A26E5-CE18-484E-825D-DA2383CE4EA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838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4;p8">
            <a:extLst>
              <a:ext uri="{FF2B5EF4-FFF2-40B4-BE49-F238E27FC236}">
                <a16:creationId xmlns:a16="http://schemas.microsoft.com/office/drawing/2014/main" id="{DDD8EC30-E8F6-4B95-80BE-3ED0D29EB008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280988" y="257175"/>
            <a:ext cx="76200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60A5-6FF2-42C9-A3BA-62832CD4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493511"/>
            <a:ext cx="2844800" cy="365125"/>
          </a:xfrm>
        </p:spPr>
        <p:txBody>
          <a:bodyPr/>
          <a:lstStyle/>
          <a:p>
            <a:fld id="{D9D37EEB-87E5-4FEA-8BC8-75C78A299D85}" type="slidenum">
              <a:rPr lang="th-TH" smtClean="0"/>
              <a:pPr/>
              <a:t>‹#›</a:t>
            </a:fld>
            <a:endParaRPr lang="th-TH"/>
          </a:p>
        </p:txBody>
      </p:sp>
      <p:pic>
        <p:nvPicPr>
          <p:cNvPr id="7" name="Google Shape;47;p10">
            <a:extLst>
              <a:ext uri="{FF2B5EF4-FFF2-40B4-BE49-F238E27FC236}">
                <a16:creationId xmlns:a16="http://schemas.microsoft.com/office/drawing/2014/main" id="{D86E0037-3DF7-48E7-BEF1-84A7F3DE778F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1443" b="1444"/>
          <a:stretch/>
        </p:blipFill>
        <p:spPr>
          <a:xfrm>
            <a:off x="11152632" y="6045521"/>
            <a:ext cx="912368" cy="447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2599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DC5D-A762-4379-863B-05A72E867A5C}" type="datetimeFigureOut">
              <a:rPr lang="th-TH" smtClean="0"/>
              <a:t>07/09/66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1DFD8-0A5A-452F-915F-51FC2C1FCF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891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00EB-9756-4A66-A422-D09A916FE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62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_Contents slide layout" userDrawn="1">
  <p:cSld name="01_Contents slide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5;p8">
            <a:extLst>
              <a:ext uri="{FF2B5EF4-FFF2-40B4-BE49-F238E27FC236}">
                <a16:creationId xmlns:a16="http://schemas.microsoft.com/office/drawing/2014/main" id="{73518311-26FB-4AAE-86F9-2B4EF39AF229}"/>
              </a:ext>
            </a:extLst>
          </p:cNvPr>
          <p:cNvSpPr/>
          <p:nvPr userDrawn="1"/>
        </p:nvSpPr>
        <p:spPr>
          <a:xfrm>
            <a:off x="10931088" y="1503337"/>
            <a:ext cx="1280907" cy="917270"/>
          </a:xfrm>
          <a:custGeom>
            <a:avLst/>
            <a:gdLst/>
            <a:ahLst/>
            <a:cxnLst/>
            <a:rect l="l" t="t" r="r" b="b"/>
            <a:pathLst>
              <a:path w="1280907" h="917270" extrusionOk="0">
                <a:moveTo>
                  <a:pt x="0" y="0"/>
                </a:moveTo>
                <a:lnTo>
                  <a:pt x="677143" y="0"/>
                </a:lnTo>
                <a:lnTo>
                  <a:pt x="1280907" y="917270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239;p27">
            <a:extLst>
              <a:ext uri="{FF2B5EF4-FFF2-40B4-BE49-F238E27FC236}">
                <a16:creationId xmlns:a16="http://schemas.microsoft.com/office/drawing/2014/main" id="{AB668E46-1181-4A12-9538-E8EF788120D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838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4;p8">
            <a:extLst>
              <a:ext uri="{FF2B5EF4-FFF2-40B4-BE49-F238E27FC236}">
                <a16:creationId xmlns:a16="http://schemas.microsoft.com/office/drawing/2014/main" id="{1DFE4EE9-A130-49FB-9D53-A4E4A7AD3145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280988" y="257175"/>
            <a:ext cx="76200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pic>
        <p:nvPicPr>
          <p:cNvPr id="16" name="Google Shape;47;p10">
            <a:extLst>
              <a:ext uri="{FF2B5EF4-FFF2-40B4-BE49-F238E27FC236}">
                <a16:creationId xmlns:a16="http://schemas.microsoft.com/office/drawing/2014/main" id="{67310FFA-8762-4F01-937F-9498B62110E4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1443" b="1444"/>
          <a:stretch/>
        </p:blipFill>
        <p:spPr>
          <a:xfrm>
            <a:off x="11152632" y="6045521"/>
            <a:ext cx="912368" cy="44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8B6CD86-FD96-4BBA-BE81-1F45B8E51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49351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9D37EEB-87E5-4FEA-8BC8-75C78A299D85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347113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_Contents slide layout" userDrawn="1">
  <p:cSld name="01_Contents slide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5;p8">
            <a:extLst>
              <a:ext uri="{FF2B5EF4-FFF2-40B4-BE49-F238E27FC236}">
                <a16:creationId xmlns:a16="http://schemas.microsoft.com/office/drawing/2014/main" id="{73518311-26FB-4AAE-86F9-2B4EF39AF229}"/>
              </a:ext>
            </a:extLst>
          </p:cNvPr>
          <p:cNvSpPr/>
          <p:nvPr userDrawn="1"/>
        </p:nvSpPr>
        <p:spPr>
          <a:xfrm>
            <a:off x="10931088" y="1503337"/>
            <a:ext cx="1280907" cy="917270"/>
          </a:xfrm>
          <a:custGeom>
            <a:avLst/>
            <a:gdLst/>
            <a:ahLst/>
            <a:cxnLst/>
            <a:rect l="l" t="t" r="r" b="b"/>
            <a:pathLst>
              <a:path w="1280907" h="917270" extrusionOk="0">
                <a:moveTo>
                  <a:pt x="0" y="0"/>
                </a:moveTo>
                <a:lnTo>
                  <a:pt x="677143" y="0"/>
                </a:lnTo>
                <a:lnTo>
                  <a:pt x="1280907" y="917270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239;p27">
            <a:extLst>
              <a:ext uri="{FF2B5EF4-FFF2-40B4-BE49-F238E27FC236}">
                <a16:creationId xmlns:a16="http://schemas.microsoft.com/office/drawing/2014/main" id="{AB668E46-1181-4A12-9538-E8EF788120D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838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4;p8">
            <a:extLst>
              <a:ext uri="{FF2B5EF4-FFF2-40B4-BE49-F238E27FC236}">
                <a16:creationId xmlns:a16="http://schemas.microsoft.com/office/drawing/2014/main" id="{1DFE4EE9-A130-49FB-9D53-A4E4A7AD3145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280988" y="257175"/>
            <a:ext cx="76200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pic>
        <p:nvPicPr>
          <p:cNvPr id="16" name="Google Shape;47;p10">
            <a:extLst>
              <a:ext uri="{FF2B5EF4-FFF2-40B4-BE49-F238E27FC236}">
                <a16:creationId xmlns:a16="http://schemas.microsoft.com/office/drawing/2014/main" id="{67310FFA-8762-4F01-937F-9498B62110E4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1443" b="1444"/>
          <a:stretch/>
        </p:blipFill>
        <p:spPr>
          <a:xfrm>
            <a:off x="11152632" y="6045521"/>
            <a:ext cx="912368" cy="44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8B6CD86-FD96-4BBA-BE81-1F45B8E51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49351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9D37EEB-87E5-4FEA-8BC8-75C78A299D85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526089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51;p28" descr="Shape&#10;&#10;Description automatically generated">
            <a:extLst>
              <a:ext uri="{FF2B5EF4-FFF2-40B4-BE49-F238E27FC236}">
                <a16:creationId xmlns:a16="http://schemas.microsoft.com/office/drawing/2014/main" id="{5DACC41A-97E7-44F3-891D-F61C46FF82D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47;p10">
            <a:extLst>
              <a:ext uri="{FF2B5EF4-FFF2-40B4-BE49-F238E27FC236}">
                <a16:creationId xmlns:a16="http://schemas.microsoft.com/office/drawing/2014/main" id="{78441DA8-99D6-45EF-B723-80D8F6A9CB4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1443" b="1444"/>
          <a:stretch/>
        </p:blipFill>
        <p:spPr>
          <a:xfrm>
            <a:off x="10896600" y="6172200"/>
            <a:ext cx="1183759" cy="581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57785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49;p11">
            <a:extLst>
              <a:ext uri="{FF2B5EF4-FFF2-40B4-BE49-F238E27FC236}">
                <a16:creationId xmlns:a16="http://schemas.microsoft.com/office/drawing/2014/main" id="{00BA90F0-DDC4-4A2A-BCEC-F9DA316C3A4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3750" t="42178" r="13750" b="2325"/>
          <a:stretch/>
        </p:blipFill>
        <p:spPr>
          <a:xfrm>
            <a:off x="1676400" y="2895600"/>
            <a:ext cx="88392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9;p27">
            <a:extLst>
              <a:ext uri="{FF2B5EF4-FFF2-40B4-BE49-F238E27FC236}">
                <a16:creationId xmlns:a16="http://schemas.microsoft.com/office/drawing/2014/main" id="{EC9BF6D7-9B38-4827-8D06-0A1E2FA5290F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382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3179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51;p28" descr="Shape&#10;&#10;Description automatically generated">
            <a:extLst>
              <a:ext uri="{FF2B5EF4-FFF2-40B4-BE49-F238E27FC236}">
                <a16:creationId xmlns:a16="http://schemas.microsoft.com/office/drawing/2014/main" id="{A347C90B-0DA1-4C05-A7EE-BCBA86194F7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7;p10">
            <a:extLst>
              <a:ext uri="{FF2B5EF4-FFF2-40B4-BE49-F238E27FC236}">
                <a16:creationId xmlns:a16="http://schemas.microsoft.com/office/drawing/2014/main" id="{F7CEC58E-BB10-4D57-A181-0A19B943ACC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1443" b="1444"/>
          <a:stretch/>
        </p:blipFill>
        <p:spPr>
          <a:xfrm>
            <a:off x="10896600" y="6172200"/>
            <a:ext cx="1183759" cy="581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0469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5;p8">
            <a:extLst>
              <a:ext uri="{FF2B5EF4-FFF2-40B4-BE49-F238E27FC236}">
                <a16:creationId xmlns:a16="http://schemas.microsoft.com/office/drawing/2014/main" id="{2184E6FA-27AA-424D-BBE6-A715304E41A0}"/>
              </a:ext>
            </a:extLst>
          </p:cNvPr>
          <p:cNvSpPr/>
          <p:nvPr userDrawn="1"/>
        </p:nvSpPr>
        <p:spPr>
          <a:xfrm>
            <a:off x="10931088" y="1503337"/>
            <a:ext cx="1280907" cy="917270"/>
          </a:xfrm>
          <a:custGeom>
            <a:avLst/>
            <a:gdLst/>
            <a:ahLst/>
            <a:cxnLst/>
            <a:rect l="l" t="t" r="r" b="b"/>
            <a:pathLst>
              <a:path w="1280907" h="917270" extrusionOk="0">
                <a:moveTo>
                  <a:pt x="0" y="0"/>
                </a:moveTo>
                <a:lnTo>
                  <a:pt x="677143" y="0"/>
                </a:lnTo>
                <a:lnTo>
                  <a:pt x="1280907" y="917270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39;p27">
            <a:extLst>
              <a:ext uri="{FF2B5EF4-FFF2-40B4-BE49-F238E27FC236}">
                <a16:creationId xmlns:a16="http://schemas.microsoft.com/office/drawing/2014/main" id="{22927969-76E6-4B1C-82BC-42996B36974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838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4;p8">
            <a:extLst>
              <a:ext uri="{FF2B5EF4-FFF2-40B4-BE49-F238E27FC236}">
                <a16:creationId xmlns:a16="http://schemas.microsoft.com/office/drawing/2014/main" id="{659482F1-2F5B-4AE5-90E6-A970A44D5231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280988" y="257175"/>
            <a:ext cx="76200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9897D04-04C0-4A96-B008-028B3A35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493511"/>
            <a:ext cx="2844800" cy="365125"/>
          </a:xfrm>
        </p:spPr>
        <p:txBody>
          <a:bodyPr/>
          <a:lstStyle/>
          <a:p>
            <a:fld id="{D9D37EEB-87E5-4FEA-8BC8-75C78A299D85}" type="slidenum">
              <a:rPr lang="th-TH" smtClean="0"/>
              <a:pPr/>
              <a:t>‹#›</a:t>
            </a:fld>
            <a:endParaRPr lang="th-TH"/>
          </a:p>
        </p:txBody>
      </p:sp>
      <p:pic>
        <p:nvPicPr>
          <p:cNvPr id="27" name="Google Shape;47;p10">
            <a:extLst>
              <a:ext uri="{FF2B5EF4-FFF2-40B4-BE49-F238E27FC236}">
                <a16:creationId xmlns:a16="http://schemas.microsoft.com/office/drawing/2014/main" id="{47690CA4-0448-4DD9-8869-620D14C11EC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1443" b="1444"/>
          <a:stretch/>
        </p:blipFill>
        <p:spPr>
          <a:xfrm>
            <a:off x="11152632" y="6045521"/>
            <a:ext cx="912368" cy="447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1329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5;p8">
            <a:extLst>
              <a:ext uri="{FF2B5EF4-FFF2-40B4-BE49-F238E27FC236}">
                <a16:creationId xmlns:a16="http://schemas.microsoft.com/office/drawing/2014/main" id="{4F7C5C5B-1559-475F-90F5-5A3F52BD95BF}"/>
              </a:ext>
            </a:extLst>
          </p:cNvPr>
          <p:cNvSpPr/>
          <p:nvPr userDrawn="1"/>
        </p:nvSpPr>
        <p:spPr>
          <a:xfrm>
            <a:off x="10931088" y="1503337"/>
            <a:ext cx="1280907" cy="917270"/>
          </a:xfrm>
          <a:custGeom>
            <a:avLst/>
            <a:gdLst/>
            <a:ahLst/>
            <a:cxnLst/>
            <a:rect l="l" t="t" r="r" b="b"/>
            <a:pathLst>
              <a:path w="1280907" h="917270" extrusionOk="0">
                <a:moveTo>
                  <a:pt x="0" y="0"/>
                </a:moveTo>
                <a:lnTo>
                  <a:pt x="677143" y="0"/>
                </a:lnTo>
                <a:lnTo>
                  <a:pt x="1280907" y="917270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239;p27">
            <a:extLst>
              <a:ext uri="{FF2B5EF4-FFF2-40B4-BE49-F238E27FC236}">
                <a16:creationId xmlns:a16="http://schemas.microsoft.com/office/drawing/2014/main" id="{DB6A849D-BABD-4025-AF88-AA0C46EDA9D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838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24;p8">
            <a:extLst>
              <a:ext uri="{FF2B5EF4-FFF2-40B4-BE49-F238E27FC236}">
                <a16:creationId xmlns:a16="http://schemas.microsoft.com/office/drawing/2014/main" id="{BE694CA6-1BA7-4F5B-B6A8-8FF140CCFF00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280988" y="257175"/>
            <a:ext cx="76200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D768B9-4223-40CB-91E3-29E76776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493511"/>
            <a:ext cx="2844800" cy="365125"/>
          </a:xfrm>
        </p:spPr>
        <p:txBody>
          <a:bodyPr/>
          <a:lstStyle/>
          <a:p>
            <a:fld id="{D9D37EEB-87E5-4FEA-8BC8-75C78A299D85}" type="slidenum">
              <a:rPr lang="th-TH" smtClean="0"/>
              <a:pPr/>
              <a:t>‹#›</a:t>
            </a:fld>
            <a:endParaRPr lang="th-TH"/>
          </a:p>
        </p:txBody>
      </p:sp>
      <p:pic>
        <p:nvPicPr>
          <p:cNvPr id="18" name="Google Shape;47;p10">
            <a:extLst>
              <a:ext uri="{FF2B5EF4-FFF2-40B4-BE49-F238E27FC236}">
                <a16:creationId xmlns:a16="http://schemas.microsoft.com/office/drawing/2014/main" id="{72ACF290-2A98-4FB8-9C13-C7C1DC5D87C2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1443" b="1444"/>
          <a:stretch/>
        </p:blipFill>
        <p:spPr>
          <a:xfrm>
            <a:off x="11152632" y="6045521"/>
            <a:ext cx="912368" cy="447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231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49;p11"/>
          <p:cNvPicPr preferRelativeResize="0"/>
          <p:nvPr userDrawn="1"/>
        </p:nvPicPr>
        <p:blipFill rotWithShape="1">
          <a:blip r:embed="rId2">
            <a:alphaModFix/>
          </a:blip>
          <a:srcRect l="11250" t="38848" r="11250" b="3434"/>
          <a:stretch/>
        </p:blipFill>
        <p:spPr>
          <a:xfrm>
            <a:off x="1371600" y="2667000"/>
            <a:ext cx="9448800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39;p27">
            <a:extLst>
              <a:ext uri="{FF2B5EF4-FFF2-40B4-BE49-F238E27FC236}">
                <a16:creationId xmlns:a16="http://schemas.microsoft.com/office/drawing/2014/main" id="{A994516F-1D62-4BBF-8472-28FFD662C53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382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94099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239;p27">
            <a:extLst>
              <a:ext uri="{FF2B5EF4-FFF2-40B4-BE49-F238E27FC236}">
                <a16:creationId xmlns:a16="http://schemas.microsoft.com/office/drawing/2014/main" id="{D75B6829-2B2B-403D-93EE-537412C1E9B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8382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67390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630" y="430627"/>
            <a:ext cx="11310743" cy="590400"/>
          </a:xfrm>
        </p:spPr>
        <p:txBody>
          <a:bodyPr/>
          <a:lstStyle>
            <a:lvl1pPr>
              <a:defRPr sz="1591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5C7A7FDC-FE48-4814-9446-7B304B2FC532}"/>
              </a:ext>
            </a:extLst>
          </p:cNvPr>
          <p:cNvSpPr/>
          <p:nvPr userDrawn="1"/>
        </p:nvSpPr>
        <p:spPr>
          <a:xfrm>
            <a:off x="11400264" y="6521600"/>
            <a:ext cx="167202" cy="100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27068"/>
            <a:endParaRPr sz="868">
              <a:solidFill>
                <a:schemeClr val="tx1"/>
              </a:solidFill>
              <a:latin typeface="EYInterstate Light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56776AC-75A3-40A7-8B32-88DC0532AF3E}"/>
              </a:ext>
            </a:extLst>
          </p:cNvPr>
          <p:cNvSpPr/>
          <p:nvPr userDrawn="1"/>
        </p:nvSpPr>
        <p:spPr>
          <a:xfrm>
            <a:off x="11398525" y="6418694"/>
            <a:ext cx="199358" cy="72739"/>
          </a:xfrm>
          <a:custGeom>
            <a:avLst/>
            <a:gdLst/>
            <a:ahLst/>
            <a:cxnLst/>
            <a:rect l="l" t="t" r="r" b="b"/>
            <a:pathLst>
              <a:path w="328930" h="120015">
                <a:moveTo>
                  <a:pt x="328597" y="0"/>
                </a:moveTo>
                <a:lnTo>
                  <a:pt x="0" y="119933"/>
                </a:lnTo>
                <a:lnTo>
                  <a:pt x="328597" y="61882"/>
                </a:lnTo>
                <a:lnTo>
                  <a:pt x="328597" y="0"/>
                </a:lnTo>
                <a:close/>
              </a:path>
            </a:pathLst>
          </a:custGeom>
          <a:solidFill>
            <a:srgbClr val="FFE500"/>
          </a:solidFill>
        </p:spPr>
        <p:txBody>
          <a:bodyPr wrap="square" lIns="0" tIns="0" rIns="0" bIns="0" rtlCol="0"/>
          <a:lstStyle/>
          <a:p>
            <a:pPr defTabSz="727068"/>
            <a:endParaRPr sz="868">
              <a:solidFill>
                <a:schemeClr val="tx1"/>
              </a:solidFill>
              <a:latin typeface="EYInterstate Light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77DCDA90-496C-4705-8FC2-91AE549F0772}"/>
              </a:ext>
            </a:extLst>
          </p:cNvPr>
          <p:cNvSpPr/>
          <p:nvPr userDrawn="1"/>
        </p:nvSpPr>
        <p:spPr>
          <a:xfrm>
            <a:off x="11693392" y="6513038"/>
            <a:ext cx="0" cy="114304"/>
          </a:xfrm>
          <a:custGeom>
            <a:avLst/>
            <a:gdLst/>
            <a:ahLst/>
            <a:cxnLst/>
            <a:rect l="l" t="t" r="r" b="b"/>
            <a:pathLst>
              <a:path h="188595">
                <a:moveTo>
                  <a:pt x="0" y="0"/>
                </a:moveTo>
                <a:lnTo>
                  <a:pt x="0" y="188475"/>
                </a:lnTo>
              </a:path>
            </a:pathLst>
          </a:custGeom>
          <a:ln w="5235">
            <a:solidFill>
              <a:srgbClr val="747480"/>
            </a:solidFill>
          </a:ln>
        </p:spPr>
        <p:txBody>
          <a:bodyPr wrap="square" lIns="0" tIns="0" rIns="0" bIns="0" rtlCol="0"/>
          <a:lstStyle/>
          <a:p>
            <a:pPr defTabSz="727068"/>
            <a:endParaRPr sz="868">
              <a:solidFill>
                <a:schemeClr val="tx1"/>
              </a:solidFill>
              <a:latin typeface="EYInterstate Light"/>
            </a:endParaRPr>
          </a:p>
        </p:txBody>
      </p:sp>
      <p:sp>
        <p:nvSpPr>
          <p:cNvPr id="10" name="object 6420">
            <a:extLst>
              <a:ext uri="{FF2B5EF4-FFF2-40B4-BE49-F238E27FC236}">
                <a16:creationId xmlns:a16="http://schemas.microsoft.com/office/drawing/2014/main" id="{792C6689-F785-4156-BDEF-E76D4D2E6D76}"/>
              </a:ext>
            </a:extLst>
          </p:cNvPr>
          <p:cNvSpPr txBox="1"/>
          <p:nvPr userDrawn="1"/>
        </p:nvSpPr>
        <p:spPr>
          <a:xfrm>
            <a:off x="11778188" y="6499736"/>
            <a:ext cx="305920" cy="112230"/>
          </a:xfrm>
          <a:prstGeom prst="rect">
            <a:avLst/>
          </a:prstGeom>
        </p:spPr>
        <p:txBody>
          <a:bodyPr vert="horz" wrap="square" lIns="0" tIns="4592" rIns="0" bIns="0" rtlCol="0">
            <a:spAutoFit/>
          </a:bodyPr>
          <a:lstStyle/>
          <a:p>
            <a:pPr marL="18370" defTabSz="727068">
              <a:spcBef>
                <a:spcPts val="35"/>
              </a:spcBef>
            </a:pPr>
            <a:fld id="{C7168295-E178-2E40-9FD7-C7B6474AF003}" type="slidenum">
              <a:rPr lang="en-CA" sz="699" spc="10">
                <a:solidFill>
                  <a:schemeClr val="tx1"/>
                </a:solidFill>
                <a:latin typeface="EYInterstate-Light"/>
                <a:cs typeface="EYInterstate-Light"/>
              </a:rPr>
              <a:pPr marL="18370" defTabSz="727068">
                <a:spcBef>
                  <a:spcPts val="35"/>
                </a:spcBef>
              </a:pPr>
              <a:t>‹#›</a:t>
            </a:fld>
            <a:endParaRPr sz="699">
              <a:solidFill>
                <a:schemeClr val="tx1"/>
              </a:solidFill>
              <a:latin typeface="EYInterstate-Light"/>
              <a:cs typeface="EYInterstate-Light"/>
            </a:endParaRPr>
          </a:p>
        </p:txBody>
      </p:sp>
    </p:spTree>
    <p:extLst>
      <p:ext uri="{BB962C8B-B14F-4D97-AF65-F5344CB8AC3E}">
        <p14:creationId xmlns:p14="http://schemas.microsoft.com/office/powerpoint/2010/main" val="173571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00EB-9756-4A66-A422-D09A916FE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318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A9D7BF-B026-4470-91CD-3EEF004D28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B99C1C-17E6-4C69-9259-81FA13959181}"/>
              </a:ext>
            </a:extLst>
          </p:cNvPr>
          <p:cNvSpPr/>
          <p:nvPr userDrawn="1"/>
        </p:nvSpPr>
        <p:spPr>
          <a:xfrm>
            <a:off x="0" y="3781169"/>
            <a:ext cx="12192000" cy="3076831"/>
          </a:xfrm>
          <a:prstGeom prst="rect">
            <a:avLst/>
          </a:prstGeom>
          <a:solidFill>
            <a:schemeClr val="tx1">
              <a:alpha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955">
              <a:solidFill>
                <a:schemeClr val="tx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 userDrawn="1">
            <p:ph type="ctrTitle"/>
          </p:nvPr>
        </p:nvSpPr>
        <p:spPr>
          <a:xfrm>
            <a:off x="3717371" y="4303411"/>
            <a:ext cx="4781392" cy="860400"/>
          </a:xfrm>
          <a:prstGeom prst="rect">
            <a:avLst/>
          </a:prstGeom>
        </p:spPr>
        <p:txBody>
          <a:bodyPr/>
          <a:lstStyle>
            <a:lvl1pPr algn="ctr">
              <a:defRPr sz="2546" b="1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Subtitle 2"/>
          <p:cNvSpPr>
            <a:spLocks noGrp="1"/>
          </p:cNvSpPr>
          <p:nvPr userDrawn="1">
            <p:ph type="subTitle" idx="1"/>
          </p:nvPr>
        </p:nvSpPr>
        <p:spPr>
          <a:xfrm>
            <a:off x="3693239" y="5331976"/>
            <a:ext cx="4805525" cy="64574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1" b="1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272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27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0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54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17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81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44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08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6" name="Group 4">
            <a:extLst>
              <a:ext uri="{FF2B5EF4-FFF2-40B4-BE49-F238E27FC236}">
                <a16:creationId xmlns:a16="http://schemas.microsoft.com/office/drawing/2014/main" id="{9D60B6B0-F7ED-4B9F-A77C-632AC4EA661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938"/>
            <a:ext cx="1224912" cy="1435100"/>
            <a:chOff x="6529" y="3125"/>
            <a:chExt cx="772" cy="904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CC1B45B9-64DF-4C5B-9711-FA69AD5370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31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BA55CB73-EE25-43B6-9720-855E16C4B1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31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6A5EA61D-AA68-41C4-B004-FBBEA85ABDBB}"/>
              </a:ext>
            </a:extLst>
          </p:cNvPr>
          <p:cNvSpPr/>
          <p:nvPr userDrawn="1"/>
        </p:nvSpPr>
        <p:spPr>
          <a:xfrm flipV="1">
            <a:off x="0" y="3693169"/>
            <a:ext cx="12192000" cy="87999"/>
          </a:xfrm>
          <a:prstGeom prst="rect">
            <a:avLst/>
          </a:prstGeom>
          <a:solidFill>
            <a:schemeClr val="tx2">
              <a:alpha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955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884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 sz="1908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356C28-34FC-48BD-943E-82B485EB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37921"/>
            <a:ext cx="109728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482B3-B946-42D6-98EA-72EE48EE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IN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DD5AC-66F0-425C-A9DE-04845131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34419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-7088" y="1"/>
            <a:ext cx="12199089" cy="589957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95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  <a:defRPr sz="1909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9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17" name="Google Shape;17;p2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9993" b="22738"/>
          <a:stretch/>
        </p:blipFill>
        <p:spPr>
          <a:xfrm>
            <a:off x="0" y="4383987"/>
            <a:ext cx="12192000" cy="247401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1794934" y="4496860"/>
            <a:ext cx="6290733" cy="76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978"/>
              </a:buClr>
              <a:buSzPts val="3600"/>
              <a:buFont typeface="Tahoma"/>
              <a:buNone/>
              <a:defRPr sz="2864">
                <a:solidFill>
                  <a:srgbClr val="01397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1795463" y="5257801"/>
            <a:ext cx="5934075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63716" lvl="0" indent="-181858" algn="l">
              <a:lnSpc>
                <a:spcPct val="90000"/>
              </a:lnSpc>
              <a:spcBef>
                <a:spcPts val="79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32">
                <a:latin typeface="Tahoma"/>
                <a:ea typeface="Tahoma"/>
                <a:cs typeface="Tahoma"/>
                <a:sym typeface="Tahoma"/>
              </a:defRPr>
            </a:lvl1pPr>
            <a:lvl2pPr marL="727432" lvl="1" indent="-27278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91148" lvl="2" indent="-27278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454864" lvl="3" indent="-27278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818581" lvl="4" indent="-27278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182297" lvl="5" indent="-27278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546013" lvl="6" indent="-27278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909729" lvl="7" indent="-27278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273446" lvl="8" indent="-27278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1795464" y="5639914"/>
            <a:ext cx="4105804" cy="37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63716" lvl="0" indent="-181858" algn="l">
              <a:lnSpc>
                <a:spcPct val="90000"/>
              </a:lnSpc>
              <a:spcBef>
                <a:spcPts val="79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55">
                <a:latin typeface="Tahoma"/>
                <a:ea typeface="Tahoma"/>
                <a:cs typeface="Tahoma"/>
                <a:sym typeface="Tahoma"/>
              </a:defRPr>
            </a:lvl1pPr>
            <a:lvl2pPr marL="727432" lvl="1" indent="-27278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91148" lvl="2" indent="-27278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454864" lvl="3" indent="-27278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818581" lvl="4" indent="-27278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182297" lvl="5" indent="-27278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546013" lvl="6" indent="-27278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909729" lvl="7" indent="-27278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273446" lvl="8" indent="-27278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6491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49;p11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12192000" cy="68651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0;p11"/>
          <p:cNvSpPr/>
          <p:nvPr userDrawn="1"/>
        </p:nvSpPr>
        <p:spPr>
          <a:xfrm>
            <a:off x="0" y="4959717"/>
            <a:ext cx="1260231" cy="1905000"/>
          </a:xfrm>
          <a:prstGeom prst="rtTriangle">
            <a:avLst/>
          </a:prstGeom>
          <a:gradFill>
            <a:gsLst>
              <a:gs pos="0">
                <a:srgbClr val="0033CC"/>
              </a:gs>
              <a:gs pos="30000">
                <a:srgbClr val="002060"/>
              </a:gs>
              <a:gs pos="100000">
                <a:srgbClr val="FF0000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48099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21D0-3F52-401B-B3B6-B5D47E5B82AF}" type="datetime1">
              <a:rPr lang="th-TH" smtClean="0"/>
              <a:pPr/>
              <a:t>07/09/66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B4F0-315B-4D4D-A89C-55BE7349867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50970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81ED-F962-4ABE-A310-C7259D2CE108}" type="datetime1">
              <a:rPr lang="th-TH" smtClean="0"/>
              <a:pPr/>
              <a:t>07/09/66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B4F0-315B-4D4D-A89C-55BE7349867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6326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E9A5-D6DA-4559-B350-3D85C28B39BE}" type="datetime1">
              <a:rPr lang="th-TH" smtClean="0"/>
              <a:pPr/>
              <a:t>07/09/66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B4F0-315B-4D4D-A89C-55BE7349867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4070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023-C001-4C5E-B56C-FE8FFC14B14F}" type="datetime1">
              <a:rPr lang="th-TH" smtClean="0"/>
              <a:pPr/>
              <a:t>07/09/66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B4F0-315B-4D4D-A89C-55BE7349867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49849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C8AF-D05E-4165-97F0-0B52BE9E21A5}" type="datetime1">
              <a:rPr lang="th-TH" smtClean="0"/>
              <a:pPr/>
              <a:t>07/09/66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B4F0-315B-4D4D-A89C-55BE7349867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1562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A36-B3DA-4F32-A3C9-7804F1626C72}" type="datetime1">
              <a:rPr lang="th-TH" smtClean="0"/>
              <a:pPr/>
              <a:t>07/09/66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B4F0-315B-4D4D-A89C-55BE7349867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773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00EB-9756-4A66-A422-D09A916FE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398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4FCC-F795-4077-8E70-E12DABDB603F}" type="datetime1">
              <a:rPr lang="th-TH" smtClean="0"/>
              <a:pPr/>
              <a:t>07/09/66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B4F0-315B-4D4D-A89C-55BE7349867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953036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5887-2A29-465B-8501-272AF3CB8CD9}" type="datetime1">
              <a:rPr lang="th-TH" smtClean="0"/>
              <a:pPr/>
              <a:t>07/09/66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B4F0-315B-4D4D-A89C-55BE7349867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054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1A6F-D53A-4955-B547-9A97299F7208}" type="datetime1">
              <a:rPr lang="th-TH" smtClean="0"/>
              <a:pPr/>
              <a:t>07/09/66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B4F0-315B-4D4D-A89C-55BE7349867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63074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C2A7-232D-4E76-BA69-DD262055F865}" type="datetime1">
              <a:rPr lang="th-TH" smtClean="0"/>
              <a:pPr/>
              <a:t>07/09/66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B4F0-315B-4D4D-A89C-55BE7349867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13772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FDE6-5C26-4A39-8E3F-64CD54234553}" type="datetime1">
              <a:rPr lang="th-TH" smtClean="0"/>
              <a:pPr/>
              <a:t>07/09/66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B4F0-315B-4D4D-A89C-55BE7349867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73480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>
            <a:spLocks noGrp="1"/>
          </p:cNvSpPr>
          <p:nvPr>
            <p:ph type="pic" idx="2"/>
          </p:nvPr>
        </p:nvSpPr>
        <p:spPr>
          <a:xfrm>
            <a:off x="-7087" y="0"/>
            <a:ext cx="12199089" cy="589957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7" name="Google Shape;17;p7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9993" b="22738"/>
          <a:stretch/>
        </p:blipFill>
        <p:spPr>
          <a:xfrm>
            <a:off x="0" y="4383986"/>
            <a:ext cx="12192000" cy="247401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1794934" y="4496860"/>
            <a:ext cx="6290733" cy="76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978"/>
              </a:buClr>
              <a:buSzPts val="3600"/>
              <a:buFont typeface="Tahoma"/>
              <a:buNone/>
              <a:defRPr sz="3600">
                <a:solidFill>
                  <a:srgbClr val="01397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1795464" y="5257802"/>
            <a:ext cx="5934075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Tahoma"/>
                <a:ea typeface="Tahoma"/>
                <a:cs typeface="Tahoma"/>
                <a:sym typeface="Tahoma"/>
              </a:defRPr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3"/>
          </p:nvPr>
        </p:nvSpPr>
        <p:spPr>
          <a:xfrm>
            <a:off x="1795465" y="5639914"/>
            <a:ext cx="4105804" cy="37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62639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_Contents slide layout">
  <p:cSld name="01_Contents slide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/>
          <p:nvPr/>
        </p:nvSpPr>
        <p:spPr>
          <a:xfrm>
            <a:off x="1" y="1"/>
            <a:ext cx="12194425" cy="3482236"/>
          </a:xfrm>
          <a:prstGeom prst="rect">
            <a:avLst/>
          </a:prstGeom>
          <a:solidFill>
            <a:srgbClr val="15317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-2425" y="1081826"/>
            <a:ext cx="12194425" cy="5776175"/>
          </a:xfrm>
          <a:custGeom>
            <a:avLst/>
            <a:gdLst/>
            <a:ahLst/>
            <a:cxnLst/>
            <a:rect l="l" t="t" r="r" b="b"/>
            <a:pathLst>
              <a:path w="12185561" h="5776175" extrusionOk="0">
                <a:moveTo>
                  <a:pt x="0" y="0"/>
                </a:moveTo>
                <a:lnTo>
                  <a:pt x="10782064" y="16872"/>
                </a:lnTo>
                <a:lnTo>
                  <a:pt x="12185561" y="2119422"/>
                </a:lnTo>
                <a:lnTo>
                  <a:pt x="12185561" y="5776175"/>
                </a:lnTo>
                <a:lnTo>
                  <a:pt x="0" y="5776175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1"/>
          </p:nvPr>
        </p:nvSpPr>
        <p:spPr>
          <a:xfrm>
            <a:off x="280988" y="257177"/>
            <a:ext cx="76200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/>
          <p:nvPr/>
        </p:nvSpPr>
        <p:spPr>
          <a:xfrm>
            <a:off x="10931089" y="1503338"/>
            <a:ext cx="1280907" cy="917271"/>
          </a:xfrm>
          <a:custGeom>
            <a:avLst/>
            <a:gdLst/>
            <a:ahLst/>
            <a:cxnLst/>
            <a:rect l="l" t="t" r="r" b="b"/>
            <a:pathLst>
              <a:path w="1280907" h="917270" extrusionOk="0">
                <a:moveTo>
                  <a:pt x="0" y="0"/>
                </a:moveTo>
                <a:lnTo>
                  <a:pt x="677143" y="0"/>
                </a:lnTo>
                <a:lnTo>
                  <a:pt x="1280907" y="917270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/>
          <p:nvPr/>
        </p:nvSpPr>
        <p:spPr>
          <a:xfrm>
            <a:off x="11176125" y="1684735"/>
            <a:ext cx="1020727" cy="1525772"/>
          </a:xfrm>
          <a:custGeom>
            <a:avLst/>
            <a:gdLst/>
            <a:ahLst/>
            <a:cxnLst/>
            <a:rect l="l" t="t" r="r" b="b"/>
            <a:pathLst>
              <a:path w="1020726" h="1525772" extrusionOk="0">
                <a:moveTo>
                  <a:pt x="0" y="0"/>
                </a:moveTo>
                <a:lnTo>
                  <a:pt x="350875" y="0"/>
                </a:lnTo>
                <a:lnTo>
                  <a:pt x="1020726" y="988828"/>
                </a:lnTo>
                <a:lnTo>
                  <a:pt x="1020726" y="152577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1"/>
              </a:gs>
              <a:gs pos="99000">
                <a:schemeClr val="accent4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 t="1443" b="1444"/>
          <a:stretch/>
        </p:blipFill>
        <p:spPr>
          <a:xfrm>
            <a:off x="10679421" y="5923121"/>
            <a:ext cx="1183759" cy="58124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8"/>
          <p:cNvSpPr txBox="1">
            <a:spLocks noGrp="1"/>
          </p:cNvSpPr>
          <p:nvPr>
            <p:ph type="body" idx="2"/>
          </p:nvPr>
        </p:nvSpPr>
        <p:spPr>
          <a:xfrm>
            <a:off x="1260475" y="1503365"/>
            <a:ext cx="9278939" cy="492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40639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1pPr>
            <a:lvl2pPr marL="914377" lvl="1" indent="-38099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2pPr>
            <a:lvl3pPr marL="1371566" lvl="2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/>
          <p:nvPr/>
        </p:nvSpPr>
        <p:spPr>
          <a:xfrm>
            <a:off x="2" y="4959717"/>
            <a:ext cx="1260231" cy="19050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30000">
                <a:schemeClr val="accent1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57306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51;p28" descr="Shape&#10;&#10;Description automatically generated">
            <a:extLst>
              <a:ext uri="{FF2B5EF4-FFF2-40B4-BE49-F238E27FC236}">
                <a16:creationId xmlns:a16="http://schemas.microsoft.com/office/drawing/2014/main" id="{5DACC41A-97E7-44F3-891D-F61C46FF82D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47;p10">
            <a:extLst>
              <a:ext uri="{FF2B5EF4-FFF2-40B4-BE49-F238E27FC236}">
                <a16:creationId xmlns:a16="http://schemas.microsoft.com/office/drawing/2014/main" id="{78441DA8-99D6-45EF-B723-80D8F6A9CB4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1443" b="1444"/>
          <a:stretch/>
        </p:blipFill>
        <p:spPr>
          <a:xfrm>
            <a:off x="10896600" y="6172200"/>
            <a:ext cx="1183759" cy="581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13556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5;p8"/>
          <p:cNvSpPr/>
          <p:nvPr userDrawn="1"/>
        </p:nvSpPr>
        <p:spPr>
          <a:xfrm>
            <a:off x="10931088" y="1503337"/>
            <a:ext cx="1280907" cy="917270"/>
          </a:xfrm>
          <a:custGeom>
            <a:avLst/>
            <a:gdLst/>
            <a:ahLst/>
            <a:cxnLst/>
            <a:rect l="l" t="t" r="r" b="b"/>
            <a:pathLst>
              <a:path w="1280907" h="917270" extrusionOk="0">
                <a:moveTo>
                  <a:pt x="0" y="0"/>
                </a:moveTo>
                <a:lnTo>
                  <a:pt x="677143" y="0"/>
                </a:lnTo>
                <a:lnTo>
                  <a:pt x="1280907" y="917270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39;p27">
            <a:extLst>
              <a:ext uri="{FF2B5EF4-FFF2-40B4-BE49-F238E27FC236}">
                <a16:creationId xmlns:a16="http://schemas.microsoft.com/office/drawing/2014/main" id="{987A26E5-CE18-484E-825D-DA2383CE4EA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838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4;p8">
            <a:extLst>
              <a:ext uri="{FF2B5EF4-FFF2-40B4-BE49-F238E27FC236}">
                <a16:creationId xmlns:a16="http://schemas.microsoft.com/office/drawing/2014/main" id="{DDD8EC30-E8F6-4B95-80BE-3ED0D29EB008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280988" y="257175"/>
            <a:ext cx="76200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0309B1E8-FF33-4AF8-AA54-148AA5F8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493511"/>
            <a:ext cx="2844800" cy="365125"/>
          </a:xfrm>
        </p:spPr>
        <p:txBody>
          <a:bodyPr/>
          <a:lstStyle/>
          <a:p>
            <a:fld id="{D9D37EEB-87E5-4FEA-8BC8-75C78A299D85}" type="slidenum">
              <a:rPr lang="th-TH" smtClean="0"/>
              <a:pPr/>
              <a:t>‹#›</a:t>
            </a:fld>
            <a:endParaRPr lang="th-TH"/>
          </a:p>
        </p:txBody>
      </p:sp>
      <p:pic>
        <p:nvPicPr>
          <p:cNvPr id="28" name="Google Shape;47;p10">
            <a:extLst>
              <a:ext uri="{FF2B5EF4-FFF2-40B4-BE49-F238E27FC236}">
                <a16:creationId xmlns:a16="http://schemas.microsoft.com/office/drawing/2014/main" id="{55B7D6CE-7DFB-4793-B1A1-E14ABC50C884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1443" b="1444"/>
          <a:stretch/>
        </p:blipFill>
        <p:spPr>
          <a:xfrm>
            <a:off x="11152632" y="6045521"/>
            <a:ext cx="912368" cy="447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8437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5;p8"/>
          <p:cNvSpPr/>
          <p:nvPr userDrawn="1"/>
        </p:nvSpPr>
        <p:spPr>
          <a:xfrm>
            <a:off x="10931088" y="1503337"/>
            <a:ext cx="1280907" cy="917270"/>
          </a:xfrm>
          <a:custGeom>
            <a:avLst/>
            <a:gdLst/>
            <a:ahLst/>
            <a:cxnLst/>
            <a:rect l="l" t="t" r="r" b="b"/>
            <a:pathLst>
              <a:path w="1280907" h="917270" extrusionOk="0">
                <a:moveTo>
                  <a:pt x="0" y="0"/>
                </a:moveTo>
                <a:lnTo>
                  <a:pt x="677143" y="0"/>
                </a:lnTo>
                <a:lnTo>
                  <a:pt x="1280907" y="917270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39;p27">
            <a:extLst>
              <a:ext uri="{FF2B5EF4-FFF2-40B4-BE49-F238E27FC236}">
                <a16:creationId xmlns:a16="http://schemas.microsoft.com/office/drawing/2014/main" id="{987A26E5-CE18-484E-825D-DA2383CE4EA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838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4;p8">
            <a:extLst>
              <a:ext uri="{FF2B5EF4-FFF2-40B4-BE49-F238E27FC236}">
                <a16:creationId xmlns:a16="http://schemas.microsoft.com/office/drawing/2014/main" id="{2869BFFA-BE89-4163-B1F2-81B4C3E13EB7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280988" y="257175"/>
            <a:ext cx="76200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9D8C5-A831-4A74-8478-F04354EB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493511"/>
            <a:ext cx="2844800" cy="365125"/>
          </a:xfrm>
        </p:spPr>
        <p:txBody>
          <a:bodyPr/>
          <a:lstStyle/>
          <a:p>
            <a:fld id="{D9D37EEB-87E5-4FEA-8BC8-75C78A299D85}" type="slidenum">
              <a:rPr lang="th-TH" smtClean="0"/>
              <a:pPr/>
              <a:t>‹#›</a:t>
            </a:fld>
            <a:endParaRPr lang="th-TH"/>
          </a:p>
        </p:txBody>
      </p:sp>
      <p:pic>
        <p:nvPicPr>
          <p:cNvPr id="7" name="Google Shape;47;p10">
            <a:extLst>
              <a:ext uri="{FF2B5EF4-FFF2-40B4-BE49-F238E27FC236}">
                <a16:creationId xmlns:a16="http://schemas.microsoft.com/office/drawing/2014/main" id="{EE86FCAF-97EF-475D-930B-90E378889B6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1443" b="1444"/>
          <a:stretch/>
        </p:blipFill>
        <p:spPr>
          <a:xfrm>
            <a:off x="11152632" y="6045521"/>
            <a:ext cx="912368" cy="447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865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00EB-9756-4A66-A422-D09A916FE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6949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49;p11">
            <a:extLst>
              <a:ext uri="{FF2B5EF4-FFF2-40B4-BE49-F238E27FC236}">
                <a16:creationId xmlns:a16="http://schemas.microsoft.com/office/drawing/2014/main" id="{00BA90F0-DDC4-4A2A-BCEC-F9DA316C3A4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3750" t="42178" r="13750" b="2325"/>
          <a:stretch/>
        </p:blipFill>
        <p:spPr>
          <a:xfrm>
            <a:off x="1676400" y="2895600"/>
            <a:ext cx="88392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9;p27">
            <a:extLst>
              <a:ext uri="{FF2B5EF4-FFF2-40B4-BE49-F238E27FC236}">
                <a16:creationId xmlns:a16="http://schemas.microsoft.com/office/drawing/2014/main" id="{EC9BF6D7-9B38-4827-8D06-0A1E2FA5290F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382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81154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5;p8"/>
          <p:cNvSpPr/>
          <p:nvPr userDrawn="1"/>
        </p:nvSpPr>
        <p:spPr>
          <a:xfrm>
            <a:off x="10931088" y="1503337"/>
            <a:ext cx="1280907" cy="917270"/>
          </a:xfrm>
          <a:custGeom>
            <a:avLst/>
            <a:gdLst/>
            <a:ahLst/>
            <a:cxnLst/>
            <a:rect l="l" t="t" r="r" b="b"/>
            <a:pathLst>
              <a:path w="1280907" h="917270" extrusionOk="0">
                <a:moveTo>
                  <a:pt x="0" y="0"/>
                </a:moveTo>
                <a:lnTo>
                  <a:pt x="677143" y="0"/>
                </a:lnTo>
                <a:lnTo>
                  <a:pt x="1280907" y="917270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39;p27">
            <a:extLst>
              <a:ext uri="{FF2B5EF4-FFF2-40B4-BE49-F238E27FC236}">
                <a16:creationId xmlns:a16="http://schemas.microsoft.com/office/drawing/2014/main" id="{987A26E5-CE18-484E-825D-DA2383CE4EA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838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4;p8">
            <a:extLst>
              <a:ext uri="{FF2B5EF4-FFF2-40B4-BE49-F238E27FC236}">
                <a16:creationId xmlns:a16="http://schemas.microsoft.com/office/drawing/2014/main" id="{DDD8EC30-E8F6-4B95-80BE-3ED0D29EB008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280988" y="257175"/>
            <a:ext cx="76200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60A5-6FF2-42C9-A3BA-62832CD4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493511"/>
            <a:ext cx="2844800" cy="365125"/>
          </a:xfrm>
        </p:spPr>
        <p:txBody>
          <a:bodyPr/>
          <a:lstStyle/>
          <a:p>
            <a:fld id="{D9D37EEB-87E5-4FEA-8BC8-75C78A299D85}" type="slidenum">
              <a:rPr lang="th-TH" smtClean="0"/>
              <a:pPr/>
              <a:t>‹#›</a:t>
            </a:fld>
            <a:endParaRPr lang="th-TH"/>
          </a:p>
        </p:txBody>
      </p:sp>
      <p:pic>
        <p:nvPicPr>
          <p:cNvPr id="7" name="Google Shape;47;p10">
            <a:extLst>
              <a:ext uri="{FF2B5EF4-FFF2-40B4-BE49-F238E27FC236}">
                <a16:creationId xmlns:a16="http://schemas.microsoft.com/office/drawing/2014/main" id="{D86E0037-3DF7-48E7-BEF1-84A7F3DE778F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1443" b="1444"/>
          <a:stretch/>
        </p:blipFill>
        <p:spPr>
          <a:xfrm>
            <a:off x="11152632" y="6045521"/>
            <a:ext cx="912368" cy="447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24751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805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00EB-9756-4A66-A422-D09A916FE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00EB-9756-4A66-A422-D09A916FE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5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00EB-9756-4A66-A422-D09A916FE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7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00EB-9756-4A66-A422-D09A916FE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0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700EB-9756-4A66-A422-D09A916FE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7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BCE7C-3069-4E95-A62F-F358FB890BE5}" type="datetime1">
              <a:rPr lang="th-TH" smtClean="0"/>
              <a:pPr/>
              <a:t>07/09/66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FC4E4-17C3-4A96-B37C-B61E1CBB79B3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414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4096" r:id="rId8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166A776-30E7-4508-80DE-25D59A36E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49351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9D37EEB-87E5-4FEA-8BC8-75C78A299D85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086151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BCE7C-3069-4E95-A62F-F358FB890BE5}" type="datetime1">
              <a:rPr lang="th-TH" smtClean="0"/>
              <a:pPr/>
              <a:t>07/09/66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FC4E4-17C3-4A96-B37C-B61E1CBB79B3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227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94201"/>
            <a:ext cx="109728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137921"/>
            <a:ext cx="109728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7FA7D49F-D989-4CDB-9335-913430F74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8184" y="6471244"/>
            <a:ext cx="1190638" cy="180000"/>
          </a:xfrm>
          <a:prstGeom prst="rect">
            <a:avLst/>
          </a:prstGeom>
        </p:spPr>
        <p:txBody>
          <a:bodyPr/>
          <a:lstStyle>
            <a:lvl1pPr marL="0" algn="l" defTabSz="727068" rtl="0" eaLnBrk="1" latinLnBrk="0" hangingPunct="1">
              <a:defRPr lang="en-US" sz="637" kern="1200" smtClean="0">
                <a:solidFill>
                  <a:schemeClr val="tx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fld id="{718AD243-EF51-4E0D-8961-95528249CBF5}" type="datetime3">
              <a:rPr lang="en-IN" smtClean="0"/>
              <a:pPr/>
              <a:t>7 September 2023</a:t>
            </a:fld>
            <a:endParaRPr lang="en-IN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26944631-E8AF-4601-B721-3347E3AFB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37503" y="6471244"/>
            <a:ext cx="3084493" cy="180000"/>
          </a:xfrm>
          <a:prstGeom prst="rect">
            <a:avLst/>
          </a:prstGeom>
        </p:spPr>
        <p:txBody>
          <a:bodyPr/>
          <a:lstStyle>
            <a:lvl1pPr marL="0" algn="l" defTabSz="727068" rtl="0" eaLnBrk="1" latinLnBrk="0" hangingPunct="1">
              <a:defRPr lang="en-US" sz="637" kern="1200" smtClean="0">
                <a:solidFill>
                  <a:schemeClr val="tx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IN"/>
              <a:t>Presentation title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1E733AAD-1BCD-417D-A2A4-521F133E2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6900" y="6471244"/>
            <a:ext cx="662722" cy="180000"/>
          </a:xfrm>
          <a:prstGeom prst="rect">
            <a:avLst/>
          </a:prstGeom>
        </p:spPr>
        <p:txBody>
          <a:bodyPr/>
          <a:lstStyle>
            <a:lvl1pPr marL="0" algn="l" defTabSz="727068" rtl="0" eaLnBrk="1" latinLnBrk="0" hangingPunct="1">
              <a:defRPr lang="en-GB" sz="637" kern="1200" smtClean="0">
                <a:solidFill>
                  <a:schemeClr val="tx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11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3" r:id="rId4"/>
    <p:sldLayoutId id="2147484074" r:id="rId5"/>
  </p:sldLayoutIdLst>
  <p:hf hdr="0" ftr="0"/>
  <p:txStyles>
    <p:titleStyle>
      <a:lvl1pPr algn="l" defTabSz="727068" rtl="0" eaLnBrk="1" latinLnBrk="0" hangingPunct="1">
        <a:lnSpc>
          <a:spcPct val="85000"/>
        </a:lnSpc>
        <a:spcBef>
          <a:spcPct val="0"/>
        </a:spcBef>
        <a:buNone/>
        <a:defRPr sz="1908" b="0" kern="1200">
          <a:solidFill>
            <a:schemeClr val="tx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283557" indent="-283557" algn="l" defTabSz="727068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590" kern="1200">
          <a:solidFill>
            <a:schemeClr val="tx1"/>
          </a:solidFill>
          <a:latin typeface="EYInterstate Light" panose="02000506000000020004" pitchFamily="2" charset="0"/>
          <a:ea typeface="+mn-ea"/>
          <a:cs typeface="+mn-cs"/>
        </a:defRPr>
      </a:lvl1pPr>
      <a:lvl2pPr marL="567114" indent="-283557" algn="l" defTabSz="727068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431" kern="1200">
          <a:solidFill>
            <a:schemeClr val="tx1"/>
          </a:solidFill>
          <a:latin typeface="EYInterstate Light" panose="02000506000000020004" pitchFamily="2" charset="0"/>
          <a:ea typeface="+mn-ea"/>
          <a:cs typeface="+mn-cs"/>
        </a:defRPr>
      </a:lvl2pPr>
      <a:lvl3pPr marL="850670" indent="-283557" algn="l" defTabSz="727068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272" kern="1200">
          <a:solidFill>
            <a:schemeClr val="tx1"/>
          </a:solidFill>
          <a:latin typeface="EYInterstate Light" panose="02000506000000020004" pitchFamily="2" charset="0"/>
          <a:ea typeface="+mn-ea"/>
          <a:cs typeface="+mn-cs"/>
        </a:defRPr>
      </a:lvl3pPr>
      <a:lvl4pPr marL="1134227" indent="-283557" algn="l" defTabSz="727068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113" kern="1200">
          <a:solidFill>
            <a:schemeClr val="tx1"/>
          </a:solidFill>
          <a:latin typeface="EYInterstate Light" panose="02000506000000020004" pitchFamily="2" charset="0"/>
          <a:ea typeface="+mn-ea"/>
          <a:cs typeface="+mn-cs"/>
        </a:defRPr>
      </a:lvl4pPr>
      <a:lvl5pPr marL="1417783" indent="-283557" algn="l" defTabSz="727068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954" kern="1200">
          <a:solidFill>
            <a:schemeClr val="tx1"/>
          </a:solidFill>
          <a:latin typeface="EYInterstate Light" panose="02000506000000020004" pitchFamily="2" charset="0"/>
          <a:ea typeface="+mn-ea"/>
          <a:cs typeface="+mn-cs"/>
        </a:defRPr>
      </a:lvl5pPr>
      <a:lvl6pPr marL="1999439" indent="-181767" algn="l" defTabSz="727068" rtl="0" eaLnBrk="1" latinLnBrk="0" hangingPunct="1">
        <a:spcBef>
          <a:spcPct val="20000"/>
        </a:spcBef>
        <a:buFont typeface="Arial" pitchFamily="34" charset="0"/>
        <a:buChar char="•"/>
        <a:defRPr sz="1590" kern="1200">
          <a:solidFill>
            <a:schemeClr val="tx1"/>
          </a:solidFill>
          <a:latin typeface="+mn-lt"/>
          <a:ea typeface="+mn-ea"/>
          <a:cs typeface="+mn-cs"/>
        </a:defRPr>
      </a:lvl6pPr>
      <a:lvl7pPr marL="2362973" indent="-181767" algn="l" defTabSz="727068" rtl="0" eaLnBrk="1" latinLnBrk="0" hangingPunct="1">
        <a:spcBef>
          <a:spcPct val="20000"/>
        </a:spcBef>
        <a:buFont typeface="Arial" pitchFamily="34" charset="0"/>
        <a:buChar char="•"/>
        <a:defRPr sz="1590" kern="1200">
          <a:solidFill>
            <a:schemeClr val="tx1"/>
          </a:solidFill>
          <a:latin typeface="+mn-lt"/>
          <a:ea typeface="+mn-ea"/>
          <a:cs typeface="+mn-cs"/>
        </a:defRPr>
      </a:lvl7pPr>
      <a:lvl8pPr marL="2726508" indent="-181767" algn="l" defTabSz="727068" rtl="0" eaLnBrk="1" latinLnBrk="0" hangingPunct="1">
        <a:spcBef>
          <a:spcPct val="20000"/>
        </a:spcBef>
        <a:buFont typeface="Arial" pitchFamily="34" charset="0"/>
        <a:buChar char="•"/>
        <a:defRPr sz="1590" kern="1200">
          <a:solidFill>
            <a:schemeClr val="tx1"/>
          </a:solidFill>
          <a:latin typeface="+mn-lt"/>
          <a:ea typeface="+mn-ea"/>
          <a:cs typeface="+mn-cs"/>
        </a:defRPr>
      </a:lvl8pPr>
      <a:lvl9pPr marL="3090042" indent="-181767" algn="l" defTabSz="727068" rtl="0" eaLnBrk="1" latinLnBrk="0" hangingPunct="1">
        <a:spcBef>
          <a:spcPct val="20000"/>
        </a:spcBef>
        <a:buFont typeface="Arial" pitchFamily="34" charset="0"/>
        <a:buChar char="•"/>
        <a:defRPr sz="15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7068" rtl="0" eaLnBrk="1" latinLnBrk="0" hangingPunct="1">
        <a:defRPr sz="1431" kern="1200">
          <a:solidFill>
            <a:schemeClr val="tx1"/>
          </a:solidFill>
          <a:latin typeface="+mn-lt"/>
          <a:ea typeface="+mn-ea"/>
          <a:cs typeface="+mn-cs"/>
        </a:defRPr>
      </a:lvl1pPr>
      <a:lvl2pPr marL="363534" algn="l" defTabSz="727068" rtl="0" eaLnBrk="1" latinLnBrk="0" hangingPunct="1">
        <a:defRPr sz="1431" kern="1200">
          <a:solidFill>
            <a:schemeClr val="tx1"/>
          </a:solidFill>
          <a:latin typeface="+mn-lt"/>
          <a:ea typeface="+mn-ea"/>
          <a:cs typeface="+mn-cs"/>
        </a:defRPr>
      </a:lvl2pPr>
      <a:lvl3pPr marL="727068" algn="l" defTabSz="727068" rtl="0" eaLnBrk="1" latinLnBrk="0" hangingPunct="1">
        <a:defRPr sz="1431" kern="1200">
          <a:solidFill>
            <a:schemeClr val="tx1"/>
          </a:solidFill>
          <a:latin typeface="+mn-lt"/>
          <a:ea typeface="+mn-ea"/>
          <a:cs typeface="+mn-cs"/>
        </a:defRPr>
      </a:lvl3pPr>
      <a:lvl4pPr marL="1090603" algn="l" defTabSz="727068" rtl="0" eaLnBrk="1" latinLnBrk="0" hangingPunct="1">
        <a:defRPr sz="1431" kern="1200">
          <a:solidFill>
            <a:schemeClr val="tx1"/>
          </a:solidFill>
          <a:latin typeface="+mn-lt"/>
          <a:ea typeface="+mn-ea"/>
          <a:cs typeface="+mn-cs"/>
        </a:defRPr>
      </a:lvl4pPr>
      <a:lvl5pPr marL="1454138" algn="l" defTabSz="727068" rtl="0" eaLnBrk="1" latinLnBrk="0" hangingPunct="1">
        <a:defRPr sz="1431" kern="1200">
          <a:solidFill>
            <a:schemeClr val="tx1"/>
          </a:solidFill>
          <a:latin typeface="+mn-lt"/>
          <a:ea typeface="+mn-ea"/>
          <a:cs typeface="+mn-cs"/>
        </a:defRPr>
      </a:lvl5pPr>
      <a:lvl6pPr marL="1817672" algn="l" defTabSz="727068" rtl="0" eaLnBrk="1" latinLnBrk="0" hangingPunct="1">
        <a:defRPr sz="1431" kern="1200">
          <a:solidFill>
            <a:schemeClr val="tx1"/>
          </a:solidFill>
          <a:latin typeface="+mn-lt"/>
          <a:ea typeface="+mn-ea"/>
          <a:cs typeface="+mn-cs"/>
        </a:defRPr>
      </a:lvl6pPr>
      <a:lvl7pPr marL="2181205" algn="l" defTabSz="727068" rtl="0" eaLnBrk="1" latinLnBrk="0" hangingPunct="1">
        <a:defRPr sz="1431" kern="1200">
          <a:solidFill>
            <a:schemeClr val="tx1"/>
          </a:solidFill>
          <a:latin typeface="+mn-lt"/>
          <a:ea typeface="+mn-ea"/>
          <a:cs typeface="+mn-cs"/>
        </a:defRPr>
      </a:lvl7pPr>
      <a:lvl8pPr marL="2544740" algn="l" defTabSz="727068" rtl="0" eaLnBrk="1" latinLnBrk="0" hangingPunct="1">
        <a:defRPr sz="1431" kern="1200">
          <a:solidFill>
            <a:schemeClr val="tx1"/>
          </a:solidFill>
          <a:latin typeface="+mn-lt"/>
          <a:ea typeface="+mn-ea"/>
          <a:cs typeface="+mn-cs"/>
        </a:defRPr>
      </a:lvl8pPr>
      <a:lvl9pPr marL="2908275" algn="l" defTabSz="727068" rtl="0" eaLnBrk="1" latinLnBrk="0" hangingPunct="1">
        <a:defRPr sz="14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0C00A-30A2-4785-A479-51192ADAB43C}" type="datetime1">
              <a:rPr lang="th-TH" smtClean="0"/>
              <a:pPr/>
              <a:t>07/09/66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1B4F0-315B-4D4D-A89C-55BE7349867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30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  <p:sldLayoutId id="2147484087" r:id="rId12"/>
    <p:sldLayoutId id="2147484088" r:id="rId13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FC4E4-17C3-4A96-B37C-B61E1CBB79B3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492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37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Relationship Id="rId4" Type="http://schemas.openxmlformats.org/officeDocument/2006/relationships/slide" Target="slid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86384" y="286880"/>
            <a:ext cx="12191999" cy="2972037"/>
          </a:xfrm>
          <a:prstGeom prst="rect">
            <a:avLst/>
          </a:prstGeom>
          <a:noFill/>
          <a:ln w="25400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978"/>
              </a:buClr>
              <a:buSzPts val="3600"/>
              <a:buFont typeface="Tahoma"/>
              <a:buNone/>
              <a:defRPr sz="3600" b="0" i="0" u="none" strike="noStrike" cap="none">
                <a:solidFill>
                  <a:srgbClr val="01397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5700"/>
              </a:lnSpc>
            </a:pPr>
            <a:r>
              <a:rPr lang="en-US" sz="5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itchFamily="34" charset="-34"/>
              </a:rPr>
              <a:t>Credit Rating Model</a:t>
            </a:r>
            <a:r>
              <a:rPr lang="th-TH" sz="5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itchFamily="34" charset="-34"/>
              </a:rPr>
              <a:t> ของ ธสน</a:t>
            </a:r>
            <a:r>
              <a:rPr lang="en-US" sz="5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itchFamily="34" charset="-34"/>
              </a:rPr>
              <a:t>.</a:t>
            </a:r>
            <a:endParaRPr lang="th-TH" sz="4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5376" y="4906278"/>
            <a:ext cx="10454952" cy="1195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300"/>
              </a:lnSpc>
            </a:pPr>
            <a:r>
              <a:rPr lang="th-TH" sz="3600" b="1" i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นำเสนอคณะกรรมการ ผู้มีอำนาจอนุมัติ</a:t>
            </a:r>
          </a:p>
          <a:p>
            <a:pPr algn="ctr">
              <a:lnSpc>
                <a:spcPts val="4300"/>
              </a:lnSpc>
            </a:pPr>
            <a:r>
              <a:rPr lang="th-TH" sz="3600" b="1" i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ฝ่ายบริหารความเสี่ยง</a:t>
            </a:r>
            <a:endParaRPr lang="en-US" sz="1200" i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9493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0613C7-4750-4634-A09E-80546DFF2E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D9D37EEB-87E5-4FEA-8BC8-75C78A299D85}" type="slidenum">
              <a:rPr lang="th-TH" smtClean="0"/>
              <a:pPr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7965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6007" y="1183287"/>
            <a:ext cx="27799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 New" panose="020B0500040200020003" pitchFamily="34" charset="-34"/>
                <a:cs typeface="TH Sarabun New" panose="020B0500040200020003" pitchFamily="34" charset="-34"/>
                <a:sym typeface="Arial"/>
              </a:rPr>
              <a:t>สิ่งที่เสนอขอมติ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5E72026-23AA-4CB6-B21B-3941AD01B36E}"/>
              </a:ext>
            </a:extLst>
          </p:cNvPr>
          <p:cNvSpPr txBox="1">
            <a:spLocks/>
          </p:cNvSpPr>
          <p:nvPr/>
        </p:nvSpPr>
        <p:spPr>
          <a:xfrm>
            <a:off x="11157334" y="6589600"/>
            <a:ext cx="859566" cy="237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5938B7-5BAB-4689-8479-3BA70A3AC4F3}"/>
              </a:ext>
            </a:extLst>
          </p:cNvPr>
          <p:cNvSpPr/>
          <p:nvPr/>
        </p:nvSpPr>
        <p:spPr>
          <a:xfrm>
            <a:off x="160847" y="19543"/>
            <a:ext cx="11883955" cy="646331"/>
          </a:xfrm>
          <a:prstGeom prst="rect">
            <a:avLst/>
          </a:prstGeom>
          <a:solidFill>
            <a:srgbClr val="0061B4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th-TH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5B76AC-BD44-4277-AE46-E3B93C914ED1}"/>
              </a:ext>
            </a:extLst>
          </p:cNvPr>
          <p:cNvSpPr/>
          <p:nvPr/>
        </p:nvSpPr>
        <p:spPr>
          <a:xfrm>
            <a:off x="443345" y="30564"/>
            <a:ext cx="115258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1. </a:t>
            </a:r>
            <a:r>
              <a:rPr kumimoji="0" lang="th-TH" sz="4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ความเป็นมา </a:t>
            </a:r>
            <a:r>
              <a:rPr kumimoji="0" lang="en-US" sz="4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Credit Rating Model</a:t>
            </a:r>
            <a:r>
              <a:rPr kumimoji="0" lang="th-TH" sz="4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 </a:t>
            </a:r>
            <a:endParaRPr kumimoji="0" lang="th-TH" sz="4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FE49272-F9A5-42EB-B74F-D7FC7D116DCB}"/>
              </a:ext>
            </a:extLst>
          </p:cNvPr>
          <p:cNvGraphicFramePr/>
          <p:nvPr/>
        </p:nvGraphicFramePr>
        <p:xfrm>
          <a:off x="1154546" y="2778042"/>
          <a:ext cx="11037454" cy="156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13CBD9C-9DAB-4A1E-86AD-B07A1CCE9361}"/>
              </a:ext>
            </a:extLst>
          </p:cNvPr>
          <p:cNvSpPr txBox="1"/>
          <p:nvPr/>
        </p:nvSpPr>
        <p:spPr>
          <a:xfrm>
            <a:off x="83848" y="747938"/>
            <a:ext cx="2301467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ส่วนที่ 1 แบบจำลอง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Credit Rating Model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895B0D-39D8-4914-B020-479D6B76818C}"/>
              </a:ext>
            </a:extLst>
          </p:cNvPr>
          <p:cNvSpPr txBox="1"/>
          <p:nvPr/>
        </p:nvSpPr>
        <p:spPr>
          <a:xfrm>
            <a:off x="40160" y="1510859"/>
            <a:ext cx="15517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แบบจำลองด้านเครดิตของ    ธสน. ใช้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Expert Judgement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4D4580-DFD3-4685-BE80-B6904E023142}"/>
              </a:ext>
            </a:extLst>
          </p:cNvPr>
          <p:cNvSpPr txBox="1"/>
          <p:nvPr/>
        </p:nvSpPr>
        <p:spPr>
          <a:xfrm>
            <a:off x="426320" y="5039885"/>
            <a:ext cx="2309190" cy="92333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ธสน. ว่าจ้าง บจก.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Adaptivate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 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มาพัฒนาระบบ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CRS (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ธสน. ให้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Requirement) 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และ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Go live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BC1C10-DA55-45DA-BD9C-412FE8598D07}"/>
              </a:ext>
            </a:extLst>
          </p:cNvPr>
          <p:cNvSpPr txBox="1"/>
          <p:nvPr/>
        </p:nvSpPr>
        <p:spPr>
          <a:xfrm>
            <a:off x="4352766" y="5077828"/>
            <a:ext cx="2309190" cy="1200329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เม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.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ย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.2562 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ธสน. ว่าจ้าง บจก.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Adaptivate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 ปรับปรุงระบบ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CRS 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เพื่อเก็บข้อมูลหลังบ้านตามแบบจำลองใหม่ที่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EY 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พัฒนา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160EEE-B74A-420D-B81D-7B87493A83E1}"/>
              </a:ext>
            </a:extLst>
          </p:cNvPr>
          <p:cNvSpPr txBox="1"/>
          <p:nvPr/>
        </p:nvSpPr>
        <p:spPr>
          <a:xfrm>
            <a:off x="8344707" y="5039885"/>
            <a:ext cx="1801326" cy="175432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ธสน. คัดเลือกผู้พัฒนาระบบ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CRS 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ใหม่ ได้ บจก.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Adaptivate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 (รายเดิม) ปรับปรุงระบบ </a:t>
            </a:r>
            <a:r>
              <a:rPr kumimoji="0" lang="en-US" sz="1800" b="1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CRS </a:t>
            </a:r>
            <a:r>
              <a:rPr kumimoji="0" lang="th-TH" sz="1800" b="1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จากแบบจำลองเดิม เป็น แบบจำลองใหม่</a:t>
            </a:r>
            <a:endParaRPr kumimoji="0" lang="en-US" sz="1800" b="0" i="0" u="none" strike="noStrike" kern="0" cap="none" spc="-4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EF0DB3-119B-44F3-887E-A20B98A704D4}"/>
              </a:ext>
            </a:extLst>
          </p:cNvPr>
          <p:cNvSpPr txBox="1"/>
          <p:nvPr/>
        </p:nvSpPr>
        <p:spPr>
          <a:xfrm>
            <a:off x="2909654" y="725418"/>
            <a:ext cx="2820654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พ.ค. 2561 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ธสน. ว่าจ้าง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EY</a:t>
            </a:r>
            <a:endParaRPr kumimoji="0" lang="th-TH" sz="1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 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มา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Validate 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และปรับปรุง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CRS Model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F710DE-3751-4C65-B564-F6A30C1B087B}"/>
              </a:ext>
            </a:extLst>
          </p:cNvPr>
          <p:cNvSpPr txBox="1"/>
          <p:nvPr/>
        </p:nvSpPr>
        <p:spPr>
          <a:xfrm>
            <a:off x="6254647" y="654173"/>
            <a:ext cx="1086757" cy="175432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เม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.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ย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.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2563 บส. นำข้อมูลมา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Validate 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ครั้งที่ 1 พบว่าข้อมูล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NPLs 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ไม่พอ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4E5629-B9F1-4F95-94C3-744EE1A49765}"/>
              </a:ext>
            </a:extLst>
          </p:cNvPr>
          <p:cNvSpPr txBox="1"/>
          <p:nvPr/>
        </p:nvSpPr>
        <p:spPr>
          <a:xfrm>
            <a:off x="7464988" y="138520"/>
            <a:ext cx="1028997" cy="230832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ส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.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ค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.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2564 บส. นำข้อมูลมา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Validate 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ครั้งที่ 2 พบว่า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แบบจำลองใหม่ ผ่านการทดสอบ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5181E8-66F5-45E1-AA8C-992D1416E779}"/>
              </a:ext>
            </a:extLst>
          </p:cNvPr>
          <p:cNvSpPr txBox="1"/>
          <p:nvPr/>
        </p:nvSpPr>
        <p:spPr>
          <a:xfrm>
            <a:off x="8591076" y="46187"/>
            <a:ext cx="1385149" cy="240065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1600" b="1" i="0" u="none" strike="noStrike" kern="0" cap="none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มิ</a:t>
            </a:r>
            <a:r>
              <a:rPr kumimoji="0" lang="en-US" sz="1600" b="1" i="0" u="none" strike="noStrike" kern="0" cap="none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.</a:t>
            </a:r>
            <a:r>
              <a:rPr kumimoji="0" lang="th-TH" sz="1600" b="1" i="0" u="none" strike="noStrike" kern="0" cap="none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ย</a:t>
            </a:r>
            <a:r>
              <a:rPr kumimoji="0" lang="en-US" sz="1600" b="1" i="0" u="none" strike="noStrike" kern="0" cap="none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.</a:t>
            </a:r>
            <a:r>
              <a:rPr kumimoji="0" lang="th-TH" sz="1600" b="1" i="0" u="none" strike="noStrike" kern="0" cap="none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2565 หารือ ดร</a:t>
            </a:r>
            <a:r>
              <a:rPr kumimoji="0" lang="en-US" sz="1600" b="1" i="0" u="none" strike="noStrike" kern="0" cap="none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. </a:t>
            </a:r>
            <a:r>
              <a:rPr kumimoji="0" lang="th-TH" sz="1600" b="1" i="0" u="none" strike="noStrike" kern="0" cap="none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เพื่อจัดทำโครงการ </a:t>
            </a:r>
            <a:r>
              <a:rPr kumimoji="0" lang="en-US" sz="1600" b="1" i="0" u="none" strike="noStrike" kern="0" cap="none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Formula Lending /Cut off Score </a:t>
            </a:r>
            <a:r>
              <a:rPr kumimoji="0" lang="th-TH" sz="1600" b="1" i="0" u="none" strike="noStrike" kern="0" cap="none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จ้าง </a:t>
            </a:r>
            <a:r>
              <a:rPr kumimoji="0" lang="en-US" sz="1600" b="1" i="0" u="none" strike="noStrike" kern="0" cap="none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EY</a:t>
            </a:r>
            <a:r>
              <a:rPr kumimoji="0" lang="th-TH" sz="1600" b="1" i="0" u="none" strike="noStrike" kern="0" cap="none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 เดือน ต</a:t>
            </a:r>
            <a:r>
              <a:rPr kumimoji="0" lang="en-US" sz="1600" b="1" i="0" u="none" strike="noStrike" kern="0" cap="none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.</a:t>
            </a:r>
            <a:r>
              <a:rPr kumimoji="0" lang="th-TH" sz="1600" b="1" i="0" u="none" strike="noStrike" kern="0" cap="none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ค</a:t>
            </a:r>
            <a:r>
              <a:rPr kumimoji="0" lang="en-US" sz="1600" b="1" i="0" u="none" strike="noStrike" kern="0" cap="none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.2565</a:t>
            </a:r>
            <a:r>
              <a:rPr kumimoji="0" lang="th-TH" sz="1600" b="1" i="0" u="none" strike="noStrike" kern="0" cap="none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 </a:t>
            </a:r>
            <a:r>
              <a:rPr kumimoji="0" lang="en-US" sz="1600" b="1" i="0" u="none" strike="noStrike" kern="0" cap="none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 </a:t>
            </a:r>
            <a:r>
              <a:rPr kumimoji="0" lang="th-TH" sz="1600" b="1" i="0" u="none" strike="noStrike" kern="0" cap="none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และทำการ </a:t>
            </a:r>
            <a:r>
              <a:rPr kumimoji="0" lang="en-US" sz="1600" b="1" i="0" u="none" strike="noStrike" kern="0" cap="none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Validate </a:t>
            </a:r>
            <a:r>
              <a:rPr kumimoji="0" lang="th-TH" sz="1600" b="1" i="0" u="none" strike="noStrike" kern="0" cap="none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พบว่า</a:t>
            </a:r>
            <a:r>
              <a:rPr kumimoji="0" lang="th-TH" sz="1800" b="1" i="0" u="none" strike="noStrike" kern="0" cap="none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แบบจำลองใหม่ ผ่านการทดสอบ</a:t>
            </a:r>
            <a:endParaRPr kumimoji="0" lang="en-US" sz="1600" b="0" i="0" u="none" strike="noStrike" kern="0" cap="none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5EA80B-A708-445E-8F74-F0221A1A5F95}"/>
              </a:ext>
            </a:extLst>
          </p:cNvPr>
          <p:cNvSpPr txBox="1"/>
          <p:nvPr/>
        </p:nvSpPr>
        <p:spPr>
          <a:xfrm>
            <a:off x="40160" y="3909480"/>
            <a:ext cx="1410229" cy="1015663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ส่วนที่ 2 ระบบ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Credit Rating System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772D4A5-5757-446D-8452-73A321E98A53}"/>
              </a:ext>
            </a:extLst>
          </p:cNvPr>
          <p:cNvGrpSpPr/>
          <p:nvPr/>
        </p:nvGrpSpPr>
        <p:grpSpPr>
          <a:xfrm>
            <a:off x="875246" y="2191641"/>
            <a:ext cx="1532340" cy="861157"/>
            <a:chOff x="3895090" y="604719"/>
            <a:chExt cx="1308967" cy="68565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634DA92-EB81-4AB0-A564-BE26E36B0000}"/>
                </a:ext>
              </a:extLst>
            </p:cNvPr>
            <p:cNvSpPr/>
            <p:nvPr/>
          </p:nvSpPr>
          <p:spPr>
            <a:xfrm>
              <a:off x="3895090" y="604719"/>
              <a:ext cx="1265707" cy="6800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FBF2F4-FD06-4198-89FB-D06F5F55B93F}"/>
                </a:ext>
              </a:extLst>
            </p:cNvPr>
            <p:cNvSpPr txBox="1"/>
            <p:nvPr/>
          </p:nvSpPr>
          <p:spPr>
            <a:xfrm>
              <a:off x="4077625" y="604719"/>
              <a:ext cx="8233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th-TH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 SarabunPSK" panose="020B0500040200020003" pitchFamily="34" charset="-34"/>
                  <a:cs typeface="TH SarabunPSK" panose="020B0500040200020003" pitchFamily="34" charset="-34"/>
                  <a:sym typeface="Arial"/>
                </a:rPr>
                <a:t>1. 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 SarabunPSK" panose="020B0500040200020003" pitchFamily="34" charset="-34"/>
                  <a:cs typeface="TH SarabunPSK" panose="020B0500040200020003" pitchFamily="34" charset="-34"/>
                  <a:sym typeface="Arial"/>
                </a:rPr>
                <a:t>Normal </a:t>
              </a:r>
              <a:endParaRPr kumimoji="0" lang="th-TH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F95AF4-A5F2-49A1-9E2F-C3B574019177}"/>
                </a:ext>
              </a:extLst>
            </p:cNvPr>
            <p:cNvSpPr txBox="1"/>
            <p:nvPr/>
          </p:nvSpPr>
          <p:spPr>
            <a:xfrm>
              <a:off x="3996583" y="982599"/>
              <a:ext cx="120747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th-TH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 SarabunPSK" panose="020B0500040200020003" pitchFamily="34" charset="-34"/>
                  <a:cs typeface="TH SarabunPSK" panose="020B0500040200020003" pitchFamily="34" charset="-34"/>
                  <a:sym typeface="Arial"/>
                </a:rPr>
                <a:t>3. 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 SarabunPSK" panose="020B0500040200020003" pitchFamily="34" charset="-34"/>
                  <a:cs typeface="TH SarabunPSK" panose="020B0500040200020003" pitchFamily="34" charset="-34"/>
                  <a:sym typeface="Arial"/>
                </a:rPr>
                <a:t>Project</a:t>
              </a:r>
              <a:r>
                <a:rPr kumimoji="0" lang="th-TH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 SarabunPSK" panose="020B0500040200020003" pitchFamily="34" charset="-34"/>
                  <a:cs typeface="TH SarabunPSK" panose="020B0500040200020003" pitchFamily="34" charset="-34"/>
                  <a:sym typeface="Arial"/>
                </a:rPr>
                <a:t> 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 SarabunPSK" panose="020B0500040200020003" pitchFamily="34" charset="-34"/>
                  <a:cs typeface="TH SarabunPSK" panose="020B0500040200020003" pitchFamily="34" charset="-34"/>
                  <a:sym typeface="Arial"/>
                </a:rPr>
                <a:t>Finance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9C2CF16-3356-4E37-B7F8-02AE213888CB}"/>
                </a:ext>
              </a:extLst>
            </p:cNvPr>
            <p:cNvSpPr txBox="1"/>
            <p:nvPr/>
          </p:nvSpPr>
          <p:spPr>
            <a:xfrm>
              <a:off x="4069557" y="775529"/>
              <a:ext cx="8233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th-TH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 SarabunPSK" panose="020B0500040200020003" pitchFamily="34" charset="-34"/>
                  <a:cs typeface="TH SarabunPSK" panose="020B0500040200020003" pitchFamily="34" charset="-34"/>
                  <a:sym typeface="Arial"/>
                </a:rPr>
                <a:t>2. 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 SarabunPSK" panose="020B0500040200020003" pitchFamily="34" charset="-34"/>
                  <a:cs typeface="TH SarabunPSK" panose="020B0500040200020003" pitchFamily="34" charset="-34"/>
                  <a:sym typeface="Arial"/>
                </a:rPr>
                <a:t>Express </a:t>
              </a:r>
              <a:endParaRPr kumimoji="0" lang="th-TH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1EA0554-A7AF-48C6-AF8F-24FADEB0D13B}"/>
              </a:ext>
            </a:extLst>
          </p:cNvPr>
          <p:cNvSpPr txBox="1"/>
          <p:nvPr/>
        </p:nvSpPr>
        <p:spPr>
          <a:xfrm>
            <a:off x="10348886" y="5039885"/>
            <a:ext cx="1105127" cy="101566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ระบบ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CRS </a:t>
            </a:r>
            <a:endParaRPr kumimoji="0" lang="th-TH" sz="2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Go Live </a:t>
            </a:r>
            <a:r>
              <a:rPr kumimoji="0" lang="th-TH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ส.ค.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66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3" name="Rounded Rectangle 15">
            <a:extLst>
              <a:ext uri="{FF2B5EF4-FFF2-40B4-BE49-F238E27FC236}">
                <a16:creationId xmlns:a16="http://schemas.microsoft.com/office/drawing/2014/main" id="{6235DC14-884F-4394-A753-D5B9A32FC590}"/>
              </a:ext>
            </a:extLst>
          </p:cNvPr>
          <p:cNvSpPr/>
          <p:nvPr/>
        </p:nvSpPr>
        <p:spPr>
          <a:xfrm>
            <a:off x="12727796" y="3346450"/>
            <a:ext cx="2227023" cy="503864"/>
          </a:xfrm>
          <a:prstGeom prst="roundRect">
            <a:avLst/>
          </a:prstGeom>
          <a:solidFill>
            <a:srgbClr val="FFC000"/>
          </a:solidFill>
          <a:ln w="55000" cap="flat" cmpd="thickThin" algn="ctr">
            <a:solidFill>
              <a:srgbClr val="EB641B">
                <a:lumMod val="75000"/>
              </a:srgbClr>
            </a:solidFill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Project Finance</a:t>
            </a:r>
          </a:p>
        </p:txBody>
      </p:sp>
      <p:sp>
        <p:nvSpPr>
          <p:cNvPr id="48" name="Rounded Rectangle 2">
            <a:extLst>
              <a:ext uri="{FF2B5EF4-FFF2-40B4-BE49-F238E27FC236}">
                <a16:creationId xmlns:a16="http://schemas.microsoft.com/office/drawing/2014/main" id="{840D31ED-1E51-4FAA-B234-832D3E3977BD}"/>
              </a:ext>
            </a:extLst>
          </p:cNvPr>
          <p:cNvSpPr/>
          <p:nvPr/>
        </p:nvSpPr>
        <p:spPr>
          <a:xfrm>
            <a:off x="12414459" y="46187"/>
            <a:ext cx="2265368" cy="568005"/>
          </a:xfrm>
          <a:prstGeom prst="roundRect">
            <a:avLst/>
          </a:prstGeom>
          <a:solidFill>
            <a:srgbClr val="474B78">
              <a:lumMod val="20000"/>
              <a:lumOff val="80000"/>
            </a:srgbClr>
          </a:solidFill>
          <a:ln w="55000" cap="flat" cmpd="thickThin" algn="ctr">
            <a:solidFill>
              <a:srgbClr val="474B78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91440" tIns="45720" rIns="91440" bIns="45720" rtlCol="0" anchor="t"/>
          <a:lstStyle/>
          <a:p>
            <a:pPr marL="0" marR="0" lvl="0" indent="0" algn="ctr" defTabSz="914377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Corporate</a:t>
            </a:r>
          </a:p>
          <a:p>
            <a:pPr marL="0" marR="0" lvl="0" indent="0" algn="ctr" defTabSz="914377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(รายได้ &gt; 200 ล้านบาท)</a:t>
            </a:r>
          </a:p>
        </p:txBody>
      </p:sp>
      <p:sp>
        <p:nvSpPr>
          <p:cNvPr id="49" name="Rounded Rectangle 3">
            <a:extLst>
              <a:ext uri="{FF2B5EF4-FFF2-40B4-BE49-F238E27FC236}">
                <a16:creationId xmlns:a16="http://schemas.microsoft.com/office/drawing/2014/main" id="{3706D153-F6C8-4C60-8D63-5C51ACCD2087}"/>
              </a:ext>
            </a:extLst>
          </p:cNvPr>
          <p:cNvSpPr/>
          <p:nvPr/>
        </p:nvSpPr>
        <p:spPr>
          <a:xfrm>
            <a:off x="12558206" y="908083"/>
            <a:ext cx="2265368" cy="578704"/>
          </a:xfrm>
          <a:prstGeom prst="roundRect">
            <a:avLst/>
          </a:prstGeom>
          <a:solidFill>
            <a:srgbClr val="F9D1D3"/>
          </a:solidFill>
          <a:ln w="55000" cap="flat" cmpd="thickThin" algn="ctr">
            <a:solidFill>
              <a:srgbClr val="7D3C4A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91440" tIns="45720" rIns="91440" bIns="45720" rtlCol="0" anchor="t"/>
          <a:lstStyle/>
          <a:p>
            <a:pPr marL="0" marR="0" lvl="0" indent="0" algn="ctr" defTabSz="914377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SMEs</a:t>
            </a:r>
          </a:p>
          <a:p>
            <a:pPr marL="0" marR="0" lvl="0" indent="0" algn="ctr" defTabSz="914377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(รายได้ &gt;10 – 200 ล้านบาท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kumimoji="0" lang="th-TH" sz="1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3" name="Rounded Rectangle 33">
            <a:extLst>
              <a:ext uri="{FF2B5EF4-FFF2-40B4-BE49-F238E27FC236}">
                <a16:creationId xmlns:a16="http://schemas.microsoft.com/office/drawing/2014/main" id="{2AE41C6C-C8B0-468E-A7BE-95A214677154}"/>
              </a:ext>
            </a:extLst>
          </p:cNvPr>
          <p:cNvSpPr/>
          <p:nvPr/>
        </p:nvSpPr>
        <p:spPr>
          <a:xfrm>
            <a:off x="12596551" y="1669680"/>
            <a:ext cx="2227023" cy="686157"/>
          </a:xfrm>
          <a:prstGeom prst="roundRect">
            <a:avLst/>
          </a:prstGeom>
          <a:solidFill>
            <a:srgbClr val="33CC33"/>
          </a:solidFill>
          <a:ln w="55000" cap="flat" cmpd="thickThin" algn="ctr">
            <a:solidFill>
              <a:srgbClr val="008000"/>
            </a:solidFill>
            <a:prstDash val="solid"/>
          </a:ln>
          <a:effectLst/>
        </p:spPr>
        <p:txBody>
          <a:bodyPr lIns="91440" tIns="45720" rIns="91440" bIns="45720" rtlCol="0" anchor="t"/>
          <a:lstStyle/>
          <a:p>
            <a:pPr marL="0" marR="0" lvl="0" indent="0" algn="ctr" defTabSz="914377" rtl="0" eaLnBrk="1" fontAlgn="auto" latinLnBrk="0" hangingPunct="1">
              <a:lnSpc>
                <a:spcPts val="19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Start-up</a:t>
            </a:r>
          </a:p>
          <a:p>
            <a:pPr marL="0" marR="0" lvl="0" indent="0" algn="ctr" defTabSz="914377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(ประมาณการรายได้ ไม่เกิน 10 ล้านบาท และวงเงินไม่เกิน 5 ล้านบาท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4" name="Rounded Rectangle 13">
            <a:extLst>
              <a:ext uri="{FF2B5EF4-FFF2-40B4-BE49-F238E27FC236}">
                <a16:creationId xmlns:a16="http://schemas.microsoft.com/office/drawing/2014/main" id="{65E8FC52-7FC6-4F75-B084-5543DA1991B6}"/>
              </a:ext>
            </a:extLst>
          </p:cNvPr>
          <p:cNvSpPr/>
          <p:nvPr/>
        </p:nvSpPr>
        <p:spPr>
          <a:xfrm>
            <a:off x="12700423" y="2538511"/>
            <a:ext cx="2227023" cy="502381"/>
          </a:xfrm>
          <a:prstGeom prst="roundRect">
            <a:avLst/>
          </a:prstGeom>
          <a:solidFill>
            <a:srgbClr val="2DA2BF">
              <a:lumMod val="40000"/>
              <a:lumOff val="60000"/>
            </a:srgbClr>
          </a:solidFill>
          <a:ln w="55000" cap="flat" cmpd="thickThin" algn="ctr">
            <a:solidFill>
              <a:srgbClr val="0000FF"/>
            </a:solidFill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377" rtl="0" eaLnBrk="1" fontAlgn="auto" latinLnBrk="0" hangingPunct="1">
              <a:lnSpc>
                <a:spcPts val="19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Retail SMEs</a:t>
            </a:r>
            <a:endParaRPr kumimoji="0" lang="th-TH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 lvl="0" indent="0" algn="ctr" defTabSz="914377" rtl="0" eaLnBrk="1" fontAlgn="auto" latinLnBrk="0" hangingPunct="1">
              <a:lnSpc>
                <a:spcPts val="14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(รายได้ไม่เกิน 10 ล้านบาท)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CE99A05-1966-47CF-89DA-39A13B4D5CB7}"/>
              </a:ext>
            </a:extLst>
          </p:cNvPr>
          <p:cNvSpPr/>
          <p:nvPr/>
        </p:nvSpPr>
        <p:spPr>
          <a:xfrm rot="10800000">
            <a:off x="1701194" y="4078131"/>
            <a:ext cx="125401" cy="8901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073BDD01-6B3C-4834-A03F-6D3605032EB6}"/>
              </a:ext>
            </a:extLst>
          </p:cNvPr>
          <p:cNvSpPr/>
          <p:nvPr/>
        </p:nvSpPr>
        <p:spPr>
          <a:xfrm>
            <a:off x="4194580" y="2426005"/>
            <a:ext cx="125401" cy="890124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18885A87-4A1F-4FDE-A39C-470AD25AD12E}"/>
              </a:ext>
            </a:extLst>
          </p:cNvPr>
          <p:cNvSpPr/>
          <p:nvPr/>
        </p:nvSpPr>
        <p:spPr>
          <a:xfrm rot="10800000">
            <a:off x="5478797" y="4149761"/>
            <a:ext cx="125401" cy="89012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7B8CAEF-1E0B-4442-8BD3-5169E26A21CC}"/>
              </a:ext>
            </a:extLst>
          </p:cNvPr>
          <p:cNvSpPr/>
          <p:nvPr/>
        </p:nvSpPr>
        <p:spPr>
          <a:xfrm>
            <a:off x="6698818" y="2446844"/>
            <a:ext cx="125401" cy="890124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3DD34F7-B720-4F1B-8539-CF6584A740B9}"/>
              </a:ext>
            </a:extLst>
          </p:cNvPr>
          <p:cNvSpPr/>
          <p:nvPr/>
        </p:nvSpPr>
        <p:spPr>
          <a:xfrm>
            <a:off x="7918313" y="2446844"/>
            <a:ext cx="125401" cy="8901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D6D2528B-C520-49B7-99D7-575067B6A45A}"/>
              </a:ext>
            </a:extLst>
          </p:cNvPr>
          <p:cNvSpPr/>
          <p:nvPr/>
        </p:nvSpPr>
        <p:spPr>
          <a:xfrm rot="10800000">
            <a:off x="9182670" y="4103761"/>
            <a:ext cx="125401" cy="89012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EAAF67B-1239-4ED0-9477-1A40EBA130DA}"/>
              </a:ext>
            </a:extLst>
          </p:cNvPr>
          <p:cNvSpPr/>
          <p:nvPr/>
        </p:nvSpPr>
        <p:spPr>
          <a:xfrm>
            <a:off x="9212253" y="2446844"/>
            <a:ext cx="125401" cy="89012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9DA44617-8A49-45B1-A20C-60BB57844D04}"/>
              </a:ext>
            </a:extLst>
          </p:cNvPr>
          <p:cNvSpPr/>
          <p:nvPr/>
        </p:nvSpPr>
        <p:spPr>
          <a:xfrm rot="10800000">
            <a:off x="10838750" y="4128985"/>
            <a:ext cx="125401" cy="890124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B9D611-97D4-43D0-BABE-962E6C0954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5510" y="1437531"/>
            <a:ext cx="3012560" cy="1370734"/>
          </a:xfrm>
          <a:prstGeom prst="rect">
            <a:avLst/>
          </a:prstGeom>
        </p:spPr>
      </p:pic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E6920C4-C34A-478B-90E0-346C7BC50156}"/>
              </a:ext>
            </a:extLst>
          </p:cNvPr>
          <p:cNvSpPr/>
          <p:nvPr/>
        </p:nvSpPr>
        <p:spPr>
          <a:xfrm>
            <a:off x="10776048" y="2446844"/>
            <a:ext cx="125401" cy="890124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654300-F88A-417D-9ABF-6184B81F659F}"/>
              </a:ext>
            </a:extLst>
          </p:cNvPr>
          <p:cNvSpPr txBox="1"/>
          <p:nvPr/>
        </p:nvSpPr>
        <p:spPr>
          <a:xfrm>
            <a:off x="10083473" y="640227"/>
            <a:ext cx="1385149" cy="181588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1600" b="1" i="0" u="none" strike="noStrike" kern="0" cap="none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ส</a:t>
            </a:r>
            <a:r>
              <a:rPr kumimoji="0" lang="en-US" sz="1600" b="1" i="0" u="none" strike="noStrike" kern="0" cap="none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.</a:t>
            </a:r>
            <a:r>
              <a:rPr kumimoji="0" lang="th-TH" sz="1600" b="1" i="0" u="none" strike="noStrike" kern="0" cap="none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ค</a:t>
            </a:r>
            <a:r>
              <a:rPr kumimoji="0" lang="en-US" sz="1600" b="1" i="0" u="none" strike="noStrike" kern="0" cap="none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.</a:t>
            </a:r>
            <a:r>
              <a:rPr kumimoji="0" lang="th-TH" sz="1600" b="1" i="0" u="none" strike="noStrike" kern="0" cap="none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2566 </a:t>
            </a:r>
            <a:r>
              <a:rPr kumimoji="0" lang="en-US" sz="1600" b="1" i="0" u="none" strike="noStrike" kern="0" cap="none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CC</a:t>
            </a:r>
            <a:r>
              <a:rPr kumimoji="0" lang="th-TH" sz="1600" b="1" i="0" u="none" strike="noStrike" kern="0" cap="none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 มีความเห็นให้ฝ่าย บส. </a:t>
            </a:r>
            <a:r>
              <a:rPr lang="th-TH" sz="16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ดำเนินการชี้แจง </a:t>
            </a:r>
            <a:r>
              <a:rPr lang="en-US" sz="16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Credit Rating</a:t>
            </a:r>
            <a:r>
              <a:rPr lang="th-TH" sz="16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Model</a:t>
            </a:r>
            <a:r>
              <a:rPr lang="th-TH" sz="16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แบบใหม่ให้คณะกรรมการ </a:t>
            </a:r>
            <a:r>
              <a:rPr lang="en-US" sz="16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CC</a:t>
            </a:r>
            <a:r>
              <a:rPr lang="th-TH" sz="16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UC</a:t>
            </a:r>
            <a:r>
              <a:rPr lang="th-TH" sz="16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ทราบ</a:t>
            </a:r>
            <a:endParaRPr kumimoji="0" lang="en-US" sz="1600" b="0" i="0" u="none" strike="noStrike" kern="0" cap="none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145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2A5957-EAF1-432F-A464-593C322D1435}"/>
              </a:ext>
            </a:extLst>
          </p:cNvPr>
          <p:cNvGraphicFramePr>
            <a:graphicFrameLocks noGrp="1"/>
          </p:cNvGraphicFramePr>
          <p:nvPr/>
        </p:nvGraphicFramePr>
        <p:xfrm>
          <a:off x="1242552" y="882377"/>
          <a:ext cx="3929933" cy="5976931"/>
        </p:xfrm>
        <a:graphic>
          <a:graphicData uri="http://schemas.openxmlformats.org/drawingml/2006/table">
            <a:tbl>
              <a:tblPr/>
              <a:tblGrid>
                <a:gridCol w="976176">
                  <a:extLst>
                    <a:ext uri="{9D8B030D-6E8A-4147-A177-3AD203B41FA5}">
                      <a16:colId xmlns:a16="http://schemas.microsoft.com/office/drawing/2014/main" val="3924467268"/>
                    </a:ext>
                  </a:extLst>
                </a:gridCol>
                <a:gridCol w="976176">
                  <a:extLst>
                    <a:ext uri="{9D8B030D-6E8A-4147-A177-3AD203B41FA5}">
                      <a16:colId xmlns:a16="http://schemas.microsoft.com/office/drawing/2014/main" val="1327724206"/>
                    </a:ext>
                  </a:extLst>
                </a:gridCol>
                <a:gridCol w="976176">
                  <a:extLst>
                    <a:ext uri="{9D8B030D-6E8A-4147-A177-3AD203B41FA5}">
                      <a16:colId xmlns:a16="http://schemas.microsoft.com/office/drawing/2014/main" val="825513262"/>
                    </a:ext>
                  </a:extLst>
                </a:gridCol>
                <a:gridCol w="1001405">
                  <a:extLst>
                    <a:ext uri="{9D8B030D-6E8A-4147-A177-3AD203B41FA5}">
                      <a16:colId xmlns:a16="http://schemas.microsoft.com/office/drawing/2014/main" val="1279073407"/>
                    </a:ext>
                  </a:extLst>
                </a:gridCol>
              </a:tblGrid>
              <a:tr h="258791">
                <a:tc grid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Normal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Express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887470"/>
                  </a:ext>
                </a:extLst>
              </a:tr>
              <a:tr h="514575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Rating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Default%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Rating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Default%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3473"/>
                  </a:ext>
                </a:extLst>
              </a:tr>
              <a:tr h="25222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13462"/>
                  </a:ext>
                </a:extLst>
              </a:tr>
              <a:tr h="14191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139690"/>
                  </a:ext>
                </a:extLst>
              </a:tr>
              <a:tr h="22109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380790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0.24%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ctr" latinLnBrk="0" hangingPunct="1">
                        <a:lnSpc>
                          <a:spcPts val="1800"/>
                        </a:lnSpc>
                      </a:pP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ctr" latinLnBrk="0" hangingPunct="1">
                        <a:lnSpc>
                          <a:spcPts val="1800"/>
                        </a:lnSpc>
                      </a:pP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655242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0.39%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algn="ctr" defTabSz="1219170" rtl="0" eaLnBrk="1" fontAlgn="ctr" latinLnBrk="0" hangingPunct="1">
                        <a:lnSpc>
                          <a:spcPts val="1800"/>
                        </a:lnSpc>
                      </a:pP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algn="ctr" defTabSz="1219170" rtl="0" eaLnBrk="1" fontAlgn="ctr" latinLnBrk="0" hangingPunct="1">
                        <a:lnSpc>
                          <a:spcPts val="1800"/>
                        </a:lnSpc>
                      </a:pP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742797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0.54%</a:t>
                      </a:r>
                    </a:p>
                  </a:txBody>
                  <a:tcPr marL="3583" marR="3583" marT="3583" marB="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887009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0.82%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6269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483170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46342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B4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1.30%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928316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B4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1.53%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56889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1.56%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696794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2.64%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503850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426758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4.71%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098810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7.86%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49088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10.26%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11630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14.59%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748887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431667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953883"/>
                  </a:ext>
                </a:extLst>
              </a:tr>
              <a:tr h="25222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61663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CBC41F-763E-49AF-A13A-C56766BE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D9D37EEB-87E5-4FEA-8BC8-75C78A299D85}" type="slidenum">
              <a:rPr kumimoji="0" lang="th-TH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th-TH" sz="16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AE904-B7FE-4DA9-BC26-C2B8E0CC7C9C}"/>
              </a:ext>
            </a:extLst>
          </p:cNvPr>
          <p:cNvSpPr/>
          <p:nvPr/>
        </p:nvSpPr>
        <p:spPr>
          <a:xfrm>
            <a:off x="154022" y="-153664"/>
            <a:ext cx="11883955" cy="523220"/>
          </a:xfrm>
          <a:prstGeom prst="rect">
            <a:avLst/>
          </a:prstGeom>
          <a:solidFill>
            <a:srgbClr val="0061B4"/>
          </a:solidFill>
        </p:spPr>
        <p:txBody>
          <a:bodyPr wrap="square">
            <a:spAutoFit/>
          </a:bodyPr>
          <a:lstStyle/>
          <a:p>
            <a:pPr marL="0" marR="0" lvl="0" indent="0" algn="l" defTabSz="9178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D7D31"/>
              </a:buClr>
              <a:buSzPct val="80000"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4.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Master Scale </a:t>
            </a:r>
            <a:r>
              <a:rPr kumimoji="0" lang="th-TH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สำหรับ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Credit rating model </a:t>
            </a:r>
            <a:r>
              <a:rPr kumimoji="0" lang="th-TH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ใหม่ และ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Credit rating model</a:t>
            </a:r>
            <a:r>
              <a:rPr kumimoji="0" lang="th-TH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 เดิม (เฉลี่ย ปี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2564 - 2565</a:t>
            </a:r>
            <a:r>
              <a:rPr kumimoji="0" lang="th-TH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)</a:t>
            </a:r>
            <a:endParaRPr kumimoji="0" lang="th-TH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F36ACD-9F20-4A94-941A-254FA1F657FD}"/>
              </a:ext>
            </a:extLst>
          </p:cNvPr>
          <p:cNvGraphicFramePr>
            <a:graphicFrameLocks noGrp="1"/>
          </p:cNvGraphicFramePr>
          <p:nvPr/>
        </p:nvGraphicFramePr>
        <p:xfrm>
          <a:off x="5222900" y="871587"/>
          <a:ext cx="5283552" cy="5976931"/>
        </p:xfrm>
        <a:graphic>
          <a:graphicData uri="http://schemas.openxmlformats.org/drawingml/2006/table">
            <a:tbl>
              <a:tblPr/>
              <a:tblGrid>
                <a:gridCol w="841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738">
                  <a:extLst>
                    <a:ext uri="{9D8B030D-6E8A-4147-A177-3AD203B41FA5}">
                      <a16:colId xmlns:a16="http://schemas.microsoft.com/office/drawing/2014/main" val="2997791726"/>
                    </a:ext>
                  </a:extLst>
                </a:gridCol>
                <a:gridCol w="866355">
                  <a:extLst>
                    <a:ext uri="{9D8B030D-6E8A-4147-A177-3AD203B41FA5}">
                      <a16:colId xmlns:a16="http://schemas.microsoft.com/office/drawing/2014/main" val="373985918"/>
                    </a:ext>
                  </a:extLst>
                </a:gridCol>
                <a:gridCol w="9883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6176">
                  <a:extLst>
                    <a:ext uri="{9D8B030D-6E8A-4147-A177-3AD203B41FA5}">
                      <a16:colId xmlns:a16="http://schemas.microsoft.com/office/drawing/2014/main" val="2881235388"/>
                    </a:ext>
                  </a:extLst>
                </a:gridCol>
              </a:tblGrid>
              <a:tr h="258791">
                <a:tc grid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Corporate</a:t>
                      </a:r>
                      <a:r>
                        <a:rPr lang="th-T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SME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Retail SME (Scoring)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575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Rating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Default%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Rating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Default%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Rating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Default%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22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7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9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141968"/>
                  </a:ext>
                </a:extLst>
              </a:tr>
              <a:tr h="22109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615208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0.41%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grid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039210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0.61%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853655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B4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0.81%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996811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83614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1.12%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4" grid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99">
                <a:tc rowSpan="3" gridSpan="2"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1.28%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700" b="0" i="0" u="none" strike="noStrike" dirty="0">
                        <a:solidFill>
                          <a:srgbClr val="D0CECE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99">
                <a:tc gridSpan="2" vMerge="1"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1.43%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fontAlgn="ctr"/>
                      <a:r>
                        <a:rPr lang="en-US" sz="185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B1</a:t>
                      </a: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099">
                <a:tc gridSpan="2" vMerge="1"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fontAlgn="ctr"/>
                      <a:r>
                        <a:rPr lang="en-US" sz="185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B1</a:t>
                      </a: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62884"/>
                  </a:ext>
                </a:extLst>
              </a:tr>
              <a:tr h="221099">
                <a:tc rowSpan="3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3.52%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B4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3.60%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3.02% 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099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3.99%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035844"/>
                  </a:ext>
                </a:extLst>
              </a:tr>
              <a:tr h="221099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B4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4.96%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070097"/>
                  </a:ext>
                </a:extLst>
              </a:tr>
              <a:tr h="221099">
                <a:tc rowSpan="4" grid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8.45%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1099">
                <a:tc gridSpan="2" vMerge="1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 hMerge="1" vMerge="1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23.53%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17.54%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099"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85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sz="185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5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5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36.36%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001177"/>
                  </a:ext>
                </a:extLst>
              </a:tr>
              <a:tr h="221099">
                <a:tc gridSpan="2" vMerge="1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 hMerge="1" vMerge="1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456289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30.91%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25.00%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22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100%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A34551D-CB19-4A76-A6DF-BD06F623D1D9}"/>
              </a:ext>
            </a:extLst>
          </p:cNvPr>
          <p:cNvSpPr/>
          <p:nvPr/>
        </p:nvSpPr>
        <p:spPr>
          <a:xfrm>
            <a:off x="5208034" y="520585"/>
            <a:ext cx="5268686" cy="629416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931E4-4EB3-49EE-A4E0-9B29C1826BE0}"/>
              </a:ext>
            </a:extLst>
          </p:cNvPr>
          <p:cNvSpPr txBox="1"/>
          <p:nvPr/>
        </p:nvSpPr>
        <p:spPr>
          <a:xfrm>
            <a:off x="5222900" y="501279"/>
            <a:ext cx="5268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Model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ที่ปรับปรุงในครั้งนี้</a:t>
            </a:r>
            <a:endParaRPr lang="en-US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1CAF88-6F16-4E4B-A113-D48149C06D36}"/>
              </a:ext>
            </a:extLst>
          </p:cNvPr>
          <p:cNvSpPr txBox="1"/>
          <p:nvPr/>
        </p:nvSpPr>
        <p:spPr>
          <a:xfrm>
            <a:off x="602264" y="459490"/>
            <a:ext cx="5268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Model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เดิม</a:t>
            </a:r>
            <a:endParaRPr lang="en-US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5B0CA2-288F-4785-AE6A-631B974F9E4A}"/>
              </a:ext>
            </a:extLst>
          </p:cNvPr>
          <p:cNvSpPr/>
          <p:nvPr/>
        </p:nvSpPr>
        <p:spPr>
          <a:xfrm>
            <a:off x="1233505" y="2411237"/>
            <a:ext cx="9272947" cy="5029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6A2598-E148-4752-B6C7-D0854E1E4726}"/>
              </a:ext>
            </a:extLst>
          </p:cNvPr>
          <p:cNvSpPr/>
          <p:nvPr/>
        </p:nvSpPr>
        <p:spPr>
          <a:xfrm>
            <a:off x="1233505" y="2933463"/>
            <a:ext cx="9272947" cy="48272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70554C-4ABF-416D-BD4F-471D59656000}"/>
              </a:ext>
            </a:extLst>
          </p:cNvPr>
          <p:cNvSpPr/>
          <p:nvPr/>
        </p:nvSpPr>
        <p:spPr>
          <a:xfrm>
            <a:off x="1263237" y="3619382"/>
            <a:ext cx="9243215" cy="5029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4F55F7-9691-45D0-9F26-F43AB837BD26}"/>
              </a:ext>
            </a:extLst>
          </p:cNvPr>
          <p:cNvSpPr/>
          <p:nvPr/>
        </p:nvSpPr>
        <p:spPr>
          <a:xfrm>
            <a:off x="1263235" y="4121413"/>
            <a:ext cx="9213485" cy="5029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067741-E467-4788-89CF-977063B6CFBC}"/>
              </a:ext>
            </a:extLst>
          </p:cNvPr>
          <p:cNvSpPr/>
          <p:nvPr/>
        </p:nvSpPr>
        <p:spPr>
          <a:xfrm>
            <a:off x="1233505" y="4623736"/>
            <a:ext cx="9213485" cy="70582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8B233EE-6EF0-4189-92A4-8B7C2E386A87}"/>
              </a:ext>
            </a:extLst>
          </p:cNvPr>
          <p:cNvGraphicFramePr>
            <a:graphicFrameLocks noGrp="1"/>
          </p:cNvGraphicFramePr>
          <p:nvPr/>
        </p:nvGraphicFramePr>
        <p:xfrm>
          <a:off x="12369114" y="2891481"/>
          <a:ext cx="208280" cy="660337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986275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488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583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CBC41F-763E-49AF-A13A-C56766BE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7EEB-87E5-4FEA-8BC8-75C78A299D85}" type="slidenum">
              <a:rPr lang="th-TH" smtClean="0"/>
              <a:pPr/>
              <a:t>13</a:t>
            </a:fld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AE904-B7FE-4DA9-BC26-C2B8E0CC7C9C}"/>
              </a:ext>
            </a:extLst>
          </p:cNvPr>
          <p:cNvSpPr/>
          <p:nvPr/>
        </p:nvSpPr>
        <p:spPr>
          <a:xfrm>
            <a:off x="181045" y="19626"/>
            <a:ext cx="11883955" cy="830997"/>
          </a:xfrm>
          <a:prstGeom prst="rect">
            <a:avLst/>
          </a:prstGeom>
          <a:solidFill>
            <a:srgbClr val="0061B4"/>
          </a:solidFill>
        </p:spPr>
        <p:txBody>
          <a:bodyPr wrap="square">
            <a:spAutoFit/>
          </a:bodyPr>
          <a:lstStyle/>
          <a:p>
            <a:pPr marL="0" marR="0" lvl="0" indent="0" algn="l" defTabSz="9178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D7D31"/>
              </a:buClr>
              <a:buSzPct val="80000"/>
              <a:buFontTx/>
              <a:buNone/>
              <a:tabLst/>
              <a:defRPr/>
            </a:pPr>
            <a:r>
              <a:rPr lang="en-US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Master Scale </a:t>
            </a:r>
            <a:r>
              <a:rPr kumimoji="0" lang="th-TH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สำหรับ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Credit rating model </a:t>
            </a:r>
            <a:r>
              <a:rPr kumimoji="0" lang="th-TH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ใหม่ และ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Credit rating model</a:t>
            </a:r>
            <a:r>
              <a:rPr kumimoji="0" lang="th-TH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 เดิม (เฉลี่ย ปี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2564 - 2565</a:t>
            </a:r>
            <a:r>
              <a:rPr kumimoji="0" lang="th-TH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)</a:t>
            </a:r>
            <a:r>
              <a:rPr lang="en-US" sz="2400" b="1" kern="1200" dirty="0">
                <a:solidFill>
                  <a:schemeClr val="bg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 </a:t>
            </a: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เปรียบเทียบจากข้อมูล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Default rate </a:t>
            </a: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ของแบบจำลองและ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External rating</a:t>
            </a:r>
            <a:r>
              <a:rPr lang="en-US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kumimoji="0" lang="th-TH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F36ACD-9F20-4A94-941A-254FA1F65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71592"/>
              </p:ext>
            </p:extLst>
          </p:nvPr>
        </p:nvGraphicFramePr>
        <p:xfrm>
          <a:off x="177538" y="1166483"/>
          <a:ext cx="11545069" cy="5527353"/>
        </p:xfrm>
        <a:graphic>
          <a:graphicData uri="http://schemas.openxmlformats.org/drawingml/2006/table">
            <a:tbl>
              <a:tblPr/>
              <a:tblGrid>
                <a:gridCol w="842915">
                  <a:extLst>
                    <a:ext uri="{9D8B030D-6E8A-4147-A177-3AD203B41FA5}">
                      <a16:colId xmlns:a16="http://schemas.microsoft.com/office/drawing/2014/main" val="1717356158"/>
                    </a:ext>
                  </a:extLst>
                </a:gridCol>
                <a:gridCol w="1488669">
                  <a:extLst>
                    <a:ext uri="{9D8B030D-6E8A-4147-A177-3AD203B41FA5}">
                      <a16:colId xmlns:a16="http://schemas.microsoft.com/office/drawing/2014/main" val="969558050"/>
                    </a:ext>
                  </a:extLst>
                </a:gridCol>
                <a:gridCol w="841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738">
                  <a:extLst>
                    <a:ext uri="{9D8B030D-6E8A-4147-A177-3AD203B41FA5}">
                      <a16:colId xmlns:a16="http://schemas.microsoft.com/office/drawing/2014/main" val="2997791726"/>
                    </a:ext>
                  </a:extLst>
                </a:gridCol>
                <a:gridCol w="866355">
                  <a:extLst>
                    <a:ext uri="{9D8B030D-6E8A-4147-A177-3AD203B41FA5}">
                      <a16:colId xmlns:a16="http://schemas.microsoft.com/office/drawing/2014/main" val="373985918"/>
                    </a:ext>
                  </a:extLst>
                </a:gridCol>
                <a:gridCol w="9883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6176">
                  <a:extLst>
                    <a:ext uri="{9D8B030D-6E8A-4147-A177-3AD203B41FA5}">
                      <a16:colId xmlns:a16="http://schemas.microsoft.com/office/drawing/2014/main" val="2881235388"/>
                    </a:ext>
                  </a:extLst>
                </a:gridCol>
                <a:gridCol w="976176">
                  <a:extLst>
                    <a:ext uri="{9D8B030D-6E8A-4147-A177-3AD203B41FA5}">
                      <a16:colId xmlns:a16="http://schemas.microsoft.com/office/drawing/2014/main" val="1463164751"/>
                    </a:ext>
                  </a:extLst>
                </a:gridCol>
                <a:gridCol w="976176">
                  <a:extLst>
                    <a:ext uri="{9D8B030D-6E8A-4147-A177-3AD203B41FA5}">
                      <a16:colId xmlns:a16="http://schemas.microsoft.com/office/drawing/2014/main" val="1039057702"/>
                    </a:ext>
                  </a:extLst>
                </a:gridCol>
                <a:gridCol w="976176">
                  <a:extLst>
                    <a:ext uri="{9D8B030D-6E8A-4147-A177-3AD203B41FA5}">
                      <a16:colId xmlns:a16="http://schemas.microsoft.com/office/drawing/2014/main" val="1830022409"/>
                    </a:ext>
                  </a:extLst>
                </a:gridCol>
                <a:gridCol w="1001405">
                  <a:extLst>
                    <a:ext uri="{9D8B030D-6E8A-4147-A177-3AD203B41FA5}">
                      <a16:colId xmlns:a16="http://schemas.microsoft.com/office/drawing/2014/main" val="3094599916"/>
                    </a:ext>
                  </a:extLst>
                </a:gridCol>
              </a:tblGrid>
              <a:tr h="258791">
                <a:tc grid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Master scale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Corporate</a:t>
                      </a:r>
                      <a:r>
                        <a:rPr lang="th-T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SME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Retail SME (Scoring)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Normal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Express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575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Master Rating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Expected Default%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Rating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Default%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Rating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Default%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Rating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Default%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Rating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Default%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Rating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Default%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220">
                <a:tc rowSpan="6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AAA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0 - 1.00 %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5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 rowSpan="5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0.24%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99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0.41%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 grid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0.39%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39210"/>
                  </a:ext>
                </a:extLst>
              </a:tr>
              <a:tr h="221099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0.61%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0.54%</a:t>
                      </a:r>
                    </a:p>
                  </a:txBody>
                  <a:tcPr marL="3583" marR="3583" marT="3583" marB="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0.82%</a:t>
                      </a:r>
                    </a:p>
                  </a:txBody>
                  <a:tcPr marL="3583" marR="3583" marT="3583" marB="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853655"/>
                  </a:ext>
                </a:extLst>
              </a:tr>
              <a:tr h="221099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B4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0.81%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996811"/>
                  </a:ext>
                </a:extLst>
              </a:tr>
              <a:tr h="221099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883614"/>
                  </a:ext>
                </a:extLst>
              </a:tr>
              <a:tr h="221099">
                <a:tc rowSpan="4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AA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1.01 - 2.00 %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1.12%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4" grid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60000"/>
                        <a:lumOff val="40000"/>
                      </a:srgb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B4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1.30%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B4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1.53%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5717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5717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1.28%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700" b="0" i="0" u="none" strike="noStrike" dirty="0">
                        <a:solidFill>
                          <a:srgbClr val="D0CECE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1.56%</a:t>
                      </a:r>
                    </a:p>
                  </a:txBody>
                  <a:tcPr marL="3583" marR="3583" marT="3583" marB="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1.43%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fontAlgn="ctr"/>
                      <a:r>
                        <a:rPr lang="en-US" sz="185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B1</a:t>
                      </a: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099">
                <a:tc vMerge="1">
                  <a:txBody>
                    <a:bodyPr/>
                    <a:lstStyle/>
                    <a:p>
                      <a:pPr algn="ctr" fontAlgn="ctr"/>
                      <a:endParaRPr lang="en-US" sz="185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5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5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5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fontAlgn="ctr"/>
                      <a:r>
                        <a:rPr lang="en-US" sz="185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B1</a:t>
                      </a: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662884"/>
                  </a:ext>
                </a:extLst>
              </a:tr>
              <a:tr h="221099">
                <a:tc rowSpan="3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2.01 % - 5.00 %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3.52%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B4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3.60%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3.02% 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2.64%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099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3.99%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035844"/>
                  </a:ext>
                </a:extLst>
              </a:tr>
              <a:tr h="221099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B4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4.96%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4.71%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070097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BBB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5.01 - 10.00 %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8.45%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7.86%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1099">
                <a:tc row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BB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10.01- 30.00 %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23.53%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17.54%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10.26%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099">
                <a:tc vMerge="1">
                  <a:txBody>
                    <a:bodyPr/>
                    <a:lstStyle/>
                    <a:p>
                      <a:pPr algn="ctr" fontAlgn="ctr"/>
                      <a:endParaRPr lang="en-US" sz="185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5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5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5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5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5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36.36%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14.59%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001177"/>
                  </a:ext>
                </a:extLst>
              </a:tr>
              <a:tr h="221099">
                <a:tc row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30.01 - 50.00 %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456289"/>
                  </a:ext>
                </a:extLst>
              </a:tr>
              <a:tr h="221099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30.01 - 50.00 %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30.91%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25.00%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22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50.01 - 100.00%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100%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A7E2321-6703-4265-9B70-47A23F220EC9}"/>
              </a:ext>
            </a:extLst>
          </p:cNvPr>
          <p:cNvSpPr/>
          <p:nvPr/>
        </p:nvSpPr>
        <p:spPr>
          <a:xfrm>
            <a:off x="2516777" y="862149"/>
            <a:ext cx="5268686" cy="583168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13570-A929-40C0-8241-D017ADF62EAF}"/>
              </a:ext>
            </a:extLst>
          </p:cNvPr>
          <p:cNvSpPr txBox="1"/>
          <p:nvPr/>
        </p:nvSpPr>
        <p:spPr>
          <a:xfrm>
            <a:off x="2516777" y="850623"/>
            <a:ext cx="5268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Model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ที่ปรับปรุงในครั้งนี้</a:t>
            </a:r>
            <a:endParaRPr lang="en-US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591E3-357C-4E79-AE05-086A6A5FF284}"/>
              </a:ext>
            </a:extLst>
          </p:cNvPr>
          <p:cNvSpPr txBox="1"/>
          <p:nvPr/>
        </p:nvSpPr>
        <p:spPr>
          <a:xfrm>
            <a:off x="7171290" y="850623"/>
            <a:ext cx="5268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Model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เดิม</a:t>
            </a:r>
            <a:endParaRPr lang="en-US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62857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25AC96-F7FD-4D6F-BBAB-2726688F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7EEB-87E5-4FEA-8BC8-75C78A299D85}" type="slidenum">
              <a:rPr lang="th-TH" smtClean="0"/>
              <a:pPr/>
              <a:t>14</a:t>
            </a:fld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51F4D6-1F2C-443E-824F-E689F17313C7}"/>
              </a:ext>
            </a:extLst>
          </p:cNvPr>
          <p:cNvSpPr/>
          <p:nvPr/>
        </p:nvSpPr>
        <p:spPr>
          <a:xfrm>
            <a:off x="160847" y="19543"/>
            <a:ext cx="11883955" cy="646331"/>
          </a:xfrm>
          <a:prstGeom prst="rect">
            <a:avLst/>
          </a:prstGeom>
          <a:solidFill>
            <a:srgbClr val="0061B4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th-TH" sz="36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 </a:t>
            </a:r>
            <a:r>
              <a:rPr lang="en-US" sz="36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Default Rate</a:t>
            </a:r>
            <a:r>
              <a:rPr lang="th-TH" sz="36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หุ้นกู้</a:t>
            </a:r>
            <a:endParaRPr kumimoji="0" lang="th-TH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5B94D-A331-47F8-B72C-75A48BCDC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06" y="950657"/>
            <a:ext cx="2101958" cy="5258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FB8E61-43E2-4242-A8C8-20C225017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47" y="6395080"/>
            <a:ext cx="3416476" cy="19686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4CDA4A-2087-4013-9147-3395C6440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444066"/>
              </p:ext>
            </p:extLst>
          </p:nvPr>
        </p:nvGraphicFramePr>
        <p:xfrm>
          <a:off x="4021934" y="1043489"/>
          <a:ext cx="1683906" cy="2775672"/>
        </p:xfrm>
        <a:graphic>
          <a:graphicData uri="http://schemas.openxmlformats.org/drawingml/2006/table">
            <a:tbl>
              <a:tblPr/>
              <a:tblGrid>
                <a:gridCol w="841953">
                  <a:extLst>
                    <a:ext uri="{9D8B030D-6E8A-4147-A177-3AD203B41FA5}">
                      <a16:colId xmlns:a16="http://schemas.microsoft.com/office/drawing/2014/main" val="3517109735"/>
                    </a:ext>
                  </a:extLst>
                </a:gridCol>
                <a:gridCol w="841953">
                  <a:extLst>
                    <a:ext uri="{9D8B030D-6E8A-4147-A177-3AD203B41FA5}">
                      <a16:colId xmlns:a16="http://schemas.microsoft.com/office/drawing/2014/main" val="2089972296"/>
                    </a:ext>
                  </a:extLst>
                </a:gridCol>
              </a:tblGrid>
              <a:tr h="258791">
                <a:tc grid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Corporate</a:t>
                      </a:r>
                      <a:r>
                        <a:rPr lang="th-T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892083"/>
                  </a:ext>
                </a:extLst>
              </a:tr>
              <a:tr h="514575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Rating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Default%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694494"/>
                  </a:ext>
                </a:extLst>
              </a:tr>
              <a:tr h="25222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241656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772064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0.41%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666182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0.61%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001991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B4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0.81%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862580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128593"/>
                  </a:ext>
                </a:extLst>
              </a:tr>
              <a:tr h="128896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3.52%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060990"/>
                  </a:ext>
                </a:extLst>
              </a:tr>
              <a:tr h="90632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30.91%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51878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6D76512-F98F-4D3F-8106-058B7C8B9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199915"/>
              </p:ext>
            </p:extLst>
          </p:nvPr>
        </p:nvGraphicFramePr>
        <p:xfrm>
          <a:off x="6102824" y="1043489"/>
          <a:ext cx="1701957" cy="2775672"/>
        </p:xfrm>
        <a:graphic>
          <a:graphicData uri="http://schemas.openxmlformats.org/drawingml/2006/table">
            <a:tbl>
              <a:tblPr/>
              <a:tblGrid>
                <a:gridCol w="810707">
                  <a:extLst>
                    <a:ext uri="{9D8B030D-6E8A-4147-A177-3AD203B41FA5}">
                      <a16:colId xmlns:a16="http://schemas.microsoft.com/office/drawing/2014/main" val="141694457"/>
                    </a:ext>
                  </a:extLst>
                </a:gridCol>
                <a:gridCol w="891250">
                  <a:extLst>
                    <a:ext uri="{9D8B030D-6E8A-4147-A177-3AD203B41FA5}">
                      <a16:colId xmlns:a16="http://schemas.microsoft.com/office/drawing/2014/main" val="759038788"/>
                    </a:ext>
                  </a:extLst>
                </a:gridCol>
              </a:tblGrid>
              <a:tr h="258791">
                <a:tc grid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Normal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078668"/>
                  </a:ext>
                </a:extLst>
              </a:tr>
              <a:tr h="514575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Rating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Default%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441257"/>
                  </a:ext>
                </a:extLst>
              </a:tr>
              <a:tr h="25222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377472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0.24%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361742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0.39%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6157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0.54%</a:t>
                      </a:r>
                    </a:p>
                  </a:txBody>
                  <a:tcPr marL="3583" marR="3583" marT="3583" marB="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374621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B4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1.30%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020340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2.64%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531490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10.26%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664251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14.59%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955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249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CBC41F-763E-49AF-A13A-C56766BE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7EEB-87E5-4FEA-8BC8-75C78A299D85}" type="slidenum">
              <a:rPr lang="th-TH" smtClean="0"/>
              <a:pPr/>
              <a:t>15</a:t>
            </a:fld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AE904-B7FE-4DA9-BC26-C2B8E0CC7C9C}"/>
              </a:ext>
            </a:extLst>
          </p:cNvPr>
          <p:cNvSpPr/>
          <p:nvPr/>
        </p:nvSpPr>
        <p:spPr>
          <a:xfrm>
            <a:off x="160847" y="19543"/>
            <a:ext cx="11883955" cy="646331"/>
          </a:xfrm>
          <a:prstGeom prst="rect">
            <a:avLst/>
          </a:prstGeom>
          <a:solidFill>
            <a:srgbClr val="0061B4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th-TH" sz="36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 </a:t>
            </a:r>
            <a:r>
              <a:rPr lang="en-US" sz="36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Mapping Financial Rating</a:t>
            </a:r>
            <a:endParaRPr kumimoji="0" lang="th-TH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12CBDE-8705-4E7E-BD41-0EC8D8BA3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50" y="702547"/>
            <a:ext cx="9137650" cy="597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8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CBC41F-763E-49AF-A13A-C56766BE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7EEB-87E5-4FEA-8BC8-75C78A299D85}" type="slidenum">
              <a:rPr lang="th-TH" smtClean="0"/>
              <a:pPr/>
              <a:t>16</a:t>
            </a:fld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AE904-B7FE-4DA9-BC26-C2B8E0CC7C9C}"/>
              </a:ext>
            </a:extLst>
          </p:cNvPr>
          <p:cNvSpPr/>
          <p:nvPr/>
        </p:nvSpPr>
        <p:spPr>
          <a:xfrm>
            <a:off x="160847" y="19543"/>
            <a:ext cx="11883955" cy="646331"/>
          </a:xfrm>
          <a:prstGeom prst="rect">
            <a:avLst/>
          </a:prstGeom>
          <a:solidFill>
            <a:srgbClr val="0061B4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th-TH" sz="36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 </a:t>
            </a:r>
            <a:r>
              <a:rPr lang="en-US" sz="36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Mapping Industry Rating</a:t>
            </a:r>
            <a:endParaRPr kumimoji="0" lang="th-TH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4B1F43-F1FF-4198-A7C3-AC5BD480C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73017"/>
              </p:ext>
            </p:extLst>
          </p:nvPr>
        </p:nvGraphicFramePr>
        <p:xfrm>
          <a:off x="1326832" y="1527404"/>
          <a:ext cx="9405938" cy="3524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1752">
                  <a:extLst>
                    <a:ext uri="{9D8B030D-6E8A-4147-A177-3AD203B41FA5}">
                      <a16:colId xmlns:a16="http://schemas.microsoft.com/office/drawing/2014/main" val="3638384122"/>
                    </a:ext>
                  </a:extLst>
                </a:gridCol>
                <a:gridCol w="4588262">
                  <a:extLst>
                    <a:ext uri="{9D8B030D-6E8A-4147-A177-3AD203B41FA5}">
                      <a16:colId xmlns:a16="http://schemas.microsoft.com/office/drawing/2014/main" val="1626006248"/>
                    </a:ext>
                  </a:extLst>
                </a:gridCol>
                <a:gridCol w="1892355">
                  <a:extLst>
                    <a:ext uri="{9D8B030D-6E8A-4147-A177-3AD203B41FA5}">
                      <a16:colId xmlns:a16="http://schemas.microsoft.com/office/drawing/2014/main" val="4037324022"/>
                    </a:ext>
                  </a:extLst>
                </a:gridCol>
                <a:gridCol w="1893569">
                  <a:extLst>
                    <a:ext uri="{9D8B030D-6E8A-4147-A177-3AD203B41FA5}">
                      <a16:colId xmlns:a16="http://schemas.microsoft.com/office/drawing/2014/main" val="3391450124"/>
                    </a:ext>
                  </a:extLst>
                </a:gridCol>
              </a:tblGrid>
              <a:tr h="704931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ลำดับที่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th-TH" sz="2000" b="1" spc="-3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ชื่อตัวแปร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สัดส่วนการให้คะแนน (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%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)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6852"/>
                  </a:ext>
                </a:extLst>
              </a:tr>
              <a:tr h="352466"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th-TH" sz="20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th-TH" sz="20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th-TH" sz="2000" b="1" u="sng" spc="1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ก่อน</a:t>
                      </a:r>
                      <a:r>
                        <a:rPr lang="th-TH" sz="2000" b="1" spc="1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การปรับปรุง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th-TH" sz="2000" b="1" u="sng" spc="1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หลัง</a:t>
                      </a:r>
                      <a:r>
                        <a:rPr lang="th-TH" sz="2000" b="1" spc="1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การปรับปรุง</a:t>
                      </a:r>
                      <a:r>
                        <a:rPr lang="th-TH" sz="2000" b="1" spc="-3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*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134615"/>
                  </a:ext>
                </a:extLst>
              </a:tr>
              <a:tr h="352466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th-TH" sz="20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แนวโน้มของอุตสาหกรรม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20%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8%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147758"/>
                  </a:ext>
                </a:extLst>
              </a:tr>
              <a:tr h="352466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th-TH" sz="20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ปัจจัยภายนอกที่อาจมีผลกระทบต่อธุรกิจ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20%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23%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399124"/>
                  </a:ext>
                </a:extLst>
              </a:tr>
              <a:tr h="352466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th-TH" sz="20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โอกาสทางการตลาด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20%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23%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569625"/>
                  </a:ext>
                </a:extLst>
              </a:tr>
              <a:tr h="352466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th-TH" sz="20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ความรุนแรงของการแข่งขัน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20%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23%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986283"/>
                  </a:ext>
                </a:extLst>
              </a:tr>
              <a:tr h="704931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มาตรการของรัฐบาลประเทศผู้ซื้อหรือประเทศที่ลงทุน ซึ่งอาจมีผลกระทบต่อผู้ส่งออกหรือผู้ลงทุน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20%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23%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443484"/>
                  </a:ext>
                </a:extLst>
              </a:tr>
              <a:tr h="352466"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th-TH" sz="20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รวม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100%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100%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677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021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4B5508-4D4E-438D-90FD-A9ADE1D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7EEB-87E5-4FEA-8BC8-75C78A299D85}" type="slidenum">
              <a:rPr lang="th-TH" smtClean="0"/>
              <a:pPr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95634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CBC41F-763E-49AF-A13A-C56766BE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7EEB-87E5-4FEA-8BC8-75C78A299D85}" type="slidenum">
              <a:rPr lang="th-TH" smtClean="0"/>
              <a:pPr/>
              <a:t>18</a:t>
            </a:fld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AE904-B7FE-4DA9-BC26-C2B8E0CC7C9C}"/>
              </a:ext>
            </a:extLst>
          </p:cNvPr>
          <p:cNvSpPr/>
          <p:nvPr/>
        </p:nvSpPr>
        <p:spPr>
          <a:xfrm>
            <a:off x="160847" y="19543"/>
            <a:ext cx="11883955" cy="646331"/>
          </a:xfrm>
          <a:prstGeom prst="rect">
            <a:avLst/>
          </a:prstGeom>
          <a:solidFill>
            <a:srgbClr val="0061B4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th-TH" sz="36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ปัจจัยที่ใช้ในการคำนวณคะแนนของแบบจำลอง </a:t>
            </a:r>
            <a:r>
              <a:rPr lang="en-US" sz="36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Retail SMEs</a:t>
            </a:r>
            <a:endParaRPr kumimoji="0" lang="th-TH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E5D86-9BCA-4351-9FD1-28F26B8EE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90" y="715892"/>
            <a:ext cx="8195310" cy="604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10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2"/>
          <p:cNvPicPr preferRelativeResize="0"/>
          <p:nvPr/>
        </p:nvPicPr>
        <p:blipFill rotWithShape="1">
          <a:blip r:embed="rId3">
            <a:alphaModFix/>
          </a:blip>
          <a:srcRect t="94373"/>
          <a:stretch/>
        </p:blipFill>
        <p:spPr>
          <a:xfrm>
            <a:off x="0" y="6472080"/>
            <a:ext cx="12192000" cy="38592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2"/>
          <p:cNvSpPr/>
          <p:nvPr/>
        </p:nvSpPr>
        <p:spPr>
          <a:xfrm>
            <a:off x="470535" y="1289176"/>
            <a:ext cx="10380024" cy="488435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>
                <a:tab pos="189865" algn="l"/>
                <a:tab pos="1800225" algn="l"/>
                <a:tab pos="1980565" algn="l"/>
                <a:tab pos="2070735" algn="l"/>
              </a:tabLst>
              <a:defRPr/>
            </a:pP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Calibri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4FB27217-8C9C-4EF8-A34B-788EA7509D37}"/>
              </a:ext>
            </a:extLst>
          </p:cNvPr>
          <p:cNvSpPr txBox="1">
            <a:spLocks/>
          </p:cNvSpPr>
          <p:nvPr/>
        </p:nvSpPr>
        <p:spPr>
          <a:xfrm>
            <a:off x="9192821" y="6262650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AB2731-6684-4D69-88D3-19A0F62E2FBD}" type="slidenum">
              <a:rPr kumimoji="0" lang="zh-SG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H SarabunPSK" panose="020B0500040200020003" pitchFamily="34" charset="-34"/>
                <a:ea typeface="宋体" panose="02010600030101010101" pitchFamily="2" charset="-122"/>
                <a:cs typeface="TH SarabunPSK" panose="020B0500040200020003" pitchFamily="34" charset="-34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SG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H SarabunPSK" panose="020B0500040200020003" pitchFamily="34" charset="-34"/>
              <a:ea typeface="宋体" panose="02010600030101010101" pitchFamily="2" charset="-122"/>
              <a:cs typeface="TH SarabunPSK" panose="020B0500040200020003" pitchFamily="34" charset="-34"/>
              <a:sym typeface="Arial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9F98188-7312-4911-8D0D-19BCC51B8995}"/>
              </a:ext>
            </a:extLst>
          </p:cNvPr>
          <p:cNvGraphicFramePr>
            <a:graphicFrameLocks noGrp="1"/>
          </p:cNvGraphicFramePr>
          <p:nvPr/>
        </p:nvGraphicFramePr>
        <p:xfrm>
          <a:off x="231330" y="968170"/>
          <a:ext cx="7856946" cy="3800386"/>
        </p:xfrm>
        <a:graphic>
          <a:graphicData uri="http://schemas.openxmlformats.org/drawingml/2006/table">
            <a:tbl>
              <a:tblPr/>
              <a:tblGrid>
                <a:gridCol w="7856946">
                  <a:extLst>
                    <a:ext uri="{9D8B030D-6E8A-4147-A177-3AD203B41FA5}">
                      <a16:colId xmlns:a16="http://schemas.microsoft.com/office/drawing/2014/main" val="397890447"/>
                    </a:ext>
                  </a:extLst>
                </a:gridCol>
              </a:tblGrid>
              <a:tr h="48535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th-TH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เกณฑ์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Pre-Screening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41468" marR="41468" marT="0" marB="0" anchor="ctr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107911"/>
                  </a:ext>
                </a:extLst>
              </a:tr>
              <a:tr h="299623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>
                        <a:lnSpc>
                          <a:spcPts val="2200"/>
                        </a:lnSpc>
                      </a:pPr>
                      <a:r>
                        <a:rPr lang="th-TH" sz="1600" b="1" i="0" u="sng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ผู้บริหารและการดำเนินธุรกิจ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 </a:t>
                      </a:r>
                    </a:p>
                  </a:txBody>
                  <a:tcPr marL="41468" marR="41468" marT="36000" marB="36000" anchor="ctr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46621"/>
                  </a:ext>
                </a:extLst>
              </a:tr>
              <a:tr h="24880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R="0" algn="l" rtl="0" fontAlgn="b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-270510" algn="l"/>
                          <a:tab pos="201930" algn="l"/>
                        </a:tabLst>
                      </a:pPr>
                      <a:r>
                        <a:rPr lang="th-TH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  <a:sym typeface="Arial"/>
                        </a:rPr>
                        <a:t>1. อยู่ในอุตสาหกรรมเสี่ยง 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  <a:sym typeface="Arial"/>
                        </a:rPr>
                        <a:t>(Industry Warning Sign : IWS = 4-5)</a:t>
                      </a:r>
                    </a:p>
                  </a:txBody>
                  <a:tcPr marL="41275" marR="41275" marT="36000" marB="0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047859"/>
                  </a:ext>
                </a:extLst>
              </a:tr>
              <a:tr h="24880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R="0" algn="l" rtl="0" fontAlgn="b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-270510" algn="l"/>
                          <a:tab pos="201930" algn="l"/>
                        </a:tabLst>
                      </a:pPr>
                      <a:r>
                        <a:rPr lang="th-TH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  <a:sym typeface="Arial"/>
                        </a:rPr>
                        <a:t>2. การกระจุกตัวผู้ซื้อ (มีการซื้อ-ขายจากรายใดรายหนึ่ง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  <a:sym typeface="Arial"/>
                        </a:rPr>
                        <a:t> &gt;</a:t>
                      </a:r>
                      <a:r>
                        <a:rPr lang="th-TH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  <a:sym typeface="Arial"/>
                        </a:rPr>
                        <a:t>50%) </a:t>
                      </a:r>
                      <a:endParaRPr lang="en-US" sz="1600" b="1" i="0" u="none" strike="noStrike" cap="none" dirty="0">
                        <a:solidFill>
                          <a:srgbClr val="0000FF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  <a:sym typeface="Arial"/>
                      </a:endParaRPr>
                    </a:p>
                  </a:txBody>
                  <a:tcPr marL="41275" marR="41275" marT="36000" marB="0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500263"/>
                  </a:ext>
                </a:extLst>
              </a:tr>
              <a:tr h="483262"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h-TH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  <a:sym typeface="Arial"/>
                        </a:rPr>
                        <a:t>3. ผู้ซื้ออยู่ในประเทศที่มีความเสี่ยงเพิ่มขึ้นอย่างมีนัยสำคัญ </a:t>
                      </a:r>
                      <a:br>
                        <a:rPr lang="th-TH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  <a:sym typeface="Arial"/>
                        </a:rPr>
                      </a:br>
                      <a:r>
                        <a:rPr lang="th-TH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  <a:sym typeface="Arial"/>
                        </a:rPr>
                        <a:t>   </a:t>
                      </a:r>
                      <a:r>
                        <a:rPr lang="th-TH" sz="1600" b="1" i="0" u="none" strike="noStrike" cap="none" dirty="0">
                          <a:solidFill>
                            <a:srgbClr val="0000FF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  <a:sym typeface="Arial"/>
                        </a:rPr>
                        <a:t>(ปัจจุบัน (24 ก.ค. 2566) มี </a:t>
                      </a:r>
                      <a:r>
                        <a:rPr lang="en-US" sz="1600" b="1" i="0" u="none" strike="noStrike" cap="none" dirty="0">
                          <a:solidFill>
                            <a:srgbClr val="0000FF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  <a:sym typeface="Arial"/>
                        </a:rPr>
                        <a:t>9</a:t>
                      </a:r>
                      <a:r>
                        <a:rPr lang="th-TH" sz="1600" b="1" i="0" u="none" strike="noStrike" cap="none" dirty="0">
                          <a:solidFill>
                            <a:srgbClr val="0000FF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  <a:sym typeface="Arial"/>
                        </a:rPr>
                        <a:t> ประเทศ ได้แก่ สปป.ลาว เมียนมา รัสเซีย ยูเครน ศรีลังกา เอลซัลวาดอร์ กานา ปากีสถาน เบลารุส)</a:t>
                      </a:r>
                      <a:endParaRPr lang="en-US" sz="1600" b="1" i="0" u="sng" strike="noStrike" cap="non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  <a:sym typeface="Arial"/>
                      </a:endParaRPr>
                    </a:p>
                  </a:txBody>
                  <a:tcPr marL="41468" marR="41468" marT="36000" marB="0" anchor="ctr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338364"/>
                  </a:ext>
                </a:extLst>
              </a:tr>
              <a:tr h="24880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R="0" algn="l" rtl="0" fontAlgn="b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h-TH" sz="16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  <a:sym typeface="Arial"/>
                        </a:rPr>
                        <a:t>ผลการดำเนินงาน</a:t>
                      </a:r>
                      <a:endParaRPr lang="en-US" sz="1600" b="1" i="0" u="sng" strike="noStrike" cap="non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  <a:sym typeface="Arial"/>
                      </a:endParaRPr>
                    </a:p>
                  </a:txBody>
                  <a:tcPr marL="41468" marR="41468" marT="36000" marB="0" anchor="ctr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1219"/>
                  </a:ext>
                </a:extLst>
              </a:tr>
              <a:tr h="24880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>
                        <a:lnSpc>
                          <a:spcPts val="2000"/>
                        </a:lnSpc>
                      </a:pPr>
                      <a:r>
                        <a:rPr lang="th-T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4. กิจการนำส่งงบการเงินพร้อมกัน 2 ปีล่าสุด/มีการแก้ไขงบการเงิน 2 ปี/ไม่นำส่งงบการเงินย้อนหลังติดต่อกัน 2 ปี</a:t>
                      </a:r>
                    </a:p>
                  </a:txBody>
                  <a:tcPr marL="41468" marR="41468" marT="36000" marB="0" anchor="ctr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289488"/>
                  </a:ext>
                </a:extLst>
              </a:tr>
              <a:tr h="24880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R="0" algn="l" rtl="0" fontAlgn="b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-270510" algn="l"/>
                          <a:tab pos="201930" algn="l"/>
                        </a:tabLst>
                      </a:pPr>
                      <a:r>
                        <a:rPr lang="th-TH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  <a:sym typeface="Arial"/>
                        </a:rPr>
                        <a:t>5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  <a:sym typeface="Arial"/>
                        </a:rPr>
                        <a:t>. </a:t>
                      </a:r>
                      <a:r>
                        <a:rPr lang="th-TH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  <a:sym typeface="Arial"/>
                        </a:rPr>
                        <a:t>ประมาณการยอดขายเพิ่มขึ้นตั้งแต่ 75% หรือลดลงเกินกว่า 30% </a:t>
                      </a:r>
                    </a:p>
                  </a:txBody>
                  <a:tcPr marL="41468" marR="41468" marT="36000" marB="0" anchor="ctr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4717"/>
                  </a:ext>
                </a:extLst>
              </a:tr>
              <a:tr h="24880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>
                        <a:lnSpc>
                          <a:spcPts val="2000"/>
                        </a:lnSpc>
                      </a:pPr>
                      <a:r>
                        <a:rPr lang="th-TH" sz="1600" b="1" i="0" u="sng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ประวัติการตรวจสอบข้อมูล</a:t>
                      </a:r>
                    </a:p>
                  </a:txBody>
                  <a:tcPr marL="41468" marR="41468" marT="36000" marB="0" anchor="ctr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6796"/>
                  </a:ext>
                </a:extLst>
              </a:tr>
              <a:tr h="267683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>
                        <a:lnSpc>
                          <a:spcPts val="2000"/>
                        </a:lnSpc>
                      </a:pPr>
                      <a:r>
                        <a:rPr lang="th-T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6. บริษัท ผู้บริหารหลัก ผู้ค้ำประกัน มีประวัติการค้าง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NCB </a:t>
                      </a:r>
                      <a:r>
                        <a:rPr lang="th-T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ค้างชำระเกิน 30 วัน  (ย้อนหลัง 12 เดือน)</a:t>
                      </a:r>
                    </a:p>
                  </a:txBody>
                  <a:tcPr marL="41468" marR="8294" marT="36000" marB="0" anchor="ctr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52631"/>
                  </a:ext>
                </a:extLst>
              </a:tr>
              <a:tr h="267683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628650" indent="-628650" algn="l" fontAlgn="t">
                        <a:lnSpc>
                          <a:spcPts val="2000"/>
                        </a:lnSpc>
                      </a:pPr>
                      <a:r>
                        <a:rPr lang="th-TH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7. บริษัท ผู้บริหารหลัก ผู้ค้ำประกัน อยู่ในฐานข้อมูล 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Warning List </a:t>
                      </a:r>
                      <a:r>
                        <a:rPr lang="th-TH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ของธสน. เช่น เคยเป็น 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NPL </a:t>
                      </a:r>
                      <a:r>
                        <a:rPr lang="th-TH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กับ ธสน. 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41468" marR="8294" marT="36000" marB="0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22109"/>
                  </a:ext>
                </a:extLst>
              </a:tr>
              <a:tr h="24880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628650" indent="-628650" algn="l" fontAlgn="b">
                        <a:lnSpc>
                          <a:spcPts val="2000"/>
                        </a:lnSpc>
                      </a:pPr>
                      <a:r>
                        <a:rPr lang="th-TH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8. ผู้บริหาร/ผู้ค้ำประกัน เคยเป็นบุคคลล้มละลาย เคย/อยู่ระหว่างการถูกดำเนินคดี เช่น ฟ้องชำระหนี้ ฟ้องเกี่ยวกับผู้กู้</a:t>
                      </a:r>
                    </a:p>
                  </a:txBody>
                  <a:tcPr marL="41468" marR="8294" marT="36000" marB="0" anchor="ctr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4858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A8A56725-AE16-439F-9013-2D408DA141C8}"/>
              </a:ext>
            </a:extLst>
          </p:cNvPr>
          <p:cNvSpPr/>
          <p:nvPr/>
        </p:nvSpPr>
        <p:spPr>
          <a:xfrm>
            <a:off x="1389791" y="5083326"/>
            <a:ext cx="2952328" cy="715904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24DA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ts val="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ไม่ผ่าน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Auto Approve</a:t>
            </a:r>
          </a:p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ts val="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ต้องนำเสนอผู้มีอำนาจอนุมัติเท่านั้น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A72656-676A-4915-A9B5-CF2B5D5A87E2}"/>
              </a:ext>
            </a:extLst>
          </p:cNvPr>
          <p:cNvSpPr/>
          <p:nvPr/>
        </p:nvSpPr>
        <p:spPr>
          <a:xfrm>
            <a:off x="4691844" y="5104417"/>
            <a:ext cx="2808312" cy="715904"/>
          </a:xfrm>
          <a:prstGeom prst="rect">
            <a:avLst/>
          </a:prstGeom>
          <a:solidFill>
            <a:srgbClr val="339933"/>
          </a:solidFill>
          <a:ln w="25400" cap="flat" cmpd="sng" algn="ctr">
            <a:solidFill>
              <a:srgbClr val="024DA1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ts val="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  <a:sym typeface="Arial"/>
              </a:rPr>
              <a:t>สามารถผ่าน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  <a:sym typeface="Arial"/>
              </a:rPr>
              <a:t>Auto Approve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  <a:sym typeface="Arial"/>
              </a:rPr>
              <a:t> ได้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  <a:sym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ts val="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  <a:sym typeface="Arial"/>
              </a:rPr>
              <a:t>(</a:t>
            </a:r>
            <a:r>
              <a:rPr kumimoji="0" lang="th-TH" sz="1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  <a:sym typeface="Arial"/>
              </a:rPr>
              <a:t>ทั้งนี้ ขึ้นอยู่กับขนาดวงเงินรวม)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4CD078-B6DB-493B-B023-30B3E3B7E220}"/>
              </a:ext>
            </a:extLst>
          </p:cNvPr>
          <p:cNvSpPr txBox="1"/>
          <p:nvPr/>
        </p:nvSpPr>
        <p:spPr>
          <a:xfrm>
            <a:off x="1449477" y="4832245"/>
            <a:ext cx="160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cs typeface="TH Sarabun New" panose="020B0500040200020003" pitchFamily="34" charset="-34"/>
                <a:sym typeface="Arial"/>
              </a:rPr>
              <a:t>ไม่ผ่าน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cs typeface="TH Sarabun New" panose="020B0500040200020003" pitchFamily="34" charset="-34"/>
                <a:sym typeface="Arial"/>
              </a:rPr>
              <a:t> </a:t>
            </a:r>
            <a:r>
              <a:rPr kumimoji="0" lang="th-TH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cs typeface="TH Sarabun New" panose="020B0500040200020003" pitchFamily="34" charset="-34"/>
                <a:sym typeface="Arial"/>
              </a:rPr>
              <a:t>ข้อใดข้อหนึ่ง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 New" panose="020B0500040200020003" pitchFamily="34" charset="-34"/>
              <a:cs typeface="TH Sarabun New" panose="020B0500040200020003" pitchFamily="34" charset="-34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2274A-9B1B-45DD-952F-AC8B88BEF224}"/>
              </a:ext>
            </a:extLst>
          </p:cNvPr>
          <p:cNvSpPr txBox="1"/>
          <p:nvPr/>
        </p:nvSpPr>
        <p:spPr>
          <a:xfrm>
            <a:off x="6133910" y="4755860"/>
            <a:ext cx="105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cs typeface="TH Sarabun New" panose="020B0500040200020003" pitchFamily="34" charset="-34"/>
                <a:sym typeface="Arial"/>
              </a:rPr>
              <a:t>ผ่านทุกข้อ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 New" panose="020B0500040200020003" pitchFamily="34" charset="-34"/>
              <a:cs typeface="TH Sarabun New" panose="020B0500040200020003" pitchFamily="34" charset="-34"/>
              <a:sym typeface="Arial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17FB592-781C-4B1B-A679-6EE3FBBCB3AE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16200000" flipH="1">
            <a:off x="4959971" y="3968387"/>
            <a:ext cx="335861" cy="193619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24DA1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C17F1D6-E645-4BAD-A641-A03698908B78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3355494" y="4279017"/>
            <a:ext cx="314770" cy="12938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24DA1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9" name="Google Shape;244;p27">
            <a:extLst>
              <a:ext uri="{FF2B5EF4-FFF2-40B4-BE49-F238E27FC236}">
                <a16:creationId xmlns:a16="http://schemas.microsoft.com/office/drawing/2014/main" id="{E88699B1-F3DD-4B44-925A-BB5C97E8920A}"/>
              </a:ext>
            </a:extLst>
          </p:cNvPr>
          <p:cNvSpPr txBox="1"/>
          <p:nvPr/>
        </p:nvSpPr>
        <p:spPr>
          <a:xfrm>
            <a:off x="410610" y="73069"/>
            <a:ext cx="11552790" cy="787365"/>
          </a:xfrm>
          <a:prstGeom prst="rect">
            <a:avLst/>
          </a:prstGeom>
          <a:solidFill>
            <a:srgbClr val="0061B4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Pre Screening </a:t>
            </a:r>
            <a:r>
              <a:rPr kumimoji="0" lang="th-TH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และ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Cut Off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6634F6-9534-451C-905C-3C9E8821392D}"/>
              </a:ext>
            </a:extLst>
          </p:cNvPr>
          <p:cNvSpPr txBox="1"/>
          <p:nvPr/>
        </p:nvSpPr>
        <p:spPr>
          <a:xfrm>
            <a:off x="409466" y="496274"/>
            <a:ext cx="61388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(ได้รับอนุมัติจากที่ประชุมคณะจัดการ ครั้งที่ 4/2566 เมื่อวันที่ 15 กุมภาพันธ์ 2566)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9E88732-6B16-4516-84B5-01B4CF1BB59A}"/>
              </a:ext>
            </a:extLst>
          </p:cNvPr>
          <p:cNvSpPr/>
          <p:nvPr/>
        </p:nvSpPr>
        <p:spPr>
          <a:xfrm>
            <a:off x="8629382" y="1521350"/>
            <a:ext cx="3200399" cy="1588987"/>
          </a:xfrm>
          <a:prstGeom prst="roundRect">
            <a:avLst>
              <a:gd name="adj" fmla="val 4545"/>
            </a:avLst>
          </a:prstGeom>
          <a:solidFill>
            <a:srgbClr val="FFEB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80000"/>
              <a:buFont typeface="Arial" charset="0"/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6800" algn="l" rtl="0" fontAlgn="base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80000"/>
              <a:buFont typeface="Arial" charset="0"/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3599" algn="l" rtl="0" fontAlgn="base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80000"/>
              <a:buFont typeface="Arial" charset="0"/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401" algn="l" rtl="0" fontAlgn="base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80000"/>
              <a:buFont typeface="Arial" charset="0"/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05" algn="l" rtl="0" fontAlgn="base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80000"/>
              <a:buFont typeface="Arial" charset="0"/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4001" algn="l" defTabSz="913599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0801" algn="l" defTabSz="913599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7601" algn="l" defTabSz="913599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4397" algn="l" defTabSz="913599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  <a:sym typeface="Arial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FD5A5A-8A16-4058-90E3-4318D003F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82535" y="1573238"/>
            <a:ext cx="899433" cy="7431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AAD4873-1296-4A8C-9809-716D0C913A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2542" y="1573239"/>
            <a:ext cx="795251" cy="7431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EDBBC86-B93C-4632-9E6F-371890AEDA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8368" y="1580225"/>
            <a:ext cx="772176" cy="72159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6A31E6A-BF95-4F2B-9DD3-4146E5123265}"/>
              </a:ext>
            </a:extLst>
          </p:cNvPr>
          <p:cNvSpPr txBox="1"/>
          <p:nvPr/>
        </p:nvSpPr>
        <p:spPr>
          <a:xfrm>
            <a:off x="8962855" y="2357734"/>
            <a:ext cx="2714624" cy="831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พิจารณาจาก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Pre-Screening </a:t>
            </a:r>
            <a:r>
              <a:rPr kumimoji="0" lang="th-TH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และระดับ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Composite Rating</a:t>
            </a:r>
            <a:r>
              <a:rPr kumimoji="0" lang="th-TH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 โดยขึ้นอยู่กับ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</a:br>
            <a:r>
              <a:rPr kumimoji="0" lang="th-TH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แต่ละแบบจำลอง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F12A91-486D-476E-AF5A-A8D310ACA6E7}"/>
              </a:ext>
            </a:extLst>
          </p:cNvPr>
          <p:cNvSpPr/>
          <p:nvPr/>
        </p:nvSpPr>
        <p:spPr>
          <a:xfrm>
            <a:off x="8621072" y="923109"/>
            <a:ext cx="3200400" cy="506246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Cut off</a:t>
            </a:r>
          </a:p>
        </p:txBody>
      </p:sp>
      <p:graphicFrame>
        <p:nvGraphicFramePr>
          <p:cNvPr id="27" name="Table 6">
            <a:extLst>
              <a:ext uri="{FF2B5EF4-FFF2-40B4-BE49-F238E27FC236}">
                <a16:creationId xmlns:a16="http://schemas.microsoft.com/office/drawing/2014/main" id="{46CA4A32-93F3-4CB9-B2C0-E553CED240DC}"/>
              </a:ext>
            </a:extLst>
          </p:cNvPr>
          <p:cNvGraphicFramePr>
            <a:graphicFrameLocks noGrp="1"/>
          </p:cNvGraphicFramePr>
          <p:nvPr/>
        </p:nvGraphicFramePr>
        <p:xfrm>
          <a:off x="8621072" y="3329225"/>
          <a:ext cx="324034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077">
                  <a:extLst>
                    <a:ext uri="{9D8B030D-6E8A-4147-A177-3AD203B41FA5}">
                      <a16:colId xmlns:a16="http://schemas.microsoft.com/office/drawing/2014/main" val="719951945"/>
                    </a:ext>
                  </a:extLst>
                </a:gridCol>
                <a:gridCol w="1501254">
                  <a:extLst>
                    <a:ext uri="{9D8B030D-6E8A-4147-A177-3AD203B41FA5}">
                      <a16:colId xmlns:a16="http://schemas.microsoft.com/office/drawing/2014/main" val="3190369221"/>
                    </a:ext>
                  </a:extLst>
                </a:gridCol>
                <a:gridCol w="602015">
                  <a:extLst>
                    <a:ext uri="{9D8B030D-6E8A-4147-A177-3AD203B41FA5}">
                      <a16:colId xmlns:a16="http://schemas.microsoft.com/office/drawing/2014/main" val="2093910566"/>
                    </a:ext>
                  </a:extLst>
                </a:gridCol>
              </a:tblGrid>
              <a:tr h="3651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 – B2</a:t>
                      </a:r>
                    </a:p>
                  </a:txBody>
                  <a:tcPr>
                    <a:solidFill>
                      <a:srgbClr val="93F1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B3 – C2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00468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0B1B94F-408B-42F1-ABDE-9DD94C66FEAF}"/>
              </a:ext>
            </a:extLst>
          </p:cNvPr>
          <p:cNvSpPr txBox="1"/>
          <p:nvPr/>
        </p:nvSpPr>
        <p:spPr>
          <a:xfrm>
            <a:off x="8530892" y="3030611"/>
            <a:ext cx="27146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Corporate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C66CDA68-837C-451C-8999-D7C49909243A}"/>
              </a:ext>
            </a:extLst>
          </p:cNvPr>
          <p:cNvGraphicFramePr>
            <a:graphicFrameLocks noGrp="1"/>
          </p:cNvGraphicFramePr>
          <p:nvPr/>
        </p:nvGraphicFramePr>
        <p:xfrm>
          <a:off x="8649948" y="4240676"/>
          <a:ext cx="324034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346">
                  <a:extLst>
                    <a:ext uri="{9D8B030D-6E8A-4147-A177-3AD203B41FA5}">
                      <a16:colId xmlns:a16="http://schemas.microsoft.com/office/drawing/2014/main" val="71995194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19036922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93910566"/>
                    </a:ext>
                  </a:extLst>
                </a:gridCol>
              </a:tblGrid>
              <a:tr h="3651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 – B3</a:t>
                      </a:r>
                    </a:p>
                  </a:txBody>
                  <a:tcPr>
                    <a:solidFill>
                      <a:srgbClr val="93F1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B4 – C1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C2 - C3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00468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D731E3AD-7A9A-4031-8CA2-9EEDCC6BEB9C}"/>
              </a:ext>
            </a:extLst>
          </p:cNvPr>
          <p:cNvSpPr txBox="1"/>
          <p:nvPr/>
        </p:nvSpPr>
        <p:spPr>
          <a:xfrm>
            <a:off x="8649948" y="3919601"/>
            <a:ext cx="27146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SMEs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5AB4745-BF48-467C-9D22-983A3CCC57EC}"/>
              </a:ext>
            </a:extLst>
          </p:cNvPr>
          <p:cNvSpPr/>
          <p:nvPr/>
        </p:nvSpPr>
        <p:spPr>
          <a:xfrm>
            <a:off x="1696204" y="5882996"/>
            <a:ext cx="9395726" cy="933398"/>
          </a:xfrm>
          <a:prstGeom prst="roundRect">
            <a:avLst>
              <a:gd name="adj" fmla="val 8241"/>
            </a:avLst>
          </a:prstGeom>
          <a:solidFill>
            <a:srgbClr val="EEECE1"/>
          </a:solidFill>
          <a:ln w="25400" cap="flat" cmpd="sng" algn="ctr">
            <a:solidFill>
              <a:srgbClr val="024DA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176213" marR="0" lvl="0" indent="-176213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th-TH" sz="18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เมื่อเกิด </a:t>
            </a: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NPLs </a:t>
            </a:r>
            <a:r>
              <a:rPr kumimoji="0" lang="th-TH" sz="18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ภายใน 1 ปี </a:t>
            </a:r>
            <a:r>
              <a:rPr kumimoji="0" lang="th-TH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ให้ส่วนสอบทานสินเชื่อ สอบทานหาสาเหตุที่แท้จริง และนำมาทบทวนเงื่อนไข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Pre Screening </a:t>
            </a:r>
            <a:r>
              <a:rPr kumimoji="0" lang="th-TH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หรือเงื่อนไขตาม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Product Program</a:t>
            </a:r>
          </a:p>
          <a:p>
            <a:pPr marL="176213" marR="0" lvl="0" indent="-176213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th-TH" sz="18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เมื่อถึง </a:t>
            </a: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Trigger </a:t>
            </a:r>
            <a:r>
              <a:rPr kumimoji="0" lang="th-TH" sz="18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ที่กำหนด </a:t>
            </a:r>
            <a:r>
              <a:rPr kumimoji="0" lang="th-TH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โดยพิจารณาจาก %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Default </a:t>
            </a:r>
            <a:r>
              <a:rPr kumimoji="0" lang="th-TH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กลุ่มสีเขียวของแต่ละแบบจำลอง (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Corporate = 0.45%, SMEs = 0.88% </a:t>
            </a:r>
            <a:r>
              <a:rPr kumimoji="0" lang="th-TH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และ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Retail SMEs = 2.33%) </a:t>
            </a:r>
            <a:r>
              <a:rPr kumimoji="0" lang="th-TH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ฝ่าย บส. จะทบทวนความเหมาะสมของแบบจำลอง เกณฑ์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Cut off </a:t>
            </a:r>
            <a:r>
              <a:rPr kumimoji="0" lang="th-TH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และ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Pre screening </a:t>
            </a:r>
            <a:r>
              <a:rPr kumimoji="0" lang="th-TH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ทันที</a:t>
            </a:r>
          </a:p>
          <a:p>
            <a:pPr marL="176213" marR="0" lvl="0" indent="-176213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th-TH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ฝ่าย บส. จะดำเนินการ </a:t>
            </a: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Validate </a:t>
            </a:r>
            <a:r>
              <a:rPr kumimoji="0" lang="th-TH" sz="18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และ </a:t>
            </a: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Back testing </a:t>
            </a:r>
            <a:r>
              <a:rPr kumimoji="0" lang="th-TH" sz="18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แบบจำลอง อย่างน้อยปีละ 1 ครั้ง </a:t>
            </a:r>
            <a:r>
              <a:rPr kumimoji="0" lang="th-TH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หรือเมื่อถึง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Trigger </a:t>
            </a:r>
            <a:r>
              <a:rPr kumimoji="0" lang="th-TH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ตามข้อ 2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3EBE7AF-91DA-49B3-9F88-8199FA402A5E}"/>
              </a:ext>
            </a:extLst>
          </p:cNvPr>
          <p:cNvSpPr/>
          <p:nvPr/>
        </p:nvSpPr>
        <p:spPr>
          <a:xfrm>
            <a:off x="147733" y="6023458"/>
            <a:ext cx="1396925" cy="631052"/>
          </a:xfrm>
          <a:prstGeom prst="round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Monitoring</a:t>
            </a:r>
          </a:p>
        </p:txBody>
      </p:sp>
      <p:graphicFrame>
        <p:nvGraphicFramePr>
          <p:cNvPr id="33" name="Table 6">
            <a:extLst>
              <a:ext uri="{FF2B5EF4-FFF2-40B4-BE49-F238E27FC236}">
                <a16:creationId xmlns:a16="http://schemas.microsoft.com/office/drawing/2014/main" id="{0ADB9CC8-A0CE-4077-8E55-3FE68A68ED1B}"/>
              </a:ext>
            </a:extLst>
          </p:cNvPr>
          <p:cNvGraphicFramePr>
            <a:graphicFrameLocks noGrp="1"/>
          </p:cNvGraphicFramePr>
          <p:nvPr/>
        </p:nvGraphicFramePr>
        <p:xfrm>
          <a:off x="8629371" y="5112362"/>
          <a:ext cx="324034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346">
                  <a:extLst>
                    <a:ext uri="{9D8B030D-6E8A-4147-A177-3AD203B41FA5}">
                      <a16:colId xmlns:a16="http://schemas.microsoft.com/office/drawing/2014/main" val="71995194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19036922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93910566"/>
                    </a:ext>
                  </a:extLst>
                </a:gridCol>
              </a:tblGrid>
              <a:tr h="3651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 – B3</a:t>
                      </a:r>
                    </a:p>
                  </a:txBody>
                  <a:tcPr>
                    <a:solidFill>
                      <a:srgbClr val="93F1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B4 – C1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C2 - C3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00468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FA1B8169-0D5D-4F6D-A9C2-D38603167452}"/>
              </a:ext>
            </a:extLst>
          </p:cNvPr>
          <p:cNvSpPr txBox="1"/>
          <p:nvPr/>
        </p:nvSpPr>
        <p:spPr>
          <a:xfrm>
            <a:off x="8629371" y="4791287"/>
            <a:ext cx="27146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Retail SMEs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BBF52C-7822-440E-ACE6-16F2E7B8E074}"/>
              </a:ext>
            </a:extLst>
          </p:cNvPr>
          <p:cNvSpPr txBox="1"/>
          <p:nvPr/>
        </p:nvSpPr>
        <p:spPr>
          <a:xfrm>
            <a:off x="8629382" y="3725465"/>
            <a:ext cx="1052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cs typeface="TH Sarabun New" panose="020B0500040200020003" pitchFamily="34" charset="-34"/>
                <a:sym typeface="Arial"/>
              </a:rPr>
              <a:t>0.45%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EC3B2F-26AD-4BFE-999F-AF61293B2FC8}"/>
              </a:ext>
            </a:extLst>
          </p:cNvPr>
          <p:cNvSpPr txBox="1"/>
          <p:nvPr/>
        </p:nvSpPr>
        <p:spPr>
          <a:xfrm>
            <a:off x="9918659" y="3707513"/>
            <a:ext cx="1052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cs typeface="TH Sarabun New" panose="020B0500040200020003" pitchFamily="34" charset="-34"/>
                <a:sym typeface="Arial"/>
              </a:rPr>
              <a:t>0.81%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478A11-6E8B-4E50-B300-04553F0D7D95}"/>
              </a:ext>
            </a:extLst>
          </p:cNvPr>
          <p:cNvSpPr txBox="1"/>
          <p:nvPr/>
        </p:nvSpPr>
        <p:spPr>
          <a:xfrm>
            <a:off x="11087250" y="3716489"/>
            <a:ext cx="1052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cs typeface="TH Sarabun New" panose="020B0500040200020003" pitchFamily="34" charset="-34"/>
                <a:sym typeface="Arial"/>
              </a:rPr>
              <a:t>32.87%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22F711-16E0-4A76-826A-18B0B88742C0}"/>
              </a:ext>
            </a:extLst>
          </p:cNvPr>
          <p:cNvSpPr txBox="1"/>
          <p:nvPr/>
        </p:nvSpPr>
        <p:spPr>
          <a:xfrm>
            <a:off x="7981312" y="3708132"/>
            <a:ext cx="1052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cs typeface="TH Sarabun New" panose="020B0500040200020003" pitchFamily="34" charset="-34"/>
                <a:sym typeface="Arial"/>
              </a:rPr>
              <a:t>%Default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12D453-B6EE-4E56-9704-6292C18CBF4C}"/>
              </a:ext>
            </a:extLst>
          </p:cNvPr>
          <p:cNvSpPr txBox="1"/>
          <p:nvPr/>
        </p:nvSpPr>
        <p:spPr>
          <a:xfrm>
            <a:off x="8678309" y="4634676"/>
            <a:ext cx="1052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cs typeface="TH Sarabun New" panose="020B0500040200020003" pitchFamily="34" charset="-34"/>
                <a:sym typeface="Arial"/>
              </a:rPr>
              <a:t>0.88%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B3C33F-4FCF-46E0-B97F-E6F028511D3B}"/>
              </a:ext>
            </a:extLst>
          </p:cNvPr>
          <p:cNvSpPr txBox="1"/>
          <p:nvPr/>
        </p:nvSpPr>
        <p:spPr>
          <a:xfrm>
            <a:off x="9967586" y="4616724"/>
            <a:ext cx="1052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cs typeface="TH Sarabun New" panose="020B0500040200020003" pitchFamily="34" charset="-34"/>
                <a:sym typeface="Arial"/>
              </a:rPr>
              <a:t>5.44%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A1A3D6-B1A0-42B2-A51F-C443EFEE1B63}"/>
              </a:ext>
            </a:extLst>
          </p:cNvPr>
          <p:cNvSpPr txBox="1"/>
          <p:nvPr/>
        </p:nvSpPr>
        <p:spPr>
          <a:xfrm>
            <a:off x="11136177" y="4625700"/>
            <a:ext cx="1052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cs typeface="TH Sarabun New" panose="020B0500040200020003" pitchFamily="34" charset="-34"/>
                <a:sym typeface="Arial"/>
              </a:rPr>
              <a:t>26.87%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AB858D-E678-437A-A5AD-455814C37E83}"/>
              </a:ext>
            </a:extLst>
          </p:cNvPr>
          <p:cNvSpPr txBox="1"/>
          <p:nvPr/>
        </p:nvSpPr>
        <p:spPr>
          <a:xfrm>
            <a:off x="8030239" y="4617343"/>
            <a:ext cx="1052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cs typeface="TH Sarabun New" panose="020B0500040200020003" pitchFamily="34" charset="-34"/>
                <a:sym typeface="Arial"/>
              </a:rPr>
              <a:t>%Default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571424-D0AC-4483-999A-12CC1F72EFD5}"/>
              </a:ext>
            </a:extLst>
          </p:cNvPr>
          <p:cNvSpPr txBox="1"/>
          <p:nvPr/>
        </p:nvSpPr>
        <p:spPr>
          <a:xfrm>
            <a:off x="8710378" y="5497816"/>
            <a:ext cx="1052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cs typeface="TH Sarabun New" panose="020B0500040200020003" pitchFamily="34" charset="-34"/>
                <a:sym typeface="Arial"/>
              </a:rPr>
              <a:t>2.33%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64C8B4-C320-476A-A61A-6C59E8B9C1B1}"/>
              </a:ext>
            </a:extLst>
          </p:cNvPr>
          <p:cNvSpPr txBox="1"/>
          <p:nvPr/>
        </p:nvSpPr>
        <p:spPr>
          <a:xfrm>
            <a:off x="9918659" y="5501810"/>
            <a:ext cx="1052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cs typeface="TH Sarabun New" panose="020B0500040200020003" pitchFamily="34" charset="-34"/>
                <a:sym typeface="Arial"/>
              </a:rPr>
              <a:t>9.22%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BCA421-2F55-402A-91A2-D2EFB7D6B26A}"/>
              </a:ext>
            </a:extLst>
          </p:cNvPr>
          <p:cNvSpPr txBox="1"/>
          <p:nvPr/>
        </p:nvSpPr>
        <p:spPr>
          <a:xfrm>
            <a:off x="11087250" y="5510786"/>
            <a:ext cx="1052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cs typeface="TH Sarabun New" panose="020B0500040200020003" pitchFamily="34" charset="-34"/>
                <a:sym typeface="Arial"/>
              </a:rPr>
              <a:t>32.48%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9E13DB-40AE-4504-82AD-4C7B9C886AB5}"/>
              </a:ext>
            </a:extLst>
          </p:cNvPr>
          <p:cNvSpPr txBox="1"/>
          <p:nvPr/>
        </p:nvSpPr>
        <p:spPr>
          <a:xfrm>
            <a:off x="7981312" y="5502429"/>
            <a:ext cx="1052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cs typeface="TH Sarabun New" panose="020B0500040200020003" pitchFamily="34" charset="-34"/>
                <a:sym typeface="Arial"/>
              </a:rPr>
              <a:t>%Default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00E8EC-298E-46A8-B31B-425A64766BE3}"/>
              </a:ext>
            </a:extLst>
          </p:cNvPr>
          <p:cNvSpPr/>
          <p:nvPr/>
        </p:nvSpPr>
        <p:spPr>
          <a:xfrm>
            <a:off x="8782535" y="3707513"/>
            <a:ext cx="741167" cy="26043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CAFDFBF-8C85-40EE-8CB0-7710792F0C0A}"/>
              </a:ext>
            </a:extLst>
          </p:cNvPr>
          <p:cNvSpPr/>
          <p:nvPr/>
        </p:nvSpPr>
        <p:spPr>
          <a:xfrm>
            <a:off x="8822237" y="4636474"/>
            <a:ext cx="741167" cy="26043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216363D-FE7A-499D-9AB5-E0894B0FB546}"/>
              </a:ext>
            </a:extLst>
          </p:cNvPr>
          <p:cNvSpPr/>
          <p:nvPr/>
        </p:nvSpPr>
        <p:spPr>
          <a:xfrm>
            <a:off x="8889525" y="5495111"/>
            <a:ext cx="741167" cy="26043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438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48BE7F-C9B5-4004-85D2-86333256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D9D37EEB-87E5-4FEA-8BC8-75C78A299D85}" type="slidenum">
              <a:rPr kumimoji="0" lang="th-TH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lang="th-TH" sz="16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7C295-9142-4892-BF18-A66E35BBA899}"/>
              </a:ext>
            </a:extLst>
          </p:cNvPr>
          <p:cNvSpPr/>
          <p:nvPr/>
        </p:nvSpPr>
        <p:spPr>
          <a:xfrm>
            <a:off x="160847" y="19543"/>
            <a:ext cx="11883955" cy="646331"/>
          </a:xfrm>
          <a:prstGeom prst="rect">
            <a:avLst/>
          </a:prstGeom>
          <a:solidFill>
            <a:srgbClr val="0061B4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หัวข้อการนำเสนอ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644AE5D-DBBF-4A37-8DD6-DD65A0A31784}"/>
              </a:ext>
            </a:extLst>
          </p:cNvPr>
          <p:cNvGraphicFramePr/>
          <p:nvPr/>
        </p:nvGraphicFramePr>
        <p:xfrm>
          <a:off x="1186180" y="870359"/>
          <a:ext cx="918083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F5FE770-1BEB-46B2-81EB-4846BF752C03}"/>
              </a:ext>
            </a:extLst>
          </p:cNvPr>
          <p:cNvSpPr/>
          <p:nvPr/>
        </p:nvSpPr>
        <p:spPr>
          <a:xfrm>
            <a:off x="1463040" y="1337310"/>
            <a:ext cx="46863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F1E2D-D179-414A-A04D-1CE6E6E97FEA}"/>
              </a:ext>
            </a:extLst>
          </p:cNvPr>
          <p:cNvSpPr/>
          <p:nvPr/>
        </p:nvSpPr>
        <p:spPr>
          <a:xfrm>
            <a:off x="1958340" y="2314801"/>
            <a:ext cx="46863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8E2B53-D9DF-4E22-A9EA-7B933A32843A}"/>
              </a:ext>
            </a:extLst>
          </p:cNvPr>
          <p:cNvSpPr/>
          <p:nvPr/>
        </p:nvSpPr>
        <p:spPr>
          <a:xfrm>
            <a:off x="2076450" y="3344976"/>
            <a:ext cx="46863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CFD98A-0276-4615-A593-2F727530D3DA}"/>
              </a:ext>
            </a:extLst>
          </p:cNvPr>
          <p:cNvSpPr/>
          <p:nvPr/>
        </p:nvSpPr>
        <p:spPr>
          <a:xfrm>
            <a:off x="1958340" y="4412310"/>
            <a:ext cx="46863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0302F7-7BE2-4C58-9ED3-AF5446E077C8}"/>
              </a:ext>
            </a:extLst>
          </p:cNvPr>
          <p:cNvSpPr/>
          <p:nvPr/>
        </p:nvSpPr>
        <p:spPr>
          <a:xfrm>
            <a:off x="1459230" y="5433390"/>
            <a:ext cx="46863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20241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303C658-2625-45D1-B057-A888F74B3DCF}"/>
              </a:ext>
            </a:extLst>
          </p:cNvPr>
          <p:cNvSpPr/>
          <p:nvPr/>
        </p:nvSpPr>
        <p:spPr>
          <a:xfrm>
            <a:off x="3664742" y="1315681"/>
            <a:ext cx="2651760" cy="994410"/>
          </a:xfrm>
          <a:prstGeom prst="roundRect">
            <a:avLst/>
          </a:prstGeom>
          <a:solidFill>
            <a:srgbClr val="FFFFCC"/>
          </a:solidFill>
          <a:ln w="25400" cap="flat" cmpd="sng" algn="ctr">
            <a:solidFill>
              <a:srgbClr val="024DA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th-TH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    พิจารณาความน่าเชื่อถือของงบการเงิน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C132941-939D-455B-B83A-6CA01B6EA9F5}"/>
              </a:ext>
            </a:extLst>
          </p:cNvPr>
          <p:cNvSpPr/>
          <p:nvPr/>
        </p:nvSpPr>
        <p:spPr>
          <a:xfrm>
            <a:off x="3648390" y="3112211"/>
            <a:ext cx="2651760" cy="694447"/>
          </a:xfrm>
          <a:prstGeom prst="roundRect">
            <a:avLst/>
          </a:prstGeom>
          <a:solidFill>
            <a:srgbClr val="FFFFCC"/>
          </a:solidFill>
          <a:ln w="25400" cap="flat" cmpd="sng" algn="ctr">
            <a:solidFill>
              <a:srgbClr val="024DA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th-TH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วิเคราะห์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Financial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689377A-E3E8-4384-88B2-63107AE68C1E}"/>
              </a:ext>
            </a:extLst>
          </p:cNvPr>
          <p:cNvSpPr/>
          <p:nvPr/>
        </p:nvSpPr>
        <p:spPr>
          <a:xfrm>
            <a:off x="3664742" y="4393888"/>
            <a:ext cx="2651760" cy="798251"/>
          </a:xfrm>
          <a:prstGeom prst="roundRect">
            <a:avLst/>
          </a:prstGeom>
          <a:solidFill>
            <a:srgbClr val="FFFFCC"/>
          </a:solidFill>
          <a:ln w="25400" cap="flat" cmpd="sng" algn="ctr">
            <a:solidFill>
              <a:srgbClr val="024DA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Adjusted Factor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105FA8A-4C05-43A3-9BE2-AB2E8C745A95}"/>
              </a:ext>
            </a:extLst>
          </p:cNvPr>
          <p:cNvSpPr/>
          <p:nvPr/>
        </p:nvSpPr>
        <p:spPr>
          <a:xfrm>
            <a:off x="3962240" y="5672153"/>
            <a:ext cx="2056765" cy="751821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th-TH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คะแนน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Financial</a:t>
            </a:r>
            <a:r>
              <a:rPr kumimoji="0" lang="th-TH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E1344EC2-0B15-48F3-BBD7-E8F43BE1094B}"/>
              </a:ext>
            </a:extLst>
          </p:cNvPr>
          <p:cNvSpPr/>
          <p:nvPr/>
        </p:nvSpPr>
        <p:spPr>
          <a:xfrm>
            <a:off x="3785551" y="1441678"/>
            <a:ext cx="353378" cy="310560"/>
          </a:xfrm>
          <a:prstGeom prst="star5">
            <a:avLst/>
          </a:prstGeom>
          <a:solidFill>
            <a:srgbClr val="024DA1"/>
          </a:solidFill>
          <a:ln w="25400" cap="flat" cmpd="sng" algn="ctr">
            <a:solidFill>
              <a:srgbClr val="024DA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20052B52-B243-40CC-AD21-E6106039E383}"/>
              </a:ext>
            </a:extLst>
          </p:cNvPr>
          <p:cNvSpPr/>
          <p:nvPr/>
        </p:nvSpPr>
        <p:spPr>
          <a:xfrm>
            <a:off x="3785551" y="4494196"/>
            <a:ext cx="353378" cy="310560"/>
          </a:xfrm>
          <a:prstGeom prst="star5">
            <a:avLst/>
          </a:prstGeom>
          <a:solidFill>
            <a:srgbClr val="024DA1"/>
          </a:solidFill>
          <a:ln w="25400" cap="flat" cmpd="sng" algn="ctr">
            <a:solidFill>
              <a:srgbClr val="024DA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991DE32-0E32-452B-A3D5-2AA7BCBC947F}"/>
              </a:ext>
            </a:extLst>
          </p:cNvPr>
          <p:cNvSpPr/>
          <p:nvPr/>
        </p:nvSpPr>
        <p:spPr>
          <a:xfrm>
            <a:off x="4432855" y="2475520"/>
            <a:ext cx="777240" cy="390191"/>
          </a:xfrm>
          <a:prstGeom prst="downArrow">
            <a:avLst/>
          </a:prstGeom>
          <a:solidFill>
            <a:srgbClr val="EEECE1"/>
          </a:solidFill>
          <a:ln w="25400" cap="flat" cmpd="sng" algn="ctr">
            <a:solidFill>
              <a:srgbClr val="024DA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526F960E-549D-4F24-B123-587B74C5113F}"/>
              </a:ext>
            </a:extLst>
          </p:cNvPr>
          <p:cNvSpPr/>
          <p:nvPr/>
        </p:nvSpPr>
        <p:spPr>
          <a:xfrm>
            <a:off x="4601368" y="5282313"/>
            <a:ext cx="777240" cy="287031"/>
          </a:xfrm>
          <a:prstGeom prst="downArrow">
            <a:avLst/>
          </a:prstGeom>
          <a:solidFill>
            <a:srgbClr val="EEECE1"/>
          </a:solidFill>
          <a:ln w="25400" cap="flat" cmpd="sng" algn="ctr">
            <a:solidFill>
              <a:srgbClr val="024DA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3E1C6C3B-A3B6-4D35-A9B5-CD835B1ACCF4}"/>
              </a:ext>
            </a:extLst>
          </p:cNvPr>
          <p:cNvSpPr/>
          <p:nvPr/>
        </p:nvSpPr>
        <p:spPr>
          <a:xfrm>
            <a:off x="4658518" y="4049321"/>
            <a:ext cx="777240" cy="287031"/>
          </a:xfrm>
          <a:prstGeom prst="downArrow">
            <a:avLst/>
          </a:prstGeom>
          <a:solidFill>
            <a:srgbClr val="EEECE1"/>
          </a:solidFill>
          <a:ln w="25400" cap="flat" cmpd="sng" algn="ctr">
            <a:solidFill>
              <a:srgbClr val="024DA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FAE17B-EFC5-4E0E-8E06-CF5B85C738F5}"/>
              </a:ext>
            </a:extLst>
          </p:cNvPr>
          <p:cNvSpPr txBox="1"/>
          <p:nvPr/>
        </p:nvSpPr>
        <p:spPr>
          <a:xfrm>
            <a:off x="6402070" y="1347176"/>
            <a:ext cx="5754689" cy="163121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182563" marR="0" lvl="0" indent="-182563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1. </a:t>
            </a:r>
            <a:r>
              <a:rPr kumimoji="0" lang="th-TH" sz="2400" b="1" i="0" u="sng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เพิ่มปัจจัยที่ใช้ในการพิจารณา</a:t>
            </a:r>
            <a:r>
              <a:rPr kumimoji="0" 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</a:t>
            </a:r>
            <a:r>
              <a:rPr kumimoji="0" lang="th-TH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เช่น การนำส่งงบการเงิน ความเห็นของ</a:t>
            </a:r>
            <a:br>
              <a:rPr kumimoji="0" lang="th-TH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</a:br>
            <a:r>
              <a:rPr kumimoji="0" lang="th-TH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ผู้ตรวจสอบบัญชี  เป็นต้น</a:t>
            </a:r>
          </a:p>
          <a:p>
            <a:pPr marL="180975" marR="0" lvl="0" indent="-180975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0"/>
              </a:spcAft>
              <a:buClr>
                <a:srgbClr val="005BAA"/>
              </a:buClr>
              <a:buSzPct val="80000"/>
              <a:buFont typeface="Arial" charset="0"/>
              <a:buNone/>
              <a:tabLst>
                <a:tab pos="180975" algn="l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2. </a:t>
            </a:r>
            <a:r>
              <a:rPr kumimoji="0" lang="th-TH" sz="2400" b="1" i="0" u="sng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ปรับช่วงคะแนน</a:t>
            </a:r>
            <a:r>
              <a:rPr kumimoji="0" lang="th-TH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</a:t>
            </a:r>
            <a:r>
              <a:rPr kumimoji="0" lang="th-TH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ของปัจจัยการไม่บันทึก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Current Portion</a:t>
            </a:r>
            <a:r>
              <a:rPr kumimoji="0" lang="th-TH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และบันทึกหนึ้สินไม่ครบตาม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NCB</a:t>
            </a:r>
            <a:r>
              <a:rPr kumimoji="0" lang="th-TH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ให้สอดคล้องกับความเสี่ยงมากขึ้น (จาก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-5</a:t>
            </a:r>
            <a:r>
              <a:rPr kumimoji="0" lang="th-TH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เป็น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-15 </a:t>
            </a:r>
            <a:r>
              <a:rPr kumimoji="0" lang="th-TH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คะแนน)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7F9396-B8A5-4726-AA83-16FD31D2BCA5}"/>
              </a:ext>
            </a:extLst>
          </p:cNvPr>
          <p:cNvSpPr txBox="1"/>
          <p:nvPr/>
        </p:nvSpPr>
        <p:spPr>
          <a:xfrm>
            <a:off x="5266455" y="2485677"/>
            <a:ext cx="144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คะแนน 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-15</a:t>
            </a: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372CC78-6E27-4C26-BF0C-8481B747ABDD}"/>
              </a:ext>
            </a:extLst>
          </p:cNvPr>
          <p:cNvCxnSpPr>
            <a:cxnSpLocks/>
            <a:stCxn id="19" idx="1"/>
            <a:endCxn id="22" idx="1"/>
          </p:cNvCxnSpPr>
          <p:nvPr/>
        </p:nvCxnSpPr>
        <p:spPr>
          <a:xfrm rot="10800000" flipH="1" flipV="1">
            <a:off x="3664742" y="1812886"/>
            <a:ext cx="297498" cy="4235178"/>
          </a:xfrm>
          <a:prstGeom prst="bentConnector3">
            <a:avLst>
              <a:gd name="adj1" fmla="val -138314"/>
            </a:avLst>
          </a:prstGeom>
          <a:noFill/>
          <a:ln w="28575" cap="flat" cmpd="sng" algn="ctr">
            <a:solidFill>
              <a:srgbClr val="024DA1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B70271D-CA2B-4574-BDAF-76E131615829}"/>
              </a:ext>
            </a:extLst>
          </p:cNvPr>
          <p:cNvSpPr txBox="1"/>
          <p:nvPr/>
        </p:nvSpPr>
        <p:spPr>
          <a:xfrm>
            <a:off x="2707169" y="2569216"/>
            <a:ext cx="1255071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th-TH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คะแนน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&lt; -15</a:t>
            </a:r>
            <a:r>
              <a:rPr kumimoji="0" lang="th-TH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741ED1-AEF6-410B-8D6A-5B997E503CC6}"/>
              </a:ext>
            </a:extLst>
          </p:cNvPr>
          <p:cNvSpPr txBox="1"/>
          <p:nvPr/>
        </p:nvSpPr>
        <p:spPr>
          <a:xfrm>
            <a:off x="6402071" y="4152264"/>
            <a:ext cx="5754689" cy="143500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182563" marR="0" lvl="0" indent="-182563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th-TH" sz="2400" b="1" i="0" u="sng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ปรับช่วงคะแนนของการ </a:t>
            </a:r>
            <a:r>
              <a:rPr kumimoji="0" 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Adjusted Factor</a:t>
            </a:r>
          </a:p>
          <a:p>
            <a:pPr marL="182563" marR="0" lvl="0" indent="-182563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th-TH" sz="24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เดิม</a:t>
            </a:r>
            <a:r>
              <a:rPr kumimoji="0" lang="th-TH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  </a:t>
            </a:r>
            <a:r>
              <a:rPr kumimoji="0" 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+</a:t>
            </a:r>
            <a:r>
              <a:rPr kumimoji="0" lang="th-TH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ไม่เกิน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10%</a:t>
            </a:r>
            <a:r>
              <a:rPr kumimoji="0" lang="th-TH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ของคะแนนที่ได้รับ</a:t>
            </a:r>
          </a:p>
          <a:p>
            <a:pPr marL="536575" marR="0" lvl="0" indent="-536575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th-TH" sz="2400" b="1" i="0" u="sng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ใหม่</a:t>
            </a:r>
            <a:r>
              <a:rPr kumimoji="0" lang="th-TH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	ไม่จำกัด โดยให้พิจารณาจากผลกระทบต่อ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Financial Ratio</a:t>
            </a:r>
            <a:r>
              <a:rPr kumimoji="0" lang="th-TH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แต่ละปัจจัย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4BAFC2-20D0-4C8C-9694-DFE0F612E9E5}"/>
              </a:ext>
            </a:extLst>
          </p:cNvPr>
          <p:cNvSpPr txBox="1"/>
          <p:nvPr/>
        </p:nvSpPr>
        <p:spPr>
          <a:xfrm>
            <a:off x="130796" y="5282313"/>
            <a:ext cx="2954359" cy="1338828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th-TH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โดยหากคะแนน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&lt; -15</a:t>
            </a:r>
            <a:r>
              <a:rPr kumimoji="0" lang="th-TH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คะแนน จะกำหนดให้คะแนนในส่วน</a:t>
            </a:r>
          </a:p>
          <a:p>
            <a:pPr marL="0" marR="0" lvl="0" indent="0" algn="ctr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th-TH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ของ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Financial </a:t>
            </a:r>
            <a:r>
              <a:rPr kumimoji="0" lang="th-TH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= 0 </a:t>
            </a:r>
            <a:r>
              <a:rPr kumimoji="0" lang="th-TH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   </a:t>
            </a:r>
          </a:p>
          <a:p>
            <a:pPr marL="0" marR="0" lvl="0" indent="0" algn="ctr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th-TH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(ไม่ได้คะแนน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Financial)</a:t>
            </a:r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4E434491-A8E0-4AA4-92AF-BC1A0632A3AE}"/>
              </a:ext>
            </a:extLst>
          </p:cNvPr>
          <p:cNvGraphicFramePr/>
          <p:nvPr/>
        </p:nvGraphicFramePr>
        <p:xfrm>
          <a:off x="-972501" y="1131633"/>
          <a:ext cx="5063490" cy="3336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764289B-BD05-486C-A11D-5CF6E653EA73}"/>
              </a:ext>
            </a:extLst>
          </p:cNvPr>
          <p:cNvSpPr/>
          <p:nvPr/>
        </p:nvSpPr>
        <p:spPr>
          <a:xfrm>
            <a:off x="1394460" y="1219200"/>
            <a:ext cx="1094815" cy="10908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Google Shape;244;p27">
            <a:extLst>
              <a:ext uri="{FF2B5EF4-FFF2-40B4-BE49-F238E27FC236}">
                <a16:creationId xmlns:a16="http://schemas.microsoft.com/office/drawing/2014/main" id="{717531FE-B501-42A0-89E1-D018483E930D}"/>
              </a:ext>
            </a:extLst>
          </p:cNvPr>
          <p:cNvSpPr txBox="1"/>
          <p:nvPr/>
        </p:nvSpPr>
        <p:spPr>
          <a:xfrm>
            <a:off x="410610" y="136867"/>
            <a:ext cx="11552790" cy="787365"/>
          </a:xfrm>
          <a:prstGeom prst="rect">
            <a:avLst/>
          </a:prstGeom>
          <a:solidFill>
            <a:srgbClr val="0061B4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795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tabLst/>
              <a:defRPr/>
            </a:pPr>
            <a:r>
              <a:rPr kumimoji="0" lang="th-TH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ea typeface="Tahoma"/>
                <a:cs typeface="TH SarabunPSK" panose="020B0500040200020003" pitchFamily="34" charset="-34"/>
                <a:sym typeface="Arial"/>
              </a:rPr>
              <a:t>การปรับปรุง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ea typeface="Tahoma"/>
                <a:cs typeface="TH SarabunPSK" panose="020B0500040200020003" pitchFamily="34" charset="-34"/>
                <a:sym typeface="Arial"/>
              </a:rPr>
              <a:t> Model </a:t>
            </a:r>
            <a:r>
              <a:rPr kumimoji="0" lang="th-TH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ea typeface="Tahoma"/>
                <a:cs typeface="TH SarabunPSK" panose="020B0500040200020003" pitchFamily="34" charset="-34"/>
                <a:sym typeface="Arial"/>
              </a:rPr>
              <a:t>ในส่วนของปัจจัยด้านงบการเงิน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ea typeface="Tahoma"/>
                <a:cs typeface="TH SarabunPSK" panose="020B0500040200020003" pitchFamily="34" charset="-34"/>
                <a:sym typeface="Arial"/>
              </a:rPr>
              <a:t>(Financial)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067C32-5A0D-4C62-81B9-7A9A40700FAF}"/>
              </a:ext>
            </a:extLst>
          </p:cNvPr>
          <p:cNvSpPr txBox="1"/>
          <p:nvPr/>
        </p:nvSpPr>
        <p:spPr>
          <a:xfrm>
            <a:off x="410610" y="593139"/>
            <a:ext cx="61388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(ได้รับอนุมัติจากที่ประชุมคณะจัดการ ครั้งที่ 4/2566 เมื่อวันที่ 15 กุมภาพันธ์ 2566)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73560F-B45E-44CA-B0C6-06B09100EC3C}"/>
              </a:ext>
            </a:extLst>
          </p:cNvPr>
          <p:cNvSpPr txBox="1"/>
          <p:nvPr/>
        </p:nvSpPr>
        <p:spPr>
          <a:xfrm>
            <a:off x="11849480" y="6449041"/>
            <a:ext cx="280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CD18DE-D2C1-4349-B5A7-9853153FF69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50368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C81AE39-F0BB-478B-872F-B8055E641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10" y="1039216"/>
            <a:ext cx="5635942" cy="461973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4407B09-BD81-489B-ABF5-398E6A73D783}"/>
              </a:ext>
            </a:extLst>
          </p:cNvPr>
          <p:cNvSpPr/>
          <p:nvPr/>
        </p:nvSpPr>
        <p:spPr>
          <a:xfrm>
            <a:off x="3218542" y="3275685"/>
            <a:ext cx="2749432" cy="26289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B15707D-5624-4D4A-B61F-79E8584397EB}"/>
              </a:ext>
            </a:extLst>
          </p:cNvPr>
          <p:cNvSpPr/>
          <p:nvPr/>
        </p:nvSpPr>
        <p:spPr>
          <a:xfrm>
            <a:off x="6096000" y="3032679"/>
            <a:ext cx="262890" cy="685800"/>
          </a:xfrm>
          <a:prstGeom prst="right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F2B457-D87A-44BD-BBE7-4F5E709372FB}"/>
              </a:ext>
            </a:extLst>
          </p:cNvPr>
          <p:cNvSpPr txBox="1"/>
          <p:nvPr/>
        </p:nvSpPr>
        <p:spPr>
          <a:xfrm>
            <a:off x="6551117" y="1876593"/>
            <a:ext cx="4411980" cy="618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ปรับคะแนนและเกณฑ์การพิจารณา ข้อ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1)</a:t>
            </a: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และ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2) </a:t>
            </a:r>
            <a:endParaRPr kumimoji="0" lang="th-TH" sz="20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กรณีสัดส่วน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&gt;25%</a:t>
            </a: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CDB3D3-9B9C-438D-A92D-F73C1CFD9E60}"/>
              </a:ext>
            </a:extLst>
          </p:cNvPr>
          <p:cNvSpPr/>
          <p:nvPr/>
        </p:nvSpPr>
        <p:spPr>
          <a:xfrm>
            <a:off x="6549472" y="1806227"/>
            <a:ext cx="4254340" cy="1849306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2E2F71-72C5-4BC6-A263-7D6FEDD1FBBC}"/>
              </a:ext>
            </a:extLst>
          </p:cNvPr>
          <p:cNvSpPr txBox="1"/>
          <p:nvPr/>
        </p:nvSpPr>
        <p:spPr>
          <a:xfrm>
            <a:off x="6634267" y="4184515"/>
            <a:ext cx="4411980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เพิ่ม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2</a:t>
            </a: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ปัจจัย ได้แก่</a:t>
            </a:r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2E09FDC1-6A10-4B37-BEB5-2915D5F1A8B4}"/>
              </a:ext>
            </a:extLst>
          </p:cNvPr>
          <p:cNvGraphicFramePr>
            <a:graphicFrameLocks noGrp="1"/>
          </p:cNvGraphicFramePr>
          <p:nvPr/>
        </p:nvGraphicFramePr>
        <p:xfrm>
          <a:off x="6409932" y="4434351"/>
          <a:ext cx="5264594" cy="1336040"/>
        </p:xfrm>
        <a:graphic>
          <a:graphicData uri="http://schemas.openxmlformats.org/drawingml/2006/table">
            <a:tbl>
              <a:tblPr firstRow="1" bandRow="1"/>
              <a:tblGrid>
                <a:gridCol w="4547937">
                  <a:extLst>
                    <a:ext uri="{9D8B030D-6E8A-4147-A177-3AD203B41FA5}">
                      <a16:colId xmlns:a16="http://schemas.microsoft.com/office/drawing/2014/main" val="650093334"/>
                    </a:ext>
                  </a:extLst>
                </a:gridCol>
                <a:gridCol w="716657">
                  <a:extLst>
                    <a:ext uri="{9D8B030D-6E8A-4147-A177-3AD203B41FA5}">
                      <a16:colId xmlns:a16="http://schemas.microsoft.com/office/drawing/2014/main" val="2559992427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ปัจจัย</a:t>
                      </a:r>
                      <a:endParaRPr lang="en-US" sz="16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คะแนน</a:t>
                      </a:r>
                      <a:endParaRPr lang="en-US" sz="16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346493"/>
                  </a:ext>
                </a:extLst>
              </a:tr>
              <a:tr h="456236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180975" indent="-180975" algn="l">
                        <a:lnSpc>
                          <a:spcPts val="16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3333FF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1. </a:t>
                      </a:r>
                      <a:r>
                        <a:rPr lang="th-TH" sz="1800" b="1" i="0" u="none" strike="noStrike" dirty="0">
                          <a:solidFill>
                            <a:srgbClr val="3333FF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กิจการนำส่งงบการเงินพร้อมกัน 2 ปีล่าสุด/</a:t>
                      </a:r>
                      <a:r>
                        <a:rPr lang="en-US" sz="1800" b="1" i="0" u="none" strike="noStrike" dirty="0">
                          <a:solidFill>
                            <a:srgbClr val="3333FF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th-TH" sz="1800" b="1" i="0" u="none" strike="noStrike" dirty="0">
                          <a:solidFill>
                            <a:srgbClr val="3333FF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ไม่นำส่งงบการเงินย้อนหลังติดต่อกัน 2 ปี</a:t>
                      </a:r>
                      <a:endParaRPr lang="en-US" sz="1800" b="1" dirty="0">
                        <a:solidFill>
                          <a:srgbClr val="3333FF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b="1" dirty="0">
                          <a:solidFill>
                            <a:srgbClr val="3333FF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855309"/>
                  </a:ext>
                </a:extLst>
              </a:tr>
              <a:tr h="22860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3333FF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2.</a:t>
                      </a:r>
                      <a:r>
                        <a:rPr lang="th-TH" sz="1800" b="1" dirty="0">
                          <a:solidFill>
                            <a:srgbClr val="3333FF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ความเห็นของผู้สอบบัญชี</a:t>
                      </a:r>
                      <a:r>
                        <a:rPr lang="en-US" sz="1800" b="1" dirty="0">
                          <a:solidFill>
                            <a:srgbClr val="3333FF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: </a:t>
                      </a:r>
                      <a:r>
                        <a:rPr lang="th-TH" sz="1800" b="1" dirty="0">
                          <a:solidFill>
                            <a:srgbClr val="3333FF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ผู้สอบบัญชีไม่แสดงความเห็นต่องบ หรือ ความเห็นแบบมีเงื่อนไข</a:t>
                      </a:r>
                      <a:endParaRPr lang="en-US" sz="1800" b="1" dirty="0">
                        <a:solidFill>
                          <a:srgbClr val="3333FF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3333FF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-5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endParaRPr lang="en-US" sz="1800" b="1" dirty="0">
                        <a:solidFill>
                          <a:srgbClr val="3333FF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31079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3083CBD-E034-45AC-8F81-57F4DB5ED017}"/>
              </a:ext>
            </a:extLst>
          </p:cNvPr>
          <p:cNvSpPr txBox="1"/>
          <p:nvPr/>
        </p:nvSpPr>
        <p:spPr>
          <a:xfrm>
            <a:off x="5761831" y="3880778"/>
            <a:ext cx="4411980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ยกเลิกปัจจัย “การตีราคาทรัพย์สินเกินจริง”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35B8115-811D-41E0-ADC0-587474475CC8}"/>
              </a:ext>
            </a:extLst>
          </p:cNvPr>
          <p:cNvSpPr/>
          <p:nvPr/>
        </p:nvSpPr>
        <p:spPr>
          <a:xfrm>
            <a:off x="6096000" y="3709170"/>
            <a:ext cx="262890" cy="685800"/>
          </a:xfrm>
          <a:prstGeom prst="rightArrow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4CD01A-DD61-4AE8-A2C7-77CDEB25C333}"/>
              </a:ext>
            </a:extLst>
          </p:cNvPr>
          <p:cNvSpPr txBox="1"/>
          <p:nvPr/>
        </p:nvSpPr>
        <p:spPr>
          <a:xfrm>
            <a:off x="914400" y="5897880"/>
            <a:ext cx="5002532" cy="646331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หากคะแนนรวม น้อยกว่า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-15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คะแนน แสดงว่างบการเงินไม่น่าเชื่อถือ </a:t>
            </a:r>
            <a:b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  <a:sym typeface="Wingdings" panose="05000000000000000000" pitchFamily="2" charset="2"/>
              </a:rPr>
              <a:t> Financial Rating = “N/A”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4FE939-BECD-4DAA-A576-33A4E2935C26}"/>
              </a:ext>
            </a:extLst>
          </p:cNvPr>
          <p:cNvSpPr txBox="1"/>
          <p:nvPr/>
        </p:nvSpPr>
        <p:spPr>
          <a:xfrm>
            <a:off x="6343730" y="5891627"/>
            <a:ext cx="5488702" cy="830997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th-TH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หากคะแนนรวม น้อยกว่า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-15</a:t>
            </a:r>
            <a:r>
              <a:rPr kumimoji="0" lang="th-TH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คะแนน 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แสดงว่างบการเงินไม่น่าเชื่อถือ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  <a:sym typeface="Wingdings" panose="05000000000000000000" pitchFamily="2" charset="2"/>
              </a:rPr>
              <a:t> </a:t>
            </a:r>
            <a:r>
              <a:rPr kumimoji="0" lang="th-TH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คะแนนในส่วนของ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Financial = 0 (</a:t>
            </a:r>
            <a:r>
              <a:rPr kumimoji="0" lang="th-TH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ไม่ได้คะแนน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Financial)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C4F78B-911A-4C2F-BEB3-31668F5071C9}"/>
              </a:ext>
            </a:extLst>
          </p:cNvPr>
          <p:cNvSpPr txBox="1"/>
          <p:nvPr/>
        </p:nvSpPr>
        <p:spPr>
          <a:xfrm>
            <a:off x="11849480" y="6449041"/>
            <a:ext cx="280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CD18DE-D2C1-4349-B5A7-9853153FF69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29" name="Action Button: Go Home 2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045578B2-20EE-4628-82A0-7EABD5027EFB}"/>
              </a:ext>
            </a:extLst>
          </p:cNvPr>
          <p:cNvSpPr/>
          <p:nvPr/>
        </p:nvSpPr>
        <p:spPr>
          <a:xfrm>
            <a:off x="11754929" y="6052629"/>
            <a:ext cx="411480" cy="336832"/>
          </a:xfrm>
          <a:prstGeom prst="actionButtonHome">
            <a:avLst/>
          </a:prstGeom>
          <a:noFill/>
          <a:ln w="25400" cap="flat" cmpd="sng" algn="ctr">
            <a:solidFill>
              <a:srgbClr val="024DA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rgbClr val="005BAA"/>
              </a:buClr>
              <a:buSzPct val="80000"/>
              <a:buFont typeface="Arial" charset="0"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31" name="Table 9">
            <a:extLst>
              <a:ext uri="{FF2B5EF4-FFF2-40B4-BE49-F238E27FC236}">
                <a16:creationId xmlns:a16="http://schemas.microsoft.com/office/drawing/2014/main" id="{C64BE841-5891-4AAE-90EA-97DEF0D42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106"/>
              </p:ext>
            </p:extLst>
          </p:nvPr>
        </p:nvGraphicFramePr>
        <p:xfrm>
          <a:off x="6662957" y="2464679"/>
          <a:ext cx="3980180" cy="1143000"/>
        </p:xfrm>
        <a:graphic>
          <a:graphicData uri="http://schemas.openxmlformats.org/drawingml/2006/table">
            <a:tbl>
              <a:tblPr firstRow="1" bandRow="1"/>
              <a:tblGrid>
                <a:gridCol w="2799240">
                  <a:extLst>
                    <a:ext uri="{9D8B030D-6E8A-4147-A177-3AD203B41FA5}">
                      <a16:colId xmlns:a16="http://schemas.microsoft.com/office/drawing/2014/main" val="650093334"/>
                    </a:ext>
                  </a:extLst>
                </a:gridCol>
                <a:gridCol w="1180940">
                  <a:extLst>
                    <a:ext uri="{9D8B030D-6E8A-4147-A177-3AD203B41FA5}">
                      <a16:colId xmlns:a16="http://schemas.microsoft.com/office/drawing/2014/main" val="2559992427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ขนาดความแตกต่างเมื่อเทียบกับ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Equity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คะแนน</a:t>
                      </a:r>
                      <a:endParaRPr lang="en-US" sz="16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346493"/>
                  </a:ext>
                </a:extLst>
              </a:tr>
              <a:tr h="18153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25% &lt; x  </a:t>
                      </a:r>
                      <a:r>
                        <a:rPr lang="en-US" sz="1600" b="1" u="sng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&lt;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50%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855309"/>
                  </a:ext>
                </a:extLst>
              </a:tr>
              <a:tr h="18153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50% &lt; x  </a:t>
                      </a:r>
                      <a:r>
                        <a:rPr lang="en-US" sz="1600" b="1" u="sng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&lt;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100%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2315469"/>
                  </a:ext>
                </a:extLst>
              </a:tr>
              <a:tr h="22860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X &gt; 100%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-15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310799"/>
                  </a:ext>
                </a:extLst>
              </a:tr>
            </a:tbl>
          </a:graphicData>
        </a:graphic>
      </p:graphicFrame>
      <p:sp>
        <p:nvSpPr>
          <p:cNvPr id="32" name="Google Shape;244;p27">
            <a:extLst>
              <a:ext uri="{FF2B5EF4-FFF2-40B4-BE49-F238E27FC236}">
                <a16:creationId xmlns:a16="http://schemas.microsoft.com/office/drawing/2014/main" id="{6707D82E-2FB2-45B9-8CE2-2CE1CDC214CE}"/>
              </a:ext>
            </a:extLst>
          </p:cNvPr>
          <p:cNvSpPr txBox="1"/>
          <p:nvPr/>
        </p:nvSpPr>
        <p:spPr>
          <a:xfrm>
            <a:off x="410610" y="136867"/>
            <a:ext cx="11552790" cy="787365"/>
          </a:xfrm>
          <a:prstGeom prst="rect">
            <a:avLst/>
          </a:prstGeom>
          <a:solidFill>
            <a:srgbClr val="0061B4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tabLst/>
              <a:defRPr/>
            </a:pPr>
            <a:r>
              <a:rPr kumimoji="0" lang="th-TH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ea typeface="Tahoma"/>
                <a:cs typeface="TH SarabunPSK" panose="020B0500040200020003" pitchFamily="34" charset="-34"/>
                <a:sym typeface="Arial"/>
              </a:rPr>
              <a:t>การพิจารณาความน่าเชื่อถือของงบการเงิน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9D4FEF-82EB-4894-A359-DA61C2CA2A39}"/>
              </a:ext>
            </a:extLst>
          </p:cNvPr>
          <p:cNvSpPr txBox="1"/>
          <p:nvPr/>
        </p:nvSpPr>
        <p:spPr>
          <a:xfrm>
            <a:off x="410610" y="593139"/>
            <a:ext cx="61388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(ได้รับอนุมัติจากที่ประชุมคณะจัดการ ครั้งที่ 4/2566 เมื่อวันที่ 15 กุมภาพันธ์ 2566)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960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10D19C-E43B-4E11-A447-1311D21F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7EEB-87E5-4FEA-8BC8-75C78A299D85}" type="slidenum">
              <a:rPr lang="th-TH" smtClean="0"/>
              <a:pPr/>
              <a:t>22</a:t>
            </a:fld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C5F670-75C0-47F2-B707-AE26CF0FDAAE}"/>
              </a:ext>
            </a:extLst>
          </p:cNvPr>
          <p:cNvSpPr/>
          <p:nvPr/>
        </p:nvSpPr>
        <p:spPr>
          <a:xfrm>
            <a:off x="160847" y="19543"/>
            <a:ext cx="11883955" cy="646331"/>
          </a:xfrm>
          <a:prstGeom prst="rect">
            <a:avLst/>
          </a:prstGeom>
          <a:solidFill>
            <a:srgbClr val="0061B4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ระดับ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Composite Rating ; Normal </a:t>
            </a:r>
            <a:r>
              <a:rPr kumimoji="0" lang="th-TH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และ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Project Finance</a:t>
            </a:r>
            <a:endParaRPr kumimoji="0" lang="th-TH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25" name="Rounded Rectangle 8">
            <a:extLst>
              <a:ext uri="{FF2B5EF4-FFF2-40B4-BE49-F238E27FC236}">
                <a16:creationId xmlns:a16="http://schemas.microsoft.com/office/drawing/2014/main" id="{F2214281-5CBA-4970-AEE6-C34C14055137}"/>
              </a:ext>
            </a:extLst>
          </p:cNvPr>
          <p:cNvSpPr/>
          <p:nvPr/>
        </p:nvSpPr>
        <p:spPr>
          <a:xfrm>
            <a:off x="428596" y="1412776"/>
            <a:ext cx="2571768" cy="1000132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Financial Rating &amp; Business Rating</a:t>
            </a:r>
          </a:p>
        </p:txBody>
      </p:sp>
      <p:sp>
        <p:nvSpPr>
          <p:cNvPr id="26" name="Rounded Rectangle 13">
            <a:extLst>
              <a:ext uri="{FF2B5EF4-FFF2-40B4-BE49-F238E27FC236}">
                <a16:creationId xmlns:a16="http://schemas.microsoft.com/office/drawing/2014/main" id="{EC191DC0-10C0-4B12-85B6-FFAF0910402B}"/>
              </a:ext>
            </a:extLst>
          </p:cNvPr>
          <p:cNvSpPr/>
          <p:nvPr/>
        </p:nvSpPr>
        <p:spPr>
          <a:xfrm>
            <a:off x="4214810" y="1412776"/>
            <a:ext cx="1268606" cy="1000132"/>
          </a:xfrm>
          <a:prstGeom prst="roundRect">
            <a:avLst/>
          </a:prstGeom>
          <a:solidFill>
            <a:srgbClr val="FF99CC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Industry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Rating</a:t>
            </a:r>
          </a:p>
        </p:txBody>
      </p: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AB89956A-169B-4D9D-9870-BAFE25721353}"/>
              </a:ext>
            </a:extLst>
          </p:cNvPr>
          <p:cNvSpPr/>
          <p:nvPr/>
        </p:nvSpPr>
        <p:spPr>
          <a:xfrm>
            <a:off x="4240339" y="2945215"/>
            <a:ext cx="1243077" cy="627801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FF33C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A</a:t>
            </a:r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CB0E497E-2171-4C56-92E9-EDC3AFE583E4}"/>
              </a:ext>
            </a:extLst>
          </p:cNvPr>
          <p:cNvSpPr/>
          <p:nvPr/>
        </p:nvSpPr>
        <p:spPr>
          <a:xfrm>
            <a:off x="4240339" y="3861048"/>
            <a:ext cx="1243077" cy="627801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FF33C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B</a:t>
            </a:r>
          </a:p>
        </p:txBody>
      </p:sp>
      <p:sp>
        <p:nvSpPr>
          <p:cNvPr id="29" name="Rounded Rectangle 22">
            <a:extLst>
              <a:ext uri="{FF2B5EF4-FFF2-40B4-BE49-F238E27FC236}">
                <a16:creationId xmlns:a16="http://schemas.microsoft.com/office/drawing/2014/main" id="{8F8A1FB1-4259-47D6-AEDC-D84E74A56114}"/>
              </a:ext>
            </a:extLst>
          </p:cNvPr>
          <p:cNvSpPr/>
          <p:nvPr/>
        </p:nvSpPr>
        <p:spPr>
          <a:xfrm>
            <a:off x="4240339" y="4810144"/>
            <a:ext cx="1243077" cy="627801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FF33C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C</a:t>
            </a:r>
          </a:p>
        </p:txBody>
      </p: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8C068406-FE6A-4C81-8976-BF24018F4B09}"/>
              </a:ext>
            </a:extLst>
          </p:cNvPr>
          <p:cNvSpPr/>
          <p:nvPr/>
        </p:nvSpPr>
        <p:spPr>
          <a:xfrm>
            <a:off x="4240339" y="5767038"/>
            <a:ext cx="1243077" cy="627801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FF33C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D</a:t>
            </a:r>
          </a:p>
        </p:txBody>
      </p:sp>
      <p:sp>
        <p:nvSpPr>
          <p:cNvPr id="31" name="Rounded Rectangle 24">
            <a:extLst>
              <a:ext uri="{FF2B5EF4-FFF2-40B4-BE49-F238E27FC236}">
                <a16:creationId xmlns:a16="http://schemas.microsoft.com/office/drawing/2014/main" id="{6E7C3587-DDD4-44DD-B02E-ABE9363D5B4A}"/>
              </a:ext>
            </a:extLst>
          </p:cNvPr>
          <p:cNvSpPr/>
          <p:nvPr/>
        </p:nvSpPr>
        <p:spPr>
          <a:xfrm>
            <a:off x="6429387" y="1412776"/>
            <a:ext cx="2428892" cy="1000132"/>
          </a:xfrm>
          <a:prstGeom prst="roundRect">
            <a:avLst/>
          </a:prstGeom>
          <a:solidFill>
            <a:srgbClr val="F79646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Composite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Rating</a:t>
            </a:r>
          </a:p>
        </p:txBody>
      </p:sp>
      <p:sp>
        <p:nvSpPr>
          <p:cNvPr id="32" name="Rounded Rectangle 25">
            <a:extLst>
              <a:ext uri="{FF2B5EF4-FFF2-40B4-BE49-F238E27FC236}">
                <a16:creationId xmlns:a16="http://schemas.microsoft.com/office/drawing/2014/main" id="{9E7A3466-7CC9-4689-B301-7B088B04FC60}"/>
              </a:ext>
            </a:extLst>
          </p:cNvPr>
          <p:cNvSpPr/>
          <p:nvPr/>
        </p:nvSpPr>
        <p:spPr>
          <a:xfrm>
            <a:off x="6500825" y="2945215"/>
            <a:ext cx="2357455" cy="627801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32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ปรับเพิ่ม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1</a:t>
            </a:r>
            <a:r>
              <a:rPr kumimoji="0" lang="th-TH" sz="32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 ระดับ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TH SarabunPSK" pitchFamily="34" charset="-34"/>
              <a:ea typeface="+mn-ea"/>
              <a:cs typeface="TH SarabunPSK" pitchFamily="34" charset="-34"/>
            </a:endParaRPr>
          </a:p>
        </p:txBody>
      </p:sp>
      <p:sp>
        <p:nvSpPr>
          <p:cNvPr id="33" name="Rounded Rectangle 26">
            <a:extLst>
              <a:ext uri="{FF2B5EF4-FFF2-40B4-BE49-F238E27FC236}">
                <a16:creationId xmlns:a16="http://schemas.microsoft.com/office/drawing/2014/main" id="{C006A400-1771-4DB9-ADD0-11B2C3F78F77}"/>
              </a:ext>
            </a:extLst>
          </p:cNvPr>
          <p:cNvSpPr/>
          <p:nvPr/>
        </p:nvSpPr>
        <p:spPr>
          <a:xfrm>
            <a:off x="6500825" y="3896555"/>
            <a:ext cx="2357455" cy="627801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32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คงที่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TH SarabunPSK" pitchFamily="34" charset="-34"/>
              <a:ea typeface="+mn-ea"/>
              <a:cs typeface="TH SarabunPSK" pitchFamily="34" charset="-34"/>
            </a:endParaRPr>
          </a:p>
        </p:txBody>
      </p:sp>
      <p:sp>
        <p:nvSpPr>
          <p:cNvPr id="34" name="Rounded Rectangle 27">
            <a:extLst>
              <a:ext uri="{FF2B5EF4-FFF2-40B4-BE49-F238E27FC236}">
                <a16:creationId xmlns:a16="http://schemas.microsoft.com/office/drawing/2014/main" id="{25812EF1-0FE9-41B2-9C9F-E4DB7D866C3A}"/>
              </a:ext>
            </a:extLst>
          </p:cNvPr>
          <p:cNvSpPr/>
          <p:nvPr/>
        </p:nvSpPr>
        <p:spPr>
          <a:xfrm>
            <a:off x="6500825" y="4797152"/>
            <a:ext cx="2357455" cy="627801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32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ปรับลด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1</a:t>
            </a:r>
            <a:r>
              <a:rPr kumimoji="0" lang="th-TH" sz="32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 ระดับ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TH SarabunPSK" pitchFamily="34" charset="-34"/>
              <a:ea typeface="+mn-ea"/>
              <a:cs typeface="TH SarabunPSK" pitchFamily="34" charset="-34"/>
            </a:endParaRPr>
          </a:p>
        </p:txBody>
      </p:sp>
      <p:sp>
        <p:nvSpPr>
          <p:cNvPr id="35" name="Rounded Rectangle 28">
            <a:extLst>
              <a:ext uri="{FF2B5EF4-FFF2-40B4-BE49-F238E27FC236}">
                <a16:creationId xmlns:a16="http://schemas.microsoft.com/office/drawing/2014/main" id="{ECA1E3F3-1566-4B90-BF60-5854575817D7}"/>
              </a:ext>
            </a:extLst>
          </p:cNvPr>
          <p:cNvSpPr/>
          <p:nvPr/>
        </p:nvSpPr>
        <p:spPr>
          <a:xfrm>
            <a:off x="6500825" y="5733256"/>
            <a:ext cx="2357455" cy="627801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32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ปรับลด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2</a:t>
            </a:r>
            <a:r>
              <a:rPr kumimoji="0" lang="th-TH" sz="32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 ระดับ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TH SarabunPSK" pitchFamily="34" charset="-34"/>
              <a:ea typeface="+mn-ea"/>
              <a:cs typeface="TH SarabunPSK" pitchFamily="34" charset="-34"/>
            </a:endParaRPr>
          </a:p>
        </p:txBody>
      </p:sp>
      <p:sp>
        <p:nvSpPr>
          <p:cNvPr id="36" name="Right Arrow 29">
            <a:extLst>
              <a:ext uri="{FF2B5EF4-FFF2-40B4-BE49-F238E27FC236}">
                <a16:creationId xmlns:a16="http://schemas.microsoft.com/office/drawing/2014/main" id="{4BBCAFA2-9EEF-498F-86C8-F01BC6A126A8}"/>
              </a:ext>
            </a:extLst>
          </p:cNvPr>
          <p:cNvSpPr/>
          <p:nvPr/>
        </p:nvSpPr>
        <p:spPr>
          <a:xfrm>
            <a:off x="5786446" y="3016653"/>
            <a:ext cx="428628" cy="428628"/>
          </a:xfrm>
          <a:prstGeom prst="rightArrow">
            <a:avLst/>
          </a:prstGeom>
          <a:solidFill>
            <a:srgbClr val="FF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 SarabunPSK" pitchFamily="34" charset="-34"/>
              <a:ea typeface="+mn-ea"/>
              <a:cs typeface="TH SarabunPSK" pitchFamily="34" charset="-34"/>
            </a:endParaRPr>
          </a:p>
        </p:txBody>
      </p:sp>
      <p:sp>
        <p:nvSpPr>
          <p:cNvPr id="37" name="Right Arrow 30">
            <a:extLst>
              <a:ext uri="{FF2B5EF4-FFF2-40B4-BE49-F238E27FC236}">
                <a16:creationId xmlns:a16="http://schemas.microsoft.com/office/drawing/2014/main" id="{3B513949-0F7D-4F19-ACEA-7DD8798DF996}"/>
              </a:ext>
            </a:extLst>
          </p:cNvPr>
          <p:cNvSpPr/>
          <p:nvPr/>
        </p:nvSpPr>
        <p:spPr>
          <a:xfrm>
            <a:off x="5786446" y="3967993"/>
            <a:ext cx="428628" cy="428628"/>
          </a:xfrm>
          <a:prstGeom prst="rightArrow">
            <a:avLst/>
          </a:prstGeom>
          <a:solidFill>
            <a:srgbClr val="FF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 SarabunPSK" pitchFamily="34" charset="-34"/>
              <a:ea typeface="+mn-ea"/>
              <a:cs typeface="TH SarabunPSK" pitchFamily="34" charset="-34"/>
            </a:endParaRPr>
          </a:p>
        </p:txBody>
      </p:sp>
      <p:sp>
        <p:nvSpPr>
          <p:cNvPr id="38" name="Right Arrow 31">
            <a:extLst>
              <a:ext uri="{FF2B5EF4-FFF2-40B4-BE49-F238E27FC236}">
                <a16:creationId xmlns:a16="http://schemas.microsoft.com/office/drawing/2014/main" id="{21406B71-4745-4409-AC8D-CE2586A47977}"/>
              </a:ext>
            </a:extLst>
          </p:cNvPr>
          <p:cNvSpPr/>
          <p:nvPr/>
        </p:nvSpPr>
        <p:spPr>
          <a:xfrm>
            <a:off x="5786446" y="4937863"/>
            <a:ext cx="428628" cy="428628"/>
          </a:xfrm>
          <a:prstGeom prst="rightArrow">
            <a:avLst/>
          </a:prstGeom>
          <a:solidFill>
            <a:srgbClr val="FF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 SarabunPSK" pitchFamily="34" charset="-34"/>
              <a:ea typeface="+mn-ea"/>
              <a:cs typeface="TH SarabunPSK" pitchFamily="34" charset="-34"/>
            </a:endParaRPr>
          </a:p>
        </p:txBody>
      </p:sp>
      <p:sp>
        <p:nvSpPr>
          <p:cNvPr id="39" name="Right Arrow 32">
            <a:extLst>
              <a:ext uri="{FF2B5EF4-FFF2-40B4-BE49-F238E27FC236}">
                <a16:creationId xmlns:a16="http://schemas.microsoft.com/office/drawing/2014/main" id="{F1D7B5AF-D4CF-41E9-99B8-30A5166F508A}"/>
              </a:ext>
            </a:extLst>
          </p:cNvPr>
          <p:cNvSpPr/>
          <p:nvPr/>
        </p:nvSpPr>
        <p:spPr>
          <a:xfrm>
            <a:off x="5786446" y="5846258"/>
            <a:ext cx="428628" cy="428628"/>
          </a:xfrm>
          <a:prstGeom prst="rightArrow">
            <a:avLst/>
          </a:prstGeom>
          <a:solidFill>
            <a:srgbClr val="FF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 SarabunPSK" pitchFamily="34" charset="-34"/>
              <a:ea typeface="+mn-ea"/>
              <a:cs typeface="TH SarabunPSK" pitchFamily="34" charset="-34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3E57D25-1B0C-4733-833B-CCEB84057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44434"/>
              </p:ext>
            </p:extLst>
          </p:nvPr>
        </p:nvGraphicFramePr>
        <p:xfrm>
          <a:off x="428596" y="2527384"/>
          <a:ext cx="2559228" cy="4022671"/>
        </p:xfrm>
        <a:graphic>
          <a:graphicData uri="http://schemas.openxmlformats.org/drawingml/2006/table">
            <a:tbl>
              <a:tblPr firstRow="1" bandRow="1"/>
              <a:tblGrid>
                <a:gridCol w="838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647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400" b="1" dirty="0">
                          <a:latin typeface="TH SarabunPSK" pitchFamily="34" charset="-34"/>
                          <a:cs typeface="TH SarabunPSK" pitchFamily="34" charset="-34"/>
                        </a:rPr>
                        <a:t>Rating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th-TH" sz="2400" b="1" dirty="0">
                          <a:latin typeface="TH SarabunPSK" pitchFamily="34" charset="-34"/>
                          <a:cs typeface="TH SarabunPSK" pitchFamily="34" charset="-34"/>
                        </a:rPr>
                        <a:t>คะแนน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03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400" b="1" dirty="0">
                          <a:latin typeface="TH SarabunPSK" pitchFamily="34" charset="-34"/>
                          <a:cs typeface="TH SarabunPSK" pitchFamily="34" charset="-34"/>
                        </a:rPr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H SarabunPSK" pitchFamily="34" charset="-34"/>
                          <a:cs typeface="TH SarabunPSK" pitchFamily="34" charset="-34"/>
                        </a:rPr>
                        <a:t>≥</a:t>
                      </a:r>
                      <a:r>
                        <a:rPr lang="en-US" sz="2400" b="1" baseline="0" dirty="0">
                          <a:latin typeface="TH SarabunPSK" pitchFamily="34" charset="-34"/>
                          <a:cs typeface="TH SarabunPSK" pitchFamily="34" charset="-34"/>
                        </a:rPr>
                        <a:t> 170 </a:t>
                      </a:r>
                      <a:r>
                        <a:rPr lang="th-TH" sz="2400" b="1" baseline="0" dirty="0">
                          <a:latin typeface="TH SarabunPSK" pitchFamily="34" charset="-34"/>
                          <a:cs typeface="TH SarabunPSK" pitchFamily="34" charset="-34"/>
                        </a:rPr>
                        <a:t>คะแนน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503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400" b="1" dirty="0">
                          <a:latin typeface="TH SarabunPSK" pitchFamily="34" charset="-34"/>
                          <a:cs typeface="TH SarabunPSK" pitchFamily="34" charset="-34"/>
                        </a:rPr>
                        <a:t>B1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400" b="1" dirty="0">
                          <a:latin typeface="TH SarabunPSK" pitchFamily="34" charset="-34"/>
                          <a:cs typeface="TH SarabunPSK" pitchFamily="34" charset="-34"/>
                        </a:rPr>
                        <a:t>155 </a:t>
                      </a:r>
                      <a:r>
                        <a:rPr lang="en-US" sz="2000" b="1" dirty="0">
                          <a:latin typeface="TH SarabunPSK" pitchFamily="34" charset="-34"/>
                          <a:cs typeface="TH SarabunPSK" pitchFamily="34" charset="-34"/>
                        </a:rPr>
                        <a:t>≤</a:t>
                      </a:r>
                      <a:r>
                        <a:rPr lang="en-US" sz="2400" b="1" dirty="0">
                          <a:latin typeface="TH SarabunPSK" pitchFamily="34" charset="-34"/>
                          <a:cs typeface="TH SarabunPSK" pitchFamily="34" charset="-34"/>
                        </a:rPr>
                        <a:t> X </a:t>
                      </a:r>
                      <a:r>
                        <a:rPr lang="en-US" sz="2000" b="1" dirty="0">
                          <a:latin typeface="TH SarabunPSK" pitchFamily="34" charset="-34"/>
                          <a:cs typeface="TH SarabunPSK" pitchFamily="34" charset="-34"/>
                        </a:rPr>
                        <a:t>&lt;</a:t>
                      </a:r>
                      <a:r>
                        <a:rPr lang="en-US" sz="2400" b="1" dirty="0">
                          <a:latin typeface="TH SarabunPSK" pitchFamily="34" charset="-34"/>
                          <a:cs typeface="TH SarabunPSK" pitchFamily="34" charset="-34"/>
                        </a:rPr>
                        <a:t> 170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503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400" b="1" dirty="0">
                          <a:latin typeface="TH SarabunPSK" pitchFamily="34" charset="-34"/>
                          <a:cs typeface="TH SarabunPSK" pitchFamily="34" charset="-34"/>
                        </a:rPr>
                        <a:t>B2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400" b="1" dirty="0">
                          <a:latin typeface="TH SarabunPSK" pitchFamily="34" charset="-34"/>
                          <a:cs typeface="TH SarabunPSK" pitchFamily="34" charset="-34"/>
                        </a:rPr>
                        <a:t>140 </a:t>
                      </a:r>
                      <a:r>
                        <a:rPr lang="en-US" sz="2000" b="1" dirty="0">
                          <a:latin typeface="TH SarabunPSK" pitchFamily="34" charset="-34"/>
                          <a:cs typeface="TH SarabunPSK" pitchFamily="34" charset="-34"/>
                        </a:rPr>
                        <a:t>≤</a:t>
                      </a:r>
                      <a:r>
                        <a:rPr lang="en-US" sz="2400" b="1" dirty="0">
                          <a:latin typeface="TH SarabunPSK" pitchFamily="34" charset="-34"/>
                          <a:cs typeface="TH SarabunPSK" pitchFamily="34" charset="-34"/>
                        </a:rPr>
                        <a:t> X </a:t>
                      </a:r>
                      <a:r>
                        <a:rPr lang="en-US" sz="2000" b="1" dirty="0">
                          <a:latin typeface="TH SarabunPSK" pitchFamily="34" charset="-34"/>
                          <a:cs typeface="TH SarabunPSK" pitchFamily="34" charset="-34"/>
                        </a:rPr>
                        <a:t>&lt;</a:t>
                      </a:r>
                      <a:r>
                        <a:rPr lang="en-US" sz="2400" b="1" dirty="0">
                          <a:latin typeface="TH SarabunPSK" pitchFamily="34" charset="-34"/>
                          <a:cs typeface="TH SarabunPSK" pitchFamily="34" charset="-34"/>
                        </a:rPr>
                        <a:t> 155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503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400" b="1" dirty="0">
                          <a:latin typeface="TH SarabunPSK" pitchFamily="34" charset="-34"/>
                          <a:cs typeface="TH SarabunPSK" pitchFamily="34" charset="-34"/>
                        </a:rPr>
                        <a:t>B3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400" b="1" dirty="0">
                          <a:latin typeface="TH SarabunPSK" pitchFamily="34" charset="-34"/>
                          <a:cs typeface="TH SarabunPSK" pitchFamily="34" charset="-34"/>
                        </a:rPr>
                        <a:t>120 </a:t>
                      </a:r>
                      <a:r>
                        <a:rPr lang="en-US" sz="2000" b="1" dirty="0">
                          <a:latin typeface="TH SarabunPSK" pitchFamily="34" charset="-34"/>
                          <a:cs typeface="TH SarabunPSK" pitchFamily="34" charset="-34"/>
                        </a:rPr>
                        <a:t>≤</a:t>
                      </a:r>
                      <a:r>
                        <a:rPr lang="en-US" sz="2400" b="1" dirty="0">
                          <a:latin typeface="TH SarabunPSK" pitchFamily="34" charset="-34"/>
                          <a:cs typeface="TH SarabunPSK" pitchFamily="34" charset="-34"/>
                        </a:rPr>
                        <a:t> X </a:t>
                      </a:r>
                      <a:r>
                        <a:rPr lang="en-US" sz="2000" b="1" dirty="0">
                          <a:latin typeface="TH SarabunPSK" pitchFamily="34" charset="-34"/>
                          <a:cs typeface="TH SarabunPSK" pitchFamily="34" charset="-34"/>
                        </a:rPr>
                        <a:t>&lt;</a:t>
                      </a:r>
                      <a:r>
                        <a:rPr lang="en-US" sz="2400" b="1" dirty="0">
                          <a:latin typeface="TH SarabunPSK" pitchFamily="34" charset="-34"/>
                          <a:cs typeface="TH SarabunPSK" pitchFamily="34" charset="-34"/>
                        </a:rPr>
                        <a:t> 140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503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400" b="1" dirty="0">
                          <a:latin typeface="TH SarabunPSK" pitchFamily="34" charset="-34"/>
                          <a:cs typeface="TH SarabunPSK" pitchFamily="34" charset="-34"/>
                        </a:rPr>
                        <a:t>B4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400" b="1" dirty="0">
                          <a:latin typeface="TH SarabunPSK" pitchFamily="34" charset="-34"/>
                          <a:cs typeface="TH SarabunPSK" pitchFamily="34" charset="-34"/>
                        </a:rPr>
                        <a:t>95 </a:t>
                      </a:r>
                      <a:r>
                        <a:rPr lang="en-US" sz="2000" b="1" dirty="0">
                          <a:latin typeface="TH SarabunPSK" pitchFamily="34" charset="-34"/>
                          <a:cs typeface="TH SarabunPSK" pitchFamily="34" charset="-34"/>
                        </a:rPr>
                        <a:t>≤</a:t>
                      </a:r>
                      <a:r>
                        <a:rPr lang="en-US" sz="2400" b="1" dirty="0">
                          <a:latin typeface="TH SarabunPSK" pitchFamily="34" charset="-34"/>
                          <a:cs typeface="TH SarabunPSK" pitchFamily="34" charset="-34"/>
                        </a:rPr>
                        <a:t> X </a:t>
                      </a:r>
                      <a:r>
                        <a:rPr lang="en-US" sz="2000" b="1" dirty="0">
                          <a:latin typeface="TH SarabunPSK" pitchFamily="34" charset="-34"/>
                          <a:cs typeface="TH SarabunPSK" pitchFamily="34" charset="-34"/>
                        </a:rPr>
                        <a:t>&lt;</a:t>
                      </a:r>
                      <a:r>
                        <a:rPr lang="en-US" sz="2400" b="1" dirty="0">
                          <a:latin typeface="TH SarabunPSK" pitchFamily="34" charset="-34"/>
                          <a:cs typeface="TH SarabunPSK" pitchFamily="34" charset="-34"/>
                        </a:rPr>
                        <a:t> 120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503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400" b="1" dirty="0">
                          <a:latin typeface="TH SarabunPSK" pitchFamily="34" charset="-34"/>
                          <a:cs typeface="TH SarabunPSK" pitchFamily="34" charset="-34"/>
                        </a:rPr>
                        <a:t>C1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400" b="1" dirty="0">
                          <a:latin typeface="TH SarabunPSK" pitchFamily="34" charset="-34"/>
                          <a:cs typeface="TH SarabunPSK" pitchFamily="34" charset="-34"/>
                        </a:rPr>
                        <a:t>80 </a:t>
                      </a:r>
                      <a:r>
                        <a:rPr lang="en-US" sz="2000" b="1" dirty="0">
                          <a:latin typeface="TH SarabunPSK" pitchFamily="34" charset="-34"/>
                          <a:cs typeface="TH SarabunPSK" pitchFamily="34" charset="-34"/>
                        </a:rPr>
                        <a:t>≤</a:t>
                      </a:r>
                      <a:r>
                        <a:rPr lang="en-US" sz="2400" b="1" dirty="0">
                          <a:latin typeface="TH SarabunPSK" pitchFamily="34" charset="-34"/>
                          <a:cs typeface="TH SarabunPSK" pitchFamily="34" charset="-34"/>
                        </a:rPr>
                        <a:t> X </a:t>
                      </a:r>
                      <a:r>
                        <a:rPr lang="en-US" sz="2000" b="1" dirty="0">
                          <a:latin typeface="TH SarabunPSK" pitchFamily="34" charset="-34"/>
                          <a:cs typeface="TH SarabunPSK" pitchFamily="34" charset="-34"/>
                        </a:rPr>
                        <a:t>&lt;</a:t>
                      </a:r>
                      <a:r>
                        <a:rPr lang="en-US" sz="2400" b="1" dirty="0">
                          <a:latin typeface="TH SarabunPSK" pitchFamily="34" charset="-34"/>
                          <a:cs typeface="TH SarabunPSK" pitchFamily="34" charset="-34"/>
                        </a:rPr>
                        <a:t> 95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503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400" b="1" dirty="0">
                          <a:latin typeface="TH SarabunPSK" pitchFamily="34" charset="-34"/>
                          <a:cs typeface="TH SarabunPSK" pitchFamily="34" charset="-34"/>
                        </a:rPr>
                        <a:t>C2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400" b="1" dirty="0">
                          <a:latin typeface="TH SarabunPSK" pitchFamily="34" charset="-34"/>
                          <a:cs typeface="TH SarabunPSK" pitchFamily="34" charset="-34"/>
                        </a:rPr>
                        <a:t>65 </a:t>
                      </a:r>
                      <a:r>
                        <a:rPr lang="en-US" sz="2000" b="1" dirty="0">
                          <a:latin typeface="TH SarabunPSK" pitchFamily="34" charset="-34"/>
                          <a:cs typeface="TH SarabunPSK" pitchFamily="34" charset="-34"/>
                        </a:rPr>
                        <a:t>≤</a:t>
                      </a:r>
                      <a:r>
                        <a:rPr lang="en-US" sz="2400" b="1" dirty="0">
                          <a:latin typeface="TH SarabunPSK" pitchFamily="34" charset="-34"/>
                          <a:cs typeface="TH SarabunPSK" pitchFamily="34" charset="-34"/>
                        </a:rPr>
                        <a:t> X </a:t>
                      </a:r>
                      <a:r>
                        <a:rPr lang="en-US" sz="2000" b="1" dirty="0">
                          <a:latin typeface="TH SarabunPSK" pitchFamily="34" charset="-34"/>
                          <a:cs typeface="TH SarabunPSK" pitchFamily="34" charset="-34"/>
                        </a:rPr>
                        <a:t>&lt;</a:t>
                      </a:r>
                      <a:r>
                        <a:rPr lang="en-US" sz="2400" b="1" dirty="0">
                          <a:latin typeface="TH SarabunPSK" pitchFamily="34" charset="-34"/>
                          <a:cs typeface="TH SarabunPSK" pitchFamily="34" charset="-34"/>
                        </a:rPr>
                        <a:t> 80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503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400" b="1" dirty="0">
                          <a:latin typeface="TH SarabunPSK" pitchFamily="34" charset="-34"/>
                          <a:cs typeface="TH SarabunPSK" pitchFamily="34" charset="-34"/>
                        </a:rPr>
                        <a:t>C3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000" b="1" dirty="0">
                          <a:latin typeface="TH SarabunPSK" pitchFamily="34" charset="-34"/>
                          <a:cs typeface="TH SarabunPSK" pitchFamily="34" charset="-34"/>
                        </a:rPr>
                        <a:t>&lt;</a:t>
                      </a:r>
                      <a:r>
                        <a:rPr lang="en-US" sz="2400" b="1" dirty="0">
                          <a:latin typeface="TH SarabunPSK" pitchFamily="34" charset="-34"/>
                          <a:cs typeface="TH SarabunPSK" pitchFamily="34" charset="-34"/>
                        </a:rPr>
                        <a:t> 65</a:t>
                      </a:r>
                      <a:r>
                        <a:rPr lang="th-TH" sz="2400" b="1" dirty="0">
                          <a:latin typeface="TH SarabunPSK" pitchFamily="34" charset="-34"/>
                          <a:cs typeface="TH SarabunPSK" pitchFamily="34" charset="-34"/>
                        </a:rPr>
                        <a:t> คะแนน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" name="Cross 40">
            <a:extLst>
              <a:ext uri="{FF2B5EF4-FFF2-40B4-BE49-F238E27FC236}">
                <a16:creationId xmlns:a16="http://schemas.microsoft.com/office/drawing/2014/main" id="{BE3983A5-356F-452C-8A31-D771405347AA}"/>
              </a:ext>
            </a:extLst>
          </p:cNvPr>
          <p:cNvSpPr/>
          <p:nvPr/>
        </p:nvSpPr>
        <p:spPr>
          <a:xfrm>
            <a:off x="3419872" y="3060731"/>
            <a:ext cx="504056" cy="428628"/>
          </a:xfrm>
          <a:prstGeom prst="plus">
            <a:avLst>
              <a:gd name="adj" fmla="val 31184"/>
            </a:avLst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 SarabunPSK" pitchFamily="34" charset="-34"/>
              <a:ea typeface="+mn-ea"/>
              <a:cs typeface="TH SarabunPSK" pitchFamily="34" charset="-34"/>
            </a:endParaRPr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EEEA2670-2DC9-4991-B0B8-8206A4AE058E}"/>
              </a:ext>
            </a:extLst>
          </p:cNvPr>
          <p:cNvSpPr/>
          <p:nvPr/>
        </p:nvSpPr>
        <p:spPr>
          <a:xfrm>
            <a:off x="3419872" y="3950027"/>
            <a:ext cx="504056" cy="428628"/>
          </a:xfrm>
          <a:prstGeom prst="plus">
            <a:avLst>
              <a:gd name="adj" fmla="val 31184"/>
            </a:avLst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 SarabunPSK" pitchFamily="34" charset="-34"/>
              <a:ea typeface="+mn-ea"/>
              <a:cs typeface="TH SarabunPSK" pitchFamily="34" charset="-34"/>
            </a:endParaRPr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B9DA174A-2C67-4FCC-9196-9789E86B184B}"/>
              </a:ext>
            </a:extLst>
          </p:cNvPr>
          <p:cNvSpPr/>
          <p:nvPr/>
        </p:nvSpPr>
        <p:spPr>
          <a:xfrm>
            <a:off x="3419872" y="4909054"/>
            <a:ext cx="504056" cy="428628"/>
          </a:xfrm>
          <a:prstGeom prst="plus">
            <a:avLst>
              <a:gd name="adj" fmla="val 31184"/>
            </a:avLst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 SarabunPSK" pitchFamily="34" charset="-34"/>
              <a:ea typeface="+mn-ea"/>
              <a:cs typeface="TH SarabunPSK" pitchFamily="34" charset="-34"/>
            </a:endParaRPr>
          </a:p>
        </p:txBody>
      </p:sp>
      <p:sp>
        <p:nvSpPr>
          <p:cNvPr id="44" name="Cross 43">
            <a:extLst>
              <a:ext uri="{FF2B5EF4-FFF2-40B4-BE49-F238E27FC236}">
                <a16:creationId xmlns:a16="http://schemas.microsoft.com/office/drawing/2014/main" id="{67BE0655-7B0F-4937-91B0-4877A032A5D7}"/>
              </a:ext>
            </a:extLst>
          </p:cNvPr>
          <p:cNvSpPr/>
          <p:nvPr/>
        </p:nvSpPr>
        <p:spPr>
          <a:xfrm>
            <a:off x="3419872" y="5862627"/>
            <a:ext cx="504056" cy="428628"/>
          </a:xfrm>
          <a:prstGeom prst="plus">
            <a:avLst>
              <a:gd name="adj" fmla="val 31184"/>
            </a:avLst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 SarabunPSK" pitchFamily="34" charset="-34"/>
              <a:ea typeface="+mn-ea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32543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10D19C-E43B-4E11-A447-1311D21F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7EEB-87E5-4FEA-8BC8-75C78A299D85}" type="slidenum">
              <a:rPr lang="th-TH" smtClean="0"/>
              <a:pPr/>
              <a:t>23</a:t>
            </a:fld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C5F670-75C0-47F2-B707-AE26CF0FDAAE}"/>
              </a:ext>
            </a:extLst>
          </p:cNvPr>
          <p:cNvSpPr/>
          <p:nvPr/>
        </p:nvSpPr>
        <p:spPr>
          <a:xfrm>
            <a:off x="160847" y="19543"/>
            <a:ext cx="11883955" cy="646331"/>
          </a:xfrm>
          <a:prstGeom prst="rect">
            <a:avLst/>
          </a:prstGeom>
          <a:solidFill>
            <a:srgbClr val="0061B4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ระดับ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Composite Rating ; Express</a:t>
            </a:r>
            <a:endParaRPr kumimoji="0" lang="th-TH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E0BE16BF-6EEA-47C1-9F39-452DABC3F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660568"/>
              </p:ext>
            </p:extLst>
          </p:nvPr>
        </p:nvGraphicFramePr>
        <p:xfrm>
          <a:off x="1236782" y="1823026"/>
          <a:ext cx="6181287" cy="400627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31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9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2733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Rating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373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th-TH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คะแนนเต็ม </a:t>
                      </a:r>
                      <a:r>
                        <a:rPr lang="en-US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100</a:t>
                      </a:r>
                      <a:r>
                        <a:rPr lang="th-TH" sz="2800" b="1" baseline="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คะแนน</a:t>
                      </a:r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923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85 &lt; 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923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85 ≤ X &lt; 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923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70≤ X &lt; 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923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60≤ X &lt;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923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50 ≤ X &lt;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923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</a:t>
                      </a:r>
                      <a:r>
                        <a:rPr lang="en-US" sz="2800" b="1" u="sng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&lt;</a:t>
                      </a:r>
                      <a:r>
                        <a:rPr lang="en-US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40</a:t>
                      </a:r>
                      <a:r>
                        <a:rPr lang="en-US" sz="2800" b="1" baseline="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78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E132CF-991A-400F-AD63-1079E8A1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7EEB-87E5-4FEA-8BC8-75C78A299D85}" type="slidenum">
              <a:rPr lang="th-TH" smtClean="0"/>
              <a:pPr/>
              <a:t>24</a:t>
            </a:fld>
            <a:endParaRPr lang="th-TH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C14907-6ED8-4BD1-A75A-2213BD7E3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264462"/>
              </p:ext>
            </p:extLst>
          </p:nvPr>
        </p:nvGraphicFramePr>
        <p:xfrm>
          <a:off x="1375234" y="1406684"/>
          <a:ext cx="8980346" cy="3048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32736">
                  <a:extLst>
                    <a:ext uri="{9D8B030D-6E8A-4147-A177-3AD203B41FA5}">
                      <a16:colId xmlns:a16="http://schemas.microsoft.com/office/drawing/2014/main" val="1464650412"/>
                    </a:ext>
                  </a:extLst>
                </a:gridCol>
                <a:gridCol w="1325485">
                  <a:extLst>
                    <a:ext uri="{9D8B030D-6E8A-4147-A177-3AD203B41FA5}">
                      <a16:colId xmlns:a16="http://schemas.microsoft.com/office/drawing/2014/main" val="2217181716"/>
                    </a:ext>
                  </a:extLst>
                </a:gridCol>
                <a:gridCol w="1873771">
                  <a:extLst>
                    <a:ext uri="{9D8B030D-6E8A-4147-A177-3AD203B41FA5}">
                      <a16:colId xmlns:a16="http://schemas.microsoft.com/office/drawing/2014/main" val="746797154"/>
                    </a:ext>
                  </a:extLst>
                </a:gridCol>
                <a:gridCol w="1279638">
                  <a:extLst>
                    <a:ext uri="{9D8B030D-6E8A-4147-A177-3AD203B41FA5}">
                      <a16:colId xmlns:a16="http://schemas.microsoft.com/office/drawing/2014/main" val="1608044913"/>
                    </a:ext>
                  </a:extLst>
                </a:gridCol>
                <a:gridCol w="1277182">
                  <a:extLst>
                    <a:ext uri="{9D8B030D-6E8A-4147-A177-3AD203B41FA5}">
                      <a16:colId xmlns:a16="http://schemas.microsoft.com/office/drawing/2014/main" val="606041842"/>
                    </a:ext>
                  </a:extLst>
                </a:gridCol>
                <a:gridCol w="1791534">
                  <a:extLst>
                    <a:ext uri="{9D8B030D-6E8A-4147-A177-3AD203B41FA5}">
                      <a16:colId xmlns:a16="http://schemas.microsoft.com/office/drawing/2014/main" val="31812391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th-TH" sz="20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ระดับ</a:t>
                      </a:r>
                      <a:endParaRPr lang="en-US" sz="2000" b="1" dirty="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en-US" sz="20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Credit Rating</a:t>
                      </a:r>
                      <a:endParaRPr lang="en-US" sz="2000" b="1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en-US" sz="20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Corporate</a:t>
                      </a:r>
                      <a:endParaRPr lang="en-US" sz="2000" b="1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en-US" sz="20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SMEs</a:t>
                      </a:r>
                      <a:endParaRPr lang="en-US" sz="2000" b="1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en-US" sz="20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Retail SMEs</a:t>
                      </a:r>
                      <a:endParaRPr lang="en-US" sz="2000" b="1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en-US" sz="20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Start-UP</a:t>
                      </a:r>
                      <a:endParaRPr lang="en-US" sz="2000" b="1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Project Finance</a:t>
                      </a:r>
                      <a:endParaRPr lang="en-US" sz="2000" b="1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5775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en-US" sz="2000" b="1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92 </a:t>
                      </a:r>
                      <a:r>
                        <a:rPr lang="en-US" sz="2000" b="1" u="sng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&lt;</a:t>
                      </a: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X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96.323 </a:t>
                      </a:r>
                      <a:r>
                        <a:rPr lang="en-US" sz="2000" b="1" u="sng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&lt;</a:t>
                      </a: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X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93 </a:t>
                      </a:r>
                      <a:r>
                        <a:rPr lang="en-US" sz="2000" b="1" u="sng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&lt;</a:t>
                      </a: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X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73 </a:t>
                      </a:r>
                      <a:r>
                        <a:rPr lang="en-US" sz="2000" b="1" u="sng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&lt;</a:t>
                      </a: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X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83 </a:t>
                      </a:r>
                      <a:r>
                        <a:rPr lang="en-US" sz="2000" b="1" u="sng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&lt;</a:t>
                      </a: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X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5900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en-US" sz="2000" b="1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B1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90 ≤ X &lt; 92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92.546 ≤ X &lt; 96.323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82 ≤ X &lt; 93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70 ≤ X &lt; 73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78 ≤ X &lt; 83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2274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en-US" sz="2000" b="1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B2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87 ≤ X &lt; 90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88.769 ≤ X &lt; 92.546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78 ≤ X &lt; 82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60 ≤ X &lt; 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70 ≤ X &lt; 78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9925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en-US" sz="2000" b="1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B3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84 ≤ X &lt; 87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84.991 ≤ X &lt; 88.769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70 ≤ X &lt; 78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50 ≤ X &lt; 60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65 ≤ X &lt; 70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3049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365125" algn="ctr"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en-US" sz="2000" b="1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B4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81 ≤ X &lt; 84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81.214 ≤ X &lt; 84.991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53 ≤ X &lt; 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42 ≤ X &lt; 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61 ≤ X &lt; 65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9416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en-US" sz="2000" b="1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C1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78 ≤ X &lt; 81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77.437 ≤ X &lt; 81.214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38 ≤ X &lt; 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30 ≤ X &lt; 42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58 ≤ X &lt; 61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3068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en-US" sz="2000" b="1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C2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72 ≤ X &lt; 78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73.660 ≤ X &lt; 77.437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28 ≤ X &lt; 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19 ≤ X &lt; 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52 ≤ X &lt; 58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9326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tabLst>
                          <a:tab pos="228600" algn="l"/>
                          <a:tab pos="270510" algn="l"/>
                        </a:tabLst>
                      </a:pPr>
                      <a:r>
                        <a:rPr lang="en-US" sz="2000" b="1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C3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&lt; 72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&lt; 73.660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&lt; 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&lt; 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70510" algn="l"/>
                        </a:tabLst>
                        <a:defRPr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&lt; 52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128788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256B445-C8E1-447C-A20A-46D6CF8F0D67}"/>
              </a:ext>
            </a:extLst>
          </p:cNvPr>
          <p:cNvSpPr/>
          <p:nvPr/>
        </p:nvSpPr>
        <p:spPr>
          <a:xfrm>
            <a:off x="160847" y="19543"/>
            <a:ext cx="11883955" cy="646331"/>
          </a:xfrm>
          <a:prstGeom prst="rect">
            <a:avLst/>
          </a:prstGeom>
          <a:solidFill>
            <a:srgbClr val="0061B4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ระดับ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Composite Rating ; </a:t>
            </a:r>
            <a:r>
              <a:rPr lang="th-TH" sz="36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แบบจำลองใหม่</a:t>
            </a:r>
            <a:endParaRPr kumimoji="0" lang="th-TH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4221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10D19C-E43B-4E11-A447-1311D21F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7EEB-87E5-4FEA-8BC8-75C78A299D85}" type="slidenum">
              <a:rPr lang="th-TH" smtClean="0"/>
              <a:pPr/>
              <a:t>25</a:t>
            </a:fld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C5F670-75C0-47F2-B707-AE26CF0FDAAE}"/>
              </a:ext>
            </a:extLst>
          </p:cNvPr>
          <p:cNvSpPr/>
          <p:nvPr/>
        </p:nvSpPr>
        <p:spPr>
          <a:xfrm>
            <a:off x="160847" y="19543"/>
            <a:ext cx="11883955" cy="646331"/>
          </a:xfrm>
          <a:prstGeom prst="rect">
            <a:avLst/>
          </a:prstGeom>
          <a:solidFill>
            <a:srgbClr val="0061B4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ระดับ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Composite Rating ; Express</a:t>
            </a:r>
            <a:endParaRPr kumimoji="0" lang="th-TH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389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8296" y="123065"/>
            <a:ext cx="103845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buClrTx/>
            </a:pPr>
            <a:r>
              <a:rPr lang="th-TH" sz="4800" b="1" kern="1200" dirty="0">
                <a:solidFill>
                  <a:prstClr val="white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การกระจายตัวของระดับ </a:t>
            </a:r>
            <a:r>
              <a:rPr lang="en-US" sz="4800" b="1" kern="1200" dirty="0">
                <a:solidFill>
                  <a:prstClr val="white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Credit Rating </a:t>
            </a:r>
            <a:r>
              <a:rPr lang="th-TH" sz="4800" b="1" kern="1200" dirty="0">
                <a:solidFill>
                  <a:prstClr val="white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ของแบบจำลองใหม่</a:t>
            </a: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" t="2710" r="1280" b="2710"/>
          <a:stretch>
            <a:fillRect/>
          </a:stretch>
        </p:blipFill>
        <p:spPr bwMode="auto">
          <a:xfrm>
            <a:off x="442662" y="1519063"/>
            <a:ext cx="11425269" cy="218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9403" y="1076280"/>
            <a:ext cx="336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Tx/>
            </a:pPr>
            <a:r>
              <a:rPr lang="th-TH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แบบจำลอง </a:t>
            </a:r>
            <a:r>
              <a:rPr lang="en-US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Corporate</a:t>
            </a:r>
            <a:endParaRPr lang="th-TH" sz="2400" b="1" kern="1200" dirty="0">
              <a:solidFill>
                <a:prstClr val="black"/>
              </a:solidFill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3819" y="1051402"/>
            <a:ext cx="336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Tx/>
            </a:pPr>
            <a:r>
              <a:rPr lang="th-TH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แบบจำลอง </a:t>
            </a:r>
            <a:r>
              <a:rPr lang="en-US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Small SMEs</a:t>
            </a:r>
            <a:endParaRPr lang="th-TH" sz="2400" b="1" kern="1200" dirty="0">
              <a:solidFill>
                <a:prstClr val="black"/>
              </a:solidFill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16214" y="1076280"/>
            <a:ext cx="336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Tx/>
            </a:pPr>
            <a:r>
              <a:rPr lang="th-TH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แบบจำลอง </a:t>
            </a:r>
            <a:r>
              <a:rPr lang="en-US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Retail SMEs</a:t>
            </a:r>
            <a:endParaRPr lang="th-TH" sz="2400" b="1" kern="1200" dirty="0">
              <a:solidFill>
                <a:prstClr val="black"/>
              </a:solidFill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8296" y="3813043"/>
            <a:ext cx="845600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80990" indent="-380990" defTabSz="1219170">
              <a:buClrTx/>
              <a:buFont typeface="Wingdings" panose="05000000000000000000" pitchFamily="2" charset="2"/>
              <a:buChar char="Ø"/>
            </a:pPr>
            <a:r>
              <a:rPr lang="th-TH" sz="2400" b="1" u="sng" kern="1200" dirty="0">
                <a:solidFill>
                  <a:srgbClr val="0033CC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แบบจำลอง </a:t>
            </a:r>
            <a:r>
              <a:rPr lang="en-US" sz="2400" b="1" u="sng" kern="1200" dirty="0">
                <a:solidFill>
                  <a:srgbClr val="0033CC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Corporate</a:t>
            </a:r>
            <a:r>
              <a:rPr lang="th-TH" sz="2400" b="1" u="sng" kern="1200" dirty="0">
                <a:solidFill>
                  <a:srgbClr val="0033CC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 และแบบจำลอง </a:t>
            </a:r>
            <a:r>
              <a:rPr lang="en-US" sz="2400" b="1" u="sng" kern="1200" dirty="0">
                <a:solidFill>
                  <a:srgbClr val="0033CC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Retail SMEs</a:t>
            </a:r>
            <a:r>
              <a:rPr lang="th-TH" sz="2400" b="1" u="sng" kern="1200" dirty="0">
                <a:solidFill>
                  <a:srgbClr val="0033CC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 </a:t>
            </a:r>
            <a:r>
              <a:rPr lang="th-TH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มีการกระจายตัว</a:t>
            </a:r>
            <a:r>
              <a:rPr lang="th-TH" sz="2400" b="1" u="sng" kern="1200" dirty="0">
                <a:solidFill>
                  <a:srgbClr val="0033CC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แบบปกติ </a:t>
            </a:r>
            <a:r>
              <a:rPr lang="en-US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(Normal Curve)</a:t>
            </a:r>
            <a:r>
              <a:rPr lang="th-TH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    โดยมีระดับ </a:t>
            </a:r>
            <a:r>
              <a:rPr lang="en-US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Credit Rating</a:t>
            </a:r>
            <a:r>
              <a:rPr lang="th-TH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 ใกล้เคียงกับแบบจำลองที่ใช้ในปัจจุบัน </a:t>
            </a:r>
          </a:p>
          <a:p>
            <a:pPr marL="380990" indent="-380990" defTabSz="1219170">
              <a:buClrTx/>
              <a:buFont typeface="Wingdings" panose="05000000000000000000" pitchFamily="2" charset="2"/>
              <a:buChar char="Ø"/>
            </a:pPr>
            <a:r>
              <a:rPr lang="th-TH" sz="2400" b="1" u="sng" kern="1200" dirty="0">
                <a:solidFill>
                  <a:srgbClr val="0033CC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แบบจำลอง </a:t>
            </a:r>
            <a:r>
              <a:rPr lang="en-US" sz="2400" b="1" u="sng" kern="1200" dirty="0">
                <a:solidFill>
                  <a:srgbClr val="0033CC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Small SMEs</a:t>
            </a:r>
            <a:r>
              <a:rPr lang="th-TH" sz="2400" b="1" u="sng" kern="1200" dirty="0">
                <a:solidFill>
                  <a:srgbClr val="0033CC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 </a:t>
            </a:r>
            <a:r>
              <a:rPr lang="th-TH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มีการกระจายตัว</a:t>
            </a:r>
            <a:r>
              <a:rPr lang="th-TH" sz="2400" b="1" u="sng" kern="1200" dirty="0">
                <a:solidFill>
                  <a:srgbClr val="F79646">
                    <a:lumMod val="75000"/>
                  </a:srgbClr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แบบเบ้ไปทางซ้าย และมีระดับ </a:t>
            </a:r>
            <a:r>
              <a:rPr lang="en-US" sz="2400" b="1" u="sng" kern="1200" dirty="0">
                <a:solidFill>
                  <a:srgbClr val="F79646">
                    <a:lumMod val="75000"/>
                  </a:srgbClr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Credit Rating</a:t>
            </a:r>
            <a:r>
              <a:rPr lang="th-TH" sz="2400" b="1" u="sng" kern="1200" dirty="0">
                <a:solidFill>
                  <a:srgbClr val="F79646">
                    <a:lumMod val="75000"/>
                  </a:srgbClr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 แตกต่างจากแบบจำลองที่ใช้ในปัจจุบันอย่างมีนัยสำคัญ</a:t>
            </a:r>
            <a:r>
              <a:rPr lang="th-TH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 โดยแบบจำลอง </a:t>
            </a:r>
            <a:r>
              <a:rPr lang="en-US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Small SMEs</a:t>
            </a:r>
            <a:r>
              <a:rPr lang="th-TH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 ใหม่ส่วนใหญ่มีกระจายตัวอยู่ในระดับ </a:t>
            </a:r>
            <a:r>
              <a:rPr lang="en-US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Credit Rating</a:t>
            </a:r>
            <a:r>
              <a:rPr lang="th-TH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 ระหว่าง </a:t>
            </a:r>
            <a:r>
              <a:rPr lang="en-US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B1-B3 </a:t>
            </a:r>
            <a:r>
              <a:rPr lang="th-TH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  ในขณะที่แบบจำลองที่ใช้ในปัจจุบัน ส่วนใหญ่จะกระจายตัวอยู่ในระดับ </a:t>
            </a:r>
            <a:r>
              <a:rPr lang="en-US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Credit Rating </a:t>
            </a:r>
            <a:r>
              <a:rPr lang="th-TH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ระหว่าง </a:t>
            </a:r>
            <a:r>
              <a:rPr lang="en-US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B4-C1</a:t>
            </a:r>
            <a:r>
              <a:rPr lang="th-TH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 </a:t>
            </a:r>
          </a:p>
          <a:p>
            <a:pPr marL="380990" indent="-380990" defTabSz="1219170">
              <a:buClrTx/>
              <a:buFont typeface="Wingdings" panose="05000000000000000000" pitchFamily="2" charset="2"/>
              <a:buChar char="Ø"/>
            </a:pPr>
            <a:r>
              <a:rPr lang="th-TH" sz="2400" b="1" u="sng" kern="1200" dirty="0">
                <a:solidFill>
                  <a:srgbClr val="0033CC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แบบจำลอง </a:t>
            </a:r>
            <a:r>
              <a:rPr lang="en-US" sz="2400" b="1" u="sng" kern="1200" dirty="0">
                <a:solidFill>
                  <a:srgbClr val="0033CC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Project Finance</a:t>
            </a:r>
            <a:r>
              <a:rPr lang="th-TH" sz="2400" b="1" u="sng" kern="1200" dirty="0">
                <a:solidFill>
                  <a:srgbClr val="0033CC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 </a:t>
            </a:r>
            <a:r>
              <a:rPr lang="th-TH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ลูกค้าทั้งหมดอยู่ในกลุ่ม </a:t>
            </a:r>
            <a:r>
              <a:rPr lang="en-US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Bankable </a:t>
            </a:r>
            <a:r>
              <a:rPr lang="th-TH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(</a:t>
            </a:r>
            <a:r>
              <a:rPr lang="en-US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A</a:t>
            </a:r>
            <a:r>
              <a:rPr lang="th-TH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-</a:t>
            </a:r>
            <a:r>
              <a:rPr lang="en-US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B4</a:t>
            </a:r>
            <a:r>
              <a:rPr lang="th-TH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) </a:t>
            </a:r>
            <a:endParaRPr lang="en-US" sz="2400" b="1" kern="1200" dirty="0">
              <a:solidFill>
                <a:prstClr val="black"/>
              </a:solidFill>
              <a:latin typeface="TH SarabunPSK" panose="020B0500040200020003" pitchFamily="34" charset="-34"/>
              <a:ea typeface="Times New Roman" panose="02020603050405020304" pitchFamily="18" charset="0"/>
              <a:cs typeface="TH SarabunPSK" panose="020B0500040200020003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39883" y="1568722"/>
            <a:ext cx="1152128" cy="1860279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Tx/>
            </a:pPr>
            <a:endParaRPr lang="th-TH" sz="3733" kern="1200">
              <a:solidFill>
                <a:prstClr val="white"/>
              </a:solidFill>
              <a:latin typeface="Calibri"/>
              <a:cs typeface="Cordia New" panose="020B0304020202020204" pitchFamily="34" charset="-34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8784300" y="5011628"/>
            <a:ext cx="480053" cy="28803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Tx/>
            </a:pPr>
            <a:endParaRPr lang="th-TH" sz="3733" kern="1200">
              <a:solidFill>
                <a:prstClr val="white"/>
              </a:solidFill>
              <a:latin typeface="Calibri"/>
              <a:cs typeface="Cordia New" panose="020B0304020202020204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64353" y="4149136"/>
            <a:ext cx="2789803" cy="1839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 defTabSz="1219170">
              <a:lnSpc>
                <a:spcPts val="2667"/>
              </a:lnSpc>
              <a:buClrTx/>
            </a:pPr>
            <a:r>
              <a:rPr lang="th-TH" sz="2667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หารือกับ </a:t>
            </a:r>
            <a:r>
              <a:rPr lang="en-US" sz="2667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EY</a:t>
            </a:r>
            <a:r>
              <a:rPr lang="th-TH" sz="2667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 </a:t>
            </a:r>
          </a:p>
          <a:p>
            <a:pPr algn="ctr" defTabSz="1219170">
              <a:lnSpc>
                <a:spcPts val="2667"/>
              </a:lnSpc>
              <a:buClrTx/>
            </a:pPr>
            <a:r>
              <a:rPr lang="th-TH" sz="2667" b="1" kern="1200" spc="13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แนะนำให้ปรับช่วงคะแนน </a:t>
            </a:r>
            <a:r>
              <a:rPr lang="en-US" sz="2667" b="1" kern="1200" spc="13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Small SMEs</a:t>
            </a:r>
            <a:r>
              <a:rPr lang="th-TH" sz="2667" b="1" kern="1200" spc="13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 ใหม่ เพื่อให้มีการกระจายตัวแบบ </a:t>
            </a:r>
            <a:r>
              <a:rPr lang="en-US" sz="2667" b="1" kern="1200" spc="13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Normal</a:t>
            </a:r>
            <a:endParaRPr lang="th-TH" sz="2667" b="1" kern="1200" dirty="0">
              <a:solidFill>
                <a:prstClr val="black"/>
              </a:solidFill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9210384" y="6398394"/>
            <a:ext cx="2844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th-T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Tx/>
            </a:pPr>
            <a:fld id="{D371B4F0-315B-4D4D-A89C-55BE7349867B}" type="slidenum">
              <a:rPr lang="th-TH" sz="1867">
                <a:solidFill>
                  <a:prstClr val="black">
                    <a:tint val="75000"/>
                  </a:prst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pPr defTabSz="1219170">
                <a:buClrTx/>
              </a:pPr>
              <a:t>26</a:t>
            </a:fld>
            <a:endParaRPr lang="th-TH" sz="1867" dirty="0">
              <a:solidFill>
                <a:prstClr val="black">
                  <a:tint val="75000"/>
                </a:prst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46261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8297" y="123065"/>
            <a:ext cx="94500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buClrTx/>
            </a:pPr>
            <a:r>
              <a:rPr lang="th-TH" sz="4800" b="1" kern="1200" dirty="0">
                <a:solidFill>
                  <a:prstClr val="white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การปรับช่วงคะแนนของแบบจำลอง </a:t>
            </a:r>
            <a:r>
              <a:rPr lang="en-US" sz="4800" b="1" kern="1200" dirty="0">
                <a:solidFill>
                  <a:prstClr val="white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Small SMEs</a:t>
            </a:r>
            <a:r>
              <a:rPr lang="th-TH" sz="4800" b="1" kern="1200" dirty="0">
                <a:solidFill>
                  <a:prstClr val="white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 ใหม่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9907" y="1057065"/>
            <a:ext cx="999217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Tx/>
            </a:pPr>
            <a:r>
              <a:rPr lang="th-TH" sz="2667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ตารางการปรับช่วงคะแนนของ </a:t>
            </a:r>
            <a:r>
              <a:rPr lang="en-US" sz="2667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Credit Rating</a:t>
            </a:r>
            <a:r>
              <a:rPr lang="th-TH" sz="2667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 ของแบบจำลอง </a:t>
            </a:r>
            <a:r>
              <a:rPr lang="en-US" sz="2667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Small SMEs</a:t>
            </a:r>
            <a:r>
              <a:rPr lang="th-TH" sz="2667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 ใหม่</a:t>
            </a:r>
            <a:endParaRPr lang="en-US" sz="2667" kern="1200" dirty="0">
              <a:solidFill>
                <a:prstClr val="black"/>
              </a:solidFill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99908" y="1508787"/>
          <a:ext cx="7950994" cy="28634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8789">
                  <a:extLst>
                    <a:ext uri="{9D8B030D-6E8A-4147-A177-3AD203B41FA5}">
                      <a16:colId xmlns:a16="http://schemas.microsoft.com/office/drawing/2014/main" val="569651139"/>
                    </a:ext>
                  </a:extLst>
                </a:gridCol>
                <a:gridCol w="1386677">
                  <a:extLst>
                    <a:ext uri="{9D8B030D-6E8A-4147-A177-3AD203B41FA5}">
                      <a16:colId xmlns:a16="http://schemas.microsoft.com/office/drawing/2014/main" val="1580665471"/>
                    </a:ext>
                  </a:extLst>
                </a:gridCol>
                <a:gridCol w="660684">
                  <a:extLst>
                    <a:ext uri="{9D8B030D-6E8A-4147-A177-3AD203B41FA5}">
                      <a16:colId xmlns:a16="http://schemas.microsoft.com/office/drawing/2014/main" val="3842346087"/>
                    </a:ext>
                  </a:extLst>
                </a:gridCol>
                <a:gridCol w="958373">
                  <a:extLst>
                    <a:ext uri="{9D8B030D-6E8A-4147-A177-3AD203B41FA5}">
                      <a16:colId xmlns:a16="http://schemas.microsoft.com/office/drawing/2014/main" val="2502516840"/>
                    </a:ext>
                  </a:extLst>
                </a:gridCol>
                <a:gridCol w="256679">
                  <a:extLst>
                    <a:ext uri="{9D8B030D-6E8A-4147-A177-3AD203B41FA5}">
                      <a16:colId xmlns:a16="http://schemas.microsoft.com/office/drawing/2014/main" val="1011222527"/>
                    </a:ext>
                  </a:extLst>
                </a:gridCol>
                <a:gridCol w="617399">
                  <a:extLst>
                    <a:ext uri="{9D8B030D-6E8A-4147-A177-3AD203B41FA5}">
                      <a16:colId xmlns:a16="http://schemas.microsoft.com/office/drawing/2014/main" val="1927609696"/>
                    </a:ext>
                  </a:extLst>
                </a:gridCol>
                <a:gridCol w="1584124">
                  <a:extLst>
                    <a:ext uri="{9D8B030D-6E8A-4147-A177-3AD203B41FA5}">
                      <a16:colId xmlns:a16="http://schemas.microsoft.com/office/drawing/2014/main" val="1496210503"/>
                    </a:ext>
                  </a:extLst>
                </a:gridCol>
                <a:gridCol w="730549">
                  <a:extLst>
                    <a:ext uri="{9D8B030D-6E8A-4147-A177-3AD203B41FA5}">
                      <a16:colId xmlns:a16="http://schemas.microsoft.com/office/drawing/2014/main" val="2988552823"/>
                    </a:ext>
                  </a:extLst>
                </a:gridCol>
                <a:gridCol w="1127720">
                  <a:extLst>
                    <a:ext uri="{9D8B030D-6E8A-4147-A177-3AD203B41FA5}">
                      <a16:colId xmlns:a16="http://schemas.microsoft.com/office/drawing/2014/main" val="379567693"/>
                    </a:ext>
                  </a:extLst>
                </a:gridCol>
              </a:tblGrid>
              <a:tr h="238760"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Rating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ช่วงคะแนนตาม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EY 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(ก่อนปรับ)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จำนวนเอกสาร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Rating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ช่วงคะแนนที่ปรับใหม่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th-TH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จำนวนเอกสาร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277295"/>
                  </a:ext>
                </a:extLst>
              </a:tr>
              <a:tr h="475827">
                <a:tc vMerge="1"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th-TH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ทั้งหมด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th-TH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ลูกหนี้ 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Default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th-TH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ทั้งหมด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th-TH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ลูกหนี้ 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Default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666407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&gt;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942</a:t>
                      </a:r>
                      <a:r>
                        <a:rPr lang="th-TH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12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&gt;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963</a:t>
                      </a:r>
                      <a:r>
                        <a:rPr lang="th-TH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23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839545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B1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886</a:t>
                      </a:r>
                      <a:r>
                        <a:rPr lang="th-TH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 to &lt;942</a:t>
                      </a:r>
                      <a:r>
                        <a:rPr lang="th-TH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216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B1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925</a:t>
                      </a:r>
                      <a:r>
                        <a:rPr lang="th-TH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46 to &lt; 963</a:t>
                      </a:r>
                      <a:r>
                        <a:rPr lang="th-TH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23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60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577629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830</a:t>
                      </a:r>
                      <a:r>
                        <a:rPr lang="th-TH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 to &lt; 886</a:t>
                      </a:r>
                      <a:r>
                        <a:rPr lang="th-TH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341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887</a:t>
                      </a:r>
                      <a:r>
                        <a:rPr lang="th-TH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69 to &lt; 925</a:t>
                      </a:r>
                      <a:r>
                        <a:rPr lang="th-TH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46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159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1782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B3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774</a:t>
                      </a:r>
                      <a:r>
                        <a:rPr lang="th-TH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 to &lt; 830</a:t>
                      </a:r>
                      <a:r>
                        <a:rPr lang="th-TH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105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17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B3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849</a:t>
                      </a:r>
                      <a:r>
                        <a:rPr lang="th-TH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91 to &lt; 887</a:t>
                      </a:r>
                      <a:r>
                        <a:rPr lang="th-TH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69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256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334451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B4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718</a:t>
                      </a:r>
                      <a:r>
                        <a:rPr lang="th-TH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 to &lt; 774</a:t>
                      </a:r>
                      <a:r>
                        <a:rPr lang="th-TH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13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B4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812</a:t>
                      </a:r>
                      <a:r>
                        <a:rPr lang="th-TH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14 to &lt; 849</a:t>
                      </a:r>
                      <a:r>
                        <a:rPr lang="th-TH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91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151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864323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C1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662</a:t>
                      </a:r>
                      <a:r>
                        <a:rPr lang="th-TH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 to &lt; 718</a:t>
                      </a:r>
                      <a:r>
                        <a:rPr lang="th-TH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C1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774</a:t>
                      </a:r>
                      <a:r>
                        <a:rPr lang="th-TH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37 to &lt; 812</a:t>
                      </a:r>
                      <a:r>
                        <a:rPr lang="th-TH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14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45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214918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606</a:t>
                      </a:r>
                      <a:r>
                        <a:rPr lang="th-TH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 to &lt; 662</a:t>
                      </a:r>
                      <a:r>
                        <a:rPr lang="th-TH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736</a:t>
                      </a:r>
                      <a:r>
                        <a:rPr lang="th-TH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60 to &lt; 774</a:t>
                      </a:r>
                      <a:r>
                        <a:rPr lang="th-TH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37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74784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C3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&lt; 606</a:t>
                      </a:r>
                      <a:r>
                        <a:rPr lang="th-TH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C3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&lt; 736</a:t>
                      </a:r>
                      <a:r>
                        <a:rPr lang="th-TH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60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682793"/>
                  </a:ext>
                </a:extLst>
              </a:tr>
              <a:tr h="238760"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th-TH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รวม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689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38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รวม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689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38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925993"/>
                  </a:ext>
                </a:extLst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4957064"/>
            <a:ext cx="7781985" cy="175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1371" y="4532064"/>
            <a:ext cx="384042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Tx/>
            </a:pPr>
            <a:r>
              <a:rPr lang="th-TH" sz="2133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แบบจำลอง </a:t>
            </a:r>
            <a:r>
              <a:rPr lang="en-US" sz="2133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Small SMEs</a:t>
            </a:r>
            <a:r>
              <a:rPr lang="th-TH" sz="2133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 ก่อนปรับช่วงคะแนน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02051" y="4532064"/>
            <a:ext cx="384042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Tx/>
            </a:pPr>
            <a:r>
              <a:rPr lang="th-TH" sz="2133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แบบจำลอง </a:t>
            </a:r>
            <a:r>
              <a:rPr lang="en-US" sz="2133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Small SMEs</a:t>
            </a:r>
            <a:r>
              <a:rPr lang="th-TH" sz="2133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 หลังปรับช่วงคะแนน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4529384" y="5049979"/>
            <a:ext cx="3677888" cy="1223231"/>
          </a:xfrm>
          <a:prstGeom prst="triangle">
            <a:avLst>
              <a:gd name="adj" fmla="val 47935"/>
            </a:avLst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Tx/>
            </a:pPr>
            <a:endParaRPr lang="th-TH" sz="3733" kern="1200">
              <a:solidFill>
                <a:prstClr val="white"/>
              </a:solidFill>
              <a:latin typeface="Calibri"/>
              <a:cs typeface="Cordia New" panose="020B0304020202020204" pitchFamily="34" charset="-34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11757" y="1507285"/>
            <a:ext cx="3301401" cy="40729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04792" marR="33866" indent="-304792" defTabSz="1219170">
              <a:buClrTx/>
              <a:buFont typeface="Wingdings" panose="05000000000000000000" pitchFamily="2" charset="2"/>
              <a:buChar char="Ø"/>
              <a:tabLst>
                <a:tab pos="-360671" algn="l"/>
              </a:tabLst>
            </a:pPr>
            <a:r>
              <a:rPr lang="th-TH" sz="2400" b="1" kern="1200" spc="13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การกระจายตัว</a:t>
            </a:r>
            <a:r>
              <a:rPr lang="th-TH" sz="2400" b="1" kern="1200" spc="13" dirty="0">
                <a:solidFill>
                  <a:srgbClr val="0033CC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แบบปกติ </a:t>
            </a:r>
            <a:endParaRPr lang="en-US" sz="2400" b="1" kern="1200" spc="13" dirty="0">
              <a:solidFill>
                <a:srgbClr val="0033CC"/>
              </a:solidFill>
              <a:latin typeface="TH SarabunPSK" panose="020B0500040200020003" pitchFamily="34" charset="-34"/>
              <a:ea typeface="Times New Roman" panose="02020603050405020304" pitchFamily="18" charset="0"/>
              <a:cs typeface="TH SarabunPSK" panose="020B0500040200020003" pitchFamily="34" charset="-34"/>
            </a:endParaRPr>
          </a:p>
          <a:p>
            <a:pPr marL="304792" marR="33866" indent="-304792" defTabSz="1219170">
              <a:buClrTx/>
              <a:buFont typeface="Wingdings" panose="05000000000000000000" pitchFamily="2" charset="2"/>
              <a:buChar char="Ø"/>
              <a:tabLst>
                <a:tab pos="-360671" algn="l"/>
              </a:tabLst>
            </a:pPr>
            <a:r>
              <a:rPr lang="th-TH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ระดับ </a:t>
            </a:r>
            <a:r>
              <a:rPr lang="en-US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Credit Rating</a:t>
            </a:r>
            <a:r>
              <a:rPr lang="th-TH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 ของลูกหนี้ </a:t>
            </a:r>
            <a:r>
              <a:rPr lang="en-US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NPLs</a:t>
            </a:r>
            <a:r>
              <a:rPr lang="th-TH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 </a:t>
            </a:r>
            <a:r>
              <a:rPr lang="th-TH" sz="2400" b="1" kern="1200" dirty="0">
                <a:solidFill>
                  <a:srgbClr val="0033CC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สะท้อนความเสี่ยงได้ดีขึ้น</a:t>
            </a:r>
          </a:p>
          <a:p>
            <a:pPr marL="304792" marR="33866" indent="-304792" defTabSz="1219170">
              <a:buClrTx/>
              <a:buFont typeface="Wingdings" panose="05000000000000000000" pitchFamily="2" charset="2"/>
              <a:buChar char="Ø"/>
              <a:tabLst>
                <a:tab pos="-360671" algn="l"/>
              </a:tabLst>
            </a:pPr>
            <a:r>
              <a:rPr lang="th-TH" sz="2400" b="1" kern="1200" spc="13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ผลการทดสอบทางสถิติของแบบจำลอง </a:t>
            </a:r>
            <a:r>
              <a:rPr lang="en-US" sz="2400" b="1" kern="1200" spc="13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Small SMEs </a:t>
            </a:r>
            <a:r>
              <a:rPr lang="th-TH" sz="2400" b="1" kern="1200" spc="13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หลังจากปรับช่วงคะแนนใหม่ พบว่า </a:t>
            </a:r>
            <a:r>
              <a:rPr lang="th-TH" sz="2400" b="1" u="sng" kern="1200" spc="13" dirty="0">
                <a:solidFill>
                  <a:srgbClr val="F79646">
                    <a:lumMod val="75000"/>
                  </a:srgbClr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ผ่านเกณฑ์ทางสถิติทุกตัวแปร</a:t>
            </a:r>
            <a:r>
              <a:rPr lang="th-TH" sz="2400" b="1" kern="1200" spc="13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 โดยสามารถแยกแยะลูกหนี้ดี </a:t>
            </a:r>
            <a:r>
              <a:rPr lang="en-US" sz="2400" b="1" kern="1200" spc="13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(Good)</a:t>
            </a:r>
            <a:r>
              <a:rPr lang="th-TH" sz="2400" b="1" kern="1200" spc="13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 และลูกหนี้ไม่ดี </a:t>
            </a:r>
            <a:r>
              <a:rPr lang="en-US" sz="2400" b="1" kern="1200" spc="13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(Bad)</a:t>
            </a:r>
            <a:r>
              <a:rPr lang="th-TH" sz="2400" b="1" kern="1200" spc="13" dirty="0">
                <a:solidFill>
                  <a:prstClr val="black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 ออกจากกันได้ดีมากขึ้น </a:t>
            </a:r>
            <a:endParaRPr lang="en-US" sz="2400" b="1" kern="1200" spc="13" dirty="0">
              <a:solidFill>
                <a:prstClr val="black"/>
              </a:solidFill>
              <a:latin typeface="TH SarabunPSK" panose="020B0500040200020003" pitchFamily="34" charset="-34"/>
              <a:ea typeface="Times New Roman" panose="02020603050405020304" pitchFamily="18" charset="0"/>
              <a:cs typeface="TH SarabunPSK" panose="020B0500040200020003" pitchFamily="34" charset="-34"/>
            </a:endParaRPr>
          </a:p>
          <a:p>
            <a:pPr marL="304792" marR="33866" indent="-304792" defTabSz="1219170">
              <a:buClrTx/>
              <a:buFont typeface="Wingdings" panose="05000000000000000000" pitchFamily="2" charset="2"/>
              <a:buChar char="Ø"/>
              <a:tabLst>
                <a:tab pos="-360671" algn="l"/>
              </a:tabLst>
            </a:pPr>
            <a:endParaRPr lang="en-US" sz="1867" b="1" kern="1200" dirty="0">
              <a:solidFill>
                <a:prstClr val="black"/>
              </a:solidFill>
              <a:latin typeface="TH SarabunPSK" panose="020B0500040200020003" pitchFamily="34" charset="-34"/>
              <a:ea typeface="Times New Roman" panose="02020603050405020304" pitchFamily="18" charset="0"/>
              <a:cs typeface="TH SarabunPSK" panose="020B0500040200020003" pitchFamily="34" charset="-34"/>
            </a:endParaRPr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9210384" y="6398394"/>
            <a:ext cx="2844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th-T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Tx/>
            </a:pPr>
            <a:fld id="{D371B4F0-315B-4D4D-A89C-55BE7349867B}" type="slidenum">
              <a:rPr lang="th-TH" sz="1867">
                <a:solidFill>
                  <a:prstClr val="black">
                    <a:tint val="75000"/>
                  </a:prst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pPr defTabSz="1219170">
                <a:buClrTx/>
              </a:pPr>
              <a:t>27</a:t>
            </a:fld>
            <a:endParaRPr lang="th-TH" sz="1867" dirty="0">
              <a:solidFill>
                <a:prstClr val="black">
                  <a:tint val="75000"/>
                </a:prst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38275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E77AE5-3363-443A-8575-E8CCECDA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7EEB-87E5-4FEA-8BC8-75C78A299D85}" type="slidenum">
              <a:rPr lang="th-TH" smtClean="0"/>
              <a:pPr/>
              <a:t>28</a:t>
            </a:fld>
            <a:endParaRPr lang="th-TH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7DC1769-FA98-495B-96EF-0D8B8A827632}"/>
              </a:ext>
            </a:extLst>
          </p:cNvPr>
          <p:cNvSpPr/>
          <p:nvPr/>
        </p:nvSpPr>
        <p:spPr>
          <a:xfrm>
            <a:off x="160847" y="19543"/>
            <a:ext cx="11883955" cy="646331"/>
          </a:xfrm>
          <a:prstGeom prst="rect">
            <a:avLst/>
          </a:prstGeom>
          <a:solidFill>
            <a:srgbClr val="0061B4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6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sz="36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การปรับปรุงปัจจัยที่ใช้ใน </a:t>
            </a:r>
            <a:r>
              <a:rPr lang="en-US" sz="36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Credit Rating Model</a:t>
            </a:r>
            <a:r>
              <a:rPr lang="th-TH" sz="36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kumimoji="0" lang="th-TH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AB699EC-ED86-46F5-990D-E0A9BBA2B9C0}"/>
              </a:ext>
            </a:extLst>
          </p:cNvPr>
          <p:cNvSpPr/>
          <p:nvPr/>
        </p:nvSpPr>
        <p:spPr>
          <a:xfrm>
            <a:off x="172284" y="665873"/>
            <a:ext cx="2184738" cy="1111207"/>
          </a:xfrm>
          <a:custGeom>
            <a:avLst/>
            <a:gdLst>
              <a:gd name="connsiteX0" fmla="*/ 0 w 2184738"/>
              <a:gd name="connsiteY0" fmla="*/ 112320 h 1123200"/>
              <a:gd name="connsiteX1" fmla="*/ 112320 w 2184738"/>
              <a:gd name="connsiteY1" fmla="*/ 0 h 1123200"/>
              <a:gd name="connsiteX2" fmla="*/ 2072418 w 2184738"/>
              <a:gd name="connsiteY2" fmla="*/ 0 h 1123200"/>
              <a:gd name="connsiteX3" fmla="*/ 2184738 w 2184738"/>
              <a:gd name="connsiteY3" fmla="*/ 112320 h 1123200"/>
              <a:gd name="connsiteX4" fmla="*/ 2184738 w 2184738"/>
              <a:gd name="connsiteY4" fmla="*/ 1010880 h 1123200"/>
              <a:gd name="connsiteX5" fmla="*/ 2072418 w 2184738"/>
              <a:gd name="connsiteY5" fmla="*/ 1123200 h 1123200"/>
              <a:gd name="connsiteX6" fmla="*/ 112320 w 2184738"/>
              <a:gd name="connsiteY6" fmla="*/ 1123200 h 1123200"/>
              <a:gd name="connsiteX7" fmla="*/ 0 w 2184738"/>
              <a:gd name="connsiteY7" fmla="*/ 1010880 h 1123200"/>
              <a:gd name="connsiteX8" fmla="*/ 0 w 2184738"/>
              <a:gd name="connsiteY8" fmla="*/ 112320 h 112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4738" h="1123200">
                <a:moveTo>
                  <a:pt x="0" y="112320"/>
                </a:moveTo>
                <a:cubicBezTo>
                  <a:pt x="0" y="50287"/>
                  <a:pt x="50287" y="0"/>
                  <a:pt x="112320" y="0"/>
                </a:cubicBezTo>
                <a:lnTo>
                  <a:pt x="2072418" y="0"/>
                </a:lnTo>
                <a:cubicBezTo>
                  <a:pt x="2134451" y="0"/>
                  <a:pt x="2184738" y="50287"/>
                  <a:pt x="2184738" y="112320"/>
                </a:cubicBezTo>
                <a:lnTo>
                  <a:pt x="2184738" y="1010880"/>
                </a:lnTo>
                <a:cubicBezTo>
                  <a:pt x="2184738" y="1072913"/>
                  <a:pt x="2134451" y="1123200"/>
                  <a:pt x="2072418" y="1123200"/>
                </a:cubicBezTo>
                <a:lnTo>
                  <a:pt x="112320" y="1123200"/>
                </a:lnTo>
                <a:cubicBezTo>
                  <a:pt x="50287" y="1123200"/>
                  <a:pt x="0" y="1072913"/>
                  <a:pt x="0" y="1010880"/>
                </a:cubicBezTo>
                <a:lnTo>
                  <a:pt x="0" y="1123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450600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th-TH" sz="3200" b="1" kern="1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ตัวแปรที่ใช้ในแบบจำลอง</a:t>
            </a:r>
            <a:endParaRPr lang="en-US" sz="3200" b="1" kern="1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29877010-D1A8-4F31-B0C9-0DD97DA25077}"/>
              </a:ext>
            </a:extLst>
          </p:cNvPr>
          <p:cNvSpPr/>
          <p:nvPr/>
        </p:nvSpPr>
        <p:spPr>
          <a:xfrm>
            <a:off x="2515789" y="673402"/>
            <a:ext cx="7174070" cy="804713"/>
          </a:xfrm>
          <a:custGeom>
            <a:avLst/>
            <a:gdLst>
              <a:gd name="connsiteX0" fmla="*/ 0 w 2184738"/>
              <a:gd name="connsiteY0" fmla="*/ 149760 h 1497600"/>
              <a:gd name="connsiteX1" fmla="*/ 149760 w 2184738"/>
              <a:gd name="connsiteY1" fmla="*/ 0 h 1497600"/>
              <a:gd name="connsiteX2" fmla="*/ 2034978 w 2184738"/>
              <a:gd name="connsiteY2" fmla="*/ 0 h 1497600"/>
              <a:gd name="connsiteX3" fmla="*/ 2184738 w 2184738"/>
              <a:gd name="connsiteY3" fmla="*/ 149760 h 1497600"/>
              <a:gd name="connsiteX4" fmla="*/ 2184738 w 2184738"/>
              <a:gd name="connsiteY4" fmla="*/ 1347840 h 1497600"/>
              <a:gd name="connsiteX5" fmla="*/ 2034978 w 2184738"/>
              <a:gd name="connsiteY5" fmla="*/ 1497600 h 1497600"/>
              <a:gd name="connsiteX6" fmla="*/ 149760 w 2184738"/>
              <a:gd name="connsiteY6" fmla="*/ 1497600 h 1497600"/>
              <a:gd name="connsiteX7" fmla="*/ 0 w 2184738"/>
              <a:gd name="connsiteY7" fmla="*/ 1347840 h 1497600"/>
              <a:gd name="connsiteX8" fmla="*/ 0 w 2184738"/>
              <a:gd name="connsiteY8" fmla="*/ 149760 h 149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4738" h="1497600">
                <a:moveTo>
                  <a:pt x="0" y="149760"/>
                </a:moveTo>
                <a:cubicBezTo>
                  <a:pt x="0" y="67050"/>
                  <a:pt x="67050" y="0"/>
                  <a:pt x="149760" y="0"/>
                </a:cubicBezTo>
                <a:lnTo>
                  <a:pt x="2034978" y="0"/>
                </a:lnTo>
                <a:cubicBezTo>
                  <a:pt x="2117688" y="0"/>
                  <a:pt x="2184738" y="67050"/>
                  <a:pt x="2184738" y="149760"/>
                </a:cubicBezTo>
                <a:lnTo>
                  <a:pt x="2184738" y="1347840"/>
                </a:lnTo>
                <a:cubicBezTo>
                  <a:pt x="2184738" y="1430550"/>
                  <a:pt x="2117688" y="1497600"/>
                  <a:pt x="2034978" y="1497600"/>
                </a:cubicBezTo>
                <a:lnTo>
                  <a:pt x="149760" y="1497600"/>
                </a:lnTo>
                <a:cubicBezTo>
                  <a:pt x="67050" y="1497600"/>
                  <a:pt x="0" y="1430550"/>
                  <a:pt x="0" y="1347840"/>
                </a:cubicBezTo>
                <a:lnTo>
                  <a:pt x="0" y="14976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6103" tIns="186103" rIns="186103" bIns="186103" numCol="1" spcCol="1270" anchor="t" anchorCtr="0">
            <a:noAutofit/>
          </a:bodyPr>
          <a:lstStyle/>
          <a:p>
            <a:pPr lvl="1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th-TH" sz="2400" b="1" dirty="0">
                <a:solidFill>
                  <a:srgbClr val="0000FF"/>
                </a:solidFill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ตัดตัวแปร</a:t>
            </a:r>
            <a:r>
              <a:rPr lang="th-TH" sz="18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ที่มีการประเมินความเสี่ยงคล้ายคลึงกัน และตัวแปรที่มีประสิทธิภาพในการคาดการณ์ต่ำออกจากแบบจำลอง </a:t>
            </a:r>
            <a:r>
              <a:rPr lang="th-TH" sz="2000" b="1" dirty="0">
                <a:solidFill>
                  <a:srgbClr val="0000FF"/>
                </a:solidFill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โดยไม่ส่งผลต่อประสิทธิภาพของแบบจำลอง</a:t>
            </a:r>
            <a:endParaRPr lang="en-US" sz="2000" b="1" kern="1200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C8671B3-C6BE-4F09-9551-D9D244D79B11}"/>
              </a:ext>
            </a:extLst>
          </p:cNvPr>
          <p:cNvSpPr/>
          <p:nvPr/>
        </p:nvSpPr>
        <p:spPr>
          <a:xfrm rot="5400000">
            <a:off x="613378" y="1782058"/>
            <a:ext cx="525615" cy="543936"/>
          </a:xfrm>
          <a:custGeom>
            <a:avLst/>
            <a:gdLst>
              <a:gd name="connsiteX0" fmla="*/ 0 w 702140"/>
              <a:gd name="connsiteY0" fmla="*/ 108787 h 543936"/>
              <a:gd name="connsiteX1" fmla="*/ 430172 w 702140"/>
              <a:gd name="connsiteY1" fmla="*/ 108787 h 543936"/>
              <a:gd name="connsiteX2" fmla="*/ 430172 w 702140"/>
              <a:gd name="connsiteY2" fmla="*/ 0 h 543936"/>
              <a:gd name="connsiteX3" fmla="*/ 702140 w 702140"/>
              <a:gd name="connsiteY3" fmla="*/ 271968 h 543936"/>
              <a:gd name="connsiteX4" fmla="*/ 430172 w 702140"/>
              <a:gd name="connsiteY4" fmla="*/ 543936 h 543936"/>
              <a:gd name="connsiteX5" fmla="*/ 430172 w 702140"/>
              <a:gd name="connsiteY5" fmla="*/ 435149 h 543936"/>
              <a:gd name="connsiteX6" fmla="*/ 0 w 702140"/>
              <a:gd name="connsiteY6" fmla="*/ 435149 h 543936"/>
              <a:gd name="connsiteX7" fmla="*/ 0 w 702140"/>
              <a:gd name="connsiteY7" fmla="*/ 108787 h 54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140" h="543936">
                <a:moveTo>
                  <a:pt x="0" y="108787"/>
                </a:moveTo>
                <a:lnTo>
                  <a:pt x="430172" y="108787"/>
                </a:lnTo>
                <a:lnTo>
                  <a:pt x="430172" y="0"/>
                </a:lnTo>
                <a:lnTo>
                  <a:pt x="702140" y="271968"/>
                </a:lnTo>
                <a:lnTo>
                  <a:pt x="430172" y="543936"/>
                </a:lnTo>
                <a:lnTo>
                  <a:pt x="430172" y="435149"/>
                </a:lnTo>
                <a:lnTo>
                  <a:pt x="0" y="435149"/>
                </a:lnTo>
                <a:lnTo>
                  <a:pt x="0" y="108787"/>
                </a:lnTo>
                <a:close/>
              </a:path>
            </a:pathLst>
          </a:custGeom>
        </p:spPr>
        <p:style>
          <a:lnRef idx="0">
            <a:schemeClr val="accent3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8787" rIns="163181" bIns="108787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000" b="1" kern="120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DD3089F6-E732-4F69-A77D-5A488F382680}"/>
              </a:ext>
            </a:extLst>
          </p:cNvPr>
          <p:cNvSpPr/>
          <p:nvPr/>
        </p:nvSpPr>
        <p:spPr>
          <a:xfrm>
            <a:off x="172284" y="2288652"/>
            <a:ext cx="2184738" cy="1123200"/>
          </a:xfrm>
          <a:custGeom>
            <a:avLst/>
            <a:gdLst>
              <a:gd name="connsiteX0" fmla="*/ 0 w 2184738"/>
              <a:gd name="connsiteY0" fmla="*/ 112320 h 1123200"/>
              <a:gd name="connsiteX1" fmla="*/ 112320 w 2184738"/>
              <a:gd name="connsiteY1" fmla="*/ 0 h 1123200"/>
              <a:gd name="connsiteX2" fmla="*/ 2072418 w 2184738"/>
              <a:gd name="connsiteY2" fmla="*/ 0 h 1123200"/>
              <a:gd name="connsiteX3" fmla="*/ 2184738 w 2184738"/>
              <a:gd name="connsiteY3" fmla="*/ 112320 h 1123200"/>
              <a:gd name="connsiteX4" fmla="*/ 2184738 w 2184738"/>
              <a:gd name="connsiteY4" fmla="*/ 1010880 h 1123200"/>
              <a:gd name="connsiteX5" fmla="*/ 2072418 w 2184738"/>
              <a:gd name="connsiteY5" fmla="*/ 1123200 h 1123200"/>
              <a:gd name="connsiteX6" fmla="*/ 112320 w 2184738"/>
              <a:gd name="connsiteY6" fmla="*/ 1123200 h 1123200"/>
              <a:gd name="connsiteX7" fmla="*/ 0 w 2184738"/>
              <a:gd name="connsiteY7" fmla="*/ 1010880 h 1123200"/>
              <a:gd name="connsiteX8" fmla="*/ 0 w 2184738"/>
              <a:gd name="connsiteY8" fmla="*/ 112320 h 112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4738" h="1123200">
                <a:moveTo>
                  <a:pt x="0" y="112320"/>
                </a:moveTo>
                <a:cubicBezTo>
                  <a:pt x="0" y="50287"/>
                  <a:pt x="50287" y="0"/>
                  <a:pt x="112320" y="0"/>
                </a:cubicBezTo>
                <a:lnTo>
                  <a:pt x="2072418" y="0"/>
                </a:lnTo>
                <a:cubicBezTo>
                  <a:pt x="2134451" y="0"/>
                  <a:pt x="2184738" y="50287"/>
                  <a:pt x="2184738" y="112320"/>
                </a:cubicBezTo>
                <a:lnTo>
                  <a:pt x="2184738" y="1010880"/>
                </a:lnTo>
                <a:cubicBezTo>
                  <a:pt x="2184738" y="1072913"/>
                  <a:pt x="2134451" y="1123200"/>
                  <a:pt x="2072418" y="1123200"/>
                </a:cubicBezTo>
                <a:lnTo>
                  <a:pt x="112320" y="1123200"/>
                </a:lnTo>
                <a:cubicBezTo>
                  <a:pt x="50287" y="1123200"/>
                  <a:pt x="0" y="1072913"/>
                  <a:pt x="0" y="1010880"/>
                </a:cubicBezTo>
                <a:lnTo>
                  <a:pt x="0" y="1123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450600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th-TH" sz="3200" b="1" kern="1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น้ำหนักแต่ละปัจจัย</a:t>
            </a:r>
            <a:endParaRPr lang="en-US" sz="3200" b="1" kern="1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6EDBFFA-1DC6-43DF-86E2-76386EC3959F}"/>
              </a:ext>
            </a:extLst>
          </p:cNvPr>
          <p:cNvSpPr/>
          <p:nvPr/>
        </p:nvSpPr>
        <p:spPr>
          <a:xfrm>
            <a:off x="2587878" y="2328576"/>
            <a:ext cx="1674276" cy="658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Financial</a:t>
            </a:r>
            <a:r>
              <a:rPr lang="th-TH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Rate (50%)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F03C937-9B63-4603-A7D5-92D8D88736A8}"/>
              </a:ext>
            </a:extLst>
          </p:cNvPr>
          <p:cNvSpPr/>
          <p:nvPr/>
        </p:nvSpPr>
        <p:spPr>
          <a:xfrm>
            <a:off x="2583472" y="3532738"/>
            <a:ext cx="1666352" cy="6588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Business Rate (50%)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AE948C4-006A-4736-B0FB-48A731DB6540}"/>
              </a:ext>
            </a:extLst>
          </p:cNvPr>
          <p:cNvSpPr/>
          <p:nvPr/>
        </p:nvSpPr>
        <p:spPr>
          <a:xfrm>
            <a:off x="4444525" y="2932958"/>
            <a:ext cx="1534000" cy="6588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Industry Rate </a:t>
            </a:r>
            <a:r>
              <a:rPr lang="en-US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1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Adjust -2 </a:t>
            </a:r>
            <a:r>
              <a:rPr lang="th-TH" sz="1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ถึง </a:t>
            </a:r>
            <a:r>
              <a:rPr lang="en-US" sz="1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+1)</a:t>
            </a:r>
            <a:endParaRPr lang="en-US" sz="24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FD6859E-8D16-4281-95A7-BC06FFC16767}"/>
              </a:ext>
            </a:extLst>
          </p:cNvPr>
          <p:cNvSpPr/>
          <p:nvPr/>
        </p:nvSpPr>
        <p:spPr>
          <a:xfrm>
            <a:off x="6345878" y="2963111"/>
            <a:ext cx="1251705" cy="6588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Composite Rate</a:t>
            </a:r>
          </a:p>
        </p:txBody>
      </p:sp>
      <p:sp>
        <p:nvSpPr>
          <p:cNvPr id="91" name="Cross 90">
            <a:extLst>
              <a:ext uri="{FF2B5EF4-FFF2-40B4-BE49-F238E27FC236}">
                <a16:creationId xmlns:a16="http://schemas.microsoft.com/office/drawing/2014/main" id="{28D5EBFB-57FD-4FE3-9F1A-66FE38CC14CD}"/>
              </a:ext>
            </a:extLst>
          </p:cNvPr>
          <p:cNvSpPr/>
          <p:nvPr/>
        </p:nvSpPr>
        <p:spPr>
          <a:xfrm>
            <a:off x="3278113" y="3020229"/>
            <a:ext cx="360045" cy="390211"/>
          </a:xfrm>
          <a:prstGeom prst="plus">
            <a:avLst>
              <a:gd name="adj" fmla="val 3721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34A89D1C-3817-4E91-A406-AF4DCB3542D7}"/>
              </a:ext>
            </a:extLst>
          </p:cNvPr>
          <p:cNvSpPr/>
          <p:nvPr/>
        </p:nvSpPr>
        <p:spPr>
          <a:xfrm>
            <a:off x="6040717" y="3050531"/>
            <a:ext cx="297908" cy="46436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26CF384-2F4C-4AAC-9FCD-61AEE6A2BD9C}"/>
              </a:ext>
            </a:extLst>
          </p:cNvPr>
          <p:cNvSpPr/>
          <p:nvPr/>
        </p:nvSpPr>
        <p:spPr>
          <a:xfrm>
            <a:off x="2385413" y="1785182"/>
            <a:ext cx="5358150" cy="2485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688A08B-FA85-4BAF-B511-39399A326FA8}"/>
              </a:ext>
            </a:extLst>
          </p:cNvPr>
          <p:cNvSpPr txBox="1"/>
          <p:nvPr/>
        </p:nvSpPr>
        <p:spPr>
          <a:xfrm>
            <a:off x="2357021" y="1791219"/>
            <a:ext cx="483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Normal/Project Finance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7017D52-3D13-4893-BCA0-493495033461}"/>
              </a:ext>
            </a:extLst>
          </p:cNvPr>
          <p:cNvSpPr/>
          <p:nvPr/>
        </p:nvSpPr>
        <p:spPr>
          <a:xfrm>
            <a:off x="2587878" y="4913224"/>
            <a:ext cx="2120168" cy="658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Financial Rate  (30%)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1EAECC6-A178-48DA-9B7D-10A7F018CEC6}"/>
              </a:ext>
            </a:extLst>
          </p:cNvPr>
          <p:cNvSpPr/>
          <p:nvPr/>
        </p:nvSpPr>
        <p:spPr>
          <a:xfrm>
            <a:off x="2494596" y="5995825"/>
            <a:ext cx="2213450" cy="6588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Business &amp; Industry (70%)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E10CD55-C063-412F-942B-704295E39B35}"/>
              </a:ext>
            </a:extLst>
          </p:cNvPr>
          <p:cNvSpPr/>
          <p:nvPr/>
        </p:nvSpPr>
        <p:spPr>
          <a:xfrm>
            <a:off x="6351956" y="5402959"/>
            <a:ext cx="1299935" cy="6588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Composite Rate </a:t>
            </a:r>
          </a:p>
        </p:txBody>
      </p:sp>
      <p:sp>
        <p:nvSpPr>
          <p:cNvPr id="99" name="Cross 98">
            <a:extLst>
              <a:ext uri="{FF2B5EF4-FFF2-40B4-BE49-F238E27FC236}">
                <a16:creationId xmlns:a16="http://schemas.microsoft.com/office/drawing/2014/main" id="{F22377D8-7828-4D2B-A348-48DB4E95EFEA}"/>
              </a:ext>
            </a:extLst>
          </p:cNvPr>
          <p:cNvSpPr/>
          <p:nvPr/>
        </p:nvSpPr>
        <p:spPr>
          <a:xfrm>
            <a:off x="3421298" y="5605614"/>
            <a:ext cx="360045" cy="390211"/>
          </a:xfrm>
          <a:prstGeom prst="plus">
            <a:avLst>
              <a:gd name="adj" fmla="val 3721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8F306D26-1321-426F-B16A-28C7487B2125}"/>
              </a:ext>
            </a:extLst>
          </p:cNvPr>
          <p:cNvSpPr/>
          <p:nvPr/>
        </p:nvSpPr>
        <p:spPr>
          <a:xfrm>
            <a:off x="4908497" y="5500195"/>
            <a:ext cx="1391890" cy="46436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6F2925A-5C2C-4D14-BFEF-5C31D20391E3}"/>
              </a:ext>
            </a:extLst>
          </p:cNvPr>
          <p:cNvSpPr/>
          <p:nvPr/>
        </p:nvSpPr>
        <p:spPr>
          <a:xfrm>
            <a:off x="2368459" y="4369062"/>
            <a:ext cx="5367158" cy="2387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569A90-ED6E-41C0-8B86-D8D95053F5D7}"/>
              </a:ext>
            </a:extLst>
          </p:cNvPr>
          <p:cNvSpPr txBox="1"/>
          <p:nvPr/>
        </p:nvSpPr>
        <p:spPr>
          <a:xfrm>
            <a:off x="2368459" y="4397336"/>
            <a:ext cx="264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Express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64B712-83FF-4010-A875-7AD88F937F2A}"/>
              </a:ext>
            </a:extLst>
          </p:cNvPr>
          <p:cNvSpPr/>
          <p:nvPr/>
        </p:nvSpPr>
        <p:spPr>
          <a:xfrm>
            <a:off x="7753790" y="2586129"/>
            <a:ext cx="1405890" cy="658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Financial Score 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89A13C9-2B88-44C7-88F7-58B21A2DE77C}"/>
              </a:ext>
            </a:extLst>
          </p:cNvPr>
          <p:cNvSpPr/>
          <p:nvPr/>
        </p:nvSpPr>
        <p:spPr>
          <a:xfrm>
            <a:off x="7749980" y="3517418"/>
            <a:ext cx="1405890" cy="6588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Business Score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65A3B6F-55B8-49A3-B730-6DEFAA9E73B6}"/>
              </a:ext>
            </a:extLst>
          </p:cNvPr>
          <p:cNvSpPr/>
          <p:nvPr/>
        </p:nvSpPr>
        <p:spPr>
          <a:xfrm>
            <a:off x="7761542" y="4517982"/>
            <a:ext cx="1397469" cy="6588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Industry Score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27919BF-2549-4C43-A03D-B04C32D4DAC6}"/>
              </a:ext>
            </a:extLst>
          </p:cNvPr>
          <p:cNvSpPr/>
          <p:nvPr/>
        </p:nvSpPr>
        <p:spPr>
          <a:xfrm>
            <a:off x="7837931" y="5598597"/>
            <a:ext cx="1299935" cy="6588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Composite Rate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59CAD8-2549-4D06-B0A0-295F52C300EA}"/>
              </a:ext>
            </a:extLst>
          </p:cNvPr>
          <p:cNvSpPr txBox="1"/>
          <p:nvPr/>
        </p:nvSpPr>
        <p:spPr>
          <a:xfrm>
            <a:off x="7773848" y="1614694"/>
            <a:ext cx="264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b="1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หลังปรับปรุง </a:t>
            </a:r>
            <a:endParaRPr lang="en-US" sz="2800" b="1" u="sng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8" name="Cross 107">
            <a:extLst>
              <a:ext uri="{FF2B5EF4-FFF2-40B4-BE49-F238E27FC236}">
                <a16:creationId xmlns:a16="http://schemas.microsoft.com/office/drawing/2014/main" id="{53EC96DE-9BBA-485B-9FC1-007B6DDD9E4F}"/>
              </a:ext>
            </a:extLst>
          </p:cNvPr>
          <p:cNvSpPr/>
          <p:nvPr/>
        </p:nvSpPr>
        <p:spPr>
          <a:xfrm>
            <a:off x="8307877" y="3202710"/>
            <a:ext cx="360045" cy="390211"/>
          </a:xfrm>
          <a:prstGeom prst="plus">
            <a:avLst>
              <a:gd name="adj" fmla="val 3721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ross 108">
            <a:extLst>
              <a:ext uri="{FF2B5EF4-FFF2-40B4-BE49-F238E27FC236}">
                <a16:creationId xmlns:a16="http://schemas.microsoft.com/office/drawing/2014/main" id="{11764CFF-F9DA-4658-9B04-A9F8F26E182E}"/>
              </a:ext>
            </a:extLst>
          </p:cNvPr>
          <p:cNvSpPr/>
          <p:nvPr/>
        </p:nvSpPr>
        <p:spPr>
          <a:xfrm>
            <a:off x="8280253" y="4125429"/>
            <a:ext cx="360045" cy="390211"/>
          </a:xfrm>
          <a:prstGeom prst="plus">
            <a:avLst>
              <a:gd name="adj" fmla="val 3721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2C3A13F9-6469-4A51-BF6B-6D582BE9A0FA}"/>
              </a:ext>
            </a:extLst>
          </p:cNvPr>
          <p:cNvSpPr/>
          <p:nvPr/>
        </p:nvSpPr>
        <p:spPr>
          <a:xfrm rot="5400000">
            <a:off x="8383521" y="5157450"/>
            <a:ext cx="257828" cy="46436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1" name="Table 111">
            <a:extLst>
              <a:ext uri="{FF2B5EF4-FFF2-40B4-BE49-F238E27FC236}">
                <a16:creationId xmlns:a16="http://schemas.microsoft.com/office/drawing/2014/main" id="{5BEB0873-D057-43BE-B5D6-7F737B973388}"/>
              </a:ext>
            </a:extLst>
          </p:cNvPr>
          <p:cNvGraphicFramePr>
            <a:graphicFrameLocks noGrp="1"/>
          </p:cNvGraphicFramePr>
          <p:nvPr/>
        </p:nvGraphicFramePr>
        <p:xfrm>
          <a:off x="9338317" y="2173396"/>
          <a:ext cx="2703789" cy="42554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7017">
                  <a:extLst>
                    <a:ext uri="{9D8B030D-6E8A-4147-A177-3AD203B41FA5}">
                      <a16:colId xmlns:a16="http://schemas.microsoft.com/office/drawing/2014/main" val="729296632"/>
                    </a:ext>
                  </a:extLst>
                </a:gridCol>
                <a:gridCol w="534193">
                  <a:extLst>
                    <a:ext uri="{9D8B030D-6E8A-4147-A177-3AD203B41FA5}">
                      <a16:colId xmlns:a16="http://schemas.microsoft.com/office/drawing/2014/main" val="2579664252"/>
                    </a:ext>
                  </a:extLst>
                </a:gridCol>
                <a:gridCol w="534193">
                  <a:extLst>
                    <a:ext uri="{9D8B030D-6E8A-4147-A177-3AD203B41FA5}">
                      <a16:colId xmlns:a16="http://schemas.microsoft.com/office/drawing/2014/main" val="2504272642"/>
                    </a:ext>
                  </a:extLst>
                </a:gridCol>
                <a:gridCol w="534193">
                  <a:extLst>
                    <a:ext uri="{9D8B030D-6E8A-4147-A177-3AD203B41FA5}">
                      <a16:colId xmlns:a16="http://schemas.microsoft.com/office/drawing/2014/main" val="553192159"/>
                    </a:ext>
                  </a:extLst>
                </a:gridCol>
                <a:gridCol w="534193">
                  <a:extLst>
                    <a:ext uri="{9D8B030D-6E8A-4147-A177-3AD203B41FA5}">
                      <a16:colId xmlns:a16="http://schemas.microsoft.com/office/drawing/2014/main" val="1248281330"/>
                    </a:ext>
                  </a:extLst>
                </a:gridCol>
              </a:tblGrid>
              <a:tr h="3882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052101"/>
                  </a:ext>
                </a:extLst>
              </a:tr>
              <a:tr h="75782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6900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103974"/>
                  </a:ext>
                </a:extLst>
              </a:tr>
              <a:tr h="106299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001472"/>
                  </a:ext>
                </a:extLst>
              </a:tr>
              <a:tr h="1062990">
                <a:tc>
                  <a:txBody>
                    <a:bodyPr/>
                    <a:lstStyle/>
                    <a:p>
                      <a:pPr algn="ctr"/>
                      <a:r>
                        <a:rPr lang="en-US" sz="1800" b="1" spc="-15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pc="-15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pc="-15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pc="-15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pc="-15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31298"/>
                  </a:ext>
                </a:extLst>
              </a:tr>
            </a:tbl>
          </a:graphicData>
        </a:graphic>
      </p:graphicFrame>
      <p:sp>
        <p:nvSpPr>
          <p:cNvPr id="117" name="Oval 116">
            <a:extLst>
              <a:ext uri="{FF2B5EF4-FFF2-40B4-BE49-F238E27FC236}">
                <a16:creationId xmlns:a16="http://schemas.microsoft.com/office/drawing/2014/main" id="{5666C1AE-4DD4-4304-9949-041EB00E1425}"/>
              </a:ext>
            </a:extLst>
          </p:cNvPr>
          <p:cNvSpPr/>
          <p:nvPr/>
        </p:nvSpPr>
        <p:spPr>
          <a:xfrm>
            <a:off x="9288787" y="2687384"/>
            <a:ext cx="683212" cy="4386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5FAAD27-B031-46C6-8715-983B2D6D57BA}"/>
              </a:ext>
            </a:extLst>
          </p:cNvPr>
          <p:cNvSpPr/>
          <p:nvPr/>
        </p:nvSpPr>
        <p:spPr>
          <a:xfrm>
            <a:off x="9909261" y="3526358"/>
            <a:ext cx="1646476" cy="53790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2BA44DD-D5FC-4F72-B058-C9CCEDA231BC}"/>
              </a:ext>
            </a:extLst>
          </p:cNvPr>
          <p:cNvSpPr/>
          <p:nvPr/>
        </p:nvSpPr>
        <p:spPr>
          <a:xfrm>
            <a:off x="11455926" y="2696219"/>
            <a:ext cx="683212" cy="4386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5">
            <a:extLst>
              <a:ext uri="{FF2B5EF4-FFF2-40B4-BE49-F238E27FC236}">
                <a16:creationId xmlns:a16="http://schemas.microsoft.com/office/drawing/2014/main" id="{ACF74FAE-3093-476C-95D0-E08DB12FEF5A}"/>
              </a:ext>
            </a:extLst>
          </p:cNvPr>
          <p:cNvSpPr/>
          <p:nvPr/>
        </p:nvSpPr>
        <p:spPr>
          <a:xfrm>
            <a:off x="12509553" y="3766756"/>
            <a:ext cx="2227023" cy="503864"/>
          </a:xfrm>
          <a:prstGeom prst="roundRect">
            <a:avLst/>
          </a:prstGeom>
          <a:solidFill>
            <a:srgbClr val="FFC000"/>
          </a:solidFill>
          <a:ln w="55000" cap="flat" cmpd="thickThin" algn="ctr">
            <a:solidFill>
              <a:srgbClr val="EB641B">
                <a:lumMod val="75000"/>
              </a:srgbClr>
            </a:solidFill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Project Finance (P)</a:t>
            </a:r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id="{DDB41972-741B-413A-89F2-ECF978ACA8DC}"/>
              </a:ext>
            </a:extLst>
          </p:cNvPr>
          <p:cNvSpPr/>
          <p:nvPr/>
        </p:nvSpPr>
        <p:spPr>
          <a:xfrm>
            <a:off x="12522659" y="270241"/>
            <a:ext cx="2265368" cy="568005"/>
          </a:xfrm>
          <a:prstGeom prst="roundRect">
            <a:avLst/>
          </a:prstGeom>
          <a:solidFill>
            <a:srgbClr val="474B78">
              <a:lumMod val="20000"/>
              <a:lumOff val="80000"/>
            </a:srgbClr>
          </a:solidFill>
          <a:ln w="55000" cap="flat" cmpd="thickThin" algn="ctr">
            <a:solidFill>
              <a:srgbClr val="474B78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91440" tIns="45720" rIns="91440" bIns="45720" rtlCol="0" anchor="t"/>
          <a:lstStyle/>
          <a:p>
            <a:pPr marL="0" marR="0" lvl="0" indent="0" algn="ctr" defTabSz="914377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Corporate (C)</a:t>
            </a:r>
          </a:p>
          <a:p>
            <a:pPr marL="0" marR="0" lvl="0" indent="0" algn="ctr" defTabSz="914377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(รายได้ &gt; 200 ล้านบาท)</a:t>
            </a:r>
          </a:p>
        </p:txBody>
      </p:sp>
      <p:sp>
        <p:nvSpPr>
          <p:cNvPr id="123" name="Rounded Rectangle 3">
            <a:extLst>
              <a:ext uri="{FF2B5EF4-FFF2-40B4-BE49-F238E27FC236}">
                <a16:creationId xmlns:a16="http://schemas.microsoft.com/office/drawing/2014/main" id="{C6CE6298-025E-49C0-9C00-A4989DC7BB44}"/>
              </a:ext>
            </a:extLst>
          </p:cNvPr>
          <p:cNvSpPr/>
          <p:nvPr/>
        </p:nvSpPr>
        <p:spPr>
          <a:xfrm>
            <a:off x="12586742" y="1055307"/>
            <a:ext cx="2265368" cy="578704"/>
          </a:xfrm>
          <a:prstGeom prst="roundRect">
            <a:avLst/>
          </a:prstGeom>
          <a:solidFill>
            <a:srgbClr val="F9D1D3"/>
          </a:solidFill>
          <a:ln w="55000" cap="flat" cmpd="thickThin" algn="ctr">
            <a:solidFill>
              <a:srgbClr val="7D3C4A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91440" tIns="45720" rIns="91440" bIns="45720" rtlCol="0" anchor="t"/>
          <a:lstStyle/>
          <a:p>
            <a:pPr marL="0" marR="0" lvl="0" indent="0" algn="ctr" defTabSz="914377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SMEs (S)</a:t>
            </a:r>
          </a:p>
          <a:p>
            <a:pPr marL="0" marR="0" lvl="0" indent="0" algn="ctr" defTabSz="914377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(รายได้ &gt;10 – 200 ล้านบาท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kumimoji="0" lang="th-TH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4" name="Rounded Rectangle 33">
            <a:extLst>
              <a:ext uri="{FF2B5EF4-FFF2-40B4-BE49-F238E27FC236}">
                <a16:creationId xmlns:a16="http://schemas.microsoft.com/office/drawing/2014/main" id="{CC0583F2-AD6B-4622-9EC9-C58F262760F0}"/>
              </a:ext>
            </a:extLst>
          </p:cNvPr>
          <p:cNvSpPr/>
          <p:nvPr/>
        </p:nvSpPr>
        <p:spPr>
          <a:xfrm>
            <a:off x="12509553" y="2780354"/>
            <a:ext cx="2227023" cy="686157"/>
          </a:xfrm>
          <a:prstGeom prst="roundRect">
            <a:avLst/>
          </a:prstGeom>
          <a:solidFill>
            <a:srgbClr val="33CC33"/>
          </a:solidFill>
          <a:ln w="55000" cap="flat" cmpd="thickThin" algn="ctr">
            <a:solidFill>
              <a:srgbClr val="008000"/>
            </a:solidFill>
            <a:prstDash val="solid"/>
          </a:ln>
          <a:effectLst/>
        </p:spPr>
        <p:txBody>
          <a:bodyPr lIns="91440" tIns="45720" rIns="91440" bIns="45720" rtlCol="0" anchor="t"/>
          <a:lstStyle/>
          <a:p>
            <a:pPr marL="0" marR="0" lvl="0" indent="0" algn="ctr" defTabSz="914377" rtl="0" eaLnBrk="1" fontAlgn="auto" latinLnBrk="0" hangingPunct="1">
              <a:lnSpc>
                <a:spcPts val="19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Start-up (U)</a:t>
            </a:r>
          </a:p>
          <a:p>
            <a:pPr marL="0" marR="0" lvl="0" indent="0" algn="ctr" defTabSz="914377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(ประมาณการรายได้ ไม่เกิน 10 ล้านบาท และวงเงินไม่เกิน 5 ล้านบาท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5" name="Rounded Rectangle 13">
            <a:extLst>
              <a:ext uri="{FF2B5EF4-FFF2-40B4-BE49-F238E27FC236}">
                <a16:creationId xmlns:a16="http://schemas.microsoft.com/office/drawing/2014/main" id="{60227CD7-048C-4B69-8DA1-E2A5E7E5D38E}"/>
              </a:ext>
            </a:extLst>
          </p:cNvPr>
          <p:cNvSpPr/>
          <p:nvPr/>
        </p:nvSpPr>
        <p:spPr>
          <a:xfrm>
            <a:off x="12586742" y="2063248"/>
            <a:ext cx="2227023" cy="502381"/>
          </a:xfrm>
          <a:prstGeom prst="roundRect">
            <a:avLst/>
          </a:prstGeom>
          <a:solidFill>
            <a:srgbClr val="2DA2BF">
              <a:lumMod val="40000"/>
              <a:lumOff val="60000"/>
            </a:srgbClr>
          </a:solidFill>
          <a:ln w="55000" cap="flat" cmpd="thickThin" algn="ctr">
            <a:solidFill>
              <a:srgbClr val="0000FF"/>
            </a:solidFill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377" rtl="0" eaLnBrk="1" fontAlgn="auto" latinLnBrk="0" hangingPunct="1">
              <a:lnSpc>
                <a:spcPts val="19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Retail SMEs (R)</a:t>
            </a:r>
            <a:endParaRPr kumimoji="0" lang="th-TH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 lvl="0" indent="0" algn="ctr" defTabSz="914377" rtl="0" eaLnBrk="1" fontAlgn="auto" latinLnBrk="0" hangingPunct="1">
              <a:lnSpc>
                <a:spcPts val="14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(รายได้ไม่เกิน 10 ล้านบาท)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8717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6007" y="1183287"/>
            <a:ext cx="27799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 New" panose="020B0500040200020003" pitchFamily="34" charset="-34"/>
                <a:cs typeface="TH Sarabun New" panose="020B0500040200020003" pitchFamily="34" charset="-34"/>
                <a:sym typeface="Arial"/>
              </a:rPr>
              <a:t>สิ่งที่เสนอขอมติ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5E72026-23AA-4CB6-B21B-3941AD01B36E}"/>
              </a:ext>
            </a:extLst>
          </p:cNvPr>
          <p:cNvSpPr txBox="1">
            <a:spLocks/>
          </p:cNvSpPr>
          <p:nvPr/>
        </p:nvSpPr>
        <p:spPr>
          <a:xfrm>
            <a:off x="11157334" y="6589600"/>
            <a:ext cx="859566" cy="237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5938B7-5BAB-4689-8479-3BA70A3AC4F3}"/>
              </a:ext>
            </a:extLst>
          </p:cNvPr>
          <p:cNvSpPr/>
          <p:nvPr/>
        </p:nvSpPr>
        <p:spPr>
          <a:xfrm>
            <a:off x="160847" y="19543"/>
            <a:ext cx="11883955" cy="646331"/>
          </a:xfrm>
          <a:prstGeom prst="rect">
            <a:avLst/>
          </a:prstGeom>
          <a:solidFill>
            <a:srgbClr val="0061B4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th-TH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5B76AC-BD44-4277-AE46-E3B93C914ED1}"/>
              </a:ext>
            </a:extLst>
          </p:cNvPr>
          <p:cNvSpPr/>
          <p:nvPr/>
        </p:nvSpPr>
        <p:spPr>
          <a:xfrm>
            <a:off x="443345" y="30564"/>
            <a:ext cx="115258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1. </a:t>
            </a:r>
            <a:r>
              <a:rPr kumimoji="0" lang="th-TH" sz="4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ความเป็นมา </a:t>
            </a:r>
            <a:r>
              <a:rPr kumimoji="0" lang="en-US" sz="4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Credit Rating Model</a:t>
            </a:r>
            <a:r>
              <a:rPr kumimoji="0" lang="th-TH" sz="4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 </a:t>
            </a:r>
            <a:endParaRPr kumimoji="0" lang="th-TH" sz="4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FE49272-F9A5-42EB-B74F-D7FC7D116DCB}"/>
              </a:ext>
            </a:extLst>
          </p:cNvPr>
          <p:cNvGraphicFramePr/>
          <p:nvPr/>
        </p:nvGraphicFramePr>
        <p:xfrm>
          <a:off x="1154546" y="2778042"/>
          <a:ext cx="11037454" cy="156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13CBD9C-9DAB-4A1E-86AD-B07A1CCE9361}"/>
              </a:ext>
            </a:extLst>
          </p:cNvPr>
          <p:cNvSpPr txBox="1"/>
          <p:nvPr/>
        </p:nvSpPr>
        <p:spPr>
          <a:xfrm>
            <a:off x="83848" y="747938"/>
            <a:ext cx="2301467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ส่วนที่ 1 แบบจำลอง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Credit Rating Model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895B0D-39D8-4914-B020-479D6B76818C}"/>
              </a:ext>
            </a:extLst>
          </p:cNvPr>
          <p:cNvSpPr txBox="1"/>
          <p:nvPr/>
        </p:nvSpPr>
        <p:spPr>
          <a:xfrm>
            <a:off x="40160" y="1510859"/>
            <a:ext cx="15517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แบบจำลองด้านเครดิตของ    ธสน. ใช้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Expert Judgement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4D4580-DFD3-4685-BE80-B6904E023142}"/>
              </a:ext>
            </a:extLst>
          </p:cNvPr>
          <p:cNvSpPr txBox="1"/>
          <p:nvPr/>
        </p:nvSpPr>
        <p:spPr>
          <a:xfrm>
            <a:off x="426320" y="5039885"/>
            <a:ext cx="2309190" cy="92333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ธสน. ว่าจ้าง บจก.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Adaptivate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 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มาพัฒนาระบบ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CRS (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ธสน. ให้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Requirement) 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และ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Go live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BC1C10-DA55-45DA-BD9C-412FE8598D07}"/>
              </a:ext>
            </a:extLst>
          </p:cNvPr>
          <p:cNvSpPr txBox="1"/>
          <p:nvPr/>
        </p:nvSpPr>
        <p:spPr>
          <a:xfrm>
            <a:off x="4352766" y="5077828"/>
            <a:ext cx="2309190" cy="1200329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เม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.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ย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.2562 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ธสน. ว่าจ้าง บจก.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Adaptivate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 ปรับปรุงระบบ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CRS 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เพื่อเก็บข้อมูลหลังบ้านตามแบบจำลองใหม่ที่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EY 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พัฒนา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160EEE-B74A-420D-B81D-7B87493A83E1}"/>
              </a:ext>
            </a:extLst>
          </p:cNvPr>
          <p:cNvSpPr txBox="1"/>
          <p:nvPr/>
        </p:nvSpPr>
        <p:spPr>
          <a:xfrm>
            <a:off x="8344707" y="5039885"/>
            <a:ext cx="1801326" cy="175432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ธสน. คัดเลือกผู้พัฒนาระบบ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CRS 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ใหม่ ได้ บจก.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Adaptivate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 (รายเดิม) ปรับปรุงระบบ </a:t>
            </a:r>
            <a:r>
              <a:rPr kumimoji="0" lang="en-US" sz="1800" b="1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CRS </a:t>
            </a:r>
            <a:r>
              <a:rPr kumimoji="0" lang="th-TH" sz="1800" b="1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จากแบบจำลองเดิม เป็น แบบจำลองใหม่</a:t>
            </a:r>
            <a:endParaRPr kumimoji="0" lang="en-US" sz="1800" b="0" i="0" u="none" strike="noStrike" kern="0" cap="none" spc="-4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EF0DB3-119B-44F3-887E-A20B98A704D4}"/>
              </a:ext>
            </a:extLst>
          </p:cNvPr>
          <p:cNvSpPr txBox="1"/>
          <p:nvPr/>
        </p:nvSpPr>
        <p:spPr>
          <a:xfrm>
            <a:off x="2909654" y="725418"/>
            <a:ext cx="2820654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พ.ค. 2561 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ธสน. ว่าจ้าง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EY</a:t>
            </a:r>
            <a:endParaRPr kumimoji="0" lang="th-TH" sz="1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 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มา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Validate 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และปรับปรุง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CRS Model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F710DE-3751-4C65-B564-F6A30C1B087B}"/>
              </a:ext>
            </a:extLst>
          </p:cNvPr>
          <p:cNvSpPr txBox="1"/>
          <p:nvPr/>
        </p:nvSpPr>
        <p:spPr>
          <a:xfrm>
            <a:off x="6254647" y="654173"/>
            <a:ext cx="1086757" cy="175432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เม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.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ย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.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2563 บส. นำข้อมูลมา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Validate 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ครั้งที่ 1 พบว่าข้อมูล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NPLs 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ไม่พอ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4E5629-B9F1-4F95-94C3-744EE1A49765}"/>
              </a:ext>
            </a:extLst>
          </p:cNvPr>
          <p:cNvSpPr txBox="1"/>
          <p:nvPr/>
        </p:nvSpPr>
        <p:spPr>
          <a:xfrm>
            <a:off x="7464988" y="138520"/>
            <a:ext cx="1028997" cy="230832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ส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.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ค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.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2564 บส. นำข้อมูลมา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Validate 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ครั้งที่ 2 พบว่า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แบบจำลองใหม่ ผ่านการทดสอบ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5181E8-66F5-45E1-AA8C-992D1416E779}"/>
              </a:ext>
            </a:extLst>
          </p:cNvPr>
          <p:cNvSpPr txBox="1"/>
          <p:nvPr/>
        </p:nvSpPr>
        <p:spPr>
          <a:xfrm>
            <a:off x="8591076" y="46187"/>
            <a:ext cx="1385149" cy="240065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มิ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.</a:t>
            </a:r>
            <a:r>
              <a:rPr kumimoji="0" lang="th-TH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ย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.</a:t>
            </a:r>
            <a:r>
              <a:rPr kumimoji="0" lang="th-TH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2565 หารือ ดร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. </a:t>
            </a:r>
            <a:r>
              <a:rPr kumimoji="0" lang="th-TH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เพื่อจัดทำโครงการ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Formula Lending /Cut off Score </a:t>
            </a:r>
            <a:r>
              <a:rPr kumimoji="0" lang="th-TH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จ้าง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EY</a:t>
            </a:r>
            <a:r>
              <a:rPr kumimoji="0" lang="th-TH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 เดือน ต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.</a:t>
            </a:r>
            <a:r>
              <a:rPr kumimoji="0" lang="th-TH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ค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.2565</a:t>
            </a:r>
            <a:r>
              <a:rPr kumimoji="0" lang="th-TH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 </a:t>
            </a:r>
            <a:r>
              <a:rPr kumimoji="0" lang="th-TH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และทำการ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Validate </a:t>
            </a:r>
            <a:r>
              <a:rPr kumimoji="0" lang="th-TH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พบว่า</a:t>
            </a:r>
            <a:r>
              <a: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แบบจำลองใหม่ ผ่านการทดสอบ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5EA80B-A708-445E-8F74-F0221A1A5F95}"/>
              </a:ext>
            </a:extLst>
          </p:cNvPr>
          <p:cNvSpPr txBox="1"/>
          <p:nvPr/>
        </p:nvSpPr>
        <p:spPr>
          <a:xfrm>
            <a:off x="40160" y="3909480"/>
            <a:ext cx="1410229" cy="1015663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ส่วนที่ 2 ระบบ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Credit Rating System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772D4A5-5757-446D-8452-73A321E98A53}"/>
              </a:ext>
            </a:extLst>
          </p:cNvPr>
          <p:cNvGrpSpPr/>
          <p:nvPr/>
        </p:nvGrpSpPr>
        <p:grpSpPr>
          <a:xfrm>
            <a:off x="875246" y="2191641"/>
            <a:ext cx="1532340" cy="861157"/>
            <a:chOff x="3895090" y="604719"/>
            <a:chExt cx="1308967" cy="68565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634DA92-EB81-4AB0-A564-BE26E36B0000}"/>
                </a:ext>
              </a:extLst>
            </p:cNvPr>
            <p:cNvSpPr/>
            <p:nvPr/>
          </p:nvSpPr>
          <p:spPr>
            <a:xfrm>
              <a:off x="3895090" y="604719"/>
              <a:ext cx="1265707" cy="6800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FBF2F4-FD06-4198-89FB-D06F5F55B93F}"/>
                </a:ext>
              </a:extLst>
            </p:cNvPr>
            <p:cNvSpPr txBox="1"/>
            <p:nvPr/>
          </p:nvSpPr>
          <p:spPr>
            <a:xfrm>
              <a:off x="4077625" y="604719"/>
              <a:ext cx="8233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th-TH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 SarabunPSK" panose="020B0500040200020003" pitchFamily="34" charset="-34"/>
                  <a:cs typeface="TH SarabunPSK" panose="020B0500040200020003" pitchFamily="34" charset="-34"/>
                  <a:sym typeface="Arial"/>
                </a:rPr>
                <a:t>1. 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 SarabunPSK" panose="020B0500040200020003" pitchFamily="34" charset="-34"/>
                  <a:cs typeface="TH SarabunPSK" panose="020B0500040200020003" pitchFamily="34" charset="-34"/>
                  <a:sym typeface="Arial"/>
                </a:rPr>
                <a:t>Normal </a:t>
              </a:r>
              <a:endParaRPr kumimoji="0" lang="th-TH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F95AF4-A5F2-49A1-9E2F-C3B574019177}"/>
                </a:ext>
              </a:extLst>
            </p:cNvPr>
            <p:cNvSpPr txBox="1"/>
            <p:nvPr/>
          </p:nvSpPr>
          <p:spPr>
            <a:xfrm>
              <a:off x="3996583" y="982599"/>
              <a:ext cx="120747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th-TH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 SarabunPSK" panose="020B0500040200020003" pitchFamily="34" charset="-34"/>
                  <a:cs typeface="TH SarabunPSK" panose="020B0500040200020003" pitchFamily="34" charset="-34"/>
                  <a:sym typeface="Arial"/>
                </a:rPr>
                <a:t>3. 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 SarabunPSK" panose="020B0500040200020003" pitchFamily="34" charset="-34"/>
                  <a:cs typeface="TH SarabunPSK" panose="020B0500040200020003" pitchFamily="34" charset="-34"/>
                  <a:sym typeface="Arial"/>
                </a:rPr>
                <a:t>Project</a:t>
              </a:r>
              <a:r>
                <a:rPr kumimoji="0" lang="th-TH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 SarabunPSK" panose="020B0500040200020003" pitchFamily="34" charset="-34"/>
                  <a:cs typeface="TH SarabunPSK" panose="020B0500040200020003" pitchFamily="34" charset="-34"/>
                  <a:sym typeface="Arial"/>
                </a:rPr>
                <a:t> 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 SarabunPSK" panose="020B0500040200020003" pitchFamily="34" charset="-34"/>
                  <a:cs typeface="TH SarabunPSK" panose="020B0500040200020003" pitchFamily="34" charset="-34"/>
                  <a:sym typeface="Arial"/>
                </a:rPr>
                <a:t>Finance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9C2CF16-3356-4E37-B7F8-02AE213888CB}"/>
                </a:ext>
              </a:extLst>
            </p:cNvPr>
            <p:cNvSpPr txBox="1"/>
            <p:nvPr/>
          </p:nvSpPr>
          <p:spPr>
            <a:xfrm>
              <a:off x="4069557" y="775529"/>
              <a:ext cx="8233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th-TH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 SarabunPSK" panose="020B0500040200020003" pitchFamily="34" charset="-34"/>
                  <a:cs typeface="TH SarabunPSK" panose="020B0500040200020003" pitchFamily="34" charset="-34"/>
                  <a:sym typeface="Arial"/>
                </a:rPr>
                <a:t>2. 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 SarabunPSK" panose="020B0500040200020003" pitchFamily="34" charset="-34"/>
                  <a:cs typeface="TH SarabunPSK" panose="020B0500040200020003" pitchFamily="34" charset="-34"/>
                  <a:sym typeface="Arial"/>
                </a:rPr>
                <a:t>Express </a:t>
              </a:r>
              <a:endParaRPr kumimoji="0" lang="th-TH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1EA0554-A7AF-48C6-AF8F-24FADEB0D13B}"/>
              </a:ext>
            </a:extLst>
          </p:cNvPr>
          <p:cNvSpPr txBox="1"/>
          <p:nvPr/>
        </p:nvSpPr>
        <p:spPr>
          <a:xfrm>
            <a:off x="10348886" y="5039885"/>
            <a:ext cx="1105127" cy="101566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ระบบ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CRS </a:t>
            </a:r>
            <a:endParaRPr kumimoji="0" lang="th-TH" sz="2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Go Live </a:t>
            </a:r>
            <a:r>
              <a:rPr kumimoji="0" lang="th-TH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ส.ค.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66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3" name="Rounded Rectangle 15">
            <a:extLst>
              <a:ext uri="{FF2B5EF4-FFF2-40B4-BE49-F238E27FC236}">
                <a16:creationId xmlns:a16="http://schemas.microsoft.com/office/drawing/2014/main" id="{6235DC14-884F-4394-A753-D5B9A32FC590}"/>
              </a:ext>
            </a:extLst>
          </p:cNvPr>
          <p:cNvSpPr/>
          <p:nvPr/>
        </p:nvSpPr>
        <p:spPr>
          <a:xfrm>
            <a:off x="12727796" y="3346450"/>
            <a:ext cx="2227023" cy="503864"/>
          </a:xfrm>
          <a:prstGeom prst="roundRect">
            <a:avLst/>
          </a:prstGeom>
          <a:solidFill>
            <a:srgbClr val="FFC000"/>
          </a:solidFill>
          <a:ln w="55000" cap="flat" cmpd="thickThin" algn="ctr">
            <a:solidFill>
              <a:srgbClr val="EB641B">
                <a:lumMod val="75000"/>
              </a:srgbClr>
            </a:solidFill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Project Finance</a:t>
            </a:r>
          </a:p>
        </p:txBody>
      </p:sp>
      <p:sp>
        <p:nvSpPr>
          <p:cNvPr id="48" name="Rounded Rectangle 2">
            <a:extLst>
              <a:ext uri="{FF2B5EF4-FFF2-40B4-BE49-F238E27FC236}">
                <a16:creationId xmlns:a16="http://schemas.microsoft.com/office/drawing/2014/main" id="{840D31ED-1E51-4FAA-B234-832D3E3977BD}"/>
              </a:ext>
            </a:extLst>
          </p:cNvPr>
          <p:cNvSpPr/>
          <p:nvPr/>
        </p:nvSpPr>
        <p:spPr>
          <a:xfrm>
            <a:off x="12414459" y="46187"/>
            <a:ext cx="2265368" cy="568005"/>
          </a:xfrm>
          <a:prstGeom prst="roundRect">
            <a:avLst/>
          </a:prstGeom>
          <a:solidFill>
            <a:srgbClr val="474B78">
              <a:lumMod val="20000"/>
              <a:lumOff val="80000"/>
            </a:srgbClr>
          </a:solidFill>
          <a:ln w="55000" cap="flat" cmpd="thickThin" algn="ctr">
            <a:solidFill>
              <a:srgbClr val="474B78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91440" tIns="45720" rIns="91440" bIns="45720" rtlCol="0" anchor="t"/>
          <a:lstStyle/>
          <a:p>
            <a:pPr marL="0" marR="0" lvl="0" indent="0" algn="ctr" defTabSz="914377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Corporate</a:t>
            </a:r>
          </a:p>
          <a:p>
            <a:pPr marL="0" marR="0" lvl="0" indent="0" algn="ctr" defTabSz="914377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(รายได้ &gt; 200 ล้านบาท)</a:t>
            </a:r>
          </a:p>
        </p:txBody>
      </p:sp>
      <p:sp>
        <p:nvSpPr>
          <p:cNvPr id="49" name="Rounded Rectangle 3">
            <a:extLst>
              <a:ext uri="{FF2B5EF4-FFF2-40B4-BE49-F238E27FC236}">
                <a16:creationId xmlns:a16="http://schemas.microsoft.com/office/drawing/2014/main" id="{3706D153-F6C8-4C60-8D63-5C51ACCD2087}"/>
              </a:ext>
            </a:extLst>
          </p:cNvPr>
          <p:cNvSpPr/>
          <p:nvPr/>
        </p:nvSpPr>
        <p:spPr>
          <a:xfrm>
            <a:off x="12558206" y="908083"/>
            <a:ext cx="2265368" cy="578704"/>
          </a:xfrm>
          <a:prstGeom prst="roundRect">
            <a:avLst/>
          </a:prstGeom>
          <a:solidFill>
            <a:srgbClr val="F9D1D3"/>
          </a:solidFill>
          <a:ln w="55000" cap="flat" cmpd="thickThin" algn="ctr">
            <a:solidFill>
              <a:srgbClr val="7D3C4A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91440" tIns="45720" rIns="91440" bIns="45720" rtlCol="0" anchor="t"/>
          <a:lstStyle/>
          <a:p>
            <a:pPr marL="0" marR="0" lvl="0" indent="0" algn="ctr" defTabSz="914377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SMEs</a:t>
            </a:r>
          </a:p>
          <a:p>
            <a:pPr marL="0" marR="0" lvl="0" indent="0" algn="ctr" defTabSz="914377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(รายได้ &gt;10 – 200 ล้านบาท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)</a:t>
            </a:r>
            <a:endParaRPr kumimoji="0" lang="th-TH" sz="1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53" name="Rounded Rectangle 33">
            <a:extLst>
              <a:ext uri="{FF2B5EF4-FFF2-40B4-BE49-F238E27FC236}">
                <a16:creationId xmlns:a16="http://schemas.microsoft.com/office/drawing/2014/main" id="{2AE41C6C-C8B0-468E-A7BE-95A214677154}"/>
              </a:ext>
            </a:extLst>
          </p:cNvPr>
          <p:cNvSpPr/>
          <p:nvPr/>
        </p:nvSpPr>
        <p:spPr>
          <a:xfrm>
            <a:off x="12596551" y="1669680"/>
            <a:ext cx="2227023" cy="686157"/>
          </a:xfrm>
          <a:prstGeom prst="roundRect">
            <a:avLst/>
          </a:prstGeom>
          <a:solidFill>
            <a:srgbClr val="33CC33"/>
          </a:solidFill>
          <a:ln w="55000" cap="flat" cmpd="thickThin" algn="ctr">
            <a:solidFill>
              <a:srgbClr val="008000"/>
            </a:solidFill>
            <a:prstDash val="solid"/>
          </a:ln>
          <a:effectLst/>
        </p:spPr>
        <p:txBody>
          <a:bodyPr lIns="91440" tIns="45720" rIns="91440" bIns="45720" rtlCol="0" anchor="t"/>
          <a:lstStyle/>
          <a:p>
            <a:pPr marL="0" marR="0" lvl="0" indent="0" algn="ctr" defTabSz="914377" rtl="0" eaLnBrk="1" fontAlgn="auto" latinLnBrk="0" hangingPunct="1">
              <a:lnSpc>
                <a:spcPts val="19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Start-up</a:t>
            </a:r>
          </a:p>
          <a:p>
            <a:pPr marL="0" marR="0" lvl="0" indent="0" algn="ctr" defTabSz="914377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(ประมาณการรายได้ ไม่เกิน 10 ล้านบาท และวงเงินไม่เกิน 5 ล้านบาท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)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54" name="Rounded Rectangle 13">
            <a:extLst>
              <a:ext uri="{FF2B5EF4-FFF2-40B4-BE49-F238E27FC236}">
                <a16:creationId xmlns:a16="http://schemas.microsoft.com/office/drawing/2014/main" id="{65E8FC52-7FC6-4F75-B084-5543DA1991B6}"/>
              </a:ext>
            </a:extLst>
          </p:cNvPr>
          <p:cNvSpPr/>
          <p:nvPr/>
        </p:nvSpPr>
        <p:spPr>
          <a:xfrm>
            <a:off x="12700423" y="2538511"/>
            <a:ext cx="2227023" cy="502381"/>
          </a:xfrm>
          <a:prstGeom prst="roundRect">
            <a:avLst/>
          </a:prstGeom>
          <a:solidFill>
            <a:srgbClr val="2DA2BF">
              <a:lumMod val="40000"/>
              <a:lumOff val="60000"/>
            </a:srgbClr>
          </a:solidFill>
          <a:ln w="55000" cap="flat" cmpd="thickThin" algn="ctr">
            <a:solidFill>
              <a:srgbClr val="0000FF"/>
            </a:solidFill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377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Retail SMEs</a:t>
            </a:r>
            <a:endParaRPr kumimoji="0" lang="th-TH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  <a:p>
            <a:pPr marL="0" marR="0" lvl="0" indent="0" algn="ctr" defTabSz="914377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(รายได้ไม่เกิน 10 ล้านบาท)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CE99A05-1966-47CF-89DA-39A13B4D5CB7}"/>
              </a:ext>
            </a:extLst>
          </p:cNvPr>
          <p:cNvSpPr/>
          <p:nvPr/>
        </p:nvSpPr>
        <p:spPr>
          <a:xfrm rot="10800000">
            <a:off x="1701194" y="4078131"/>
            <a:ext cx="125401" cy="8901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073BDD01-6B3C-4834-A03F-6D3605032EB6}"/>
              </a:ext>
            </a:extLst>
          </p:cNvPr>
          <p:cNvSpPr/>
          <p:nvPr/>
        </p:nvSpPr>
        <p:spPr>
          <a:xfrm>
            <a:off x="4194580" y="2426005"/>
            <a:ext cx="125401" cy="890124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18885A87-4A1F-4FDE-A39C-470AD25AD12E}"/>
              </a:ext>
            </a:extLst>
          </p:cNvPr>
          <p:cNvSpPr/>
          <p:nvPr/>
        </p:nvSpPr>
        <p:spPr>
          <a:xfrm rot="10800000">
            <a:off x="5478797" y="4149761"/>
            <a:ext cx="125401" cy="89012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7B8CAEF-1E0B-4442-8BD3-5169E26A21CC}"/>
              </a:ext>
            </a:extLst>
          </p:cNvPr>
          <p:cNvSpPr/>
          <p:nvPr/>
        </p:nvSpPr>
        <p:spPr>
          <a:xfrm>
            <a:off x="6698818" y="2446844"/>
            <a:ext cx="125401" cy="890124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3DD34F7-B720-4F1B-8539-CF6584A740B9}"/>
              </a:ext>
            </a:extLst>
          </p:cNvPr>
          <p:cNvSpPr/>
          <p:nvPr/>
        </p:nvSpPr>
        <p:spPr>
          <a:xfrm>
            <a:off x="7918313" y="2446844"/>
            <a:ext cx="125401" cy="8901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D6D2528B-C520-49B7-99D7-575067B6A45A}"/>
              </a:ext>
            </a:extLst>
          </p:cNvPr>
          <p:cNvSpPr/>
          <p:nvPr/>
        </p:nvSpPr>
        <p:spPr>
          <a:xfrm rot="10800000">
            <a:off x="9182670" y="4103761"/>
            <a:ext cx="125401" cy="89012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EAAF67B-1239-4ED0-9477-1A40EBA130DA}"/>
              </a:ext>
            </a:extLst>
          </p:cNvPr>
          <p:cNvSpPr/>
          <p:nvPr/>
        </p:nvSpPr>
        <p:spPr>
          <a:xfrm>
            <a:off x="9212253" y="2446844"/>
            <a:ext cx="125401" cy="89012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9DA44617-8A49-45B1-A20C-60BB57844D04}"/>
              </a:ext>
            </a:extLst>
          </p:cNvPr>
          <p:cNvSpPr/>
          <p:nvPr/>
        </p:nvSpPr>
        <p:spPr>
          <a:xfrm rot="10800000">
            <a:off x="10838750" y="4128985"/>
            <a:ext cx="125401" cy="890124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B9D611-97D4-43D0-BABE-962E6C0954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5510" y="1437531"/>
            <a:ext cx="3012560" cy="1370734"/>
          </a:xfrm>
          <a:prstGeom prst="rect">
            <a:avLst/>
          </a:prstGeom>
        </p:spPr>
      </p:pic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E6920C4-C34A-478B-90E0-346C7BC50156}"/>
              </a:ext>
            </a:extLst>
          </p:cNvPr>
          <p:cNvSpPr/>
          <p:nvPr/>
        </p:nvSpPr>
        <p:spPr>
          <a:xfrm>
            <a:off x="10776048" y="2446844"/>
            <a:ext cx="125401" cy="890124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654300-F88A-417D-9ABF-6184B81F659F}"/>
              </a:ext>
            </a:extLst>
          </p:cNvPr>
          <p:cNvSpPr txBox="1"/>
          <p:nvPr/>
        </p:nvSpPr>
        <p:spPr>
          <a:xfrm>
            <a:off x="10083473" y="640227"/>
            <a:ext cx="1385149" cy="181588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ส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.</a:t>
            </a:r>
            <a:r>
              <a:rPr kumimoji="0" lang="th-TH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ค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.</a:t>
            </a:r>
            <a:r>
              <a:rPr kumimoji="0" lang="th-TH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2566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CC</a:t>
            </a:r>
            <a:r>
              <a:rPr kumimoji="0" lang="th-TH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 มีความเห็นให้ฝ่าย บส. ดำเนินการชี้แจง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Credit Rating</a:t>
            </a:r>
            <a:r>
              <a:rPr kumimoji="0" lang="th-TH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Model</a:t>
            </a:r>
            <a:r>
              <a:rPr kumimoji="0" lang="th-TH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 แบบใหม่ให้คณะกรรมการ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CC</a:t>
            </a:r>
            <a:r>
              <a:rPr kumimoji="0" lang="th-TH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UC</a:t>
            </a:r>
            <a:r>
              <a:rPr kumimoji="0" lang="th-TH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 ทราบ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892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62A4BC1-95B0-4564-9E2E-3439371FBEB2}"/>
              </a:ext>
            </a:extLst>
          </p:cNvPr>
          <p:cNvSpPr/>
          <p:nvPr/>
        </p:nvSpPr>
        <p:spPr>
          <a:xfrm>
            <a:off x="160847" y="19543"/>
            <a:ext cx="11883955" cy="646331"/>
          </a:xfrm>
          <a:prstGeom prst="rect">
            <a:avLst/>
          </a:prstGeom>
          <a:solidFill>
            <a:srgbClr val="0061B4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2. Credit Rating Model</a:t>
            </a:r>
            <a:endParaRPr kumimoji="0" lang="th-TH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1" name="Rounded Rectangle 4">
            <a:extLst>
              <a:ext uri="{FF2B5EF4-FFF2-40B4-BE49-F238E27FC236}">
                <a16:creationId xmlns:a16="http://schemas.microsoft.com/office/drawing/2014/main" id="{F9CB3544-3DDC-467F-B8CD-4361759F4481}"/>
              </a:ext>
            </a:extLst>
          </p:cNvPr>
          <p:cNvSpPr/>
          <p:nvPr/>
        </p:nvSpPr>
        <p:spPr>
          <a:xfrm>
            <a:off x="475861" y="1020266"/>
            <a:ext cx="10954139" cy="4774075"/>
          </a:xfrm>
          <a:prstGeom prst="roundRect">
            <a:avLst>
              <a:gd name="adj" fmla="val 4438"/>
            </a:avLst>
          </a:prstGeom>
          <a:solidFill>
            <a:sysClr val="window" lastClr="FFFFFF"/>
          </a:solidFill>
          <a:ln w="55000" cap="flat" cmpd="thickThin" algn="ctr">
            <a:solidFill>
              <a:srgbClr val="474B78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91440" tIns="45720" rIns="91440" bIns="45720"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36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1E1283-E04C-4E31-8FA4-F431499B94B9}"/>
              </a:ext>
            </a:extLst>
          </p:cNvPr>
          <p:cNvSpPr/>
          <p:nvPr/>
        </p:nvSpPr>
        <p:spPr>
          <a:xfrm>
            <a:off x="6999601" y="1400053"/>
            <a:ext cx="3206192" cy="37702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defTabSz="914377">
              <a:lnSpc>
                <a:spcPts val="2000"/>
              </a:lnSpc>
              <a:buClrTx/>
              <a:buFontTx/>
              <a:buNone/>
              <a:defRPr/>
            </a:pPr>
            <a:r>
              <a:rPr lang="th-TH" sz="2400" b="1" kern="1200" dirty="0">
                <a:solidFill>
                  <a:srgbClr val="0000FF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พิจารณาจากรายได้รวม เฉลี่ย 3 ปี *</a:t>
            </a:r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088DB297-EA47-4390-ADD0-C6D480C5623D}"/>
              </a:ext>
            </a:extLst>
          </p:cNvPr>
          <p:cNvSpPr/>
          <p:nvPr/>
        </p:nvSpPr>
        <p:spPr>
          <a:xfrm>
            <a:off x="744394" y="1227684"/>
            <a:ext cx="684000" cy="504000"/>
          </a:xfrm>
          <a:prstGeom prst="teardrop">
            <a:avLst/>
          </a:prstGeom>
          <a:solidFill>
            <a:sysClr val="window" lastClr="FFFFFF"/>
          </a:solidFill>
          <a:ln w="19050" cap="flat" cmpd="thickThin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357349-5B25-4ACC-8366-6CC202B677E5}"/>
              </a:ext>
            </a:extLst>
          </p:cNvPr>
          <p:cNvSpPr/>
          <p:nvPr/>
        </p:nvSpPr>
        <p:spPr>
          <a:xfrm>
            <a:off x="620225" y="1317371"/>
            <a:ext cx="9076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>
              <a:buClrTx/>
              <a:buFontTx/>
              <a:buNone/>
              <a:defRPr/>
            </a:pPr>
            <a:r>
              <a:rPr lang="th-TH" sz="1600" b="1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ก่อนปรับปรุง</a:t>
            </a:r>
          </a:p>
        </p:txBody>
      </p:sp>
      <p:sp>
        <p:nvSpPr>
          <p:cNvPr id="35" name="Explosion 1 16">
            <a:extLst>
              <a:ext uri="{FF2B5EF4-FFF2-40B4-BE49-F238E27FC236}">
                <a16:creationId xmlns:a16="http://schemas.microsoft.com/office/drawing/2014/main" id="{301BAB3C-06B9-4E99-8ACE-5FF00FA8A38D}"/>
              </a:ext>
            </a:extLst>
          </p:cNvPr>
          <p:cNvSpPr/>
          <p:nvPr/>
        </p:nvSpPr>
        <p:spPr>
          <a:xfrm>
            <a:off x="5983251" y="1152304"/>
            <a:ext cx="1065863" cy="731363"/>
          </a:xfrm>
          <a:prstGeom prst="irregularSeal1">
            <a:avLst/>
          </a:prstGeom>
          <a:solidFill>
            <a:sysClr val="window" lastClr="FFFFFF"/>
          </a:solidFill>
          <a:ln w="28575" cap="flat" cmpd="thickThin" algn="ctr">
            <a:solidFill>
              <a:srgbClr val="ED7D31">
                <a:lumMod val="75000"/>
              </a:srgbClr>
            </a:solidFill>
            <a:prstDash val="solid"/>
          </a:ln>
          <a:effectLst/>
        </p:spPr>
        <p:txBody>
          <a:bodyPr lIns="91440" tIns="45720" rIns="91440" bIns="45720" spcCol="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C0762C-0EA0-4829-BE86-51BE86D60D03}"/>
              </a:ext>
            </a:extLst>
          </p:cNvPr>
          <p:cNvSpPr/>
          <p:nvPr/>
        </p:nvSpPr>
        <p:spPr>
          <a:xfrm>
            <a:off x="6052643" y="1294129"/>
            <a:ext cx="893193" cy="40011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914377">
              <a:buClrTx/>
              <a:buFontTx/>
              <a:buNone/>
              <a:defRPr/>
            </a:pPr>
            <a:r>
              <a:rPr lang="th-TH" sz="2000" b="1" kern="1200">
                <a:solidFill>
                  <a:srgbClr val="0000FF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ปรับปรุง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85501D-B250-4D78-BBCC-97958E04377B}"/>
              </a:ext>
            </a:extLst>
          </p:cNvPr>
          <p:cNvSpPr txBox="1"/>
          <p:nvPr/>
        </p:nvSpPr>
        <p:spPr>
          <a:xfrm>
            <a:off x="4618183" y="5921368"/>
            <a:ext cx="6360658" cy="505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" indent="-63500">
              <a:lnSpc>
                <a:spcPts val="1600"/>
              </a:lnSpc>
              <a:buClrTx/>
              <a:buFontTx/>
              <a:buNone/>
              <a:tabLst>
                <a:tab pos="-270510" algn="l"/>
                <a:tab pos="388620" algn="l"/>
              </a:tabLst>
            </a:pPr>
            <a:r>
              <a:rPr lang="th-TH" b="1" kern="1200" spc="-20" dirty="0">
                <a:solidFill>
                  <a:srgbClr val="0000FF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* </a:t>
            </a:r>
            <a:r>
              <a:rPr lang="th-TH" b="1" u="sng" kern="1200" spc="-20" dirty="0">
                <a:solidFill>
                  <a:srgbClr val="0000FF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เงื่อนไขเพิ่มเติม</a:t>
            </a:r>
            <a:r>
              <a:rPr lang="th-TH" b="1" kern="1200" spc="-20" dirty="0">
                <a:solidFill>
                  <a:srgbClr val="0000FF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  หากบริษัทยังไม่มีงบการเงิน กำหนดให้ใช้แบบจำลอง </a:t>
            </a:r>
            <a:r>
              <a:rPr lang="en-US" b="1" kern="1200" spc="-20" dirty="0">
                <a:solidFill>
                  <a:srgbClr val="0000FF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Corporate </a:t>
            </a:r>
            <a:r>
              <a:rPr lang="th-TH" b="1" kern="1200" spc="-20" dirty="0">
                <a:solidFill>
                  <a:srgbClr val="0000FF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หรือ </a:t>
            </a:r>
            <a:r>
              <a:rPr lang="en-US" b="1" kern="1200" spc="-20" dirty="0">
                <a:solidFill>
                  <a:srgbClr val="0000FF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SMEs</a:t>
            </a:r>
            <a:r>
              <a:rPr lang="th-TH" b="1" kern="1200" spc="-20" dirty="0">
                <a:solidFill>
                  <a:srgbClr val="0000FF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 หรือ </a:t>
            </a:r>
            <a:r>
              <a:rPr lang="en-US" b="1" kern="1200" spc="-20" dirty="0">
                <a:solidFill>
                  <a:srgbClr val="0000FF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Retail SMEs</a:t>
            </a:r>
            <a:r>
              <a:rPr lang="th-TH" b="1" kern="1200" spc="-20" dirty="0">
                <a:solidFill>
                  <a:srgbClr val="0000FF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 </a:t>
            </a:r>
            <a:r>
              <a:rPr lang="th-TH" b="1" kern="1200" dirty="0">
                <a:solidFill>
                  <a:srgbClr val="0000FF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โดยพิจารณาจากประมาณการรายได้ และให้จัดทำ </a:t>
            </a:r>
            <a:r>
              <a:rPr lang="en-US" b="1" kern="1200" dirty="0">
                <a:solidFill>
                  <a:srgbClr val="0000FF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Business Rating</a:t>
            </a:r>
            <a:r>
              <a:rPr lang="th-TH" b="1" kern="1200" dirty="0">
                <a:solidFill>
                  <a:srgbClr val="0000FF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 และ </a:t>
            </a:r>
            <a:r>
              <a:rPr lang="en-US" b="1" kern="1200" dirty="0">
                <a:solidFill>
                  <a:srgbClr val="0000FF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Industry Rating</a:t>
            </a:r>
            <a:r>
              <a:rPr lang="th-TH" b="1" kern="1200" dirty="0">
                <a:solidFill>
                  <a:srgbClr val="0000FF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 รวมถึงวิเคราะห์ประมาณการ</a:t>
            </a:r>
            <a:r>
              <a:rPr lang="th-TH" b="1" kern="1200" spc="-20" dirty="0">
                <a:solidFill>
                  <a:srgbClr val="0000FF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ผลการดำเนินงาน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F8DA9A-8453-4978-A7A1-49646E3AA6B9}"/>
              </a:ext>
            </a:extLst>
          </p:cNvPr>
          <p:cNvSpPr/>
          <p:nvPr/>
        </p:nvSpPr>
        <p:spPr>
          <a:xfrm>
            <a:off x="1570092" y="1349194"/>
            <a:ext cx="3834660" cy="37702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defTabSz="914377">
              <a:lnSpc>
                <a:spcPts val="2000"/>
              </a:lnSpc>
              <a:buClrTx/>
              <a:buFontTx/>
              <a:buNone/>
              <a:defRPr/>
            </a:pPr>
            <a:r>
              <a:rPr lang="th-TH" sz="24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พิจารณาจากขนาดธุรกิจและขนาดวงเงิน</a:t>
            </a:r>
          </a:p>
        </p:txBody>
      </p:sp>
      <p:sp>
        <p:nvSpPr>
          <p:cNvPr id="39" name="Rounded Rectangle 13">
            <a:extLst>
              <a:ext uri="{FF2B5EF4-FFF2-40B4-BE49-F238E27FC236}">
                <a16:creationId xmlns:a16="http://schemas.microsoft.com/office/drawing/2014/main" id="{DA6D81B2-7114-4CB4-8492-486D523F3FBF}"/>
              </a:ext>
            </a:extLst>
          </p:cNvPr>
          <p:cNvSpPr/>
          <p:nvPr/>
        </p:nvSpPr>
        <p:spPr>
          <a:xfrm>
            <a:off x="659187" y="3597459"/>
            <a:ext cx="2113956" cy="468000"/>
          </a:xfrm>
          <a:prstGeom prst="roundRect">
            <a:avLst/>
          </a:prstGeom>
          <a:solidFill>
            <a:schemeClr val="bg1"/>
          </a:solidFill>
          <a:ln w="3175" cap="flat" cmpd="thickThin" algn="ctr">
            <a:solidFill>
              <a:schemeClr val="tx1"/>
            </a:solidFill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>
              <a:buClrTx/>
              <a:buFontTx/>
              <a:buNone/>
              <a:defRPr/>
            </a:pPr>
            <a:r>
              <a:rPr lang="en-US" sz="2400" b="1" dirty="0"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Retail SMEs (R)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2744FE-10E5-4E36-836F-88DD7A87874F}"/>
              </a:ext>
            </a:extLst>
          </p:cNvPr>
          <p:cNvSpPr/>
          <p:nvPr/>
        </p:nvSpPr>
        <p:spPr>
          <a:xfrm>
            <a:off x="2862190" y="3735378"/>
            <a:ext cx="2098651" cy="618118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 defTabSz="914377">
              <a:lnSpc>
                <a:spcPts val="2000"/>
              </a:lnSpc>
              <a:buClrTx/>
              <a:buFontTx/>
              <a:buNone/>
              <a:defRPr/>
            </a:pPr>
            <a:r>
              <a:rPr lang="th-TH" sz="20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วงเงิน </a:t>
            </a:r>
            <a:r>
              <a:rPr lang="en-US" sz="20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Product Program</a:t>
            </a:r>
            <a:r>
              <a:rPr lang="th-TH" sz="20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 </a:t>
            </a:r>
          </a:p>
          <a:p>
            <a:pPr algn="ctr" defTabSz="914377">
              <a:lnSpc>
                <a:spcPts val="2000"/>
              </a:lnSpc>
              <a:buClrTx/>
              <a:buFontTx/>
              <a:buNone/>
              <a:defRPr/>
            </a:pPr>
            <a:r>
              <a:rPr lang="th-TH" sz="20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วงเงินรวมไม่เกิน 5 ลบ.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A6D6986-712A-4A10-BB95-A452530F7FFE}"/>
              </a:ext>
            </a:extLst>
          </p:cNvPr>
          <p:cNvSpPr/>
          <p:nvPr/>
        </p:nvSpPr>
        <p:spPr>
          <a:xfrm>
            <a:off x="3318961" y="2104594"/>
            <a:ext cx="965329" cy="361637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 defTabSz="914377">
              <a:lnSpc>
                <a:spcPts val="2000"/>
              </a:lnSpc>
              <a:buClrTx/>
              <a:buFontTx/>
              <a:buNone/>
              <a:defRPr/>
            </a:pPr>
            <a:r>
              <a:rPr lang="th-TH" sz="20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ลูกค้าทั่วไป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94C2B0-E8C8-42A8-8456-0B343EA9DD12}"/>
              </a:ext>
            </a:extLst>
          </p:cNvPr>
          <p:cNvSpPr/>
          <p:nvPr/>
        </p:nvSpPr>
        <p:spPr>
          <a:xfrm>
            <a:off x="2774385" y="2886773"/>
            <a:ext cx="2853666" cy="361637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 defTabSz="914377">
              <a:lnSpc>
                <a:spcPts val="2000"/>
              </a:lnSpc>
              <a:buClrTx/>
              <a:buFontTx/>
              <a:buNone/>
              <a:defRPr/>
            </a:pPr>
            <a:r>
              <a:rPr lang="th-TH" sz="20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ลูกหนี้ </a:t>
            </a:r>
            <a:r>
              <a:rPr lang="en-US" sz="20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SMEs</a:t>
            </a:r>
            <a:r>
              <a:rPr lang="th-TH" sz="20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 วงเงินรวมไม่เกิน 25 ลบ.</a:t>
            </a:r>
          </a:p>
        </p:txBody>
      </p:sp>
      <p:sp>
        <p:nvSpPr>
          <p:cNvPr id="43" name="Rounded Rectangle 11">
            <a:extLst>
              <a:ext uri="{FF2B5EF4-FFF2-40B4-BE49-F238E27FC236}">
                <a16:creationId xmlns:a16="http://schemas.microsoft.com/office/drawing/2014/main" id="{6DF780B8-B7F4-4F04-93DF-C83937E06A0E}"/>
              </a:ext>
            </a:extLst>
          </p:cNvPr>
          <p:cNvSpPr/>
          <p:nvPr/>
        </p:nvSpPr>
        <p:spPr>
          <a:xfrm>
            <a:off x="685240" y="2055145"/>
            <a:ext cx="2113956" cy="468000"/>
          </a:xfrm>
          <a:prstGeom prst="roundRect">
            <a:avLst/>
          </a:prstGeom>
          <a:noFill/>
          <a:ln w="19050" cap="flat" cmpd="thickThin" algn="ctr">
            <a:solidFill>
              <a:sysClr val="windowText" lastClr="000000"/>
            </a:solidFill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Normal (N)</a:t>
            </a:r>
            <a:endParaRPr kumimoji="0" lang="th-TH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44" name="Rounded Rectangle 12">
            <a:extLst>
              <a:ext uri="{FF2B5EF4-FFF2-40B4-BE49-F238E27FC236}">
                <a16:creationId xmlns:a16="http://schemas.microsoft.com/office/drawing/2014/main" id="{C6A103F5-9BF4-4777-A50F-6F494087B305}"/>
              </a:ext>
            </a:extLst>
          </p:cNvPr>
          <p:cNvSpPr/>
          <p:nvPr/>
        </p:nvSpPr>
        <p:spPr>
          <a:xfrm>
            <a:off x="652892" y="2783184"/>
            <a:ext cx="2113956" cy="468000"/>
          </a:xfrm>
          <a:prstGeom prst="roundRect">
            <a:avLst/>
          </a:prstGeom>
          <a:noFill/>
          <a:ln w="19050" cap="flat" cmpd="thickThin" algn="ctr">
            <a:solidFill>
              <a:sysClr val="windowText" lastClr="000000"/>
            </a:solidFill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Express (E)</a:t>
            </a:r>
            <a:endParaRPr kumimoji="0" lang="th-TH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45" name="Rounded Rectangle 18">
            <a:extLst>
              <a:ext uri="{FF2B5EF4-FFF2-40B4-BE49-F238E27FC236}">
                <a16:creationId xmlns:a16="http://schemas.microsoft.com/office/drawing/2014/main" id="{4F26D02C-8489-4281-82E9-9FC4CDC8BACE}"/>
              </a:ext>
            </a:extLst>
          </p:cNvPr>
          <p:cNvSpPr/>
          <p:nvPr/>
        </p:nvSpPr>
        <p:spPr>
          <a:xfrm>
            <a:off x="660429" y="5004133"/>
            <a:ext cx="2113956" cy="468000"/>
          </a:xfrm>
          <a:prstGeom prst="roundRect">
            <a:avLst/>
          </a:prstGeom>
          <a:noFill/>
          <a:ln w="19050" cap="flat" cmpd="thickThin" algn="ctr">
            <a:solidFill>
              <a:sysClr val="windowText" lastClr="000000"/>
            </a:solidFill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Project Finance (P)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37D6B7A-5339-4FD0-8758-F79793E1986F}"/>
              </a:ext>
            </a:extLst>
          </p:cNvPr>
          <p:cNvSpPr/>
          <p:nvPr/>
        </p:nvSpPr>
        <p:spPr>
          <a:xfrm>
            <a:off x="2890582" y="5042486"/>
            <a:ext cx="2514170" cy="61811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defTabSz="914377">
              <a:lnSpc>
                <a:spcPts val="2000"/>
              </a:lnSpc>
              <a:buClrTx/>
              <a:buFontTx/>
              <a:buNone/>
              <a:defRPr/>
            </a:pPr>
            <a:r>
              <a:rPr lang="th-TH" sz="20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โครงการลงทุนใหม่ที่ไม่มี</a:t>
            </a:r>
          </a:p>
          <a:p>
            <a:pPr defTabSz="914377">
              <a:lnSpc>
                <a:spcPts val="2000"/>
              </a:lnSpc>
              <a:buClrTx/>
              <a:buFontTx/>
              <a:buNone/>
              <a:defRPr/>
            </a:pPr>
            <a:r>
              <a:rPr lang="th-TH" sz="20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รายได้จากการดำเนินงานมาก่อน</a:t>
            </a:r>
          </a:p>
        </p:txBody>
      </p:sp>
      <p:sp>
        <p:nvSpPr>
          <p:cNvPr id="48" name="Rounded Rectangle 15">
            <a:extLst>
              <a:ext uri="{FF2B5EF4-FFF2-40B4-BE49-F238E27FC236}">
                <a16:creationId xmlns:a16="http://schemas.microsoft.com/office/drawing/2014/main" id="{03C468BC-A1C7-4289-ACB6-2891224C261E}"/>
              </a:ext>
            </a:extLst>
          </p:cNvPr>
          <p:cNvSpPr/>
          <p:nvPr/>
        </p:nvSpPr>
        <p:spPr>
          <a:xfrm>
            <a:off x="6162599" y="5085184"/>
            <a:ext cx="2132315" cy="503864"/>
          </a:xfrm>
          <a:prstGeom prst="roundRect">
            <a:avLst/>
          </a:prstGeom>
          <a:solidFill>
            <a:srgbClr val="FFC000"/>
          </a:solidFill>
          <a:ln w="55000" cap="flat" cmpd="thickThin" algn="ctr">
            <a:solidFill>
              <a:srgbClr val="EB641B">
                <a:lumMod val="75000"/>
              </a:srgbClr>
            </a:solidFill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>
              <a:buClrTx/>
              <a:buFontTx/>
              <a:buNone/>
              <a:defRPr/>
            </a:pPr>
            <a:r>
              <a:rPr lang="en-US" sz="2400" b="1" dirty="0"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Project Finance (P)</a:t>
            </a:r>
          </a:p>
        </p:txBody>
      </p:sp>
      <p:sp>
        <p:nvSpPr>
          <p:cNvPr id="50" name="Rounded Rectangle 3">
            <a:extLst>
              <a:ext uri="{FF2B5EF4-FFF2-40B4-BE49-F238E27FC236}">
                <a16:creationId xmlns:a16="http://schemas.microsoft.com/office/drawing/2014/main" id="{87C6B3A6-35C7-4234-8104-EFADE9B0BC55}"/>
              </a:ext>
            </a:extLst>
          </p:cNvPr>
          <p:cNvSpPr/>
          <p:nvPr/>
        </p:nvSpPr>
        <p:spPr>
          <a:xfrm>
            <a:off x="6151197" y="2813006"/>
            <a:ext cx="2113956" cy="468000"/>
          </a:xfrm>
          <a:prstGeom prst="roundRect">
            <a:avLst/>
          </a:prstGeom>
          <a:solidFill>
            <a:srgbClr val="F9D1D3"/>
          </a:solidFill>
          <a:ln w="55000" cap="flat" cmpd="thickThin" algn="ctr">
            <a:solidFill>
              <a:srgbClr val="7D3C4A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>
              <a:lnSpc>
                <a:spcPts val="2400"/>
              </a:lnSpc>
              <a:buClrTx/>
              <a:buFontTx/>
              <a:buNone/>
              <a:defRPr/>
            </a:pPr>
            <a:r>
              <a:rPr lang="en-US" sz="2400" b="1" dirty="0"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SMEs (M) </a:t>
            </a:r>
          </a:p>
        </p:txBody>
      </p:sp>
      <p:sp>
        <p:nvSpPr>
          <p:cNvPr id="51" name="Rounded Rectangle 33">
            <a:extLst>
              <a:ext uri="{FF2B5EF4-FFF2-40B4-BE49-F238E27FC236}">
                <a16:creationId xmlns:a16="http://schemas.microsoft.com/office/drawing/2014/main" id="{F8D27C60-A89A-466E-9882-065E29256657}"/>
              </a:ext>
            </a:extLst>
          </p:cNvPr>
          <p:cNvSpPr/>
          <p:nvPr/>
        </p:nvSpPr>
        <p:spPr>
          <a:xfrm>
            <a:off x="6132837" y="2103511"/>
            <a:ext cx="2132315" cy="468000"/>
          </a:xfrm>
          <a:prstGeom prst="roundRect">
            <a:avLst/>
          </a:prstGeom>
          <a:solidFill>
            <a:srgbClr val="33CC33"/>
          </a:solidFill>
          <a:ln w="55000" cap="flat" cmpd="thickThin" algn="ctr">
            <a:solidFill>
              <a:srgbClr val="008000"/>
            </a:solidFill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>
              <a:lnSpc>
                <a:spcPts val="2400"/>
              </a:lnSpc>
              <a:buClrTx/>
              <a:buFontTx/>
              <a:buNone/>
              <a:defRPr/>
            </a:pPr>
            <a:r>
              <a:rPr lang="en-US" sz="2400" b="1" dirty="0"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Corporate (C)</a:t>
            </a:r>
          </a:p>
        </p:txBody>
      </p:sp>
      <p:sp>
        <p:nvSpPr>
          <p:cNvPr id="52" name="Rounded Rectangle 13">
            <a:extLst>
              <a:ext uri="{FF2B5EF4-FFF2-40B4-BE49-F238E27FC236}">
                <a16:creationId xmlns:a16="http://schemas.microsoft.com/office/drawing/2014/main" id="{1F5F2566-D96F-42C0-9BAD-01F5D5989CAC}"/>
              </a:ext>
            </a:extLst>
          </p:cNvPr>
          <p:cNvSpPr/>
          <p:nvPr/>
        </p:nvSpPr>
        <p:spPr>
          <a:xfrm>
            <a:off x="6149636" y="3555704"/>
            <a:ext cx="2132315" cy="468000"/>
          </a:xfrm>
          <a:prstGeom prst="roundRect">
            <a:avLst/>
          </a:prstGeom>
          <a:solidFill>
            <a:srgbClr val="2DA2BF">
              <a:lumMod val="40000"/>
              <a:lumOff val="60000"/>
            </a:srgbClr>
          </a:solidFill>
          <a:ln w="55000" cap="flat" cmpd="thickThin" algn="ctr">
            <a:solidFill>
              <a:srgbClr val="0000FF"/>
            </a:solidFill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>
              <a:lnSpc>
                <a:spcPts val="2400"/>
              </a:lnSpc>
              <a:buClrTx/>
              <a:buFontTx/>
              <a:buNone/>
              <a:defRPr/>
            </a:pPr>
            <a:r>
              <a:rPr lang="en-US" sz="2400" b="1" dirty="0"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Retail SMEs (R)</a:t>
            </a:r>
            <a:endParaRPr lang="th-TH" sz="2400" b="1" dirty="0"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B357E7-8113-4490-9610-C1B80A57493A}"/>
              </a:ext>
            </a:extLst>
          </p:cNvPr>
          <p:cNvSpPr txBox="1"/>
          <p:nvPr/>
        </p:nvSpPr>
        <p:spPr>
          <a:xfrm>
            <a:off x="8464567" y="4290790"/>
            <a:ext cx="2928257" cy="640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>
              <a:lnSpc>
                <a:spcPts val="2000"/>
              </a:lnSpc>
              <a:buClrTx/>
              <a:buFontTx/>
              <a:buNone/>
              <a:defRPr/>
            </a:pPr>
            <a:r>
              <a:rPr lang="th-TH" sz="2000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ประมาณการรายได้ ไม่เกิน 10 ล้านบาท และวงเงินไม่เกิน 5 ล้านบาท</a:t>
            </a:r>
            <a:endParaRPr lang="en-US" sz="2400" b="1" i="1" dirty="0">
              <a:solidFill>
                <a:prstClr val="black">
                  <a:lumMod val="50000"/>
                  <a:lumOff val="50000"/>
                </a:prstClr>
              </a:solidFill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4350421-C17A-4632-86BB-E564D8BF95AE}"/>
              </a:ext>
            </a:extLst>
          </p:cNvPr>
          <p:cNvSpPr/>
          <p:nvPr/>
        </p:nvSpPr>
        <p:spPr>
          <a:xfrm>
            <a:off x="8424067" y="2168476"/>
            <a:ext cx="2132315" cy="377026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 defTabSz="914377">
              <a:lnSpc>
                <a:spcPts val="2000"/>
              </a:lnSpc>
              <a:buClrTx/>
              <a:buFontTx/>
              <a:buNone/>
              <a:defRPr/>
            </a:pPr>
            <a:r>
              <a:rPr lang="th-TH" sz="2400" b="1" kern="1200" dirty="0">
                <a:solidFill>
                  <a:srgbClr val="0000FF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รายได้ </a:t>
            </a:r>
            <a:r>
              <a:rPr lang="en-US" sz="2400" b="1" kern="1200" dirty="0">
                <a:solidFill>
                  <a:srgbClr val="0000FF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&gt; 200</a:t>
            </a:r>
            <a:r>
              <a:rPr lang="th-TH" sz="2400" b="1" kern="1200" dirty="0">
                <a:solidFill>
                  <a:srgbClr val="0000FF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 ล้านบาท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C7ED4D2-ADC3-4769-8C11-741800B69DDB}"/>
              </a:ext>
            </a:extLst>
          </p:cNvPr>
          <p:cNvSpPr/>
          <p:nvPr/>
        </p:nvSpPr>
        <p:spPr>
          <a:xfrm>
            <a:off x="8440965" y="2837102"/>
            <a:ext cx="2537875" cy="377026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 defTabSz="914377">
              <a:lnSpc>
                <a:spcPts val="2000"/>
              </a:lnSpc>
              <a:buClrTx/>
              <a:buFontTx/>
              <a:buNone/>
              <a:defRPr/>
            </a:pPr>
            <a:r>
              <a:rPr lang="th-TH" sz="2400" b="1" kern="1200" dirty="0">
                <a:solidFill>
                  <a:srgbClr val="0000FF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รายได้ </a:t>
            </a:r>
            <a:r>
              <a:rPr lang="en-US" sz="2400" b="1" kern="1200" dirty="0">
                <a:solidFill>
                  <a:srgbClr val="0000FF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&gt;10 </a:t>
            </a:r>
            <a:r>
              <a:rPr lang="th-TH" sz="2400" b="1" kern="1200" dirty="0">
                <a:solidFill>
                  <a:srgbClr val="0000FF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– </a:t>
            </a:r>
            <a:r>
              <a:rPr lang="en-US" sz="2400" b="1" kern="1200" dirty="0">
                <a:solidFill>
                  <a:srgbClr val="0000FF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200</a:t>
            </a:r>
            <a:r>
              <a:rPr lang="th-TH" sz="2400" b="1" kern="1200" dirty="0">
                <a:solidFill>
                  <a:srgbClr val="0000FF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 ล้านบาท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3DA8458-187E-401C-820E-96889FC0997D}"/>
              </a:ext>
            </a:extLst>
          </p:cNvPr>
          <p:cNvSpPr/>
          <p:nvPr/>
        </p:nvSpPr>
        <p:spPr>
          <a:xfrm>
            <a:off x="8436852" y="3680607"/>
            <a:ext cx="2340705" cy="377026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 defTabSz="914377">
              <a:lnSpc>
                <a:spcPts val="2000"/>
              </a:lnSpc>
              <a:buClrTx/>
              <a:buFontTx/>
              <a:buNone/>
              <a:defRPr/>
            </a:pPr>
            <a:r>
              <a:rPr lang="th-TH" sz="2400" b="1" kern="1200" dirty="0">
                <a:solidFill>
                  <a:srgbClr val="0000FF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รายได้ไม่เกิน 10 ล้านบาท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09E3A9F-5007-49F2-9C15-65D7244D38B5}"/>
              </a:ext>
            </a:extLst>
          </p:cNvPr>
          <p:cNvSpPr/>
          <p:nvPr/>
        </p:nvSpPr>
        <p:spPr>
          <a:xfrm>
            <a:off x="8452817" y="5100404"/>
            <a:ext cx="3022286" cy="61811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defTabSz="914377">
              <a:lnSpc>
                <a:spcPts val="2000"/>
              </a:lnSpc>
              <a:buClrTx/>
              <a:buFontTx/>
              <a:buNone/>
              <a:defRPr/>
            </a:pPr>
            <a:r>
              <a:rPr lang="th-TH" sz="20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โครงการลงทุนใหม่ที่ไม่มี</a:t>
            </a:r>
          </a:p>
          <a:p>
            <a:pPr defTabSz="914377">
              <a:lnSpc>
                <a:spcPts val="2000"/>
              </a:lnSpc>
              <a:buClrTx/>
              <a:buFontTx/>
              <a:buNone/>
              <a:defRPr/>
            </a:pPr>
            <a:r>
              <a:rPr lang="th-TH" sz="2000" b="1" kern="1200" dirty="0">
                <a:solidFill>
                  <a:prstClr val="black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รายได้จากการดำเนินงานมาก่อน</a:t>
            </a:r>
          </a:p>
        </p:txBody>
      </p:sp>
      <p:sp>
        <p:nvSpPr>
          <p:cNvPr id="58" name="Rounded Rectangle 33">
            <a:extLst>
              <a:ext uri="{FF2B5EF4-FFF2-40B4-BE49-F238E27FC236}">
                <a16:creationId xmlns:a16="http://schemas.microsoft.com/office/drawing/2014/main" id="{D5568639-C96E-441C-A343-1ECBBFA8311E}"/>
              </a:ext>
            </a:extLst>
          </p:cNvPr>
          <p:cNvSpPr/>
          <p:nvPr/>
        </p:nvSpPr>
        <p:spPr>
          <a:xfrm>
            <a:off x="6052643" y="4234327"/>
            <a:ext cx="2227023" cy="68615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5000" cap="flat" cmpd="thickThin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91440" tIns="45720" rIns="91440" bIns="45720" rtlCol="0" anchor="t"/>
          <a:lstStyle/>
          <a:p>
            <a:pPr marL="0" marR="0" lvl="0" indent="0" algn="ctr" defTabSz="914377" rtl="0" eaLnBrk="1" fontAlgn="auto" latinLnBrk="0" hangingPunct="1">
              <a:lnSpc>
                <a:spcPts val="19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Start-up (U)</a:t>
            </a:r>
          </a:p>
          <a:p>
            <a:pPr marL="0" marR="0" lvl="0" indent="0" algn="ctr" defTabSz="914377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(ประมาณการรายได้ ไม่เกิน 10 ล้านบาท และวงเงินไม่เกิน 5 ล้านบาท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0962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E77AE5-3363-443A-8575-E8CCECDA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7EEB-87E5-4FEA-8BC8-75C78A299D85}" type="slidenum">
              <a:rPr lang="th-TH" smtClean="0"/>
              <a:pPr/>
              <a:t>5</a:t>
            </a:fld>
            <a:endParaRPr lang="th-TH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7DC1769-FA98-495B-96EF-0D8B8A827632}"/>
              </a:ext>
            </a:extLst>
          </p:cNvPr>
          <p:cNvSpPr/>
          <p:nvPr/>
        </p:nvSpPr>
        <p:spPr>
          <a:xfrm>
            <a:off x="160847" y="19543"/>
            <a:ext cx="11883955" cy="646331"/>
          </a:xfrm>
          <a:prstGeom prst="rect">
            <a:avLst/>
          </a:prstGeom>
          <a:solidFill>
            <a:srgbClr val="0061B4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6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sz="36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การปรับปรุงปัจจัยที่ใช้ใน </a:t>
            </a:r>
            <a:r>
              <a:rPr lang="en-US" sz="36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Credit Rating Model</a:t>
            </a:r>
            <a:r>
              <a:rPr lang="th-TH" sz="36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kumimoji="0" lang="th-TH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AB699EC-ED86-46F5-990D-E0A9BBA2B9C0}"/>
              </a:ext>
            </a:extLst>
          </p:cNvPr>
          <p:cNvSpPr/>
          <p:nvPr/>
        </p:nvSpPr>
        <p:spPr>
          <a:xfrm>
            <a:off x="64326" y="1068611"/>
            <a:ext cx="1821174" cy="1034523"/>
          </a:xfrm>
          <a:custGeom>
            <a:avLst/>
            <a:gdLst>
              <a:gd name="connsiteX0" fmla="*/ 0 w 2184738"/>
              <a:gd name="connsiteY0" fmla="*/ 112320 h 1123200"/>
              <a:gd name="connsiteX1" fmla="*/ 112320 w 2184738"/>
              <a:gd name="connsiteY1" fmla="*/ 0 h 1123200"/>
              <a:gd name="connsiteX2" fmla="*/ 2072418 w 2184738"/>
              <a:gd name="connsiteY2" fmla="*/ 0 h 1123200"/>
              <a:gd name="connsiteX3" fmla="*/ 2184738 w 2184738"/>
              <a:gd name="connsiteY3" fmla="*/ 112320 h 1123200"/>
              <a:gd name="connsiteX4" fmla="*/ 2184738 w 2184738"/>
              <a:gd name="connsiteY4" fmla="*/ 1010880 h 1123200"/>
              <a:gd name="connsiteX5" fmla="*/ 2072418 w 2184738"/>
              <a:gd name="connsiteY5" fmla="*/ 1123200 h 1123200"/>
              <a:gd name="connsiteX6" fmla="*/ 112320 w 2184738"/>
              <a:gd name="connsiteY6" fmla="*/ 1123200 h 1123200"/>
              <a:gd name="connsiteX7" fmla="*/ 0 w 2184738"/>
              <a:gd name="connsiteY7" fmla="*/ 1010880 h 1123200"/>
              <a:gd name="connsiteX8" fmla="*/ 0 w 2184738"/>
              <a:gd name="connsiteY8" fmla="*/ 112320 h 112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4738" h="1123200">
                <a:moveTo>
                  <a:pt x="0" y="112320"/>
                </a:moveTo>
                <a:cubicBezTo>
                  <a:pt x="0" y="50287"/>
                  <a:pt x="50287" y="0"/>
                  <a:pt x="112320" y="0"/>
                </a:cubicBezTo>
                <a:lnTo>
                  <a:pt x="2072418" y="0"/>
                </a:lnTo>
                <a:cubicBezTo>
                  <a:pt x="2134451" y="0"/>
                  <a:pt x="2184738" y="50287"/>
                  <a:pt x="2184738" y="112320"/>
                </a:cubicBezTo>
                <a:lnTo>
                  <a:pt x="2184738" y="1010880"/>
                </a:lnTo>
                <a:cubicBezTo>
                  <a:pt x="2184738" y="1072913"/>
                  <a:pt x="2134451" y="1123200"/>
                  <a:pt x="2072418" y="1123200"/>
                </a:cubicBezTo>
                <a:lnTo>
                  <a:pt x="112320" y="1123200"/>
                </a:lnTo>
                <a:cubicBezTo>
                  <a:pt x="50287" y="1123200"/>
                  <a:pt x="0" y="1072913"/>
                  <a:pt x="0" y="1010880"/>
                </a:cubicBezTo>
                <a:lnTo>
                  <a:pt x="0" y="1123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450600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th-TH" sz="3200" b="1" kern="1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ตัวแปรที่ใช้ในแบบจำลอง</a:t>
            </a:r>
            <a:endParaRPr lang="en-US" sz="3200" b="1" kern="1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29877010-D1A8-4F31-B0C9-0DD97DA25077}"/>
              </a:ext>
            </a:extLst>
          </p:cNvPr>
          <p:cNvSpPr/>
          <p:nvPr/>
        </p:nvSpPr>
        <p:spPr>
          <a:xfrm>
            <a:off x="6351453" y="1014499"/>
            <a:ext cx="5840545" cy="1299939"/>
          </a:xfrm>
          <a:custGeom>
            <a:avLst/>
            <a:gdLst>
              <a:gd name="connsiteX0" fmla="*/ 0 w 2184738"/>
              <a:gd name="connsiteY0" fmla="*/ 149760 h 1497600"/>
              <a:gd name="connsiteX1" fmla="*/ 149760 w 2184738"/>
              <a:gd name="connsiteY1" fmla="*/ 0 h 1497600"/>
              <a:gd name="connsiteX2" fmla="*/ 2034978 w 2184738"/>
              <a:gd name="connsiteY2" fmla="*/ 0 h 1497600"/>
              <a:gd name="connsiteX3" fmla="*/ 2184738 w 2184738"/>
              <a:gd name="connsiteY3" fmla="*/ 149760 h 1497600"/>
              <a:gd name="connsiteX4" fmla="*/ 2184738 w 2184738"/>
              <a:gd name="connsiteY4" fmla="*/ 1347840 h 1497600"/>
              <a:gd name="connsiteX5" fmla="*/ 2034978 w 2184738"/>
              <a:gd name="connsiteY5" fmla="*/ 1497600 h 1497600"/>
              <a:gd name="connsiteX6" fmla="*/ 149760 w 2184738"/>
              <a:gd name="connsiteY6" fmla="*/ 1497600 h 1497600"/>
              <a:gd name="connsiteX7" fmla="*/ 0 w 2184738"/>
              <a:gd name="connsiteY7" fmla="*/ 1347840 h 1497600"/>
              <a:gd name="connsiteX8" fmla="*/ 0 w 2184738"/>
              <a:gd name="connsiteY8" fmla="*/ 149760 h 149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4738" h="1497600">
                <a:moveTo>
                  <a:pt x="0" y="149760"/>
                </a:moveTo>
                <a:cubicBezTo>
                  <a:pt x="0" y="67050"/>
                  <a:pt x="67050" y="0"/>
                  <a:pt x="149760" y="0"/>
                </a:cubicBezTo>
                <a:lnTo>
                  <a:pt x="2034978" y="0"/>
                </a:lnTo>
                <a:cubicBezTo>
                  <a:pt x="2117688" y="0"/>
                  <a:pt x="2184738" y="67050"/>
                  <a:pt x="2184738" y="149760"/>
                </a:cubicBezTo>
                <a:lnTo>
                  <a:pt x="2184738" y="1347840"/>
                </a:lnTo>
                <a:cubicBezTo>
                  <a:pt x="2184738" y="1430550"/>
                  <a:pt x="2117688" y="1497600"/>
                  <a:pt x="2034978" y="1497600"/>
                </a:cubicBezTo>
                <a:lnTo>
                  <a:pt x="149760" y="1497600"/>
                </a:lnTo>
                <a:cubicBezTo>
                  <a:pt x="67050" y="1497600"/>
                  <a:pt x="0" y="1430550"/>
                  <a:pt x="0" y="1347840"/>
                </a:cubicBezTo>
                <a:lnTo>
                  <a:pt x="0" y="1497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6103" tIns="186103" rIns="186103" bIns="186103" numCol="1" spcCol="1270" anchor="t" anchorCtr="0">
            <a:noAutofit/>
          </a:bodyPr>
          <a:lstStyle/>
          <a:p>
            <a:pPr lvl="1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th-TH" sz="2000" b="1" dirty="0">
                <a:solidFill>
                  <a:srgbClr val="0000FF"/>
                </a:solidFill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เช่น ความสามารถในการทำกำไร เหลือ </a:t>
            </a:r>
            <a:r>
              <a:rPr lang="en-US" sz="2000" b="1" dirty="0">
                <a:solidFill>
                  <a:srgbClr val="0000FF"/>
                </a:solidFill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1 </a:t>
            </a:r>
            <a:r>
              <a:rPr lang="th-TH" sz="2000" b="1" dirty="0">
                <a:solidFill>
                  <a:srgbClr val="0000FF"/>
                </a:solidFill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ตัว คือ กำไรสุทธิ</a:t>
            </a:r>
            <a:r>
              <a:rPr lang="en-US" sz="2000" b="1" dirty="0">
                <a:solidFill>
                  <a:srgbClr val="0000FF"/>
                </a:solidFill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/</a:t>
            </a:r>
            <a:r>
              <a:rPr lang="th-TH" sz="2000" b="1" dirty="0">
                <a:solidFill>
                  <a:srgbClr val="0000FF"/>
                </a:solidFill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ยอดขาย</a:t>
            </a:r>
          </a:p>
          <a:p>
            <a:pPr lvl="1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th-TH" sz="2000" b="1" spc="-60" dirty="0">
                <a:solidFill>
                  <a:srgbClr val="0000FF"/>
                </a:solidFill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(ตัดตัวแปร</a:t>
            </a:r>
            <a:r>
              <a:rPr lang="th-TH" sz="2000" b="1" spc="-60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ที่มีการประเมินความเสี่ยงคล้ายคลึงกัน และตัวแปรที่มีประสิทธิภาพในการคาดการณ์ต่ำออกจากแบบจำลอง </a:t>
            </a:r>
            <a:r>
              <a:rPr lang="th-TH" sz="2000" b="1" spc="-60" dirty="0">
                <a:solidFill>
                  <a:srgbClr val="0000FF"/>
                </a:solidFill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โดยไม่ส่งผลต่อประสิทธิภาพของแบบจำลอง)</a:t>
            </a:r>
            <a:endParaRPr lang="en-US" sz="2000" b="1" kern="1200" spc="-60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DD3089F6-E732-4F69-A77D-5A488F382680}"/>
              </a:ext>
            </a:extLst>
          </p:cNvPr>
          <p:cNvSpPr/>
          <p:nvPr/>
        </p:nvSpPr>
        <p:spPr>
          <a:xfrm>
            <a:off x="57609" y="2251794"/>
            <a:ext cx="1821174" cy="1034523"/>
          </a:xfrm>
          <a:custGeom>
            <a:avLst/>
            <a:gdLst>
              <a:gd name="connsiteX0" fmla="*/ 0 w 2184738"/>
              <a:gd name="connsiteY0" fmla="*/ 112320 h 1123200"/>
              <a:gd name="connsiteX1" fmla="*/ 112320 w 2184738"/>
              <a:gd name="connsiteY1" fmla="*/ 0 h 1123200"/>
              <a:gd name="connsiteX2" fmla="*/ 2072418 w 2184738"/>
              <a:gd name="connsiteY2" fmla="*/ 0 h 1123200"/>
              <a:gd name="connsiteX3" fmla="*/ 2184738 w 2184738"/>
              <a:gd name="connsiteY3" fmla="*/ 112320 h 1123200"/>
              <a:gd name="connsiteX4" fmla="*/ 2184738 w 2184738"/>
              <a:gd name="connsiteY4" fmla="*/ 1010880 h 1123200"/>
              <a:gd name="connsiteX5" fmla="*/ 2072418 w 2184738"/>
              <a:gd name="connsiteY5" fmla="*/ 1123200 h 1123200"/>
              <a:gd name="connsiteX6" fmla="*/ 112320 w 2184738"/>
              <a:gd name="connsiteY6" fmla="*/ 1123200 h 1123200"/>
              <a:gd name="connsiteX7" fmla="*/ 0 w 2184738"/>
              <a:gd name="connsiteY7" fmla="*/ 1010880 h 1123200"/>
              <a:gd name="connsiteX8" fmla="*/ 0 w 2184738"/>
              <a:gd name="connsiteY8" fmla="*/ 112320 h 112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4738" h="1123200">
                <a:moveTo>
                  <a:pt x="0" y="112320"/>
                </a:moveTo>
                <a:cubicBezTo>
                  <a:pt x="0" y="50287"/>
                  <a:pt x="50287" y="0"/>
                  <a:pt x="112320" y="0"/>
                </a:cubicBezTo>
                <a:lnTo>
                  <a:pt x="2072418" y="0"/>
                </a:lnTo>
                <a:cubicBezTo>
                  <a:pt x="2134451" y="0"/>
                  <a:pt x="2184738" y="50287"/>
                  <a:pt x="2184738" y="112320"/>
                </a:cubicBezTo>
                <a:lnTo>
                  <a:pt x="2184738" y="1010880"/>
                </a:lnTo>
                <a:cubicBezTo>
                  <a:pt x="2184738" y="1072913"/>
                  <a:pt x="2134451" y="1123200"/>
                  <a:pt x="2072418" y="1123200"/>
                </a:cubicBezTo>
                <a:lnTo>
                  <a:pt x="112320" y="1123200"/>
                </a:lnTo>
                <a:cubicBezTo>
                  <a:pt x="50287" y="1123200"/>
                  <a:pt x="0" y="1072913"/>
                  <a:pt x="0" y="1010880"/>
                </a:cubicBezTo>
                <a:lnTo>
                  <a:pt x="0" y="1123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450600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th-TH" sz="3200" b="1" kern="1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น้ำหนักแต่ละปัจจัย</a:t>
            </a:r>
            <a:endParaRPr lang="en-US" sz="3200" b="1" kern="1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59CAD8-2549-4D06-B0A0-295F52C300EA}"/>
              </a:ext>
            </a:extLst>
          </p:cNvPr>
          <p:cNvSpPr txBox="1"/>
          <p:nvPr/>
        </p:nvSpPr>
        <p:spPr>
          <a:xfrm>
            <a:off x="6374949" y="665874"/>
            <a:ext cx="567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b="1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หลังปรับปรุง </a:t>
            </a:r>
            <a:endParaRPr lang="en-US" sz="2800" b="1" u="sng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1" name="Rounded Rectangle 15">
            <a:extLst>
              <a:ext uri="{FF2B5EF4-FFF2-40B4-BE49-F238E27FC236}">
                <a16:creationId xmlns:a16="http://schemas.microsoft.com/office/drawing/2014/main" id="{ACF74FAE-3093-476C-95D0-E08DB12FEF5A}"/>
              </a:ext>
            </a:extLst>
          </p:cNvPr>
          <p:cNvSpPr/>
          <p:nvPr/>
        </p:nvSpPr>
        <p:spPr>
          <a:xfrm>
            <a:off x="12509553" y="3766756"/>
            <a:ext cx="2227023" cy="503864"/>
          </a:xfrm>
          <a:prstGeom prst="roundRect">
            <a:avLst/>
          </a:prstGeom>
          <a:solidFill>
            <a:srgbClr val="FFC000"/>
          </a:solidFill>
          <a:ln w="55000" cap="flat" cmpd="thickThin" algn="ctr">
            <a:solidFill>
              <a:srgbClr val="EB641B">
                <a:lumMod val="75000"/>
              </a:srgbClr>
            </a:solidFill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Project Finance (P)</a:t>
            </a:r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id="{DDB41972-741B-413A-89F2-ECF978ACA8DC}"/>
              </a:ext>
            </a:extLst>
          </p:cNvPr>
          <p:cNvSpPr/>
          <p:nvPr/>
        </p:nvSpPr>
        <p:spPr>
          <a:xfrm>
            <a:off x="12522659" y="270241"/>
            <a:ext cx="2265368" cy="568005"/>
          </a:xfrm>
          <a:prstGeom prst="roundRect">
            <a:avLst/>
          </a:prstGeom>
          <a:solidFill>
            <a:srgbClr val="474B78">
              <a:lumMod val="20000"/>
              <a:lumOff val="80000"/>
            </a:srgbClr>
          </a:solidFill>
          <a:ln w="55000" cap="flat" cmpd="thickThin" algn="ctr">
            <a:solidFill>
              <a:srgbClr val="474B78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91440" tIns="45720" rIns="91440" bIns="45720" rtlCol="0" anchor="t"/>
          <a:lstStyle/>
          <a:p>
            <a:pPr marL="0" marR="0" lvl="0" indent="0" algn="ctr" defTabSz="914377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Corporate (C)</a:t>
            </a:r>
          </a:p>
          <a:p>
            <a:pPr marL="0" marR="0" lvl="0" indent="0" algn="ctr" defTabSz="914377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(รายได้ &gt; 200 ล้านบาท)</a:t>
            </a:r>
          </a:p>
        </p:txBody>
      </p:sp>
      <p:sp>
        <p:nvSpPr>
          <p:cNvPr id="123" name="Rounded Rectangle 3">
            <a:extLst>
              <a:ext uri="{FF2B5EF4-FFF2-40B4-BE49-F238E27FC236}">
                <a16:creationId xmlns:a16="http://schemas.microsoft.com/office/drawing/2014/main" id="{C6CE6298-025E-49C0-9C00-A4989DC7BB44}"/>
              </a:ext>
            </a:extLst>
          </p:cNvPr>
          <p:cNvSpPr/>
          <p:nvPr/>
        </p:nvSpPr>
        <p:spPr>
          <a:xfrm>
            <a:off x="12586742" y="1055307"/>
            <a:ext cx="2265368" cy="578704"/>
          </a:xfrm>
          <a:prstGeom prst="roundRect">
            <a:avLst/>
          </a:prstGeom>
          <a:solidFill>
            <a:srgbClr val="F9D1D3"/>
          </a:solidFill>
          <a:ln w="55000" cap="flat" cmpd="thickThin" algn="ctr">
            <a:solidFill>
              <a:srgbClr val="7D3C4A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91440" tIns="45720" rIns="91440" bIns="45720" rtlCol="0" anchor="t"/>
          <a:lstStyle/>
          <a:p>
            <a:pPr marL="0" marR="0" lvl="0" indent="0" algn="ctr" defTabSz="914377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SMEs (S)</a:t>
            </a:r>
          </a:p>
          <a:p>
            <a:pPr marL="0" marR="0" lvl="0" indent="0" algn="ctr" defTabSz="914377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(รายได้ &gt;10 – 200 ล้านบาท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kumimoji="0" lang="th-TH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4" name="Rounded Rectangle 33">
            <a:extLst>
              <a:ext uri="{FF2B5EF4-FFF2-40B4-BE49-F238E27FC236}">
                <a16:creationId xmlns:a16="http://schemas.microsoft.com/office/drawing/2014/main" id="{CC0583F2-AD6B-4622-9EC9-C58F262760F0}"/>
              </a:ext>
            </a:extLst>
          </p:cNvPr>
          <p:cNvSpPr/>
          <p:nvPr/>
        </p:nvSpPr>
        <p:spPr>
          <a:xfrm>
            <a:off x="12509553" y="2780354"/>
            <a:ext cx="2227023" cy="686157"/>
          </a:xfrm>
          <a:prstGeom prst="roundRect">
            <a:avLst/>
          </a:prstGeom>
          <a:solidFill>
            <a:srgbClr val="33CC33"/>
          </a:solidFill>
          <a:ln w="55000" cap="flat" cmpd="thickThin" algn="ctr">
            <a:solidFill>
              <a:srgbClr val="008000"/>
            </a:solidFill>
            <a:prstDash val="solid"/>
          </a:ln>
          <a:effectLst/>
        </p:spPr>
        <p:txBody>
          <a:bodyPr lIns="91440" tIns="45720" rIns="91440" bIns="45720" rtlCol="0" anchor="t"/>
          <a:lstStyle/>
          <a:p>
            <a:pPr marL="0" marR="0" lvl="0" indent="0" algn="ctr" defTabSz="914377" rtl="0" eaLnBrk="1" fontAlgn="auto" latinLnBrk="0" hangingPunct="1">
              <a:lnSpc>
                <a:spcPts val="19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Start-up (U)</a:t>
            </a:r>
          </a:p>
          <a:p>
            <a:pPr marL="0" marR="0" lvl="0" indent="0" algn="ctr" defTabSz="914377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(ประมาณการรายได้ ไม่เกิน 10 ล้านบาท และวงเงินไม่เกิน 5 ล้านบาท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5" name="Rounded Rectangle 13">
            <a:extLst>
              <a:ext uri="{FF2B5EF4-FFF2-40B4-BE49-F238E27FC236}">
                <a16:creationId xmlns:a16="http://schemas.microsoft.com/office/drawing/2014/main" id="{60227CD7-048C-4B69-8DA1-E2A5E7E5D38E}"/>
              </a:ext>
            </a:extLst>
          </p:cNvPr>
          <p:cNvSpPr/>
          <p:nvPr/>
        </p:nvSpPr>
        <p:spPr>
          <a:xfrm>
            <a:off x="12586742" y="2063248"/>
            <a:ext cx="2227023" cy="502381"/>
          </a:xfrm>
          <a:prstGeom prst="roundRect">
            <a:avLst/>
          </a:prstGeom>
          <a:solidFill>
            <a:srgbClr val="2DA2BF">
              <a:lumMod val="40000"/>
              <a:lumOff val="60000"/>
            </a:srgbClr>
          </a:solidFill>
          <a:ln w="55000" cap="flat" cmpd="thickThin" algn="ctr">
            <a:solidFill>
              <a:srgbClr val="0000FF"/>
            </a:solidFill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377" rtl="0" eaLnBrk="1" fontAlgn="auto" latinLnBrk="0" hangingPunct="1">
              <a:lnSpc>
                <a:spcPts val="19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Retail SMEs (R)</a:t>
            </a:r>
            <a:endParaRPr kumimoji="0" lang="th-TH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 lvl="0" indent="0" algn="ctr" defTabSz="914377" rtl="0" eaLnBrk="1" fontAlgn="auto" latinLnBrk="0" hangingPunct="1">
              <a:lnSpc>
                <a:spcPts val="14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(รายได้ไม่เกิน 10 ล้านบาท)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444005-A8D1-4324-A50E-2CF900FF1535}"/>
              </a:ext>
            </a:extLst>
          </p:cNvPr>
          <p:cNvSpPr txBox="1"/>
          <p:nvPr/>
        </p:nvSpPr>
        <p:spPr>
          <a:xfrm>
            <a:off x="2108017" y="665874"/>
            <a:ext cx="4170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b="1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ก่อนปรับปรุง </a:t>
            </a:r>
            <a:endParaRPr lang="en-US" sz="2800" b="1" u="sng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3BB19D2-8D1A-40A4-9E60-84CED1E9349F}"/>
              </a:ext>
            </a:extLst>
          </p:cNvPr>
          <p:cNvSpPr/>
          <p:nvPr/>
        </p:nvSpPr>
        <p:spPr>
          <a:xfrm>
            <a:off x="1974174" y="1033228"/>
            <a:ext cx="4387481" cy="1403093"/>
          </a:xfrm>
          <a:custGeom>
            <a:avLst/>
            <a:gdLst>
              <a:gd name="connsiteX0" fmla="*/ 0 w 2184738"/>
              <a:gd name="connsiteY0" fmla="*/ 149760 h 1497600"/>
              <a:gd name="connsiteX1" fmla="*/ 149760 w 2184738"/>
              <a:gd name="connsiteY1" fmla="*/ 0 h 1497600"/>
              <a:gd name="connsiteX2" fmla="*/ 2034978 w 2184738"/>
              <a:gd name="connsiteY2" fmla="*/ 0 h 1497600"/>
              <a:gd name="connsiteX3" fmla="*/ 2184738 w 2184738"/>
              <a:gd name="connsiteY3" fmla="*/ 149760 h 1497600"/>
              <a:gd name="connsiteX4" fmla="*/ 2184738 w 2184738"/>
              <a:gd name="connsiteY4" fmla="*/ 1347840 h 1497600"/>
              <a:gd name="connsiteX5" fmla="*/ 2034978 w 2184738"/>
              <a:gd name="connsiteY5" fmla="*/ 1497600 h 1497600"/>
              <a:gd name="connsiteX6" fmla="*/ 149760 w 2184738"/>
              <a:gd name="connsiteY6" fmla="*/ 1497600 h 1497600"/>
              <a:gd name="connsiteX7" fmla="*/ 0 w 2184738"/>
              <a:gd name="connsiteY7" fmla="*/ 1347840 h 1497600"/>
              <a:gd name="connsiteX8" fmla="*/ 0 w 2184738"/>
              <a:gd name="connsiteY8" fmla="*/ 149760 h 149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4738" h="1497600">
                <a:moveTo>
                  <a:pt x="0" y="149760"/>
                </a:moveTo>
                <a:cubicBezTo>
                  <a:pt x="0" y="67050"/>
                  <a:pt x="67050" y="0"/>
                  <a:pt x="149760" y="0"/>
                </a:cubicBezTo>
                <a:lnTo>
                  <a:pt x="2034978" y="0"/>
                </a:lnTo>
                <a:cubicBezTo>
                  <a:pt x="2117688" y="0"/>
                  <a:pt x="2184738" y="67050"/>
                  <a:pt x="2184738" y="149760"/>
                </a:cubicBezTo>
                <a:lnTo>
                  <a:pt x="2184738" y="1347840"/>
                </a:lnTo>
                <a:cubicBezTo>
                  <a:pt x="2184738" y="1430550"/>
                  <a:pt x="2117688" y="1497600"/>
                  <a:pt x="2034978" y="1497600"/>
                </a:cubicBezTo>
                <a:lnTo>
                  <a:pt x="149760" y="1497600"/>
                </a:lnTo>
                <a:cubicBezTo>
                  <a:pt x="67050" y="1497600"/>
                  <a:pt x="0" y="1430550"/>
                  <a:pt x="0" y="1347840"/>
                </a:cubicBezTo>
                <a:lnTo>
                  <a:pt x="0" y="1497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6103" tIns="186103" rIns="186103" bIns="186103" numCol="1" spcCol="1270" anchor="t" anchorCtr="0">
            <a:noAutofit/>
          </a:bodyPr>
          <a:lstStyle/>
          <a:p>
            <a:pPr lvl="1" defTabSz="889000">
              <a:lnSpc>
                <a:spcPts val="1800"/>
              </a:lnSpc>
              <a:spcBef>
                <a:spcPct val="0"/>
              </a:spcBef>
            </a:pPr>
            <a:r>
              <a:rPr lang="th-TH" sz="2000" b="1" spc="-60" dirty="0">
                <a:solidFill>
                  <a:srgbClr val="0000FF"/>
                </a:solidFill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เช่น ความสามารถในการทำกำไร พิจารณาจาก </a:t>
            </a:r>
            <a:r>
              <a:rPr lang="en-US" sz="2000" b="1" spc="-60" dirty="0">
                <a:solidFill>
                  <a:srgbClr val="0000FF"/>
                </a:solidFill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3 </a:t>
            </a:r>
            <a:r>
              <a:rPr lang="th-TH" sz="2000" b="1" spc="-60" dirty="0">
                <a:solidFill>
                  <a:srgbClr val="0000FF"/>
                </a:solidFill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ปัจจัย ได้แก่  </a:t>
            </a:r>
          </a:p>
          <a:p>
            <a:pPr marL="284163" lvl="1" indent="-284163" defTabSz="889000">
              <a:lnSpc>
                <a:spcPts val="1800"/>
              </a:lnSpc>
              <a:spcBef>
                <a:spcPct val="0"/>
              </a:spcBef>
              <a:buFont typeface="+mj-lt"/>
              <a:buAutoNum type="arabicPeriod"/>
            </a:pPr>
            <a:r>
              <a:rPr lang="th-TH" sz="2000" b="1" dirty="0">
                <a:solidFill>
                  <a:srgbClr val="0000FF"/>
                </a:solidFill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กำไรสุทธิ</a:t>
            </a:r>
            <a:r>
              <a:rPr lang="en-US" sz="2000" b="1" dirty="0">
                <a:solidFill>
                  <a:srgbClr val="0000FF"/>
                </a:solidFill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/</a:t>
            </a:r>
            <a:r>
              <a:rPr lang="th-TH" sz="2000" b="1" dirty="0">
                <a:solidFill>
                  <a:srgbClr val="0000FF"/>
                </a:solidFill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ยอดขาย </a:t>
            </a:r>
          </a:p>
          <a:p>
            <a:pPr marL="284163" lvl="1" indent="-284163" defTabSz="889000">
              <a:lnSpc>
                <a:spcPts val="1800"/>
              </a:lnSpc>
              <a:spcBef>
                <a:spcPct val="0"/>
              </a:spcBef>
              <a:buFont typeface="+mj-lt"/>
              <a:buAutoNum type="arabicPeriod"/>
            </a:pPr>
            <a:r>
              <a:rPr lang="th-TH" sz="2000" b="1" dirty="0">
                <a:solidFill>
                  <a:srgbClr val="0000FF"/>
                </a:solidFill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กำไรจากการดำเนินงาน</a:t>
            </a:r>
            <a:r>
              <a:rPr lang="en-US" sz="2000" b="1" dirty="0">
                <a:solidFill>
                  <a:srgbClr val="0000FF"/>
                </a:solidFill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/</a:t>
            </a:r>
            <a:r>
              <a:rPr lang="th-TH" sz="2000" b="1" dirty="0">
                <a:solidFill>
                  <a:srgbClr val="0000FF"/>
                </a:solidFill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ยอดขาย</a:t>
            </a:r>
          </a:p>
          <a:p>
            <a:pPr marL="284163" lvl="1" indent="-284163" defTabSz="889000">
              <a:lnSpc>
                <a:spcPts val="1800"/>
              </a:lnSpc>
              <a:spcBef>
                <a:spcPct val="0"/>
              </a:spcBef>
              <a:buFont typeface="+mj-lt"/>
              <a:buAutoNum type="arabicPeriod"/>
            </a:pPr>
            <a:r>
              <a:rPr lang="th-TH" sz="2000" b="1" kern="1200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กำไรสะสม (ยังไม่ได้จัดสรร)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5E28DF-0A00-46A0-8BD2-272649A25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107" y="2251794"/>
            <a:ext cx="4243435" cy="3940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3B57AF-DBB1-4D9B-9C2A-95BE9BF29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6742" y="4543218"/>
            <a:ext cx="5172293" cy="73711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8E73FB-4329-435E-B86F-92BBB5DB9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070003"/>
              </p:ext>
            </p:extLst>
          </p:nvPr>
        </p:nvGraphicFramePr>
        <p:xfrm>
          <a:off x="6450329" y="2314438"/>
          <a:ext cx="5667570" cy="3909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5828">
                  <a:extLst>
                    <a:ext uri="{9D8B030D-6E8A-4147-A177-3AD203B41FA5}">
                      <a16:colId xmlns:a16="http://schemas.microsoft.com/office/drawing/2014/main" val="106247345"/>
                    </a:ext>
                  </a:extLst>
                </a:gridCol>
                <a:gridCol w="967102">
                  <a:extLst>
                    <a:ext uri="{9D8B030D-6E8A-4147-A177-3AD203B41FA5}">
                      <a16:colId xmlns:a16="http://schemas.microsoft.com/office/drawing/2014/main" val="392476369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4172842621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7738272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994853883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th-TH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ประเภท </a:t>
                      </a: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Model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Financial Score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Business Score</a:t>
                      </a:r>
                    </a:p>
                  </a:txBody>
                  <a:tcPr marL="6350" marR="6350" marT="635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Industry Score*</a:t>
                      </a: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Composite Score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28403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Corporate</a:t>
                      </a:r>
                    </a:p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th-TH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(รายได้ </a:t>
                      </a: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&gt; 200 </a:t>
                      </a:r>
                      <a:r>
                        <a:rPr lang="th-TH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ลบ.)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60%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30%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350" marR="6350" marT="635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10%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100%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3128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SME</a:t>
                      </a:r>
                      <a:endParaRPr lang="th-TH" sz="2400" b="1" u="none" strike="noStrike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th-TH" sz="2400" b="1" i="0" u="none" strike="noStrike" spc="-60" baseline="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(รายได้ </a:t>
                      </a:r>
                      <a:r>
                        <a:rPr lang="en-US" sz="2400" b="1" i="0" u="none" strike="noStrike" spc="-60" baseline="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&gt;10-200 </a:t>
                      </a:r>
                      <a:r>
                        <a:rPr lang="th-TH" sz="2400" b="1" i="0" u="none" strike="noStrike" spc="-60" baseline="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ลบ.)</a:t>
                      </a:r>
                      <a:endParaRPr lang="en-US" sz="2400" b="1" i="0" u="none" strike="noStrike" spc="-60" baseline="0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40%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50%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350" marR="6350" marT="635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10%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100%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67705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Retail SME</a:t>
                      </a:r>
                      <a:endParaRPr lang="th-TH" sz="2400" b="1" u="none" strike="noStrike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th-TH" sz="2400" b="1" i="0" u="none" strike="noStrike" spc="-20" baseline="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(รายได้ไม่เกิน </a:t>
                      </a:r>
                      <a:r>
                        <a:rPr lang="en-US" sz="2400" b="1" i="0" u="none" strike="noStrike" spc="-20" baseline="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 </a:t>
                      </a:r>
                      <a:r>
                        <a:rPr lang="th-TH" sz="2400" b="1" i="0" u="none" strike="noStrike" spc="-20" baseline="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ลบ</a:t>
                      </a:r>
                      <a:r>
                        <a:rPr lang="en-US" sz="2400" b="1" i="0" u="none" strike="noStrike" spc="-20" baseline="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th-TH" sz="2400" b="1" i="0" u="none" strike="noStrike" spc="-20" baseline="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)</a:t>
                      </a:r>
                      <a:endParaRPr lang="en-US" sz="2400" b="1" i="0" u="none" strike="noStrike" spc="-20" baseline="0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40%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50%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350" marR="6350" marT="635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10%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100%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2050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Start Up</a:t>
                      </a:r>
                    </a:p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th-TH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(ประมาณการรายได้ไม่เกิน 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 </a:t>
                      </a:r>
                      <a:r>
                        <a:rPr lang="th-TH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ลบ. และวงเงินไม่เกิน 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 </a:t>
                      </a:r>
                      <a:r>
                        <a:rPr lang="th-TH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ลบ.)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25%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65%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350" marR="6350" marT="635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10%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100%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707487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Project Finance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50%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40%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350" marR="6350" marT="635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10%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2400"/>
                        </a:lnSpc>
                      </a:pPr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100%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260011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E82DB3-CD5F-42E9-9ECB-DE6279ADCAA9}"/>
              </a:ext>
            </a:extLst>
          </p:cNvPr>
          <p:cNvCxnSpPr/>
          <p:nvPr/>
        </p:nvCxnSpPr>
        <p:spPr>
          <a:xfrm flipH="1">
            <a:off x="6308660" y="665874"/>
            <a:ext cx="0" cy="61921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59B1A89-62E2-4FDF-8255-C8E051E32F62}"/>
              </a:ext>
            </a:extLst>
          </p:cNvPr>
          <p:cNvSpPr/>
          <p:nvPr/>
        </p:nvSpPr>
        <p:spPr>
          <a:xfrm>
            <a:off x="8334702" y="2953407"/>
            <a:ext cx="914400" cy="64008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A10021-5045-42AA-B5C4-22E3D418DED3}"/>
              </a:ext>
            </a:extLst>
          </p:cNvPr>
          <p:cNvSpPr/>
          <p:nvPr/>
        </p:nvSpPr>
        <p:spPr>
          <a:xfrm>
            <a:off x="8341261" y="5739445"/>
            <a:ext cx="914400" cy="505073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CFD6F2-7F64-4EF5-B048-6500A2725660}"/>
              </a:ext>
            </a:extLst>
          </p:cNvPr>
          <p:cNvSpPr/>
          <p:nvPr/>
        </p:nvSpPr>
        <p:spPr>
          <a:xfrm>
            <a:off x="9303255" y="3581879"/>
            <a:ext cx="818207" cy="215756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5CFF8C88-8D85-489E-9C0E-CC9EE08E4859}"/>
              </a:ext>
            </a:extLst>
          </p:cNvPr>
          <p:cNvSpPr/>
          <p:nvPr/>
        </p:nvSpPr>
        <p:spPr>
          <a:xfrm>
            <a:off x="9100771" y="2010883"/>
            <a:ext cx="296662" cy="25119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Sign 22">
            <a:extLst>
              <a:ext uri="{FF2B5EF4-FFF2-40B4-BE49-F238E27FC236}">
                <a16:creationId xmlns:a16="http://schemas.microsoft.com/office/drawing/2014/main" id="{336D6FDC-BB65-4623-81EA-57ECC4569E8C}"/>
              </a:ext>
            </a:extLst>
          </p:cNvPr>
          <p:cNvSpPr/>
          <p:nvPr/>
        </p:nvSpPr>
        <p:spPr>
          <a:xfrm>
            <a:off x="9973131" y="2000806"/>
            <a:ext cx="296662" cy="25119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9FCA72BF-B886-41B8-8FA8-1C925D969FAD}"/>
              </a:ext>
            </a:extLst>
          </p:cNvPr>
          <p:cNvSpPr/>
          <p:nvPr/>
        </p:nvSpPr>
        <p:spPr>
          <a:xfrm>
            <a:off x="10820320" y="2010883"/>
            <a:ext cx="372862" cy="273746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82EC16-2412-4120-9FEF-FA7BFB7AF18B}"/>
              </a:ext>
            </a:extLst>
          </p:cNvPr>
          <p:cNvSpPr/>
          <p:nvPr/>
        </p:nvSpPr>
        <p:spPr>
          <a:xfrm>
            <a:off x="6483290" y="6310948"/>
            <a:ext cx="2914143" cy="36512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น้ำหนักที่แต่ละ </a:t>
            </a:r>
            <a:r>
              <a:rPr lang="en-US" sz="18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Model </a:t>
            </a:r>
            <a:r>
              <a:rPr lang="th-TH" sz="18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ให้ความสำคัญ</a:t>
            </a:r>
            <a:endParaRPr lang="en-US" sz="18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BF460-2049-421F-B916-1567EA70EFC8}"/>
              </a:ext>
            </a:extLst>
          </p:cNvPr>
          <p:cNvSpPr txBox="1"/>
          <p:nvPr/>
        </p:nvSpPr>
        <p:spPr>
          <a:xfrm>
            <a:off x="9569112" y="6427081"/>
            <a:ext cx="2318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*</a:t>
            </a:r>
            <a:r>
              <a:rPr lang="th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พิจารณาจากคะแนนดิบที่ได้รับ</a:t>
            </a:r>
            <a:endParaRPr lang="en-US" sz="1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4823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10D19C-E43B-4E11-A447-1311D21F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7EEB-87E5-4FEA-8BC8-75C78A299D85}" type="slidenum">
              <a:rPr lang="th-TH" smtClean="0"/>
              <a:pPr/>
              <a:t>6</a:t>
            </a:fld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C5F670-75C0-47F2-B707-AE26CF0FDAAE}"/>
              </a:ext>
            </a:extLst>
          </p:cNvPr>
          <p:cNvSpPr/>
          <p:nvPr/>
        </p:nvSpPr>
        <p:spPr>
          <a:xfrm>
            <a:off x="160847" y="19543"/>
            <a:ext cx="11883955" cy="646331"/>
          </a:xfrm>
          <a:prstGeom prst="rect">
            <a:avLst/>
          </a:prstGeom>
          <a:solidFill>
            <a:srgbClr val="0061B4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6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sz="36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การปรับปรุงปัจจัยที่ใช้ใน </a:t>
            </a:r>
            <a:r>
              <a:rPr lang="en-US" sz="36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Credit Rating Model</a:t>
            </a:r>
            <a:r>
              <a:rPr lang="th-TH" sz="36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kumimoji="0" lang="th-TH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26EB0-B74C-40EB-AB02-0BCF1531B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12" y="1143209"/>
            <a:ext cx="4299392" cy="268557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4BA59C8-FEBF-445F-968B-F8F700DF7073}"/>
              </a:ext>
            </a:extLst>
          </p:cNvPr>
          <p:cNvSpPr txBox="1"/>
          <p:nvPr/>
        </p:nvSpPr>
        <p:spPr>
          <a:xfrm>
            <a:off x="436781" y="665874"/>
            <a:ext cx="483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ก่อนปรับปรุง </a:t>
            </a:r>
            <a:r>
              <a:rPr lang="en-US" sz="2800" b="1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Normal/Project Finance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E6D6C-FEF6-4DA5-B74D-EC15E4C03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47" y="4914900"/>
            <a:ext cx="2898159" cy="192355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2C22D94-B5CE-4F0A-8AAF-DDDA2A7CE805}"/>
              </a:ext>
            </a:extLst>
          </p:cNvPr>
          <p:cNvSpPr txBox="1"/>
          <p:nvPr/>
        </p:nvSpPr>
        <p:spPr>
          <a:xfrm>
            <a:off x="321960" y="4437565"/>
            <a:ext cx="483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ก่อนปรับปรุง </a:t>
            </a:r>
            <a:r>
              <a:rPr lang="en-US" sz="2800" b="1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Express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2EFC89-8E8A-4E37-A0E6-6C60852F62A2}"/>
              </a:ext>
            </a:extLst>
          </p:cNvPr>
          <p:cNvCxnSpPr/>
          <p:nvPr/>
        </p:nvCxnSpPr>
        <p:spPr>
          <a:xfrm>
            <a:off x="5372100" y="665874"/>
            <a:ext cx="0" cy="5932170"/>
          </a:xfrm>
          <a:prstGeom prst="line">
            <a:avLst/>
          </a:prstGeom>
          <a:ln w="28575">
            <a:solidFill>
              <a:srgbClr val="99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4AFD379-9635-4426-87F5-19858BEEC812}"/>
              </a:ext>
            </a:extLst>
          </p:cNvPr>
          <p:cNvSpPr txBox="1"/>
          <p:nvPr/>
        </p:nvSpPr>
        <p:spPr>
          <a:xfrm>
            <a:off x="5589786" y="665874"/>
            <a:ext cx="483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หลังปรับปรุง </a:t>
            </a:r>
            <a:endParaRPr lang="en-US" sz="2800" b="1" u="sng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F20C4D-D1F7-4496-84D3-C9F0D4853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4869" y="1600692"/>
            <a:ext cx="6440132" cy="2342658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7F79E4E-4AAD-4190-A043-EE7782FEE526}"/>
              </a:ext>
            </a:extLst>
          </p:cNvPr>
          <p:cNvSpPr/>
          <p:nvPr/>
        </p:nvSpPr>
        <p:spPr>
          <a:xfrm>
            <a:off x="9729144" y="19542"/>
            <a:ext cx="2418522" cy="646331"/>
          </a:xfrm>
          <a:custGeom>
            <a:avLst/>
            <a:gdLst>
              <a:gd name="connsiteX0" fmla="*/ 0 w 2184738"/>
              <a:gd name="connsiteY0" fmla="*/ 112320 h 1123200"/>
              <a:gd name="connsiteX1" fmla="*/ 112320 w 2184738"/>
              <a:gd name="connsiteY1" fmla="*/ 0 h 1123200"/>
              <a:gd name="connsiteX2" fmla="*/ 2072418 w 2184738"/>
              <a:gd name="connsiteY2" fmla="*/ 0 h 1123200"/>
              <a:gd name="connsiteX3" fmla="*/ 2184738 w 2184738"/>
              <a:gd name="connsiteY3" fmla="*/ 112320 h 1123200"/>
              <a:gd name="connsiteX4" fmla="*/ 2184738 w 2184738"/>
              <a:gd name="connsiteY4" fmla="*/ 1010880 h 1123200"/>
              <a:gd name="connsiteX5" fmla="*/ 2072418 w 2184738"/>
              <a:gd name="connsiteY5" fmla="*/ 1123200 h 1123200"/>
              <a:gd name="connsiteX6" fmla="*/ 112320 w 2184738"/>
              <a:gd name="connsiteY6" fmla="*/ 1123200 h 1123200"/>
              <a:gd name="connsiteX7" fmla="*/ 0 w 2184738"/>
              <a:gd name="connsiteY7" fmla="*/ 1010880 h 1123200"/>
              <a:gd name="connsiteX8" fmla="*/ 0 w 2184738"/>
              <a:gd name="connsiteY8" fmla="*/ 112320 h 112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4738" h="1123200">
                <a:moveTo>
                  <a:pt x="0" y="112320"/>
                </a:moveTo>
                <a:cubicBezTo>
                  <a:pt x="0" y="50287"/>
                  <a:pt x="50287" y="0"/>
                  <a:pt x="112320" y="0"/>
                </a:cubicBezTo>
                <a:lnTo>
                  <a:pt x="2072418" y="0"/>
                </a:lnTo>
                <a:cubicBezTo>
                  <a:pt x="2134451" y="0"/>
                  <a:pt x="2184738" y="50287"/>
                  <a:pt x="2184738" y="112320"/>
                </a:cubicBezTo>
                <a:lnTo>
                  <a:pt x="2184738" y="1010880"/>
                </a:lnTo>
                <a:cubicBezTo>
                  <a:pt x="2184738" y="1072913"/>
                  <a:pt x="2134451" y="1123200"/>
                  <a:pt x="2072418" y="1123200"/>
                </a:cubicBezTo>
                <a:lnTo>
                  <a:pt x="112320" y="1123200"/>
                </a:lnTo>
                <a:cubicBezTo>
                  <a:pt x="50287" y="1123200"/>
                  <a:pt x="0" y="1072913"/>
                  <a:pt x="0" y="1010880"/>
                </a:cubicBezTo>
                <a:lnTo>
                  <a:pt x="0" y="1123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450600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b="1" kern="1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Composite Rate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AD4C65-C485-4687-9C4F-0B3ECECDA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3804" y="3774086"/>
            <a:ext cx="2115792" cy="71817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6F540B-F389-4C34-A4F7-96D7040582BE}"/>
              </a:ext>
            </a:extLst>
          </p:cNvPr>
          <p:cNvSpPr/>
          <p:nvPr/>
        </p:nvSpPr>
        <p:spPr>
          <a:xfrm>
            <a:off x="2963804" y="3774086"/>
            <a:ext cx="2115791" cy="718173"/>
          </a:xfrm>
          <a:prstGeom prst="rect">
            <a:avLst/>
          </a:prstGeom>
          <a:noFill/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5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CBC41F-763E-49AF-A13A-C56766BE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7EEB-87E5-4FEA-8BC8-75C78A299D85}" type="slidenum">
              <a:rPr lang="th-TH" smtClean="0"/>
              <a:pPr/>
              <a:t>7</a:t>
            </a:fld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AE904-B7FE-4DA9-BC26-C2B8E0CC7C9C}"/>
              </a:ext>
            </a:extLst>
          </p:cNvPr>
          <p:cNvSpPr/>
          <p:nvPr/>
        </p:nvSpPr>
        <p:spPr>
          <a:xfrm>
            <a:off x="160847" y="19543"/>
            <a:ext cx="11883955" cy="646331"/>
          </a:xfrm>
          <a:prstGeom prst="rect">
            <a:avLst/>
          </a:prstGeom>
          <a:solidFill>
            <a:srgbClr val="0061B4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6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sz="36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การปรับปรุงปัจจัยที่ใช้ใน </a:t>
            </a:r>
            <a:r>
              <a:rPr lang="en-US" sz="36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Credit Rating Model</a:t>
            </a:r>
            <a:r>
              <a:rPr lang="th-TH" sz="36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kumimoji="0" lang="th-TH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66BB2F-9C43-4857-9DD6-CB3ED016773F}"/>
              </a:ext>
            </a:extLst>
          </p:cNvPr>
          <p:cNvGrpSpPr/>
          <p:nvPr/>
        </p:nvGrpSpPr>
        <p:grpSpPr>
          <a:xfrm>
            <a:off x="3114253" y="1124263"/>
            <a:ext cx="8472518" cy="1016952"/>
            <a:chOff x="0" y="3262"/>
            <a:chExt cx="8472518" cy="135807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21ECCAD-D947-4E11-A3A8-40C569AE9249}"/>
                </a:ext>
              </a:extLst>
            </p:cNvPr>
            <p:cNvSpPr/>
            <p:nvPr/>
          </p:nvSpPr>
          <p:spPr>
            <a:xfrm>
              <a:off x="0" y="3262"/>
              <a:ext cx="8472518" cy="1358078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ectangle: Rounded Corners 4">
              <a:extLst>
                <a:ext uri="{FF2B5EF4-FFF2-40B4-BE49-F238E27FC236}">
                  <a16:creationId xmlns:a16="http://schemas.microsoft.com/office/drawing/2014/main" id="{91220613-395E-40C6-9AF0-9C04B4C05725}"/>
                </a:ext>
              </a:extLst>
            </p:cNvPr>
            <p:cNvSpPr txBox="1"/>
            <p:nvPr/>
          </p:nvSpPr>
          <p:spPr>
            <a:xfrm>
              <a:off x="39777" y="43039"/>
              <a:ext cx="8392964" cy="12785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h-TH" sz="2800" b="1" kern="1200" dirty="0">
                  <a:latin typeface="TH SarabunPSK" pitchFamily="34" charset="-34"/>
                  <a:cs typeface="TH SarabunPSK" pitchFamily="34" charset="-34"/>
                </a:rPr>
                <a:t>ผู้วิเคราะห์มีความเห็นว่า ระดับ </a:t>
              </a:r>
              <a:r>
                <a:rPr lang="en-US" sz="2800" b="1" kern="1200" dirty="0">
                  <a:latin typeface="TH SarabunPSK" pitchFamily="34" charset="-34"/>
                  <a:cs typeface="TH SarabunPSK" pitchFamily="34" charset="-34"/>
                </a:rPr>
                <a:t>Composite Rating</a:t>
              </a:r>
              <a:r>
                <a:rPr lang="th-TH" sz="2800" b="1" kern="1200" dirty="0">
                  <a:latin typeface="TH SarabunPSK" pitchFamily="34" charset="-34"/>
                  <a:cs typeface="TH SarabunPSK" pitchFamily="34" charset="-34"/>
                </a:rPr>
                <a:t>   </a:t>
              </a:r>
            </a:p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h-TH" sz="2800" b="1" u="sng" kern="1200" dirty="0">
                  <a:latin typeface="TH SarabunPSK" pitchFamily="34" charset="-34"/>
                  <a:cs typeface="TH SarabunPSK" pitchFamily="34" charset="-34"/>
                </a:rPr>
                <a:t>ไม่สะท้อน</a:t>
              </a:r>
              <a:r>
                <a:rPr lang="th-TH" sz="2800" b="1" kern="1200" dirty="0">
                  <a:latin typeface="TH SarabunPSK" pitchFamily="34" charset="-34"/>
                  <a:cs typeface="TH SarabunPSK" pitchFamily="34" charset="-34"/>
                </a:rPr>
                <a:t>สถานะที่แท้จริงของลูกค้า</a:t>
              </a:r>
              <a:endParaRPr lang="en-US" sz="2800" b="1" kern="1200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D1D60F-3905-40EC-AA4A-A3D107E456BA}"/>
              </a:ext>
            </a:extLst>
          </p:cNvPr>
          <p:cNvGrpSpPr/>
          <p:nvPr/>
        </p:nvGrpSpPr>
        <p:grpSpPr>
          <a:xfrm>
            <a:off x="6740341" y="2320684"/>
            <a:ext cx="1220342" cy="345987"/>
            <a:chOff x="3626087" y="1530833"/>
            <a:chExt cx="1220342" cy="1016952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7E016F5C-979C-40E3-967D-429B8D71F330}"/>
                </a:ext>
              </a:extLst>
            </p:cNvPr>
            <p:cNvSpPr/>
            <p:nvPr/>
          </p:nvSpPr>
          <p:spPr>
            <a:xfrm rot="5400000">
              <a:off x="3727782" y="1429138"/>
              <a:ext cx="1016952" cy="122034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Arrow: Right 6">
              <a:extLst>
                <a:ext uri="{FF2B5EF4-FFF2-40B4-BE49-F238E27FC236}">
                  <a16:creationId xmlns:a16="http://schemas.microsoft.com/office/drawing/2014/main" id="{C2C755F2-454E-4606-9AEC-12C9D23266FA}"/>
                </a:ext>
              </a:extLst>
            </p:cNvPr>
            <p:cNvSpPr txBox="1"/>
            <p:nvPr/>
          </p:nvSpPr>
          <p:spPr>
            <a:xfrm>
              <a:off x="3870155" y="1530833"/>
              <a:ext cx="732206" cy="7118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800" b="1" kern="120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E06A7F1-DD2B-4E45-8246-383504B27FFF}"/>
              </a:ext>
            </a:extLst>
          </p:cNvPr>
          <p:cNvGrpSpPr/>
          <p:nvPr/>
        </p:nvGrpSpPr>
        <p:grpSpPr>
          <a:xfrm>
            <a:off x="3142850" y="2789530"/>
            <a:ext cx="8564419" cy="945136"/>
            <a:chOff x="214301" y="2717278"/>
            <a:chExt cx="8043914" cy="1465713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B07E8FE-5B88-4712-8DAD-BFB829A67259}"/>
                </a:ext>
              </a:extLst>
            </p:cNvPr>
            <p:cNvSpPr/>
            <p:nvPr/>
          </p:nvSpPr>
          <p:spPr>
            <a:xfrm>
              <a:off x="214301" y="2717278"/>
              <a:ext cx="8043914" cy="1465713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ctangle: Rounded Corners 8">
              <a:extLst>
                <a:ext uri="{FF2B5EF4-FFF2-40B4-BE49-F238E27FC236}">
                  <a16:creationId xmlns:a16="http://schemas.microsoft.com/office/drawing/2014/main" id="{E0381878-00F4-4EB3-AF6B-C96895C432DD}"/>
                </a:ext>
              </a:extLst>
            </p:cNvPr>
            <p:cNvSpPr txBox="1"/>
            <p:nvPr/>
          </p:nvSpPr>
          <p:spPr>
            <a:xfrm>
              <a:off x="257230" y="2760207"/>
              <a:ext cx="7958056" cy="13798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h-TH" sz="2400" b="1" kern="1200" dirty="0">
                  <a:latin typeface="TH SarabunPSK" pitchFamily="34" charset="-34"/>
                  <a:cs typeface="TH SarabunPSK" pitchFamily="34" charset="-34"/>
                </a:rPr>
                <a:t>ฝ่ายงานผู้วิเคราะห์ </a:t>
              </a:r>
              <a:r>
                <a:rPr lang="en-US" sz="2400" b="1" kern="1200" dirty="0">
                  <a:latin typeface="TH SarabunPSK" pitchFamily="34" charset="-34"/>
                  <a:cs typeface="TH SarabunPSK" pitchFamily="34" charset="-34"/>
                </a:rPr>
                <a:t>Rating</a:t>
              </a:r>
              <a:r>
                <a:rPr lang="th-TH" sz="2400" b="1" kern="1200" dirty="0">
                  <a:latin typeface="TH SarabunPSK" pitchFamily="34" charset="-34"/>
                  <a:cs typeface="TH SarabunPSK" pitchFamily="34" charset="-34"/>
                </a:rPr>
                <a:t> สามารถเสนอขอ</a:t>
              </a:r>
              <a:r>
                <a:rPr lang="th-TH" sz="2400" b="1" u="sng" kern="1200" dirty="0">
                  <a:latin typeface="TH SarabunPSK" pitchFamily="34" charset="-34"/>
                  <a:cs typeface="TH SarabunPSK" pitchFamily="34" charset="-34"/>
                </a:rPr>
                <a:t>ปรับ </a:t>
              </a:r>
              <a:r>
                <a:rPr lang="en-US" sz="2400" b="1" u="sng" kern="1200" dirty="0">
                  <a:latin typeface="TH SarabunPSK" pitchFamily="34" charset="-34"/>
                  <a:cs typeface="TH SarabunPSK" pitchFamily="34" charset="-34"/>
                </a:rPr>
                <a:t>Composite Rating</a:t>
              </a:r>
              <a:r>
                <a:rPr lang="th-TH" sz="2400" b="1" u="sng" kern="1200" dirty="0">
                  <a:latin typeface="TH SarabunPSK" pitchFamily="34" charset="-34"/>
                  <a:cs typeface="TH SarabunPSK" pitchFamily="34" charset="-34"/>
                </a:rPr>
                <a:t> ได้ไม่เกิน 1</a:t>
              </a:r>
              <a:r>
                <a:rPr lang="en-US" sz="2400" b="1" u="sng" kern="1200" dirty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th-TH" sz="2400" b="1" u="sng" kern="1200" dirty="0">
                  <a:latin typeface="TH SarabunPSK" pitchFamily="34" charset="-34"/>
                  <a:cs typeface="TH SarabunPSK" pitchFamily="34" charset="-34"/>
                </a:rPr>
                <a:t>ระดับ</a:t>
              </a:r>
              <a:r>
                <a:rPr lang="th-TH" sz="2400" b="1" u="none" kern="1200" dirty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th-TH" sz="2400" b="1" kern="1200" dirty="0">
                  <a:latin typeface="TH SarabunPSK" pitchFamily="34" charset="-34"/>
                  <a:cs typeface="TH SarabunPSK" pitchFamily="34" charset="-34"/>
                  <a:sym typeface="Wingdings" pitchFamily="2" charset="2"/>
                </a:rPr>
                <a:t>โดยให้เหตุผลประกอบการ </a:t>
              </a:r>
              <a:r>
                <a:rPr lang="en-US" sz="2400" b="1" kern="1200" dirty="0">
                  <a:latin typeface="TH SarabunPSK" pitchFamily="34" charset="-34"/>
                  <a:cs typeface="TH SarabunPSK" pitchFamily="34" charset="-34"/>
                  <a:sym typeface="Wingdings" pitchFamily="2" charset="2"/>
                </a:rPr>
                <a:t>Adjust</a:t>
              </a:r>
              <a:r>
                <a:rPr lang="th-TH" sz="2400" b="1" kern="1200" dirty="0">
                  <a:latin typeface="TH SarabunPSK" pitchFamily="34" charset="-34"/>
                  <a:cs typeface="TH SarabunPSK" pitchFamily="34" charset="-34"/>
                  <a:sym typeface="Wingdings" pitchFamily="2" charset="2"/>
                </a:rPr>
                <a:t> ให้ชัดเจน เพื่อขออนุมัติจากผู้มีอำนาจอนุมัติ</a:t>
              </a:r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9FCABB-6674-4290-86ED-8AACD8043726}"/>
              </a:ext>
            </a:extLst>
          </p:cNvPr>
          <p:cNvSpPr/>
          <p:nvPr/>
        </p:nvSpPr>
        <p:spPr>
          <a:xfrm>
            <a:off x="272358" y="1111290"/>
            <a:ext cx="2456623" cy="1156714"/>
          </a:xfrm>
          <a:custGeom>
            <a:avLst/>
            <a:gdLst>
              <a:gd name="connsiteX0" fmla="*/ 0 w 2184738"/>
              <a:gd name="connsiteY0" fmla="*/ 112320 h 1123200"/>
              <a:gd name="connsiteX1" fmla="*/ 112320 w 2184738"/>
              <a:gd name="connsiteY1" fmla="*/ 0 h 1123200"/>
              <a:gd name="connsiteX2" fmla="*/ 2072418 w 2184738"/>
              <a:gd name="connsiteY2" fmla="*/ 0 h 1123200"/>
              <a:gd name="connsiteX3" fmla="*/ 2184738 w 2184738"/>
              <a:gd name="connsiteY3" fmla="*/ 112320 h 1123200"/>
              <a:gd name="connsiteX4" fmla="*/ 2184738 w 2184738"/>
              <a:gd name="connsiteY4" fmla="*/ 1010880 h 1123200"/>
              <a:gd name="connsiteX5" fmla="*/ 2072418 w 2184738"/>
              <a:gd name="connsiteY5" fmla="*/ 1123200 h 1123200"/>
              <a:gd name="connsiteX6" fmla="*/ 112320 w 2184738"/>
              <a:gd name="connsiteY6" fmla="*/ 1123200 h 1123200"/>
              <a:gd name="connsiteX7" fmla="*/ 0 w 2184738"/>
              <a:gd name="connsiteY7" fmla="*/ 1010880 h 1123200"/>
              <a:gd name="connsiteX8" fmla="*/ 0 w 2184738"/>
              <a:gd name="connsiteY8" fmla="*/ 112320 h 112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4738" h="1123200">
                <a:moveTo>
                  <a:pt x="0" y="112320"/>
                </a:moveTo>
                <a:cubicBezTo>
                  <a:pt x="0" y="50287"/>
                  <a:pt x="50287" y="0"/>
                  <a:pt x="112320" y="0"/>
                </a:cubicBezTo>
                <a:lnTo>
                  <a:pt x="2072418" y="0"/>
                </a:lnTo>
                <a:cubicBezTo>
                  <a:pt x="2134451" y="0"/>
                  <a:pt x="2184738" y="50287"/>
                  <a:pt x="2184738" y="112320"/>
                </a:cubicBezTo>
                <a:lnTo>
                  <a:pt x="2184738" y="1010880"/>
                </a:lnTo>
                <a:cubicBezTo>
                  <a:pt x="2184738" y="1072913"/>
                  <a:pt x="2134451" y="1123200"/>
                  <a:pt x="2072418" y="1123200"/>
                </a:cubicBezTo>
                <a:lnTo>
                  <a:pt x="112320" y="1123200"/>
                </a:lnTo>
                <a:cubicBezTo>
                  <a:pt x="50287" y="1123200"/>
                  <a:pt x="0" y="1072913"/>
                  <a:pt x="0" y="1010880"/>
                </a:cubicBezTo>
                <a:lnTo>
                  <a:pt x="0" y="1123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450600" numCol="1" spcCol="127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th-TH" sz="32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 </a:t>
            </a:r>
            <a:r>
              <a:rPr lang="en-US" sz="32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Override Composite Rate</a:t>
            </a:r>
            <a:endParaRPr kumimoji="0" lang="th-TH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321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2A5957-EAF1-432F-A464-593C322D1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583977"/>
              </p:ext>
            </p:extLst>
          </p:nvPr>
        </p:nvGraphicFramePr>
        <p:xfrm>
          <a:off x="408586" y="1127783"/>
          <a:ext cx="3929933" cy="5489705"/>
        </p:xfrm>
        <a:graphic>
          <a:graphicData uri="http://schemas.openxmlformats.org/drawingml/2006/table">
            <a:tbl>
              <a:tblPr/>
              <a:tblGrid>
                <a:gridCol w="976176">
                  <a:extLst>
                    <a:ext uri="{9D8B030D-6E8A-4147-A177-3AD203B41FA5}">
                      <a16:colId xmlns:a16="http://schemas.microsoft.com/office/drawing/2014/main" val="3924467268"/>
                    </a:ext>
                  </a:extLst>
                </a:gridCol>
                <a:gridCol w="976176">
                  <a:extLst>
                    <a:ext uri="{9D8B030D-6E8A-4147-A177-3AD203B41FA5}">
                      <a16:colId xmlns:a16="http://schemas.microsoft.com/office/drawing/2014/main" val="1327724206"/>
                    </a:ext>
                  </a:extLst>
                </a:gridCol>
                <a:gridCol w="976176">
                  <a:extLst>
                    <a:ext uri="{9D8B030D-6E8A-4147-A177-3AD203B41FA5}">
                      <a16:colId xmlns:a16="http://schemas.microsoft.com/office/drawing/2014/main" val="825513262"/>
                    </a:ext>
                  </a:extLst>
                </a:gridCol>
                <a:gridCol w="1001405">
                  <a:extLst>
                    <a:ext uri="{9D8B030D-6E8A-4147-A177-3AD203B41FA5}">
                      <a16:colId xmlns:a16="http://schemas.microsoft.com/office/drawing/2014/main" val="1279073407"/>
                    </a:ext>
                  </a:extLst>
                </a:gridCol>
              </a:tblGrid>
              <a:tr h="258791">
                <a:tc grid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Normal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Express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887470"/>
                  </a:ext>
                </a:extLst>
              </a:tr>
              <a:tr h="514575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Rating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Default%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Rating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Default%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3473"/>
                  </a:ext>
                </a:extLst>
              </a:tr>
              <a:tr h="25222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13462"/>
                  </a:ext>
                </a:extLst>
              </a:tr>
              <a:tr h="14191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139690"/>
                  </a:ext>
                </a:extLst>
              </a:tr>
              <a:tr h="22109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380790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0.24%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ctr" latinLnBrk="0" hangingPunct="1">
                        <a:lnSpc>
                          <a:spcPts val="1800"/>
                        </a:lnSpc>
                      </a:pP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ctr" latinLnBrk="0" hangingPunct="1">
                        <a:lnSpc>
                          <a:spcPts val="1800"/>
                        </a:lnSpc>
                      </a:pP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655242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0.39%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algn="ctr" defTabSz="1219170" rtl="0" eaLnBrk="1" fontAlgn="ctr" latinLnBrk="0" hangingPunct="1">
                        <a:lnSpc>
                          <a:spcPts val="1800"/>
                        </a:lnSpc>
                      </a:pP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algn="ctr" defTabSz="1219170" rtl="0" eaLnBrk="1" fontAlgn="ctr" latinLnBrk="0" hangingPunct="1">
                        <a:lnSpc>
                          <a:spcPts val="1800"/>
                        </a:lnSpc>
                      </a:pP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742797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0.54%</a:t>
                      </a:r>
                    </a:p>
                  </a:txBody>
                  <a:tcPr marL="3583" marR="3583" marT="3583" marB="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887009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0.82%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62696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46342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B4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1.30%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928316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B4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1.53%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56889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1.56%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696794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2.64%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503850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426758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4.71%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098810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10.26%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7.86%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49088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14.59%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11630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748887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953883"/>
                  </a:ext>
                </a:extLst>
              </a:tr>
              <a:tr h="25222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61663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CBC41F-763E-49AF-A13A-C56766BE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6327" y="6560094"/>
            <a:ext cx="2844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D9D37EEB-87E5-4FEA-8BC8-75C78A299D85}" type="slidenum">
              <a:rPr kumimoji="0" lang="th-TH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th-TH" sz="16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AE904-B7FE-4DA9-BC26-C2B8E0CC7C9C}"/>
              </a:ext>
            </a:extLst>
          </p:cNvPr>
          <p:cNvSpPr/>
          <p:nvPr/>
        </p:nvSpPr>
        <p:spPr>
          <a:xfrm>
            <a:off x="177172" y="100979"/>
            <a:ext cx="11883955" cy="523220"/>
          </a:xfrm>
          <a:prstGeom prst="rect">
            <a:avLst/>
          </a:prstGeom>
          <a:solidFill>
            <a:srgbClr val="0061B4"/>
          </a:solidFill>
        </p:spPr>
        <p:txBody>
          <a:bodyPr wrap="square">
            <a:spAutoFit/>
          </a:bodyPr>
          <a:lstStyle/>
          <a:p>
            <a:pPr marL="0" marR="0" lvl="0" indent="0" algn="l" defTabSz="9178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D7D31"/>
              </a:buClr>
              <a:buSzPct val="80000"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.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Master Scale </a:t>
            </a:r>
            <a:r>
              <a:rPr kumimoji="0" lang="th-TH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สำหรับ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Credit rating model </a:t>
            </a:r>
            <a:r>
              <a:rPr kumimoji="0" lang="th-TH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ใหม่ และ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Credit rating model</a:t>
            </a:r>
            <a:r>
              <a:rPr kumimoji="0" lang="th-TH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 เดิม (เฉลี่ย ปี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2564 - 2565</a:t>
            </a:r>
            <a:r>
              <a:rPr kumimoji="0" lang="th-TH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Arial"/>
              </a:rPr>
              <a:t>)</a:t>
            </a:r>
            <a:endParaRPr kumimoji="0" lang="th-TH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F36ACD-9F20-4A94-941A-254FA1F65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388938"/>
              </p:ext>
            </p:extLst>
          </p:nvPr>
        </p:nvGraphicFramePr>
        <p:xfrm>
          <a:off x="4387068" y="1116994"/>
          <a:ext cx="4175041" cy="5527353"/>
        </p:xfrm>
        <a:graphic>
          <a:graphicData uri="http://schemas.openxmlformats.org/drawingml/2006/table">
            <a:tbl>
              <a:tblPr/>
              <a:tblGrid>
                <a:gridCol w="639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11">
                  <a:extLst>
                    <a:ext uri="{9D8B030D-6E8A-4147-A177-3AD203B41FA5}">
                      <a16:colId xmlns:a16="http://schemas.microsoft.com/office/drawing/2014/main" val="2997791726"/>
                    </a:ext>
                  </a:extLst>
                </a:gridCol>
                <a:gridCol w="658396">
                  <a:extLst>
                    <a:ext uri="{9D8B030D-6E8A-4147-A177-3AD203B41FA5}">
                      <a16:colId xmlns:a16="http://schemas.microsoft.com/office/drawing/2014/main" val="373985918"/>
                    </a:ext>
                  </a:extLst>
                </a:gridCol>
                <a:gridCol w="658396">
                  <a:extLst>
                    <a:ext uri="{9D8B030D-6E8A-4147-A177-3AD203B41FA5}">
                      <a16:colId xmlns:a16="http://schemas.microsoft.com/office/drawing/2014/main" val="2242918328"/>
                    </a:ext>
                  </a:extLst>
                </a:gridCol>
                <a:gridCol w="994336">
                  <a:extLst>
                    <a:ext uri="{9D8B030D-6E8A-4147-A177-3AD203B41FA5}">
                      <a16:colId xmlns:a16="http://schemas.microsoft.com/office/drawing/2014/main" val="1522705159"/>
                    </a:ext>
                  </a:extLst>
                </a:gridCol>
              </a:tblGrid>
              <a:tr h="258791">
                <a:tc grid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Corporate</a:t>
                      </a:r>
                      <a:r>
                        <a:rPr lang="th-T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SME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Retail SME (Scoring)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575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Rating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Default%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Rating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Default%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Rating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Default%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22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9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893155"/>
                  </a:ext>
                </a:extLst>
              </a:tr>
              <a:tr h="22109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615208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0.41%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39210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0.61%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853655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B4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0.81%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996811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1.12%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9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1.28%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9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1.43%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09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662884"/>
                  </a:ext>
                </a:extLst>
              </a:tr>
              <a:tr h="221099">
                <a:tc rowSpan="3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3.52%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B4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3.60%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3.02% 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099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3.99%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035844"/>
                  </a:ext>
                </a:extLst>
              </a:tr>
              <a:tr h="221099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B4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801619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4.96%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070097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8.45%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109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23.53%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C1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17.54%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09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5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5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950" marR="3950" marT="39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C2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36.36%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001177"/>
                  </a:ext>
                </a:extLst>
              </a:tr>
              <a:tr h="2210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30.91%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>
                        <a:lnSpc>
                          <a:spcPts val="18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25.00%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22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C3</a:t>
                      </a: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609585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219170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82875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43833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3047924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657509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4267093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876678" algn="l" defTabSz="1219170" rtl="0" eaLnBrk="1" latinLnBrk="0" hangingPunct="1">
                        <a:defRPr sz="3733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100%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3583" marR="3583" marT="3583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A34551D-CB19-4A76-A6DF-BD06F623D1D9}"/>
              </a:ext>
            </a:extLst>
          </p:cNvPr>
          <p:cNvSpPr/>
          <p:nvPr/>
        </p:nvSpPr>
        <p:spPr>
          <a:xfrm>
            <a:off x="4387068" y="704897"/>
            <a:ext cx="4175041" cy="593945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931E4-4EB3-49EE-A4E0-9B29C1826BE0}"/>
              </a:ext>
            </a:extLst>
          </p:cNvPr>
          <p:cNvSpPr txBox="1"/>
          <p:nvPr/>
        </p:nvSpPr>
        <p:spPr>
          <a:xfrm>
            <a:off x="3102034" y="766447"/>
            <a:ext cx="5268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Model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ที่ปรับปรุงในครั้งนี้</a:t>
            </a:r>
            <a:endParaRPr lang="en-US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1CAF88-6F16-4E4B-A113-D48149C06D36}"/>
              </a:ext>
            </a:extLst>
          </p:cNvPr>
          <p:cNvSpPr txBox="1"/>
          <p:nvPr/>
        </p:nvSpPr>
        <p:spPr>
          <a:xfrm>
            <a:off x="53066" y="665147"/>
            <a:ext cx="5268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Model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เดิม</a:t>
            </a:r>
            <a:endParaRPr lang="en-US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8B233EE-6EF0-4189-92A4-8B7C2E386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689619"/>
              </p:ext>
            </p:extLst>
          </p:nvPr>
        </p:nvGraphicFramePr>
        <p:xfrm>
          <a:off x="12392264" y="3146124"/>
          <a:ext cx="208280" cy="660337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986275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488781"/>
                  </a:ext>
                </a:extLst>
              </a:tr>
            </a:tbl>
          </a:graphicData>
        </a:graphic>
      </p:graphicFrame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6527207-5B19-42E1-A026-6C4F3824B48E}"/>
              </a:ext>
            </a:extLst>
          </p:cNvPr>
          <p:cNvSpPr/>
          <p:nvPr/>
        </p:nvSpPr>
        <p:spPr>
          <a:xfrm>
            <a:off x="9054790" y="3146124"/>
            <a:ext cx="3006337" cy="2128403"/>
          </a:xfrm>
          <a:prstGeom prst="wedgeRoundRectCallout">
            <a:avLst>
              <a:gd name="adj1" fmla="val -63860"/>
              <a:gd name="adj2" fmla="val 9747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1800" b="1" u="sng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กรณีเข้าเงื่อนไข </a:t>
            </a:r>
            <a:r>
              <a:rPr lang="en-US" sz="1800" b="1" u="sng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Cut Off</a:t>
            </a:r>
            <a:r>
              <a:rPr lang="th-TH" sz="1800" b="1" u="sng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สีแดง</a:t>
            </a:r>
          </a:p>
          <a:p>
            <a:r>
              <a:rPr lang="th-TH" sz="1600" b="1" u="sng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ลูกค้ารายใหม่ </a:t>
            </a:r>
            <a:r>
              <a:rPr lang="en-US" sz="1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1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Reject </a:t>
            </a:r>
            <a:r>
              <a:rPr lang="th-TH" sz="1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ยกเว้น กรณีมีเหตุผลเพียงพอ ให้สามารถอุทธรณ์ โดยนำเสนอต่อผู้มีอำนาจอนุมัติสูงขึ้น 1 ระดับ</a:t>
            </a:r>
          </a:p>
          <a:p>
            <a:r>
              <a:rPr lang="th-TH" sz="1600" b="1" u="sng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ลูกค้ารายเดิม </a:t>
            </a:r>
            <a:r>
              <a:rPr lang="en-US" sz="1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1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พิจารณาลดวงเงิน /เพิ่มหลักประกัน / กำหนดเงื่อนไขเพื่อลดความเสี่ยงให้กับธนาคาร </a:t>
            </a:r>
            <a:endParaRPr lang="en-US" sz="16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41096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A06640-BE7B-4963-BED4-8F5E956F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7EEB-87E5-4FEA-8BC8-75C78A299D85}" type="slidenum">
              <a:rPr lang="th-TH" smtClean="0"/>
              <a:pPr/>
              <a:t>9</a:t>
            </a:fld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469AAE-0328-428E-88DA-9B559E781EED}"/>
              </a:ext>
            </a:extLst>
          </p:cNvPr>
          <p:cNvSpPr/>
          <p:nvPr/>
        </p:nvSpPr>
        <p:spPr>
          <a:xfrm>
            <a:off x="160847" y="19543"/>
            <a:ext cx="11883955" cy="646331"/>
          </a:xfrm>
          <a:prstGeom prst="rect">
            <a:avLst/>
          </a:prstGeom>
          <a:solidFill>
            <a:srgbClr val="0061B4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b="1" i="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5. </a:t>
            </a:r>
            <a:r>
              <a:rPr lang="th-TH" sz="3600" b="1" i="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การแสดงผลในบันทึกอนุมัติ และการเปรียบเทียบ </a:t>
            </a:r>
            <a:r>
              <a:rPr lang="en-US" sz="3600" b="1" i="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Credit Rating</a:t>
            </a:r>
            <a:endParaRPr kumimoji="0" lang="th-TH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998D4-F1C4-4909-B8ED-A4CE5E422128}"/>
              </a:ext>
            </a:extLst>
          </p:cNvPr>
          <p:cNvSpPr txBox="1"/>
          <p:nvPr/>
        </p:nvSpPr>
        <p:spPr>
          <a:xfrm>
            <a:off x="436781" y="665874"/>
            <a:ext cx="483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ก่อนปรับปรุง </a:t>
            </a:r>
            <a:r>
              <a:rPr lang="en-US" sz="2800" b="1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Normal/Project Finance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7B6301-C329-439A-BF5E-6A08AB544763}"/>
              </a:ext>
            </a:extLst>
          </p:cNvPr>
          <p:cNvCxnSpPr/>
          <p:nvPr/>
        </p:nvCxnSpPr>
        <p:spPr>
          <a:xfrm>
            <a:off x="5074920" y="743903"/>
            <a:ext cx="0" cy="5932170"/>
          </a:xfrm>
          <a:prstGeom prst="line">
            <a:avLst/>
          </a:prstGeom>
          <a:ln w="28575">
            <a:solidFill>
              <a:srgbClr val="99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ACC198-7102-4480-98AB-FC9E489F0EAA}"/>
              </a:ext>
            </a:extLst>
          </p:cNvPr>
          <p:cNvSpPr txBox="1"/>
          <p:nvPr/>
        </p:nvSpPr>
        <p:spPr>
          <a:xfrm>
            <a:off x="5620167" y="665874"/>
            <a:ext cx="483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หลังปรับปรุง </a:t>
            </a:r>
            <a:endParaRPr lang="en-US" sz="2800" b="1" u="sng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CDAC8FE-A3A2-42E5-98FC-AEC3B8A44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766962"/>
              </p:ext>
            </p:extLst>
          </p:nvPr>
        </p:nvGraphicFramePr>
        <p:xfrm>
          <a:off x="361953" y="1189718"/>
          <a:ext cx="416772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751">
                  <a:extLst>
                    <a:ext uri="{9D8B030D-6E8A-4147-A177-3AD203B41FA5}">
                      <a16:colId xmlns:a16="http://schemas.microsoft.com/office/drawing/2014/main" val="80234128"/>
                    </a:ext>
                  </a:extLst>
                </a:gridCol>
                <a:gridCol w="641794">
                  <a:extLst>
                    <a:ext uri="{9D8B030D-6E8A-4147-A177-3AD203B41FA5}">
                      <a16:colId xmlns:a16="http://schemas.microsoft.com/office/drawing/2014/main" val="459819420"/>
                    </a:ext>
                  </a:extLst>
                </a:gridCol>
                <a:gridCol w="641794">
                  <a:extLst>
                    <a:ext uri="{9D8B030D-6E8A-4147-A177-3AD203B41FA5}">
                      <a16:colId xmlns:a16="http://schemas.microsoft.com/office/drawing/2014/main" val="862138189"/>
                    </a:ext>
                  </a:extLst>
                </a:gridCol>
                <a:gridCol w="641794">
                  <a:extLst>
                    <a:ext uri="{9D8B030D-6E8A-4147-A177-3AD203B41FA5}">
                      <a16:colId xmlns:a16="http://schemas.microsoft.com/office/drawing/2014/main" val="3279343740"/>
                    </a:ext>
                  </a:extLst>
                </a:gridCol>
                <a:gridCol w="641794">
                  <a:extLst>
                    <a:ext uri="{9D8B030D-6E8A-4147-A177-3AD203B41FA5}">
                      <a16:colId xmlns:a16="http://schemas.microsoft.com/office/drawing/2014/main" val="1698907137"/>
                    </a:ext>
                  </a:extLst>
                </a:gridCol>
                <a:gridCol w="641794">
                  <a:extLst>
                    <a:ext uri="{9D8B030D-6E8A-4147-A177-3AD203B41FA5}">
                      <a16:colId xmlns:a16="http://schemas.microsoft.com/office/drawing/2014/main" val="2624858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ปี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2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2564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742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ED39026-1AB5-4933-96A7-D361CFAA0AC2}"/>
              </a:ext>
            </a:extLst>
          </p:cNvPr>
          <p:cNvSpPr txBox="1"/>
          <p:nvPr/>
        </p:nvSpPr>
        <p:spPr>
          <a:xfrm>
            <a:off x="455833" y="2518579"/>
            <a:ext cx="483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ก่อนปรับปรุง </a:t>
            </a:r>
            <a:r>
              <a:rPr lang="en-US" sz="2800" b="1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Express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6C2D3512-2678-469F-BC76-3760364C3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216623"/>
              </p:ext>
            </p:extLst>
          </p:nvPr>
        </p:nvGraphicFramePr>
        <p:xfrm>
          <a:off x="361952" y="3268351"/>
          <a:ext cx="416772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751">
                  <a:extLst>
                    <a:ext uri="{9D8B030D-6E8A-4147-A177-3AD203B41FA5}">
                      <a16:colId xmlns:a16="http://schemas.microsoft.com/office/drawing/2014/main" val="80234128"/>
                    </a:ext>
                  </a:extLst>
                </a:gridCol>
                <a:gridCol w="641794">
                  <a:extLst>
                    <a:ext uri="{9D8B030D-6E8A-4147-A177-3AD203B41FA5}">
                      <a16:colId xmlns:a16="http://schemas.microsoft.com/office/drawing/2014/main" val="459819420"/>
                    </a:ext>
                  </a:extLst>
                </a:gridCol>
                <a:gridCol w="641794">
                  <a:extLst>
                    <a:ext uri="{9D8B030D-6E8A-4147-A177-3AD203B41FA5}">
                      <a16:colId xmlns:a16="http://schemas.microsoft.com/office/drawing/2014/main" val="862138189"/>
                    </a:ext>
                  </a:extLst>
                </a:gridCol>
                <a:gridCol w="641794">
                  <a:extLst>
                    <a:ext uri="{9D8B030D-6E8A-4147-A177-3AD203B41FA5}">
                      <a16:colId xmlns:a16="http://schemas.microsoft.com/office/drawing/2014/main" val="3279343740"/>
                    </a:ext>
                  </a:extLst>
                </a:gridCol>
                <a:gridCol w="641794">
                  <a:extLst>
                    <a:ext uri="{9D8B030D-6E8A-4147-A177-3AD203B41FA5}">
                      <a16:colId xmlns:a16="http://schemas.microsoft.com/office/drawing/2014/main" val="1698907137"/>
                    </a:ext>
                  </a:extLst>
                </a:gridCol>
                <a:gridCol w="641794">
                  <a:extLst>
                    <a:ext uri="{9D8B030D-6E8A-4147-A177-3AD203B41FA5}">
                      <a16:colId xmlns:a16="http://schemas.microsoft.com/office/drawing/2014/main" val="2624858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ปี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2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2564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742167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1DBE2F6C-78D4-47D3-8A63-3997903B6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20486"/>
              </p:ext>
            </p:extLst>
          </p:nvPr>
        </p:nvGraphicFramePr>
        <p:xfrm>
          <a:off x="5952533" y="1128244"/>
          <a:ext cx="4167721" cy="99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751">
                  <a:extLst>
                    <a:ext uri="{9D8B030D-6E8A-4147-A177-3AD203B41FA5}">
                      <a16:colId xmlns:a16="http://schemas.microsoft.com/office/drawing/2014/main" val="80234128"/>
                    </a:ext>
                  </a:extLst>
                </a:gridCol>
                <a:gridCol w="641794">
                  <a:extLst>
                    <a:ext uri="{9D8B030D-6E8A-4147-A177-3AD203B41FA5}">
                      <a16:colId xmlns:a16="http://schemas.microsoft.com/office/drawing/2014/main" val="459819420"/>
                    </a:ext>
                  </a:extLst>
                </a:gridCol>
                <a:gridCol w="641794">
                  <a:extLst>
                    <a:ext uri="{9D8B030D-6E8A-4147-A177-3AD203B41FA5}">
                      <a16:colId xmlns:a16="http://schemas.microsoft.com/office/drawing/2014/main" val="862138189"/>
                    </a:ext>
                  </a:extLst>
                </a:gridCol>
                <a:gridCol w="641794">
                  <a:extLst>
                    <a:ext uri="{9D8B030D-6E8A-4147-A177-3AD203B41FA5}">
                      <a16:colId xmlns:a16="http://schemas.microsoft.com/office/drawing/2014/main" val="3279343740"/>
                    </a:ext>
                  </a:extLst>
                </a:gridCol>
                <a:gridCol w="641794">
                  <a:extLst>
                    <a:ext uri="{9D8B030D-6E8A-4147-A177-3AD203B41FA5}">
                      <a16:colId xmlns:a16="http://schemas.microsoft.com/office/drawing/2014/main" val="1698907137"/>
                    </a:ext>
                  </a:extLst>
                </a:gridCol>
                <a:gridCol w="641794">
                  <a:extLst>
                    <a:ext uri="{9D8B030D-6E8A-4147-A177-3AD203B41FA5}">
                      <a16:colId xmlns:a16="http://schemas.microsoft.com/office/drawing/2014/main" val="2624858863"/>
                    </a:ext>
                  </a:extLst>
                </a:gridCol>
              </a:tblGrid>
              <a:tr h="23954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ปี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27687"/>
                  </a:ext>
                </a:extLst>
              </a:tr>
              <a:tr h="23954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2564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B3</a:t>
                      </a: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B3</a:t>
                      </a: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742167"/>
                  </a:ext>
                </a:extLst>
              </a:tr>
              <a:tr h="23954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2565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*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*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*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C1</a:t>
                      </a: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C1</a:t>
                      </a: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81469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E3C26FC-7446-42AE-B0D3-761F2869C901}"/>
              </a:ext>
            </a:extLst>
          </p:cNvPr>
          <p:cNvSpPr txBox="1"/>
          <p:nvPr/>
        </p:nvSpPr>
        <p:spPr>
          <a:xfrm>
            <a:off x="5620167" y="2659559"/>
            <a:ext cx="6444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ไม่สามารถเปรียบเทียบ </a:t>
            </a:r>
            <a:r>
              <a:rPr lang="en-US" sz="2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Composite Rate</a:t>
            </a:r>
            <a:r>
              <a:rPr lang="th-TH" sz="2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ได้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เนื่องจากปัจจัยและเกณฑ์น้ำหนักแต่ละปัจจัยที่แตกต่างกัน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1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375D30-32CC-4726-9501-ED15C9A49E25}"/>
              </a:ext>
            </a:extLst>
          </p:cNvPr>
          <p:cNvSpPr txBox="1"/>
          <p:nvPr/>
        </p:nvSpPr>
        <p:spPr>
          <a:xfrm>
            <a:off x="5609828" y="2342015"/>
            <a:ext cx="30145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1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ประเด็นที่พบในทางปฏิบัติ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7F764AF-4BC2-48A9-81D9-0F98C34FCD89}"/>
              </a:ext>
            </a:extLst>
          </p:cNvPr>
          <p:cNvSpPr/>
          <p:nvPr/>
        </p:nvSpPr>
        <p:spPr>
          <a:xfrm>
            <a:off x="7824741" y="3121224"/>
            <a:ext cx="880108" cy="25804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150842-8B9D-4D5B-A5FE-EFDD30E3BB6C}"/>
              </a:ext>
            </a:extLst>
          </p:cNvPr>
          <p:cNvSpPr txBox="1"/>
          <p:nvPr/>
        </p:nvSpPr>
        <p:spPr>
          <a:xfrm>
            <a:off x="5344699" y="3431212"/>
            <a:ext cx="672030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1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แนวทางปฏิบัติงานเพื่อลดขั้นตอนในการปฏิบัติงานของฝ่ายงานด้านการตลาด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1" u="sng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อำนาจทบทวนวงเงิน </a:t>
            </a:r>
            <a:r>
              <a:rPr lang="en-US" sz="2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กำหนดให้พิจารณา </a:t>
            </a:r>
            <a:r>
              <a:rPr lang="en-US" sz="2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Credit Rating</a:t>
            </a:r>
            <a:r>
              <a:rPr lang="th-TH" sz="2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ปีล่าสุด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และเปรียบเทียบในปีถัดไป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400" b="1" u="sng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400" b="1" u="sng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1" u="sng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อำนาจอนุมัติ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วงเงินที่กำหนดให้พิจารณาจากระดับ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Credit Rating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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 ให้เปรียบเทียบ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Credit Rating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จากตาราง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master Scale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หรือคำนวณ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Composite Rate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ย้อนหลังจาก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Credit Rating Model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ใหม่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D2A12E-1E60-4086-A5F1-C3DEF22C573F}"/>
              </a:ext>
            </a:extLst>
          </p:cNvPr>
          <p:cNvSpPr txBox="1"/>
          <p:nvPr/>
        </p:nvSpPr>
        <p:spPr>
          <a:xfrm>
            <a:off x="5950767" y="2106340"/>
            <a:ext cx="6114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*ระบบ 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LOS</a:t>
            </a: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อยู่ระหว่างปรับปรุงให้แสดงคะแนนที่ได้ในแต่ละด้าน และเพิ่ม 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Column</a:t>
            </a: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คะแนน 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Composite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C4E6BF84-346E-45EF-B98B-785BDFBED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542782"/>
              </p:ext>
            </p:extLst>
          </p:nvPr>
        </p:nvGraphicFramePr>
        <p:xfrm>
          <a:off x="5950767" y="4510965"/>
          <a:ext cx="5590745" cy="11125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022355">
                  <a:extLst>
                    <a:ext uri="{9D8B030D-6E8A-4147-A177-3AD203B41FA5}">
                      <a16:colId xmlns:a16="http://schemas.microsoft.com/office/drawing/2014/main" val="4145687376"/>
                    </a:ext>
                  </a:extLst>
                </a:gridCol>
                <a:gridCol w="3568390">
                  <a:extLst>
                    <a:ext uri="{9D8B030D-6E8A-4147-A177-3AD203B41FA5}">
                      <a16:colId xmlns:a16="http://schemas.microsoft.com/office/drawing/2014/main" val="3517330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ระดับ </a:t>
                      </a:r>
                      <a:r>
                        <a:rPr lang="en-US" sz="1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Credit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ผู้มีอำนาจทบทวนวงเงิน</a:t>
                      </a:r>
                      <a:endParaRPr lang="en-US" sz="1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12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 – 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ผช.ผบฝ. </a:t>
                      </a:r>
                      <a:r>
                        <a:rPr lang="en-US" sz="1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MKT</a:t>
                      </a:r>
                      <a:r>
                        <a:rPr lang="th-TH" sz="1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ร่วมกับ ผบ.ส่วน วส. ขึ้นไป</a:t>
                      </a:r>
                      <a:endParaRPr lang="en-US" sz="1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25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C1-C3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ผช.ผบฝ. </a:t>
                      </a:r>
                      <a:r>
                        <a:rPr lang="en-US" sz="1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MKT</a:t>
                      </a:r>
                      <a:r>
                        <a:rPr lang="th-TH" sz="1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ร่วมกับ ผช.ผบฝ. ฝ่าย วส. ขึ้นไป</a:t>
                      </a:r>
                      <a:endParaRPr lang="en-US" sz="1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745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99537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4_Office Them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EXIM BANK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24DA1"/>
      </a:accent1>
      <a:accent2>
        <a:srgbClr val="005BAA"/>
      </a:accent2>
      <a:accent3>
        <a:srgbClr val="1D429B"/>
      </a:accent3>
      <a:accent4>
        <a:srgbClr val="FF0000"/>
      </a:accent4>
      <a:accent5>
        <a:srgbClr val="005BAA"/>
      </a:accent5>
      <a:accent6>
        <a:srgbClr val="1D429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Y ligh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3_Office Them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9A75ED3DF70445932ADCFCEA4799C8" ma:contentTypeVersion="0" ma:contentTypeDescription="Create a new document." ma:contentTypeScope="" ma:versionID="7e4bacf7b76c6dd1a94c1bdd8f209b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sisl xmlns:xsd="http://www.w3.org/2001/XMLSchema" xmlns:xsi="http://www.w3.org/2001/XMLSchema-instance" xmlns="http://www.boldonjames.com/2008/01/sie/internal/label" sislVersion="0" policy="c2b19861-8a02-4346-a392-0dac48f3dfa4" origin="userSelected">
  <element uid="e84e6b8a-1fa9-4b6f-a240-0433a51ae513" value=""/>
  <element uid="b56937e3-1e34-46e6-8d98-c6275bf8eb18" value=""/>
  <element uid="c00d3b8f-0f59-4f77-b624-e6d73f56f4a8" value=""/>
  <element uid="947ad3af-3d58-4b75-9f6d-205658fb6404" value=""/>
</sisl>
</file>

<file path=customXml/itemProps1.xml><?xml version="1.0" encoding="utf-8"?>
<ds:datastoreItem xmlns:ds="http://schemas.openxmlformats.org/officeDocument/2006/customXml" ds:itemID="{5300D543-A5DE-4479-94FA-470097830C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40AE468-AB7B-4BE3-82A5-7B63F9C47C41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46ECB9C-85E7-4D8D-8F00-607027B380DF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55DC3C5-2320-4167-9A9D-EC5B467D6524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64205</TotalTime>
  <Words>3971</Words>
  <Application>Microsoft Office PowerPoint</Application>
  <PresentationFormat>Widescreen</PresentationFormat>
  <Paragraphs>1038</Paragraphs>
  <Slides>28</Slides>
  <Notes>28</Notes>
  <HiddenSlides>18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28</vt:i4>
      </vt:variant>
    </vt:vector>
  </HeadingPairs>
  <TitlesOfParts>
    <vt:vector size="44" baseType="lpstr">
      <vt:lpstr>Tahoma</vt:lpstr>
      <vt:lpstr>EYInterstate-Light</vt:lpstr>
      <vt:lpstr>Wingdings</vt:lpstr>
      <vt:lpstr>Arial</vt:lpstr>
      <vt:lpstr>EYInterstate</vt:lpstr>
      <vt:lpstr>TH Sarabun New</vt:lpstr>
      <vt:lpstr>EYInterstate Light</vt:lpstr>
      <vt:lpstr>TH SarabunPSK</vt:lpstr>
      <vt:lpstr>Calibri</vt:lpstr>
      <vt:lpstr>Custom Design</vt:lpstr>
      <vt:lpstr>14_Office Theme</vt:lpstr>
      <vt:lpstr>Office Theme</vt:lpstr>
      <vt:lpstr>1_Office Theme</vt:lpstr>
      <vt:lpstr>EY light background</vt:lpstr>
      <vt:lpstr>2_Office Theme</vt:lpstr>
      <vt:lpstr>13_Office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Suphansa Vinmoon</dc:creator>
  <cp:keywords>Internal Use Only | ฝ่าย บส. | EXIM Only | Partner</cp:keywords>
  <cp:lastModifiedBy>Suphansa Vinmoon</cp:lastModifiedBy>
  <cp:revision>4804</cp:revision>
  <cp:lastPrinted>2023-09-05T01:20:10Z</cp:lastPrinted>
  <dcterms:modified xsi:type="dcterms:W3CDTF">2023-09-07T08:43:46Z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d66d3390-8d45-45e7-9107-898362ffa6b8</vt:lpwstr>
  </property>
  <property fmtid="{D5CDD505-2E9C-101B-9397-08002B2CF9AE}" pid="3" name="bjClsUserRVM">
    <vt:lpwstr>[]</vt:lpwstr>
  </property>
  <property fmtid="{D5CDD505-2E9C-101B-9397-08002B2CF9AE}" pid="4" name="bjSaver">
    <vt:lpwstr>xzhR3BshyWKkgQ5eC8qt8JdQud1+ftop</vt:lpwstr>
  </property>
  <property fmtid="{D5CDD505-2E9C-101B-9397-08002B2CF9AE}" pid="5" name="bjDocumentLabelXML">
    <vt:lpwstr>&lt;?xml version="1.0" encoding="us-ascii"?&gt;&lt;sisl xmlns:xsd="http://www.w3.org/2001/XMLSchema" xmlns:xsi="http://www.w3.org/2001/XMLSchema-instance" sislVersion="0" policy="c2b19861-8a02-4346-a392-0dac48f3dfa4" origin="userSelected" xmlns="http://www.boldonj</vt:lpwstr>
  </property>
  <property fmtid="{D5CDD505-2E9C-101B-9397-08002B2CF9AE}" pid="6" name="bjDocumentLabelXML-0">
    <vt:lpwstr>ames.com/2008/01/sie/internal/label"&gt;&lt;element uid="e84e6b8a-1fa9-4b6f-a240-0433a51ae513" value="" /&gt;&lt;element uid="b56937e3-1e34-46e6-8d98-c6275bf8eb18" value="" /&gt;&lt;element uid="c00d3b8f-0f59-4f77-b624-e6d73f56f4a8" value="" /&gt;&lt;element uid="947ad3af-3d58-4</vt:lpwstr>
  </property>
  <property fmtid="{D5CDD505-2E9C-101B-9397-08002B2CF9AE}" pid="7" name="bjDocumentLabelXML-1">
    <vt:lpwstr>b75-9f6d-205658fb6404" value="" /&gt;&lt;/sisl&gt;</vt:lpwstr>
  </property>
  <property fmtid="{D5CDD505-2E9C-101B-9397-08002B2CF9AE}" pid="8" name="bjDocumentSecurityLabel">
    <vt:lpwstr>Internal Use Only | ฝ่าย บส. | EXIM Only | Partner</vt:lpwstr>
  </property>
  <property fmtid="{D5CDD505-2E9C-101B-9397-08002B2CF9AE}" pid="9" name="ContentTypeId">
    <vt:lpwstr>0x010100ED9A75ED3DF70445932ADCFCEA4799C8</vt:lpwstr>
  </property>
</Properties>
</file>