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9" r:id="rId3"/>
    <p:sldId id="290" r:id="rId4"/>
    <p:sldId id="291" r:id="rId5"/>
    <p:sldId id="292" r:id="rId6"/>
    <p:sldId id="293" r:id="rId7"/>
    <p:sldId id="2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E4F3"/>
    <a:srgbClr val="F0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81994" autoAdjust="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C794-33DB-4A7C-90C4-0BB6D374FF3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9E79-C274-465C-B726-517695605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5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01034" y="148733"/>
            <a:ext cx="751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+mj-lt"/>
              </a:rPr>
              <a:t>실습 </a:t>
            </a:r>
            <a:r>
              <a:rPr lang="en-US" altLang="ko-KR" sz="2600" dirty="0">
                <a:latin typeface="+mj-lt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9518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bg>
      <p:bgPr>
        <a:solidFill>
          <a:srgbClr val="F4E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01034" y="148733"/>
            <a:ext cx="751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latin typeface="+mj-lt"/>
              </a:rPr>
              <a:t>실습</a:t>
            </a:r>
            <a:r>
              <a:rPr lang="en-US" altLang="ko-KR" sz="2600">
                <a:latin typeface="+mj-lt"/>
              </a:rPr>
              <a:t>.</a:t>
            </a:r>
            <a:endParaRPr lang="en-US" altLang="ko-KR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677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01034" y="148733"/>
            <a:ext cx="751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+mj-lt"/>
              </a:rPr>
              <a:t>자필 정리</a:t>
            </a:r>
            <a:r>
              <a:rPr lang="en-US" altLang="ko-KR" sz="2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06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96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0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4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201034" y="148733"/>
            <a:ext cx="751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+mj-lt"/>
              </a:rPr>
              <a:t>실습 </a:t>
            </a:r>
            <a:r>
              <a:rPr lang="en-US" altLang="ko-KR" sz="2600" dirty="0">
                <a:latin typeface="+mj-lt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694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201034" y="148733"/>
            <a:ext cx="7516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+mj-lt"/>
              </a:rPr>
              <a:t>실습 </a:t>
            </a:r>
            <a:r>
              <a:rPr lang="en-US" altLang="ko-KR" sz="2600" dirty="0">
                <a:latin typeface="+mj-lt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9613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B036-D9AA-41F3-A58D-95C234B9B77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A18A2-FE20-4C36-8BB5-3B0E57846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62" r:id="rId10"/>
    <p:sldLayoutId id="2147483663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8958" y="4597166"/>
            <a:ext cx="7516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+mj-lt"/>
              </a:rPr>
              <a:t>Kopo</a:t>
            </a:r>
            <a:r>
              <a:rPr lang="en-US" altLang="ko-KR" sz="3600" dirty="0">
                <a:latin typeface="+mj-lt"/>
              </a:rPr>
              <a:t> 11 </a:t>
            </a:r>
            <a:r>
              <a:rPr lang="ko-KR" altLang="en-US" sz="3600" dirty="0">
                <a:latin typeface="+mj-lt"/>
              </a:rPr>
              <a:t>김태언</a:t>
            </a:r>
            <a:endParaRPr lang="en-US" altLang="ko-KR" sz="3600" dirty="0">
              <a:latin typeface="+mj-lt"/>
            </a:endParaRPr>
          </a:p>
          <a:p>
            <a:r>
              <a:rPr lang="en-US" altLang="ko-KR" sz="3600" smtClean="0">
                <a:latin typeface="+mj-lt"/>
              </a:rPr>
              <a:t>20220510</a:t>
            </a:r>
            <a:endParaRPr lang="en-US" altLang="ko-KR" sz="3600" dirty="0">
              <a:latin typeface="+mj-lt"/>
            </a:endParaRPr>
          </a:p>
          <a:p>
            <a:r>
              <a:rPr lang="ko-KR" altLang="en-US" sz="3600" smtClean="0">
                <a:latin typeface="+mj-lt"/>
              </a:rPr>
              <a:t>웹기초 </a:t>
            </a:r>
            <a:r>
              <a:rPr lang="en-US" altLang="ko-KR" sz="3600">
                <a:latin typeface="+mj-lt"/>
              </a:rPr>
              <a:t>1</a:t>
            </a:r>
            <a:r>
              <a:rPr lang="ko-KR" altLang="en-US" sz="3600" smtClean="0">
                <a:latin typeface="+mj-lt"/>
              </a:rPr>
              <a:t>강</a:t>
            </a:r>
            <a:endParaRPr lang="en-US" altLang="ko-KR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 smtClean="0">
                <a:solidFill>
                  <a:srgbClr val="FF0000"/>
                </a:solidFill>
              </a:rPr>
              <a:t>1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52" y="189569"/>
            <a:ext cx="5792008" cy="666843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70448" y="189569"/>
            <a:ext cx="6084212" cy="14929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0437" y="576099"/>
            <a:ext cx="380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html : 5 =&gt; </a:t>
            </a:r>
            <a:r>
              <a:rPr lang="ko-KR" altLang="en-US" sz="1200" smtClean="0">
                <a:solidFill>
                  <a:srgbClr val="FF0000"/>
                </a:solidFill>
              </a:rPr>
              <a:t>기본적인 </a:t>
            </a:r>
            <a:r>
              <a:rPr lang="en-US" altLang="ko-KR" sz="1200" smtClean="0">
                <a:solidFill>
                  <a:srgbClr val="FF0000"/>
                </a:solidFill>
              </a:rPr>
              <a:t>html</a:t>
            </a:r>
            <a:r>
              <a:rPr lang="ko-KR" altLang="en-US" sz="1200" smtClean="0">
                <a:solidFill>
                  <a:srgbClr val="FF0000"/>
                </a:solidFill>
              </a:rPr>
              <a:t>구조를 바로 띄워준다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meta charset = : </a:t>
            </a:r>
            <a:r>
              <a:rPr lang="ko-KR" altLang="en-US" sz="1200" smtClean="0">
                <a:solidFill>
                  <a:srgbClr val="FF0000"/>
                </a:solidFill>
              </a:rPr>
              <a:t>글씨 </a:t>
            </a:r>
            <a:r>
              <a:rPr lang="en-US" altLang="ko-KR" sz="1200" smtClean="0">
                <a:solidFill>
                  <a:srgbClr val="FF0000"/>
                </a:solidFill>
              </a:rPr>
              <a:t>set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</a:rPr>
              <a:t>, utf -8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http-equiv : </a:t>
            </a:r>
            <a:r>
              <a:rPr lang="ko-KR" altLang="en-US" sz="1200" smtClean="0">
                <a:solidFill>
                  <a:srgbClr val="FF0000"/>
                </a:solidFill>
              </a:rPr>
              <a:t>인터넷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익스플로러 호환되게끔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name=“viewport” : </a:t>
            </a:r>
            <a:r>
              <a:rPr lang="ko-KR" altLang="en-US" sz="1200" smtClean="0">
                <a:solidFill>
                  <a:srgbClr val="FF0000"/>
                </a:solidFill>
              </a:rPr>
              <a:t>모바일에 화면 알맞게 출력 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70448" y="1682497"/>
            <a:ext cx="6084212" cy="512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29913" y="1849875"/>
            <a:ext cx="3438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h1 : </a:t>
            </a:r>
            <a:r>
              <a:rPr lang="ko-KR" altLang="en-US" sz="1200" smtClean="0">
                <a:solidFill>
                  <a:srgbClr val="FF0000"/>
                </a:solidFill>
              </a:rPr>
              <a:t>제일 큰 제목 </a:t>
            </a:r>
            <a:r>
              <a:rPr lang="en-US" altLang="ko-KR" sz="1200" smtClean="0">
                <a:solidFill>
                  <a:srgbClr val="FF0000"/>
                </a:solidFill>
              </a:rPr>
              <a:t>, h3 : </a:t>
            </a:r>
            <a:r>
              <a:rPr lang="ko-KR" altLang="en-US" sz="1200" smtClean="0">
                <a:solidFill>
                  <a:srgbClr val="FF0000"/>
                </a:solidFill>
              </a:rPr>
              <a:t>중제목 </a:t>
            </a:r>
            <a:endParaRPr lang="en-US" altLang="ko-KR" sz="1200" smtClean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70448" y="2194561"/>
            <a:ext cx="6084212" cy="3126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41363" y="2212402"/>
            <a:ext cx="4169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&lt;a&gt; </a:t>
            </a:r>
            <a:r>
              <a:rPr lang="ko-KR" altLang="en-US" sz="1200" smtClean="0">
                <a:solidFill>
                  <a:srgbClr val="FF0000"/>
                </a:solidFill>
              </a:rPr>
              <a:t>연결태그 </a:t>
            </a:r>
            <a:r>
              <a:rPr lang="en-US" altLang="ko-KR" sz="1200" smtClean="0">
                <a:solidFill>
                  <a:srgbClr val="FF0000"/>
                </a:solidFill>
              </a:rPr>
              <a:t>, href = “</a:t>
            </a:r>
            <a:r>
              <a:rPr lang="ko-KR" altLang="en-US" sz="1200" smtClean="0">
                <a:solidFill>
                  <a:srgbClr val="FF0000"/>
                </a:solidFill>
              </a:rPr>
              <a:t>사이트주소</a:t>
            </a:r>
            <a:r>
              <a:rPr lang="en-US" altLang="ko-KR" sz="120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0448" y="2501948"/>
            <a:ext cx="6084212" cy="2358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93344" y="2521206"/>
            <a:ext cx="1462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br : </a:t>
            </a:r>
            <a:r>
              <a:rPr lang="ko-KR" altLang="en-US" sz="1200" smtClean="0">
                <a:solidFill>
                  <a:srgbClr val="FF0000"/>
                </a:solidFill>
              </a:rPr>
              <a:t>개행</a:t>
            </a:r>
            <a:endParaRPr lang="en-US" altLang="ko-KR" sz="1200" smtClean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70448" y="2706624"/>
            <a:ext cx="6084212" cy="4079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53015" y="2798726"/>
            <a:ext cx="253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p : </a:t>
            </a:r>
            <a:r>
              <a:rPr lang="ko-KR" altLang="en-US" sz="1200" smtClean="0">
                <a:solidFill>
                  <a:srgbClr val="FF0000"/>
                </a:solidFill>
              </a:rPr>
              <a:t>문단을 나눌 때 사용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endParaRPr lang="en-US" altLang="ko-KR" sz="1200" smtClean="0">
              <a:solidFill>
                <a:srgbClr val="FF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70448" y="3107178"/>
            <a:ext cx="6084212" cy="2067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69196" y="3082532"/>
            <a:ext cx="444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hr/ : </a:t>
            </a:r>
            <a:r>
              <a:rPr lang="ko-KR" altLang="en-US" sz="1200" smtClean="0">
                <a:solidFill>
                  <a:srgbClr val="FF0000"/>
                </a:solidFill>
              </a:rPr>
              <a:t>문단을 나눌때 수평선을 그려준다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endParaRPr lang="en-US" altLang="ko-KR" sz="1200" smtClean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70" y="3933798"/>
            <a:ext cx="335326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 smtClean="0">
                <a:solidFill>
                  <a:srgbClr val="FF0000"/>
                </a:solidFill>
              </a:rPr>
              <a:t>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0" y="3015049"/>
            <a:ext cx="4471323" cy="3562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2" y="897897"/>
            <a:ext cx="6001588" cy="382958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49100" y="1082563"/>
            <a:ext cx="5960522" cy="737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6041" y="1220729"/>
            <a:ext cx="4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&lt;a href =  ..... </a:t>
            </a:r>
            <a:r>
              <a:rPr lang="ko-KR" altLang="en-US" sz="1200" smtClean="0">
                <a:solidFill>
                  <a:srgbClr val="FF0000"/>
                </a:solidFill>
              </a:rPr>
              <a:t>바로가기 </a:t>
            </a:r>
            <a:r>
              <a:rPr lang="en-US" altLang="ko-KR" sz="1200" smtClean="0">
                <a:solidFill>
                  <a:srgbClr val="FF0000"/>
                </a:solidFill>
              </a:rPr>
              <a:t>&gt;&lt;/a&gt;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_blank : </a:t>
            </a:r>
            <a:r>
              <a:rPr lang="en-US" altLang="ko-KR" sz="1200">
                <a:solidFill>
                  <a:srgbClr val="FF0000"/>
                </a:solidFill>
              </a:rPr>
              <a:t>Opens the linked document in a new window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90412" y="1820559"/>
            <a:ext cx="5919210" cy="10956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69239" y="2005228"/>
            <a:ext cx="42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href = </a:t>
            </a:r>
            <a:r>
              <a:rPr lang="ko-KR" altLang="en-US" sz="1200" smtClean="0">
                <a:solidFill>
                  <a:srgbClr val="FF0000"/>
                </a:solidFill>
              </a:rPr>
              <a:t>바로가기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alt </a:t>
            </a:r>
            <a:r>
              <a:rPr lang="en-US" altLang="ko-KR" sz="1200">
                <a:solidFill>
                  <a:srgbClr val="FF0000"/>
                </a:solidFill>
              </a:rPr>
              <a:t>: Specifies an alternate text for an image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width = “px” : </a:t>
            </a:r>
            <a:r>
              <a:rPr lang="ko-KR" altLang="en-US" sz="1200" smtClean="0">
                <a:solidFill>
                  <a:srgbClr val="FF0000"/>
                </a:solidFill>
              </a:rPr>
              <a:t>두께 지정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9239" y="3360172"/>
            <a:ext cx="4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width = “%” : </a:t>
            </a:r>
            <a:r>
              <a:rPr lang="ko-KR" altLang="en-US" sz="1200" smtClean="0">
                <a:solidFill>
                  <a:srgbClr val="FF0000"/>
                </a:solidFill>
              </a:rPr>
              <a:t>웹창에 따라서 두께가 변화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53540" y="3589126"/>
            <a:ext cx="5956082" cy="2327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240" y="2133600"/>
            <a:ext cx="1436560" cy="280910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smtClean="0">
                <a:solidFill>
                  <a:schemeClr val="tx1"/>
                </a:solidFill>
              </a:rPr>
              <a:t>클릭시 </a:t>
            </a:r>
            <a:endParaRPr lang="en-US" altLang="ko-KR" sz="1500" smtClean="0">
              <a:solidFill>
                <a:schemeClr val="tx1"/>
              </a:solidFill>
            </a:endParaRPr>
          </a:p>
          <a:p>
            <a:r>
              <a:rPr lang="en-US" altLang="ko-KR" sz="1500" smtClean="0">
                <a:solidFill>
                  <a:schemeClr val="tx1"/>
                </a:solidFill>
              </a:rPr>
              <a:t>href = </a:t>
            </a:r>
            <a:r>
              <a:rPr lang="ko-KR" altLang="en-US" sz="1500" smtClean="0">
                <a:solidFill>
                  <a:schemeClr val="tx1"/>
                </a:solidFill>
              </a:rPr>
              <a:t>주소로 이동</a:t>
            </a:r>
            <a:endParaRPr lang="en-US" altLang="ko-KR" sz="1500" smtClean="0">
              <a:solidFill>
                <a:schemeClr val="tx1"/>
              </a:solidFill>
            </a:endParaRPr>
          </a:p>
          <a:p>
            <a:endParaRPr lang="en-US" altLang="ko-KR" sz="1500"/>
          </a:p>
          <a:p>
            <a:endParaRPr lang="en-US" altLang="ko-KR" sz="1500" smtClean="0"/>
          </a:p>
          <a:p>
            <a:endParaRPr lang="en-US" altLang="ko-KR" sz="1500"/>
          </a:p>
          <a:p>
            <a:endParaRPr lang="en-US" altLang="ko-KR" sz="1500" smtClean="0"/>
          </a:p>
          <a:p>
            <a:endParaRPr lang="en-US" altLang="ko-KR" sz="1500"/>
          </a:p>
          <a:p>
            <a:endParaRPr lang="en-US" altLang="ko-KR" sz="1500" smtClean="0"/>
          </a:p>
          <a:p>
            <a:endParaRPr lang="en-US" altLang="ko-KR" sz="1500"/>
          </a:p>
          <a:p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41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 smtClean="0">
                <a:solidFill>
                  <a:srgbClr val="FF0000"/>
                </a:solidFill>
              </a:rPr>
              <a:t>3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1" y="1457812"/>
            <a:ext cx="3000794" cy="2734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43" y="713231"/>
            <a:ext cx="5029303" cy="431083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010743" y="2108887"/>
            <a:ext cx="5105280" cy="461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10743" y="4249026"/>
            <a:ext cx="5105279" cy="1582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87077" y="1936990"/>
            <a:ext cx="4208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table border ~~ : table </a:t>
            </a:r>
            <a:r>
              <a:rPr lang="ko-KR" altLang="en-US" sz="1200" smtClean="0">
                <a:solidFill>
                  <a:srgbClr val="FF0000"/>
                </a:solidFill>
              </a:rPr>
              <a:t>생성 표를 만들어 준다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tr : </a:t>
            </a:r>
            <a:r>
              <a:rPr lang="ko-KR" altLang="en-US" sz="1200" smtClean="0">
                <a:solidFill>
                  <a:srgbClr val="FF0000"/>
                </a:solidFill>
              </a:rPr>
              <a:t>행 </a:t>
            </a:r>
            <a:r>
              <a:rPr lang="en-US" altLang="ko-KR" sz="1200" smtClean="0">
                <a:solidFill>
                  <a:srgbClr val="FF0000"/>
                </a:solidFill>
              </a:rPr>
              <a:t>/ td : </a:t>
            </a:r>
            <a:r>
              <a:rPr lang="ko-KR" altLang="en-US" sz="1200" smtClean="0">
                <a:solidFill>
                  <a:srgbClr val="FF0000"/>
                </a:solidFill>
              </a:rPr>
              <a:t>열 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rowspan = “#” #</a:t>
            </a:r>
            <a:r>
              <a:rPr lang="ko-KR" altLang="en-US" sz="1200" smtClean="0">
                <a:solidFill>
                  <a:srgbClr val="FF0000"/>
                </a:solidFill>
              </a:rPr>
              <a:t>만큼 </a:t>
            </a:r>
            <a:r>
              <a:rPr lang="en-US" altLang="ko-KR" sz="1200" smtClean="0">
                <a:solidFill>
                  <a:srgbClr val="FF0000"/>
                </a:solidFill>
              </a:rPr>
              <a:t>row(</a:t>
            </a:r>
            <a:r>
              <a:rPr lang="ko-KR" altLang="en-US" sz="1200" smtClean="0">
                <a:solidFill>
                  <a:srgbClr val="FF0000"/>
                </a:solidFill>
              </a:rPr>
              <a:t>열</a:t>
            </a:r>
            <a:r>
              <a:rPr lang="en-US" altLang="ko-KR" sz="1200" smtClean="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ko-KR" altLang="en-US" sz="1200" smtClean="0">
                <a:solidFill>
                  <a:srgbClr val="FF0000"/>
                </a:solidFill>
              </a:rPr>
              <a:t>칸을 잡아먹으면서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	</a:t>
            </a:r>
            <a:r>
              <a:rPr lang="ko-KR" altLang="en-US" sz="1200" smtClean="0">
                <a:solidFill>
                  <a:srgbClr val="FF0000"/>
                </a:solidFill>
              </a:rPr>
              <a:t>표를 만든다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7012" y="4176411"/>
            <a:ext cx="4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colspan = “#” #</a:t>
            </a:r>
            <a:r>
              <a:rPr lang="ko-KR" altLang="en-US" sz="1200" smtClean="0">
                <a:solidFill>
                  <a:srgbClr val="FF0000"/>
                </a:solidFill>
              </a:rPr>
              <a:t>만큼 </a:t>
            </a:r>
            <a:r>
              <a:rPr lang="en-US" altLang="ko-KR" sz="1200" smtClean="0">
                <a:solidFill>
                  <a:srgbClr val="FF0000"/>
                </a:solidFill>
              </a:rPr>
              <a:t>column(</a:t>
            </a:r>
            <a:r>
              <a:rPr lang="ko-KR" altLang="en-US" sz="1200" smtClean="0">
                <a:solidFill>
                  <a:srgbClr val="FF0000"/>
                </a:solidFill>
              </a:rPr>
              <a:t>행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ko-KR" altLang="en-US" sz="1200" smtClean="0">
                <a:solidFill>
                  <a:srgbClr val="FF0000"/>
                </a:solidFill>
              </a:rPr>
              <a:t>칸을 잡아먹으면서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	</a:t>
            </a:r>
            <a:r>
              <a:rPr lang="ko-KR" altLang="en-US" sz="1200" smtClean="0">
                <a:solidFill>
                  <a:srgbClr val="FF0000"/>
                </a:solidFill>
              </a:rPr>
              <a:t>표를 만든다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 smtClean="0">
                <a:solidFill>
                  <a:srgbClr val="FF0000"/>
                </a:solidFill>
              </a:rPr>
              <a:t>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63" y="1334530"/>
            <a:ext cx="4395879" cy="4054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1" y="3930049"/>
            <a:ext cx="2953162" cy="245779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078063" y="2471353"/>
            <a:ext cx="3303029" cy="2636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75438" y="2380735"/>
            <a:ext cx="307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table/tr*#&gt;td*#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행과 </a:t>
            </a:r>
            <a:r>
              <a:rPr lang="en-US" altLang="ko-KR" sz="1200" smtClean="0">
                <a:solidFill>
                  <a:srgbClr val="FF0000"/>
                </a:solidFill>
              </a:rPr>
              <a:t>#</a:t>
            </a:r>
            <a:r>
              <a:rPr lang="ko-KR" altLang="en-US" sz="1200" smtClean="0">
                <a:solidFill>
                  <a:srgbClr val="FF0000"/>
                </a:solidFill>
              </a:rPr>
              <a:t>열 빠르게 생성하게 해준다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 smtClean="0">
                <a:solidFill>
                  <a:srgbClr val="FF0000"/>
                </a:solidFill>
              </a:rPr>
              <a:t>5 , 6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1" y="3566984"/>
            <a:ext cx="2286222" cy="30939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32" y="897897"/>
            <a:ext cx="5147658" cy="505188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730832" y="2553730"/>
            <a:ext cx="4612671" cy="1896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3120" y="2421924"/>
            <a:ext cx="5015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td </a:t>
            </a:r>
            <a:r>
              <a:rPr lang="ko-KR" altLang="en-US" sz="1200" smtClean="0">
                <a:solidFill>
                  <a:srgbClr val="FF0000"/>
                </a:solidFill>
              </a:rPr>
              <a:t>옆에 </a:t>
            </a:r>
            <a:r>
              <a:rPr lang="en-US" altLang="ko-KR" sz="1200" smtClean="0">
                <a:solidFill>
                  <a:srgbClr val="FF0000"/>
                </a:solidFill>
              </a:rPr>
              <a:t>style</a:t>
            </a:r>
            <a:r>
              <a:rPr lang="ko-KR" altLang="en-US" sz="1200" smtClean="0">
                <a:solidFill>
                  <a:srgbClr val="FF0000"/>
                </a:solidFill>
              </a:rPr>
              <a:t>을 붙여준다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style=“background-color: color;” : table </a:t>
            </a:r>
            <a:r>
              <a:rPr lang="ko-KR" altLang="en-US" sz="1200" smtClean="0">
                <a:solidFill>
                  <a:srgbClr val="FF0000"/>
                </a:solidFill>
              </a:rPr>
              <a:t>칸을 색칠하게 해준다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30833" y="4539422"/>
            <a:ext cx="5147658" cy="3209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2220" y="4580985"/>
            <a:ext cx="3070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rgb </a:t>
            </a:r>
            <a:r>
              <a:rPr lang="ko-KR" altLang="en-US" sz="1200" smtClean="0">
                <a:solidFill>
                  <a:srgbClr val="FF0000"/>
                </a:solidFill>
              </a:rPr>
              <a:t>값을 넣어서도 가능하다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0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281" y="713231"/>
            <a:ext cx="179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 </a:t>
            </a:r>
            <a:r>
              <a:rPr lang="ko-KR" altLang="en-US" smtClean="0">
                <a:solidFill>
                  <a:srgbClr val="FF0000"/>
                </a:solidFill>
              </a:rPr>
              <a:t>실습 </a:t>
            </a:r>
            <a:r>
              <a:rPr lang="en-US" altLang="ko-KR">
                <a:solidFill>
                  <a:srgbClr val="FF0000"/>
                </a:solidFill>
              </a:rPr>
              <a:t>7</a:t>
            </a:r>
            <a:r>
              <a:rPr lang="en-US" altLang="ko-KR" smtClean="0">
                <a:solidFill>
                  <a:srgbClr val="FF0000"/>
                </a:solidFill>
              </a:rPr>
              <a:t> &gt;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1" y="3895429"/>
            <a:ext cx="3268343" cy="2647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8529" y="491557"/>
            <a:ext cx="497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&lt;form : form</a:t>
            </a:r>
            <a:r>
              <a:rPr lang="ko-KR" altLang="en-US" sz="1200" smtClean="0">
                <a:solidFill>
                  <a:srgbClr val="FF0000"/>
                </a:solidFill>
              </a:rPr>
              <a:t>을 만들어 주는것 </a:t>
            </a:r>
            <a:r>
              <a:rPr lang="en-US" altLang="ko-KR" sz="120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action = “</a:t>
            </a:r>
            <a:r>
              <a:rPr lang="ko-KR" altLang="en-US" sz="1200" smtClean="0">
                <a:solidFill>
                  <a:srgbClr val="FF0000"/>
                </a:solidFill>
              </a:rPr>
              <a:t>경로</a:t>
            </a:r>
            <a:r>
              <a:rPr lang="en-US" altLang="ko-KR" sz="1200" smtClean="0">
                <a:solidFill>
                  <a:srgbClr val="FF0000"/>
                </a:solidFill>
              </a:rPr>
              <a:t>” , </a:t>
            </a:r>
            <a:r>
              <a:rPr lang="ko-KR" altLang="en-US" sz="1200" smtClean="0">
                <a:solidFill>
                  <a:srgbClr val="FF0000"/>
                </a:solidFill>
              </a:rPr>
              <a:t>후에 </a:t>
            </a:r>
            <a:r>
              <a:rPr lang="en-US" altLang="ko-KR" sz="1200" smtClean="0">
                <a:solidFill>
                  <a:srgbClr val="FF0000"/>
                </a:solidFill>
              </a:rPr>
              <a:t>submit (</a:t>
            </a:r>
            <a:r>
              <a:rPr lang="ko-KR" altLang="en-US" sz="1200" smtClean="0">
                <a:solidFill>
                  <a:srgbClr val="FF0000"/>
                </a:solidFill>
              </a:rPr>
              <a:t>전송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ko-KR" altLang="en-US" sz="1200" smtClean="0">
                <a:solidFill>
                  <a:srgbClr val="FF0000"/>
                </a:solidFill>
              </a:rPr>
              <a:t>을 눌렀을 때 </a:t>
            </a:r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smtClean="0">
                <a:solidFill>
                  <a:srgbClr val="FF0000"/>
                </a:solidFill>
              </a:rPr>
              <a:t>경로로 넘어가게 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r>
              <a:rPr lang="ko-KR" altLang="en-US" sz="1200" smtClean="0">
                <a:solidFill>
                  <a:srgbClr val="FF0000"/>
                </a:solidFill>
              </a:rPr>
              <a:t> </a:t>
            </a:r>
            <a:r>
              <a:rPr lang="en-US" altLang="ko-KR" sz="120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86" y="270229"/>
            <a:ext cx="5525271" cy="636358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516367" y="491557"/>
            <a:ext cx="5510875" cy="5910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16366" y="1137888"/>
            <a:ext cx="5510875" cy="7897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4641" y="1267228"/>
            <a:ext cx="497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&lt;label for =“” &gt; : “”</a:t>
            </a:r>
            <a:r>
              <a:rPr lang="ko-KR" altLang="en-US" sz="1200" smtClean="0">
                <a:solidFill>
                  <a:srgbClr val="FF0000"/>
                </a:solidFill>
              </a:rPr>
              <a:t>에 알아보기 좋게 적어준다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&lt;input type="text"&gt; defines a single-line text field.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8182" y="2056994"/>
            <a:ext cx="5510875" cy="10157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2682" y="1938431"/>
            <a:ext cx="657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&lt;label type = “checkbox”&gt; : </a:t>
            </a:r>
            <a:r>
              <a:rPr lang="ko-KR" altLang="en-US" sz="1200" smtClean="0">
                <a:solidFill>
                  <a:srgbClr val="FF0000"/>
                </a:solidFill>
              </a:rPr>
              <a:t>체크박스를 생성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 smtClean="0">
                <a:solidFill>
                  <a:srgbClr val="FF0000"/>
                </a:solidFill>
              </a:rPr>
              <a:t>id </a:t>
            </a:r>
            <a:r>
              <a:rPr lang="ko-KR" altLang="en-US" sz="1200" smtClean="0">
                <a:solidFill>
                  <a:srgbClr val="FF0000"/>
                </a:solidFill>
              </a:rPr>
              <a:t>값을 </a:t>
            </a:r>
            <a:r>
              <a:rPr lang="en-US" altLang="ko-KR" sz="1200" smtClean="0">
                <a:solidFill>
                  <a:srgbClr val="FF0000"/>
                </a:solidFill>
              </a:rPr>
              <a:t>label for </a:t>
            </a:r>
            <a:r>
              <a:rPr lang="ko-KR" altLang="en-US" sz="1200" smtClean="0">
                <a:solidFill>
                  <a:srgbClr val="FF0000"/>
                </a:solidFill>
              </a:rPr>
              <a:t>과 맞춰주면 약관 동의 글씨를 눌러도 체크가 되어지게 된다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&lt;label type = “submit”&gt; : form action </a:t>
            </a:r>
            <a:r>
              <a:rPr lang="ko-KR" altLang="en-US" sz="1200" smtClean="0">
                <a:solidFill>
                  <a:srgbClr val="FF0000"/>
                </a:solidFill>
              </a:rPr>
              <a:t>으로 넘어가지는 버튼 생성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&lt;label type = </a:t>
            </a:r>
            <a:r>
              <a:rPr lang="en-US" altLang="ko-KR" sz="1200" smtClean="0">
                <a:solidFill>
                  <a:srgbClr val="FF0000"/>
                </a:solidFill>
              </a:rPr>
              <a:t>“button”&gt; : </a:t>
            </a:r>
            <a:r>
              <a:rPr lang="ko-KR" altLang="en-US" sz="1200" smtClean="0">
                <a:solidFill>
                  <a:srgbClr val="FF0000"/>
                </a:solidFill>
              </a:rPr>
              <a:t>그냥 일반 버튼 생성 </a:t>
            </a:r>
            <a:r>
              <a:rPr lang="en-US" altLang="ko-KR" sz="1200" smtClean="0">
                <a:solidFill>
                  <a:srgbClr val="FF0000"/>
                </a:solidFill>
              </a:rPr>
              <a:t>-&gt; </a:t>
            </a:r>
            <a:r>
              <a:rPr lang="ko-KR" altLang="en-US" sz="1200" smtClean="0">
                <a:solidFill>
                  <a:srgbClr val="FF0000"/>
                </a:solidFill>
              </a:rPr>
              <a:t>연결시키려면 자바스크립트</a:t>
            </a:r>
            <a:endParaRPr lang="en-US" altLang="ko-KR" sz="1200" smtClean="0">
              <a:solidFill>
                <a:srgbClr val="FF0000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&lt;label type = </a:t>
            </a:r>
            <a:r>
              <a:rPr lang="en-US" altLang="ko-KR" sz="1200" smtClean="0">
                <a:solidFill>
                  <a:srgbClr val="FF0000"/>
                </a:solidFill>
              </a:rPr>
              <a:t>“reset”&gt; : input </a:t>
            </a:r>
            <a:r>
              <a:rPr lang="ko-KR" altLang="en-US" sz="1200" smtClean="0">
                <a:solidFill>
                  <a:srgbClr val="FF0000"/>
                </a:solidFill>
              </a:rPr>
              <a:t>에 넣어놨던 내용 없애버림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03786" y="3191277"/>
            <a:ext cx="5510875" cy="16682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03371" y="3515658"/>
            <a:ext cx="497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&lt;select&gt; </a:t>
            </a:r>
            <a:r>
              <a:rPr lang="ko-KR" altLang="en-US" sz="1200" smtClean="0">
                <a:solidFill>
                  <a:srgbClr val="FF0000"/>
                </a:solidFill>
              </a:rPr>
              <a:t>선택창을 만들어 준다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smtClean="0">
                <a:solidFill>
                  <a:srgbClr val="FF0000"/>
                </a:solidFill>
              </a:rPr>
              <a:t>&lt;option value=“”&gt; </a:t>
            </a:r>
            <a:r>
              <a:rPr lang="ko-KR" altLang="en-US" sz="1200" smtClean="0">
                <a:solidFill>
                  <a:srgbClr val="FF0000"/>
                </a:solidFill>
              </a:rPr>
              <a:t>선택 목록을 만들어 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3785" y="4971004"/>
            <a:ext cx="5510875" cy="11332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03120" y="5772227"/>
            <a:ext cx="497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&lt;textarea&gt; : rows, cols </a:t>
            </a:r>
            <a:r>
              <a:rPr lang="ko-KR" altLang="en-US" sz="1200" smtClean="0">
                <a:solidFill>
                  <a:srgbClr val="FF0000"/>
                </a:solidFill>
              </a:rPr>
              <a:t>값만큼 입력값을 받는 칸을 생성해준다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7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377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김태언</dc:creator>
  <cp:lastModifiedBy>김태언</cp:lastModifiedBy>
  <cp:revision>277</cp:revision>
  <dcterms:created xsi:type="dcterms:W3CDTF">2022-03-28T05:22:32Z</dcterms:created>
  <dcterms:modified xsi:type="dcterms:W3CDTF">2022-05-11T05:48:20Z</dcterms:modified>
</cp:coreProperties>
</file>