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4" r:id="rId1"/>
  </p:sldMasterIdLst>
  <p:notesMasterIdLst>
    <p:notesMasterId r:id="rId11"/>
  </p:notesMasterIdLst>
  <p:sldIdLst>
    <p:sldId id="256" r:id="rId2"/>
    <p:sldId id="257" r:id="rId3"/>
    <p:sldId id="261" r:id="rId4"/>
    <p:sldId id="258" r:id="rId5"/>
    <p:sldId id="262" r:id="rId6"/>
    <p:sldId id="259" r:id="rId7"/>
    <p:sldId id="263" r:id="rId8"/>
    <p:sldId id="260" r:id="rId9"/>
    <p:sldId id="265" r:id="rId10"/>
  </p:sldIdLst>
  <p:sldSz cx="24384000" cy="13716000"/>
  <p:notesSz cx="6858000" cy="9144000"/>
  <p:embeddedFontLst>
    <p:embeddedFont>
      <p:font typeface="Verdana" panose="020B0604030504040204" pitchFamily="34" charset="0"/>
      <p:regular r:id="rId12"/>
      <p:bold r:id="rId13"/>
      <p:italic r:id="rId14"/>
      <p:boldItalic r:id="rId15"/>
    </p:embeddedFont>
    <p:embeddedFont>
      <p:font typeface="Helvetica Neue" panose="020B060402020202020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76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F01A4FF-A8A7-45C3-A3F9-7A65587B7FE2}">
  <a:tblStyle styleId="{EF01A4FF-A8A7-45C3-A3F9-7A65587B7FE2}" styleName="Table_0"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 b="off" i="off"/>
      <a:tcStyle>
        <a:tcBdr/>
        <a:fill>
          <a:solidFill>
            <a:srgbClr val="DCDEE0">
              <a:alpha val="17647"/>
            </a:srgbClr>
          </a:solidFill>
        </a:fill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635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635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635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A6E771C9-EC3F-4DCC-A3D1-E9D0552236EC}" styleName="Table_1"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 b="off" i="off"/>
      <a:tcStyle>
        <a:tcBdr/>
        <a:fill>
          <a:solidFill>
            <a:srgbClr val="D4EB9B">
              <a:alpha val="25882"/>
            </a:srgbClr>
          </a:solidFill>
        </a:fill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889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25400" cap="flat" cmpd="sng">
              <a:solidFill>
                <a:srgbClr val="D4EB9B">
                  <a:alpha val="25882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635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25400" cap="flat" cmpd="sng">
              <a:solidFill>
                <a:srgbClr val="D4EB9B">
                  <a:alpha val="25882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147882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30" d="100"/>
          <a:sy n="30" d="100"/>
        </p:scale>
        <p:origin x="36" y="1596"/>
      </p:cViewPr>
      <p:guideLst>
        <p:guide orient="horz" pos="432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88750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007493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442730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439744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541859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550841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616432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제목 및 부제" type="title">
  <p:cSld name="TITLE">
    <p:bg>
      <p:bgPr>
        <a:solidFill>
          <a:srgbClr val="222222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Google Shape;11;p2"/>
          <p:cNvCxnSpPr/>
          <p:nvPr/>
        </p:nvCxnSpPr>
        <p:spPr>
          <a:xfrm rot="10800000" flipH="1">
            <a:off x="762000" y="8635632"/>
            <a:ext cx="22860000" cy="369"/>
          </a:xfrm>
          <a:prstGeom prst="straightConnector1">
            <a:avLst/>
          </a:prstGeom>
          <a:noFill/>
          <a:ln w="50800" cap="flat" cmpd="sng">
            <a:solidFill>
              <a:srgbClr val="A6AAA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762000" y="9042400"/>
            <a:ext cx="2286000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300"/>
              <a:buFont typeface="Arial"/>
              <a:buNone/>
              <a:defRPr sz="30300"/>
            </a:lvl1pPr>
            <a:lvl2pPr lvl="1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body" idx="1"/>
          </p:nvPr>
        </p:nvSpPr>
        <p:spPr>
          <a:xfrm>
            <a:off x="762000" y="5994400"/>
            <a:ext cx="22860000" cy="2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23063200" y="609600"/>
            <a:ext cx="553195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인용">
  <p:cSld name="인용">
    <p:bg>
      <p:bgPr>
        <a:solidFill>
          <a:srgbClr val="222222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3"/>
          <p:cNvSpPr/>
          <p:nvPr/>
        </p:nvSpPr>
        <p:spPr>
          <a:xfrm>
            <a:off x="876300" y="3314700"/>
            <a:ext cx="22631400" cy="7317185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19" y="0"/>
                </a:moveTo>
                <a:cubicBezTo>
                  <a:pt x="54" y="0"/>
                  <a:pt x="0" y="165"/>
                  <a:pt x="0" y="369"/>
                </a:cubicBezTo>
                <a:lnTo>
                  <a:pt x="0" y="19013"/>
                </a:lnTo>
                <a:cubicBezTo>
                  <a:pt x="0" y="19217"/>
                  <a:pt x="54" y="19382"/>
                  <a:pt x="119" y="19382"/>
                </a:cubicBezTo>
                <a:lnTo>
                  <a:pt x="18186" y="19382"/>
                </a:lnTo>
                <a:lnTo>
                  <a:pt x="18717" y="21600"/>
                </a:lnTo>
                <a:lnTo>
                  <a:pt x="19247" y="19382"/>
                </a:lnTo>
                <a:lnTo>
                  <a:pt x="21481" y="19382"/>
                </a:lnTo>
                <a:cubicBezTo>
                  <a:pt x="21546" y="19382"/>
                  <a:pt x="21600" y="19217"/>
                  <a:pt x="21600" y="19013"/>
                </a:cubicBezTo>
                <a:lnTo>
                  <a:pt x="21600" y="369"/>
                </a:lnTo>
                <a:cubicBezTo>
                  <a:pt x="21600" y="165"/>
                  <a:pt x="21546" y="0"/>
                  <a:pt x="21481" y="0"/>
                </a:cubicBezTo>
                <a:lnTo>
                  <a:pt x="11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</a:pPr>
            <a:endParaRPr sz="40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3"/>
          <p:cNvSpPr txBox="1">
            <a:spLocks noGrp="1"/>
          </p:cNvSpPr>
          <p:nvPr>
            <p:ph type="body" idx="1"/>
          </p:nvPr>
        </p:nvSpPr>
        <p:spPr>
          <a:xfrm>
            <a:off x="1676400" y="4089400"/>
            <a:ext cx="21056600" cy="21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400"/>
              <a:buFont typeface="Arial"/>
              <a:buNone/>
              <a:defRPr sz="13400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body" idx="2"/>
          </p:nvPr>
        </p:nvSpPr>
        <p:spPr>
          <a:xfrm>
            <a:off x="762000" y="10845800"/>
            <a:ext cx="22860000" cy="1422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>
            <a:lvl1pPr marL="457200" lvl="0" indent="-2286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8700"/>
              <a:buFont typeface="Arial"/>
              <a:buNone/>
              <a:defRPr sz="8700">
                <a:latin typeface="Arial"/>
                <a:ea typeface="Arial"/>
                <a:cs typeface="Arial"/>
                <a:sym typeface="Arial"/>
              </a:defRPr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body" idx="3"/>
          </p:nvPr>
        </p:nvSpPr>
        <p:spPr>
          <a:xfrm>
            <a:off x="762000" y="622300"/>
            <a:ext cx="20955000" cy="647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Verdana"/>
              <a:buNone/>
              <a:defRPr sz="3600" b="1" cap="none"/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인용 대체">
  <p:cSld name="인용 대체">
    <p:bg>
      <p:bgPr>
        <a:solidFill>
          <a:schemeClr val="accent1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>
            <a:spLocks noGrp="1"/>
          </p:cNvSpPr>
          <p:nvPr>
            <p:ph type="body" idx="1"/>
          </p:nvPr>
        </p:nvSpPr>
        <p:spPr>
          <a:xfrm>
            <a:off x="11049000" y="3721100"/>
            <a:ext cx="12573000" cy="3782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400"/>
              <a:buFont typeface="Arial"/>
              <a:buNone/>
              <a:defRPr sz="13400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72" name="Google Shape;72;p14"/>
          <p:cNvSpPr>
            <a:spLocks noGrp="1"/>
          </p:cNvSpPr>
          <p:nvPr>
            <p:ph type="pic" idx="2"/>
          </p:nvPr>
        </p:nvSpPr>
        <p:spPr>
          <a:xfrm>
            <a:off x="-190500" y="0"/>
            <a:ext cx="12428272" cy="137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body" idx="3"/>
          </p:nvPr>
        </p:nvSpPr>
        <p:spPr>
          <a:xfrm>
            <a:off x="11049000" y="10845800"/>
            <a:ext cx="12573000" cy="1422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8700"/>
              <a:buFont typeface="Arial"/>
              <a:buNone/>
              <a:defRPr sz="8700">
                <a:solidFill>
                  <a:srgbClr val="23232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사진">
  <p:cSld name="사진">
    <p:bg>
      <p:bgPr>
        <a:solidFill>
          <a:srgbClr val="222222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>
            <a:spLocks noGrp="1"/>
          </p:cNvSpPr>
          <p:nvPr>
            <p:ph type="pic" idx="2"/>
          </p:nvPr>
        </p:nvSpPr>
        <p:spPr>
          <a:xfrm>
            <a:off x="-38100" y="-1219200"/>
            <a:ext cx="24460201" cy="16145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빈 페이지">
  <p:cSld name="빈 페이지">
    <p:bg>
      <p:bgPr>
        <a:solidFill>
          <a:srgbClr val="222222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빈 페이지 대체">
  <p:cSld name="빈 페이지 대체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구분점" type="tx">
  <p:cSld name="제목 및 구분점">
    <p:bg>
      <p:bgPr>
        <a:solidFill>
          <a:srgbClr val="222222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body" idx="1"/>
          </p:nvPr>
        </p:nvSpPr>
        <p:spPr>
          <a:xfrm>
            <a:off x="762000" y="622300"/>
            <a:ext cx="20955000" cy="647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Verdana"/>
              <a:buNone/>
              <a:defRPr sz="3600" b="1" cap="none"/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762000" y="2159000"/>
            <a:ext cx="22860000" cy="10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body" idx="2"/>
          </p:nvPr>
        </p:nvSpPr>
        <p:spPr>
          <a:xfrm>
            <a:off x="762000" y="3860800"/>
            <a:ext cx="22860000" cy="85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457200" lvl="0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21929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사진 - 수평">
  <p:cSld name="사진 - 수평">
    <p:bg>
      <p:bgPr>
        <a:solidFill>
          <a:srgbClr val="222222"/>
        </a:soli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>
            <a:spLocks noGrp="1"/>
          </p:cNvSpPr>
          <p:nvPr>
            <p:ph type="pic" idx="2"/>
          </p:nvPr>
        </p:nvSpPr>
        <p:spPr>
          <a:xfrm>
            <a:off x="-38100" y="-1219200"/>
            <a:ext cx="24460201" cy="16145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cxnSp>
        <p:nvCxnSpPr>
          <p:cNvPr id="26" name="Google Shape;26;p5"/>
          <p:cNvCxnSpPr/>
          <p:nvPr/>
        </p:nvCxnSpPr>
        <p:spPr>
          <a:xfrm rot="10800000" flipH="1">
            <a:off x="762000" y="8635632"/>
            <a:ext cx="22860000" cy="369"/>
          </a:xfrm>
          <a:prstGeom prst="straightConnector1">
            <a:avLst/>
          </a:prstGeom>
          <a:noFill/>
          <a:ln w="50800" cap="flat" cmpd="sng">
            <a:solidFill>
              <a:srgbClr val="A6AAA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762000" y="9042400"/>
            <a:ext cx="2286000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300"/>
              <a:buFont typeface="Arial"/>
              <a:buNone/>
              <a:defRPr sz="30300"/>
            </a:lvl1pPr>
            <a:lvl2pPr lvl="1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762000" y="5994400"/>
            <a:ext cx="22860000" cy="2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23063200" y="609600"/>
            <a:ext cx="553195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제목 및 부제 대체">
  <p:cSld name="제목 및 부제 대체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Google Shape;31;p6"/>
          <p:cNvCxnSpPr/>
          <p:nvPr/>
        </p:nvCxnSpPr>
        <p:spPr>
          <a:xfrm rot="10800000" flipH="1">
            <a:off x="762000" y="8635632"/>
            <a:ext cx="22860000" cy="369"/>
          </a:xfrm>
          <a:prstGeom prst="straightConnector1">
            <a:avLst/>
          </a:prstGeom>
          <a:noFill/>
          <a:ln w="50800" cap="flat" cmpd="sng">
            <a:solidFill>
              <a:srgbClr val="A6AAA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762000" y="9042400"/>
            <a:ext cx="2286000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300"/>
              <a:buFont typeface="Arial"/>
              <a:buNone/>
              <a:defRPr sz="30300"/>
            </a:lvl1pPr>
            <a:lvl2pPr lvl="1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1"/>
          </p:nvPr>
        </p:nvSpPr>
        <p:spPr>
          <a:xfrm>
            <a:off x="762000" y="5994400"/>
            <a:ext cx="22860000" cy="2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23013220" y="584200"/>
            <a:ext cx="553195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제목 - 가운데">
  <p:cSld name="제목 - 가운데">
    <p:bg>
      <p:bgPr>
        <a:solidFill>
          <a:srgbClr val="22222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 txBox="1">
            <a:spLocks noGrp="1"/>
          </p:cNvSpPr>
          <p:nvPr>
            <p:ph type="title"/>
          </p:nvPr>
        </p:nvSpPr>
        <p:spPr>
          <a:xfrm>
            <a:off x="762000" y="5676900"/>
            <a:ext cx="22860000" cy="63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300"/>
              <a:buFont typeface="Arial"/>
              <a:buNone/>
              <a:defRPr sz="30300"/>
            </a:lvl1pPr>
            <a:lvl2pPr lvl="1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sldNum" idx="12"/>
          </p:nvPr>
        </p:nvSpPr>
        <p:spPr>
          <a:xfrm>
            <a:off x="23063200" y="609600"/>
            <a:ext cx="553195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사진 - 수직">
  <p:cSld name="사진 - 수직">
    <p:bg>
      <p:bgPr>
        <a:solidFill>
          <a:srgbClr val="222222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Google Shape;39;p8"/>
          <p:cNvCxnSpPr/>
          <p:nvPr/>
        </p:nvCxnSpPr>
        <p:spPr>
          <a:xfrm rot="10800000" flipH="1">
            <a:off x="11049000" y="8635798"/>
            <a:ext cx="12572997" cy="203"/>
          </a:xfrm>
          <a:prstGeom prst="straightConnector1">
            <a:avLst/>
          </a:prstGeom>
          <a:noFill/>
          <a:ln w="50800" cap="flat" cmpd="sng">
            <a:solidFill>
              <a:srgbClr val="A6AAA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40" name="Google Shape;40;p8"/>
          <p:cNvSpPr>
            <a:spLocks noGrp="1"/>
          </p:cNvSpPr>
          <p:nvPr>
            <p:ph type="pic" idx="2"/>
          </p:nvPr>
        </p:nvSpPr>
        <p:spPr>
          <a:xfrm>
            <a:off x="-190500" y="0"/>
            <a:ext cx="12428272" cy="137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title"/>
          </p:nvPr>
        </p:nvSpPr>
        <p:spPr>
          <a:xfrm>
            <a:off x="11049000" y="9042400"/>
            <a:ext cx="1257300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300"/>
              <a:buFont typeface="Arial"/>
              <a:buNone/>
              <a:defRPr sz="30300"/>
            </a:lvl1pPr>
            <a:lvl2pPr lvl="1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body" idx="1"/>
          </p:nvPr>
        </p:nvSpPr>
        <p:spPr>
          <a:xfrm>
            <a:off x="11049000" y="5994400"/>
            <a:ext cx="12573000" cy="2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23063200" y="609600"/>
            <a:ext cx="553195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- 상단">
  <p:cSld name="제목 - 상단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 txBox="1">
            <a:spLocks noGrp="1"/>
          </p:cNvSpPr>
          <p:nvPr>
            <p:ph type="body" idx="1"/>
          </p:nvPr>
        </p:nvSpPr>
        <p:spPr>
          <a:xfrm>
            <a:off x="762000" y="622300"/>
            <a:ext cx="20955000" cy="647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Verdana"/>
              <a:buNone/>
              <a:defRPr sz="3600" b="1" cap="none"/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762000" y="2159000"/>
            <a:ext cx="22860000" cy="10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구분점 대체">
  <p:cSld name="제목 및 구분점 대체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762000" y="622300"/>
            <a:ext cx="20955000" cy="647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Verdana"/>
              <a:buNone/>
              <a:defRPr sz="3600" b="1" cap="none"/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title"/>
          </p:nvPr>
        </p:nvSpPr>
        <p:spPr>
          <a:xfrm>
            <a:off x="762000" y="2159000"/>
            <a:ext cx="22860000" cy="10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body" idx="2"/>
          </p:nvPr>
        </p:nvSpPr>
        <p:spPr>
          <a:xfrm>
            <a:off x="762000" y="3860800"/>
            <a:ext cx="22860000" cy="85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457200" lvl="0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, 구분점 및 사진">
  <p:cSld name="제목, 구분점 및 사진">
    <p:bg>
      <p:bgPr>
        <a:solidFill>
          <a:srgbClr val="222222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762000" y="622300"/>
            <a:ext cx="20955000" cy="647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Verdana"/>
              <a:buNone/>
              <a:defRPr sz="3600" b="1" cap="none"/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>
            <a:spLocks noGrp="1"/>
          </p:cNvSpPr>
          <p:nvPr>
            <p:ph type="pic" idx="2"/>
          </p:nvPr>
        </p:nvSpPr>
        <p:spPr>
          <a:xfrm>
            <a:off x="13258800" y="0"/>
            <a:ext cx="12428272" cy="137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title"/>
          </p:nvPr>
        </p:nvSpPr>
        <p:spPr>
          <a:xfrm>
            <a:off x="762000" y="2159000"/>
            <a:ext cx="11811000" cy="10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body" idx="3"/>
          </p:nvPr>
        </p:nvSpPr>
        <p:spPr>
          <a:xfrm>
            <a:off x="762000" y="3860800"/>
            <a:ext cx="11811000" cy="85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457200" lvl="0" indent="-495297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4200"/>
              <a:buChar char="▸"/>
              <a:defRPr sz="4000">
                <a:latin typeface="Avenir"/>
                <a:ea typeface="Avenir"/>
                <a:cs typeface="Avenir"/>
                <a:sym typeface="Avenir"/>
              </a:defRPr>
            </a:lvl1pPr>
            <a:lvl2pPr marL="914400" lvl="1" indent="-495297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4200"/>
              <a:buChar char="▸"/>
              <a:defRPr sz="4000">
                <a:latin typeface="Avenir"/>
                <a:ea typeface="Avenir"/>
                <a:cs typeface="Avenir"/>
                <a:sym typeface="Avenir"/>
              </a:defRPr>
            </a:lvl2pPr>
            <a:lvl3pPr marL="1371600" lvl="2" indent="-495297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4200"/>
              <a:buChar char="▸"/>
              <a:defRPr sz="4000">
                <a:latin typeface="Avenir"/>
                <a:ea typeface="Avenir"/>
                <a:cs typeface="Avenir"/>
                <a:sym typeface="Avenir"/>
              </a:defRPr>
            </a:lvl3pPr>
            <a:lvl4pPr marL="1828800" lvl="3" indent="-495297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4200"/>
              <a:buChar char="▸"/>
              <a:defRPr sz="4000">
                <a:latin typeface="Avenir"/>
                <a:ea typeface="Avenir"/>
                <a:cs typeface="Avenir"/>
                <a:sym typeface="Avenir"/>
              </a:defRPr>
            </a:lvl4pPr>
            <a:lvl5pPr marL="2286000" lvl="4" indent="-495297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4200"/>
              <a:buChar char="▸"/>
              <a:defRPr sz="4000">
                <a:latin typeface="Avenir"/>
                <a:ea typeface="Avenir"/>
                <a:cs typeface="Avenir"/>
                <a:sym typeface="Avenir"/>
              </a:defRPr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58" name="Google Shape;58;p11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사진 - 3장">
  <p:cSld name="사진 - 3장">
    <p:bg>
      <p:bgPr>
        <a:solidFill>
          <a:srgbClr val="222222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2"/>
          <p:cNvSpPr>
            <a:spLocks noGrp="1"/>
          </p:cNvSpPr>
          <p:nvPr>
            <p:ph type="pic" idx="2"/>
          </p:nvPr>
        </p:nvSpPr>
        <p:spPr>
          <a:xfrm>
            <a:off x="12192000" y="-177800"/>
            <a:ext cx="12192000" cy="716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61" name="Google Shape;61;p12"/>
          <p:cNvSpPr>
            <a:spLocks noGrp="1"/>
          </p:cNvSpPr>
          <p:nvPr>
            <p:ph type="pic" idx="3"/>
          </p:nvPr>
        </p:nvSpPr>
        <p:spPr>
          <a:xfrm>
            <a:off x="12192000" y="6451600"/>
            <a:ext cx="12192000" cy="82973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62" name="Google Shape;62;p12"/>
          <p:cNvSpPr>
            <a:spLocks noGrp="1"/>
          </p:cNvSpPr>
          <p:nvPr>
            <p:ph type="pic" idx="4"/>
          </p:nvPr>
        </p:nvSpPr>
        <p:spPr>
          <a:xfrm>
            <a:off x="-190500" y="0"/>
            <a:ext cx="12428272" cy="137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63" name="Google Shape;63;p12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oogle Shape;6;p1"/>
          <p:cNvCxnSpPr/>
          <p:nvPr/>
        </p:nvCxnSpPr>
        <p:spPr>
          <a:xfrm rot="10800000" flipH="1">
            <a:off x="762000" y="1396632"/>
            <a:ext cx="22860000" cy="369"/>
          </a:xfrm>
          <a:prstGeom prst="straightConnector1">
            <a:avLst/>
          </a:prstGeom>
          <a:noFill/>
          <a:ln w="25400" cap="flat" cmpd="sng">
            <a:solidFill>
              <a:srgbClr val="A6AAA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762000" y="2159000"/>
            <a:ext cx="22860000" cy="10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R="0" lvl="0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762000" y="3860800"/>
            <a:ext cx="22860000" cy="85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457200" marR="0" lvl="0" indent="-54863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54863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54863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54863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54863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54863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54863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54863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54863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5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>
            <a:spLocks noGrp="1"/>
          </p:cNvSpPr>
          <p:nvPr>
            <p:ph type="ctrTitle" idx="4294967295"/>
          </p:nvPr>
        </p:nvSpPr>
        <p:spPr>
          <a:xfrm>
            <a:off x="762000" y="9042400"/>
            <a:ext cx="2286000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119"/>
              <a:buFont typeface="Verdana"/>
              <a:buNone/>
            </a:pPr>
            <a:r>
              <a:rPr lang="en-US" sz="15300" b="1" i="0" u="none" strike="noStrike" cap="none" dirty="0" err="1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rPr>
              <a:t>기본</a:t>
            </a:r>
            <a:r>
              <a:rPr lang="en-US" sz="15300" b="1" i="0" u="none" strike="noStrike" cap="none" dirty="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5300" b="1" i="0" u="none" strike="noStrike" cap="none" dirty="0" err="1" smtClean="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rPr>
              <a:t>프로그래밍</a:t>
            </a:r>
            <a:r>
              <a:rPr lang="en-US" sz="15300" b="1" i="0" u="none" strike="noStrike" cap="none" smtClean="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rPr>
              <a:t> 01(A1)</a:t>
            </a:r>
            <a:r>
              <a:rPr lang="en-US" sz="15300" b="1" i="0" u="none" strike="noStrike" cap="none" dirty="0" smtClean="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rPr>
              <a:t/>
            </a:r>
            <a:br>
              <a:rPr lang="en-US" sz="15300" b="1" i="0" u="none" strike="noStrike" cap="none" dirty="0" smtClean="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rPr>
            </a:br>
            <a:endParaRPr sz="7200" dirty="0"/>
          </a:p>
        </p:txBody>
      </p:sp>
      <p:sp>
        <p:nvSpPr>
          <p:cNvPr id="87" name="Google Shape;87;p18"/>
          <p:cNvSpPr txBox="1">
            <a:spLocks noGrp="1"/>
          </p:cNvSpPr>
          <p:nvPr>
            <p:ph type="subTitle" idx="4294967295"/>
          </p:nvPr>
        </p:nvSpPr>
        <p:spPr>
          <a:xfrm>
            <a:off x="762000" y="5994400"/>
            <a:ext cx="22860000" cy="2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venir"/>
              <a:buNone/>
            </a:pPr>
            <a:r>
              <a:rPr lang="en-US" sz="7700" b="0" i="0" u="none" strike="noStrike" cap="none" dirty="0" smtClean="0">
                <a:solidFill>
                  <a:srgbClr val="A6AAA9"/>
                </a:solidFill>
                <a:latin typeface="Verdana"/>
                <a:ea typeface="Verdana"/>
                <a:cs typeface="Verdana"/>
                <a:sym typeface="Verdana"/>
              </a:rPr>
              <a:t>JAVA</a:t>
            </a:r>
            <a:endParaRPr dirty="0"/>
          </a:p>
        </p:txBody>
      </p:sp>
      <p:sp>
        <p:nvSpPr>
          <p:cNvPr id="89" name="Google Shape;89;p18"/>
          <p:cNvSpPr txBox="1"/>
          <p:nvPr/>
        </p:nvSpPr>
        <p:spPr>
          <a:xfrm>
            <a:off x="18982984" y="304799"/>
            <a:ext cx="5181600" cy="169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1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4200"/>
              <a:buFont typeface="Verdana"/>
              <a:buNone/>
            </a:pPr>
            <a:r>
              <a:rPr lang="en-US" sz="4200" b="1" i="0" u="none" strike="noStrike" cap="none" dirty="0" smtClean="0">
                <a:solidFill>
                  <a:srgbClr val="A6AAA9"/>
                </a:solidFill>
                <a:latin typeface="Verdana"/>
                <a:ea typeface="Verdana"/>
                <a:cs typeface="Verdana"/>
                <a:sym typeface="Verdana"/>
              </a:rPr>
              <a:t>데이터융합SW과</a:t>
            </a:r>
          </a:p>
          <a:p>
            <a:pPr marL="0" marR="0" lvl="1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4200"/>
              <a:buFont typeface="Verdana"/>
              <a:buNone/>
            </a:pPr>
            <a:r>
              <a:rPr lang="ko-KR" altLang="en-US" sz="4200" b="1" dirty="0" smtClean="0">
                <a:solidFill>
                  <a:srgbClr val="A6AAA9"/>
                </a:solidFill>
                <a:latin typeface="Verdana"/>
                <a:ea typeface="Verdana"/>
                <a:cs typeface="Verdana"/>
                <a:sym typeface="Verdana"/>
              </a:rPr>
              <a:t>김</a:t>
            </a:r>
            <a:r>
              <a:rPr lang="ko-KR" altLang="en-US" sz="4200" b="1" dirty="0">
                <a:solidFill>
                  <a:srgbClr val="A6AAA9"/>
                </a:solidFill>
                <a:latin typeface="Verdana"/>
                <a:ea typeface="Verdana"/>
                <a:cs typeface="Verdana"/>
                <a:sym typeface="Verdana"/>
              </a:rPr>
              <a:t>규</a:t>
            </a:r>
            <a:r>
              <a:rPr lang="en-US" sz="4200" b="1" i="0" u="none" strike="noStrike" cap="none" dirty="0" smtClean="0">
                <a:solidFill>
                  <a:srgbClr val="A6AAA9"/>
                </a:solidFill>
                <a:latin typeface="Verdana"/>
                <a:ea typeface="Verdana"/>
                <a:cs typeface="Verdana"/>
                <a:sym typeface="Verdana"/>
              </a:rPr>
              <a:t>석 </a:t>
            </a:r>
            <a:r>
              <a:rPr lang="en-US" sz="4200" b="1" i="0" u="none" strike="noStrike" cap="none" dirty="0">
                <a:solidFill>
                  <a:srgbClr val="A6AAA9"/>
                </a:solidFill>
                <a:latin typeface="Verdana"/>
                <a:ea typeface="Verdana"/>
                <a:cs typeface="Verdana"/>
                <a:sym typeface="Verdana"/>
              </a:rPr>
              <a:t>교수</a:t>
            </a:r>
            <a:r>
              <a:rPr lang="en-US" sz="4200" b="1" i="0" u="none" strike="noStrike" cap="none" dirty="0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 dirty="0"/>
          </a:p>
        </p:txBody>
      </p:sp>
      <p:sp>
        <p:nvSpPr>
          <p:cNvPr id="5" name="Google Shape;89;p18"/>
          <p:cNvSpPr txBox="1"/>
          <p:nvPr/>
        </p:nvSpPr>
        <p:spPr>
          <a:xfrm>
            <a:off x="798095" y="0"/>
            <a:ext cx="12420600" cy="169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1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4200"/>
              <a:buFont typeface="Verdana"/>
              <a:buNone/>
            </a:pPr>
            <a:r>
              <a:rPr lang="ko-KR" altLang="en-US" sz="4200" b="1" i="0" u="none" strike="noStrike" cap="none" dirty="0" smtClean="0">
                <a:solidFill>
                  <a:srgbClr val="A6AAA9"/>
                </a:solidFill>
                <a:latin typeface="Verdana"/>
                <a:ea typeface="Verdana"/>
                <a:cs typeface="Verdana"/>
                <a:sym typeface="Verdana"/>
              </a:rPr>
              <a:t>자바에 삼 주만 빠져보자</a:t>
            </a:r>
            <a:r>
              <a:rPr lang="en-US" altLang="ko-KR" sz="4200" b="1" i="0" u="none" strike="noStrike" cap="none" dirty="0" smtClean="0">
                <a:solidFill>
                  <a:srgbClr val="A6AAA9"/>
                </a:solidFill>
                <a:latin typeface="Verdana"/>
                <a:ea typeface="Verdana"/>
                <a:cs typeface="Verdana"/>
                <a:sym typeface="Verdana"/>
              </a:rPr>
              <a:t>!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761998" y="1676400"/>
            <a:ext cx="22860002" cy="2895600"/>
            <a:chOff x="761998" y="5638800"/>
            <a:chExt cx="22860002" cy="2895600"/>
          </a:xfrm>
        </p:grpSpPr>
        <p:sp>
          <p:nvSpPr>
            <p:cNvPr id="12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 smtClean="0">
                  <a:latin typeface="Verdana"/>
                  <a:ea typeface="Verdana"/>
                  <a:cs typeface="Verdana"/>
                  <a:sym typeface="Verdana"/>
                </a:rPr>
                <a:t>Compose a program with the conditions below</a:t>
              </a:r>
              <a:endParaRPr lang="ko-KR" altLang="en-US" sz="5480" dirty="0"/>
            </a:p>
          </p:txBody>
        </p:sp>
        <p:sp>
          <p:nvSpPr>
            <p:cNvPr id="13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Use the function, “</a:t>
              </a:r>
              <a:r>
                <a:rPr lang="en-US" altLang="ko-KR" sz="4416" dirty="0" err="1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System.out.print</a:t>
              </a: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()” </a:t>
              </a:r>
              <a:r>
                <a:rPr lang="en-US" altLang="ko-KR" sz="4416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only once</a:t>
              </a: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And print the 5 lines of words as below</a:t>
              </a: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</a:pPr>
              <a:endParaRPr lang="en-US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</p:txBody>
        </p:sp>
      </p:grpSp>
      <p:sp>
        <p:nvSpPr>
          <p:cNvPr id="11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172689"/>
            <a:ext cx="209550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</a:pPr>
            <a:r>
              <a:rPr lang="en-US" altLang="ko-KR" sz="6600" dirty="0" smtClean="0">
                <a:solidFill>
                  <a:srgbClr val="FFC000"/>
                </a:solidFill>
              </a:rPr>
              <a:t>A1</a:t>
            </a:r>
            <a:endParaRPr sz="6600" dirty="0">
              <a:solidFill>
                <a:srgbClr val="FFC000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6200" y="5867400"/>
            <a:ext cx="16345429" cy="601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98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4114800"/>
            <a:ext cx="14229627" cy="5353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237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761998" y="1676400"/>
            <a:ext cx="22860002" cy="2895600"/>
            <a:chOff x="761998" y="5638800"/>
            <a:chExt cx="22860002" cy="2895600"/>
          </a:xfrm>
        </p:grpSpPr>
        <p:sp>
          <p:nvSpPr>
            <p:cNvPr id="12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  <a:buClr>
                  <a:srgbClr val="34A5DA"/>
                </a:buClr>
              </a:pPr>
              <a:r>
                <a:rPr lang="en-US" altLang="ko-KR" sz="5480" b="1" dirty="0" smtClean="0">
                  <a:solidFill>
                    <a:srgbClr val="34A5DA"/>
                  </a:solidFill>
                  <a:latin typeface="Verdana"/>
                  <a:ea typeface="Verdana"/>
                  <a:cs typeface="Verdana"/>
                  <a:sym typeface="Verdana"/>
                </a:rPr>
                <a:t>Compose a program with the conditions below</a:t>
              </a:r>
              <a:endParaRPr lang="ko-KR" altLang="en-US" sz="5480" dirty="0">
                <a:solidFill>
                  <a:srgbClr val="34A5DA"/>
                </a:solidFill>
              </a:endParaRPr>
            </a:p>
          </p:txBody>
        </p:sp>
        <p:sp>
          <p:nvSpPr>
            <p:cNvPr id="13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58420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Use the function, “</a:t>
              </a:r>
              <a:r>
                <a:rPr lang="en-US" altLang="ko-KR" sz="4416" dirty="0" err="1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System.out.print</a:t>
              </a: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()” within 7 times</a:t>
              </a:r>
            </a:p>
            <a:p>
              <a:pPr marL="58420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And print </a:t>
              </a:r>
              <a:r>
                <a:rPr lang="en-US" altLang="ko-KR" sz="4416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the calendar as below</a:t>
              </a: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>
                <a:buClr>
                  <a:srgbClr val="838787"/>
                </a:buClr>
                <a:buSzPts val="4637"/>
              </a:pPr>
              <a:endParaRPr lang="en-US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</p:txBody>
        </p:sp>
      </p:grpSp>
      <p:sp>
        <p:nvSpPr>
          <p:cNvPr id="11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172689"/>
            <a:ext cx="209550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</a:pPr>
            <a:r>
              <a:rPr lang="en-US" altLang="ko-KR" sz="6600" dirty="0" smtClean="0">
                <a:solidFill>
                  <a:srgbClr val="FFC000"/>
                </a:solidFill>
              </a:rPr>
              <a:t>A2</a:t>
            </a:r>
            <a:endParaRPr sz="6600" dirty="0">
              <a:solidFill>
                <a:srgbClr val="FFC00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599" y="4909555"/>
            <a:ext cx="17939561" cy="7434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072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1600" y="3200400"/>
            <a:ext cx="13868400" cy="7638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3607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761998" y="1676400"/>
            <a:ext cx="22860002" cy="2895600"/>
            <a:chOff x="761998" y="5638800"/>
            <a:chExt cx="22860002" cy="2895600"/>
          </a:xfrm>
        </p:grpSpPr>
        <p:sp>
          <p:nvSpPr>
            <p:cNvPr id="12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  <a:buClr>
                  <a:srgbClr val="34A5DA"/>
                </a:buClr>
              </a:pPr>
              <a:r>
                <a:rPr lang="en-US" altLang="ko-KR" sz="5480" b="1" dirty="0" smtClean="0">
                  <a:solidFill>
                    <a:srgbClr val="34A5DA"/>
                  </a:solidFill>
                  <a:latin typeface="Verdana"/>
                  <a:ea typeface="Verdana"/>
                  <a:cs typeface="Verdana"/>
                  <a:sym typeface="Verdana"/>
                </a:rPr>
                <a:t>Compose a program with the conditions below</a:t>
              </a:r>
              <a:endParaRPr lang="ko-KR" altLang="en-US" sz="5480" dirty="0">
                <a:solidFill>
                  <a:srgbClr val="34A5DA"/>
                </a:solidFill>
              </a:endParaRPr>
            </a:p>
          </p:txBody>
        </p:sp>
        <p:sp>
          <p:nvSpPr>
            <p:cNvPr id="13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58420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Show the multiplication tables 2 – 9</a:t>
              </a:r>
            </a:p>
            <a:p>
              <a:pPr marL="58420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</p:txBody>
        </p:sp>
      </p:grpSp>
      <p:sp>
        <p:nvSpPr>
          <p:cNvPr id="11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172689"/>
            <a:ext cx="209550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</a:pPr>
            <a:r>
              <a:rPr lang="en-US" altLang="ko-KR" sz="6600" dirty="0" smtClean="0">
                <a:solidFill>
                  <a:srgbClr val="FFC000"/>
                </a:solidFill>
              </a:rPr>
              <a:t>A3</a:t>
            </a:r>
            <a:endParaRPr sz="6600" dirty="0">
              <a:solidFill>
                <a:srgbClr val="FFC000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3361843"/>
            <a:ext cx="8991600" cy="9803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097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0" y="3048000"/>
            <a:ext cx="15673821" cy="7167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2072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523998" y="2209800"/>
            <a:ext cx="22860002" cy="2895600"/>
            <a:chOff x="761998" y="5638800"/>
            <a:chExt cx="22860002" cy="2895600"/>
          </a:xfrm>
        </p:grpSpPr>
        <p:sp>
          <p:nvSpPr>
            <p:cNvPr id="12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  <a:buClr>
                  <a:srgbClr val="34A5DA"/>
                </a:buClr>
              </a:pPr>
              <a:r>
                <a:rPr lang="en-US" altLang="ko-KR" sz="5480" b="1" dirty="0" smtClean="0">
                  <a:solidFill>
                    <a:srgbClr val="34A5DA"/>
                  </a:solidFill>
                  <a:latin typeface="Verdana"/>
                  <a:ea typeface="Verdana"/>
                  <a:sym typeface="Verdana"/>
                </a:rPr>
                <a:t>Let’s prepare what we will study tomorrow</a:t>
              </a:r>
              <a:endParaRPr lang="ko-KR" altLang="en-US" sz="5480" dirty="0">
                <a:solidFill>
                  <a:srgbClr val="34A5DA"/>
                </a:solidFill>
              </a:endParaRPr>
            </a:p>
          </p:txBody>
        </p:sp>
        <p:sp>
          <p:nvSpPr>
            <p:cNvPr id="13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58420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Practice ‘Constant’ related examples</a:t>
              </a:r>
            </a:p>
            <a:p>
              <a:pPr marL="58420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Practice </a:t>
              </a: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‘Variable’ </a:t>
              </a:r>
              <a:r>
                <a:rPr lang="en-US" altLang="ko-KR" sz="4416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related </a:t>
              </a: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examples</a:t>
              </a:r>
            </a:p>
            <a:p>
              <a:pPr marL="58420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Practice </a:t>
              </a: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‘Data type’ </a:t>
              </a:r>
              <a:r>
                <a:rPr lang="en-US" altLang="ko-KR" sz="4416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related </a:t>
              </a: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examples</a:t>
              </a:r>
            </a:p>
            <a:p>
              <a:pPr marL="58420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Practice ‘if’ and ‘switch’ related examples</a:t>
              </a: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</p:txBody>
        </p:sp>
      </p:grpSp>
      <p:sp>
        <p:nvSpPr>
          <p:cNvPr id="11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172689"/>
            <a:ext cx="209550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</a:pPr>
            <a:r>
              <a:rPr lang="en-US" altLang="ko-KR" sz="6600" dirty="0" smtClean="0">
                <a:solidFill>
                  <a:srgbClr val="FFC000"/>
                </a:solidFill>
              </a:rPr>
              <a:t>A4</a:t>
            </a:r>
            <a:endParaRPr sz="66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3143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219200" y="2112771"/>
            <a:ext cx="23164800" cy="2226257"/>
            <a:chOff x="457200" y="5541771"/>
            <a:chExt cx="23164800" cy="2226257"/>
          </a:xfrm>
        </p:grpSpPr>
        <p:sp>
          <p:nvSpPr>
            <p:cNvPr id="12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  <a:buClr>
                  <a:srgbClr val="34A5DA"/>
                </a:buClr>
              </a:pPr>
              <a:endParaRPr lang="ko-KR" altLang="en-US" sz="5480" dirty="0">
                <a:solidFill>
                  <a:srgbClr val="34A5DA"/>
                </a:solidFill>
              </a:endParaRPr>
            </a:p>
          </p:txBody>
        </p:sp>
        <p:sp>
          <p:nvSpPr>
            <p:cNvPr id="13" name="Google Shape;99;p19"/>
            <p:cNvSpPr txBox="1"/>
            <p:nvPr/>
          </p:nvSpPr>
          <p:spPr>
            <a:xfrm>
              <a:off x="457200" y="5541771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58420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Practice ‘Constant’ related examples</a:t>
              </a:r>
            </a:p>
            <a:p>
              <a:pPr marL="58420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800" dirty="0">
                  <a:solidFill>
                    <a:schemeClr val="tx1"/>
                  </a:solidFill>
                </a:rPr>
                <a:t>final </a:t>
              </a:r>
              <a:r>
                <a:rPr lang="en-US" altLang="ko-KR" sz="4800" dirty="0" err="1">
                  <a:solidFill>
                    <a:schemeClr val="tx1"/>
                  </a:solidFill>
                </a:rPr>
                <a:t>int</a:t>
              </a:r>
              <a:r>
                <a:rPr lang="en-US" altLang="ko-KR" sz="4800" dirty="0">
                  <a:solidFill>
                    <a:schemeClr val="tx1"/>
                  </a:solidFill>
                </a:rPr>
                <a:t> </a:t>
              </a:r>
              <a:r>
                <a:rPr lang="en-US" altLang="ko-KR" sz="4800" dirty="0" smtClean="0">
                  <a:solidFill>
                    <a:schemeClr val="tx1"/>
                  </a:solidFill>
                </a:rPr>
                <a:t>A </a:t>
              </a:r>
              <a:r>
                <a:rPr lang="en-US" altLang="ko-KR" sz="4800" dirty="0">
                  <a:solidFill>
                    <a:schemeClr val="tx1"/>
                  </a:solidFill>
                </a:rPr>
                <a:t>= 3</a:t>
              </a:r>
              <a:r>
                <a:rPr lang="en-US" altLang="ko-KR" sz="4800" dirty="0" smtClean="0">
                  <a:solidFill>
                    <a:schemeClr val="tx1"/>
                  </a:solidFill>
                </a:rPr>
                <a:t>;</a:t>
              </a:r>
              <a:r>
                <a:rPr lang="en-US" altLang="ko-KR" sz="4416" dirty="0">
                  <a:solidFill>
                    <a:schemeClr val="tx1"/>
                  </a:solidFill>
                  <a:latin typeface="Verdana"/>
                  <a:ea typeface="Verdana"/>
                  <a:sym typeface="Verdana"/>
                </a:rPr>
                <a:t/>
              </a:r>
              <a:br>
                <a:rPr lang="en-US" altLang="ko-KR" sz="4416" dirty="0">
                  <a:solidFill>
                    <a:schemeClr val="tx1"/>
                  </a:solidFill>
                  <a:latin typeface="Verdana"/>
                  <a:ea typeface="Verdana"/>
                  <a:sym typeface="Verdana"/>
                </a:rPr>
              </a:br>
              <a:r>
                <a:rPr lang="ko-KR" altLang="en-US" sz="4416" dirty="0" smtClean="0">
                  <a:solidFill>
                    <a:schemeClr val="tx1"/>
                  </a:solidFill>
                  <a:latin typeface="Verdana"/>
                  <a:ea typeface="Verdana"/>
                  <a:sym typeface="Verdana"/>
                </a:rPr>
                <a:t>절대 변하지 않는 값</a:t>
              </a:r>
              <a:r>
                <a:rPr lang="en-US" altLang="ko-KR" sz="4416" dirty="0" smtClean="0">
                  <a:solidFill>
                    <a:schemeClr val="tx1"/>
                  </a:solidFill>
                  <a:latin typeface="Verdana"/>
                  <a:ea typeface="Verdana"/>
                  <a:sym typeface="Verdana"/>
                </a:rPr>
                <a:t>(A)</a:t>
              </a:r>
              <a:r>
                <a:rPr lang="ko-KR" altLang="en-US" sz="4416" dirty="0" smtClean="0">
                  <a:solidFill>
                    <a:schemeClr val="tx1"/>
                  </a:solidFill>
                  <a:latin typeface="Verdana"/>
                  <a:ea typeface="Verdana"/>
                  <a:sym typeface="Verdana"/>
                </a:rPr>
                <a:t>을 지정하고 싶을 때 </a:t>
              </a:r>
              <a:endParaRPr lang="en-US" altLang="ko-KR" sz="4416" dirty="0" smtClean="0">
                <a:solidFill>
                  <a:schemeClr val="tx1"/>
                </a:solidFill>
                <a:latin typeface="Verdana"/>
                <a:ea typeface="Verdana"/>
                <a:sym typeface="Verdana"/>
              </a:endParaRPr>
            </a:p>
            <a:p>
              <a:pPr marL="58420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Practice </a:t>
              </a: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‘Variable’ </a:t>
              </a:r>
              <a:r>
                <a:rPr lang="en-US" altLang="ko-KR" sz="4416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related </a:t>
              </a: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examples</a:t>
              </a:r>
            </a:p>
            <a:p>
              <a:pPr marL="58420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Practice </a:t>
              </a: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‘Data type’ </a:t>
              </a:r>
              <a:r>
                <a:rPr lang="en-US" altLang="ko-KR" sz="4416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related </a:t>
              </a: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examples</a:t>
              </a:r>
            </a:p>
            <a:p>
              <a:pPr marL="58420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err="1" smtClean="0">
                  <a:solidFill>
                    <a:schemeClr val="tx1"/>
                  </a:solidFill>
                  <a:latin typeface="Verdana"/>
                  <a:ea typeface="Verdana"/>
                  <a:sym typeface="Verdana"/>
                </a:rPr>
                <a:t>int</a:t>
              </a:r>
              <a:r>
                <a:rPr lang="en-US" altLang="ko-KR" sz="4416" dirty="0" smtClean="0">
                  <a:solidFill>
                    <a:schemeClr val="tx1"/>
                  </a:solidFill>
                  <a:latin typeface="Verdana"/>
                  <a:ea typeface="Verdana"/>
                  <a:sym typeface="Verdana"/>
                </a:rPr>
                <a:t> a = 20 // 20</a:t>
              </a:r>
              <a:r>
                <a:rPr lang="ko-KR" altLang="en-US" sz="4416" dirty="0" smtClean="0">
                  <a:solidFill>
                    <a:schemeClr val="tx1"/>
                  </a:solidFill>
                  <a:latin typeface="Verdana"/>
                  <a:ea typeface="Verdana"/>
                  <a:sym typeface="Verdana"/>
                </a:rPr>
                <a:t>이라는 정수를 </a:t>
              </a:r>
              <a:r>
                <a:rPr lang="en-US" altLang="ko-KR" sz="4416" dirty="0" smtClean="0">
                  <a:solidFill>
                    <a:schemeClr val="tx1"/>
                  </a:solidFill>
                  <a:latin typeface="Verdana"/>
                  <a:ea typeface="Verdana"/>
                  <a:sym typeface="Verdana"/>
                </a:rPr>
                <a:t>a</a:t>
              </a:r>
              <a:r>
                <a:rPr lang="ko-KR" altLang="en-US" sz="4416" dirty="0" smtClean="0">
                  <a:solidFill>
                    <a:schemeClr val="tx1"/>
                  </a:solidFill>
                  <a:latin typeface="Verdana"/>
                  <a:ea typeface="Verdana"/>
                  <a:sym typeface="Verdana"/>
                </a:rPr>
                <a:t>에 선언 </a:t>
              </a:r>
              <a:endParaRPr lang="en-US" altLang="ko-KR" sz="4416" dirty="0" smtClean="0">
                <a:solidFill>
                  <a:schemeClr val="tx1"/>
                </a:solidFill>
                <a:latin typeface="Verdana"/>
                <a:ea typeface="Verdana"/>
                <a:sym typeface="Verdana"/>
              </a:endParaRPr>
            </a:p>
            <a:p>
              <a:pPr marL="58420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ko-KR" altLang="en-US" sz="4416" dirty="0" smtClean="0">
                  <a:solidFill>
                    <a:schemeClr val="tx1"/>
                  </a:solidFill>
                  <a:latin typeface="Verdana"/>
                  <a:ea typeface="Verdana"/>
                  <a:sym typeface="Verdana"/>
                </a:rPr>
                <a:t>정수형 </a:t>
              </a:r>
              <a:r>
                <a:rPr lang="ko-KR" altLang="en-US" sz="4416" dirty="0">
                  <a:solidFill>
                    <a:schemeClr val="tx1"/>
                  </a:solidFill>
                  <a:latin typeface="Verdana"/>
                  <a:ea typeface="Verdana"/>
                  <a:sym typeface="Verdana"/>
                </a:rPr>
                <a:t>변수 </a:t>
              </a:r>
              <a:r>
                <a:rPr lang="en-US" altLang="ko-KR" sz="4416" dirty="0" err="1">
                  <a:solidFill>
                    <a:schemeClr val="tx1"/>
                  </a:solidFill>
                  <a:latin typeface="Verdana"/>
                  <a:ea typeface="Verdana"/>
                  <a:sym typeface="Verdana"/>
                </a:rPr>
                <a:t>int</a:t>
              </a:r>
              <a:r>
                <a:rPr lang="en-US" altLang="ko-KR" sz="4416" dirty="0">
                  <a:solidFill>
                    <a:schemeClr val="tx1"/>
                  </a:solidFill>
                  <a:latin typeface="Verdana"/>
                  <a:ea typeface="Verdana"/>
                  <a:sym typeface="Verdana"/>
                </a:rPr>
                <a:t/>
              </a:r>
              <a:br>
                <a:rPr lang="en-US" altLang="ko-KR" sz="4416" dirty="0">
                  <a:solidFill>
                    <a:schemeClr val="tx1"/>
                  </a:solidFill>
                  <a:latin typeface="Verdana"/>
                  <a:ea typeface="Verdana"/>
                  <a:sym typeface="Verdana"/>
                </a:rPr>
              </a:br>
              <a:r>
                <a:rPr lang="ko-KR" altLang="en-US" sz="4416" dirty="0">
                  <a:solidFill>
                    <a:schemeClr val="tx1"/>
                  </a:solidFill>
                  <a:latin typeface="Verdana"/>
                  <a:ea typeface="Verdana"/>
                  <a:sym typeface="Verdana"/>
                </a:rPr>
                <a:t>논리형 변수 </a:t>
              </a:r>
              <a:r>
                <a:rPr lang="en-US" altLang="ko-KR" sz="4416" dirty="0" smtClean="0">
                  <a:solidFill>
                    <a:schemeClr val="tx1"/>
                  </a:solidFill>
                  <a:latin typeface="Verdana"/>
                  <a:ea typeface="Verdana"/>
                  <a:sym typeface="Verdana"/>
                </a:rPr>
                <a:t>Boolean</a:t>
              </a:r>
              <a:r>
                <a:rPr lang="en-US" altLang="ko-KR" sz="4416" dirty="0">
                  <a:solidFill>
                    <a:schemeClr val="tx1"/>
                  </a:solidFill>
                  <a:latin typeface="Verdana"/>
                  <a:ea typeface="Verdana"/>
                  <a:sym typeface="Verdana"/>
                </a:rPr>
                <a:t/>
              </a:r>
              <a:br>
                <a:rPr lang="en-US" altLang="ko-KR" sz="4416" dirty="0">
                  <a:solidFill>
                    <a:schemeClr val="tx1"/>
                  </a:solidFill>
                  <a:latin typeface="Verdana"/>
                  <a:ea typeface="Verdana"/>
                  <a:sym typeface="Verdana"/>
                </a:rPr>
              </a:br>
              <a:r>
                <a:rPr lang="ko-KR" altLang="en-US" sz="4416" dirty="0" err="1">
                  <a:solidFill>
                    <a:schemeClr val="tx1"/>
                  </a:solidFill>
                  <a:latin typeface="Verdana"/>
                  <a:ea typeface="Verdana"/>
                  <a:sym typeface="Verdana"/>
                </a:rPr>
                <a:t>실수형</a:t>
              </a:r>
              <a:r>
                <a:rPr lang="ko-KR" altLang="en-US" sz="4416" dirty="0">
                  <a:solidFill>
                    <a:schemeClr val="tx1"/>
                  </a:solidFill>
                  <a:latin typeface="Verdana"/>
                  <a:ea typeface="Verdana"/>
                  <a:sym typeface="Verdana"/>
                </a:rPr>
                <a:t> 변수 </a:t>
              </a:r>
              <a:r>
                <a:rPr lang="en-US" altLang="ko-KR" sz="4416" dirty="0">
                  <a:solidFill>
                    <a:schemeClr val="tx1"/>
                  </a:solidFill>
                  <a:latin typeface="Verdana"/>
                  <a:ea typeface="Verdana"/>
                  <a:sym typeface="Verdana"/>
                </a:rPr>
                <a:t>double, float </a:t>
              </a: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Practice ‘if’ and ‘switch’ related </a:t>
              </a: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examples</a:t>
              </a:r>
            </a:p>
            <a:p>
              <a:pPr marL="58420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>
                  <a:solidFill>
                    <a:schemeClr val="tx1"/>
                  </a:solidFill>
                  <a:latin typeface="Verdana"/>
                  <a:ea typeface="Verdana"/>
                  <a:sym typeface="Verdana"/>
                </a:rPr>
                <a:t>i</a:t>
              </a:r>
              <a:r>
                <a:rPr lang="en-US" altLang="ko-KR" sz="4416" dirty="0" smtClean="0">
                  <a:solidFill>
                    <a:schemeClr val="tx1"/>
                  </a:solidFill>
                  <a:latin typeface="Verdana"/>
                  <a:ea typeface="Verdana"/>
                  <a:sym typeface="Verdana"/>
                </a:rPr>
                <a:t>f</a:t>
              </a:r>
              <a:r>
                <a:rPr lang="ko-KR" altLang="en-US" sz="4416" dirty="0" smtClean="0">
                  <a:solidFill>
                    <a:schemeClr val="tx1"/>
                  </a:solidFill>
                  <a:latin typeface="Verdana"/>
                  <a:ea typeface="Verdana"/>
                  <a:sym typeface="Verdana"/>
                </a:rPr>
                <a:t>와 </a:t>
              </a:r>
              <a:r>
                <a:rPr lang="en-US" altLang="ko-KR" sz="4416" dirty="0" smtClean="0">
                  <a:solidFill>
                    <a:schemeClr val="tx1"/>
                  </a:solidFill>
                  <a:latin typeface="Verdana"/>
                  <a:ea typeface="Verdana"/>
                  <a:sym typeface="Verdana"/>
                </a:rPr>
                <a:t>switch</a:t>
              </a:r>
              <a:r>
                <a:rPr lang="ko-KR" altLang="en-US" sz="4416" dirty="0" smtClean="0">
                  <a:solidFill>
                    <a:schemeClr val="tx1"/>
                  </a:solidFill>
                  <a:latin typeface="Verdana"/>
                  <a:ea typeface="Verdana"/>
                  <a:sym typeface="Verdana"/>
                </a:rPr>
                <a:t>는 </a:t>
              </a:r>
              <a:r>
                <a:rPr lang="ko-KR" altLang="en-US" sz="4416" dirty="0" err="1" smtClean="0">
                  <a:solidFill>
                    <a:schemeClr val="tx1"/>
                  </a:solidFill>
                  <a:latin typeface="Verdana"/>
                  <a:ea typeface="Verdana"/>
                  <a:sym typeface="Verdana"/>
                </a:rPr>
                <a:t>둘다</a:t>
              </a:r>
              <a:r>
                <a:rPr lang="ko-KR" altLang="en-US" sz="4416" dirty="0" smtClean="0">
                  <a:solidFill>
                    <a:schemeClr val="tx1"/>
                  </a:solidFill>
                  <a:latin typeface="Verdana"/>
                  <a:ea typeface="Verdana"/>
                  <a:sym typeface="Verdana"/>
                </a:rPr>
                <a:t> 조건에 따라 처리하기 위한 함수 </a:t>
              </a:r>
              <a:r>
                <a:rPr lang="en-US" altLang="ko-KR" sz="4416" dirty="0">
                  <a:solidFill>
                    <a:schemeClr val="tx1"/>
                  </a:solidFill>
                  <a:latin typeface="Verdana"/>
                  <a:ea typeface="Verdana"/>
                  <a:sym typeface="Verdana"/>
                </a:rPr>
                <a:t/>
              </a:r>
              <a:br>
                <a:rPr lang="en-US" altLang="ko-KR" sz="4416" dirty="0">
                  <a:solidFill>
                    <a:schemeClr val="tx1"/>
                  </a:solidFill>
                  <a:latin typeface="Verdana"/>
                  <a:ea typeface="Verdana"/>
                  <a:sym typeface="Verdana"/>
                </a:rPr>
              </a:br>
              <a:r>
                <a:rPr lang="en-US" altLang="ko-KR" sz="4416" dirty="0" smtClean="0">
                  <a:solidFill>
                    <a:schemeClr val="tx1"/>
                  </a:solidFill>
                  <a:latin typeface="Verdana"/>
                  <a:ea typeface="Verdana"/>
                  <a:sym typeface="Verdana"/>
                </a:rPr>
                <a:t>if: branch statement, 2</a:t>
              </a:r>
              <a:r>
                <a:rPr lang="ko-KR" altLang="en-US" sz="4416" dirty="0" err="1" smtClean="0">
                  <a:solidFill>
                    <a:schemeClr val="tx1"/>
                  </a:solidFill>
                  <a:latin typeface="Verdana"/>
                  <a:ea typeface="Verdana"/>
                  <a:sym typeface="Verdana"/>
                </a:rPr>
                <a:t>개값</a:t>
              </a:r>
              <a:r>
                <a:rPr lang="ko-KR" altLang="en-US" sz="4416" dirty="0" smtClean="0">
                  <a:solidFill>
                    <a:schemeClr val="tx1"/>
                  </a:solidFill>
                  <a:latin typeface="Verdana"/>
                  <a:ea typeface="Verdana"/>
                  <a:sym typeface="Verdana"/>
                </a:rPr>
                <a:t> 과 비교 후 어떤 번지로 이동할지 결정</a:t>
              </a:r>
              <a:r>
                <a:rPr lang="en-US" altLang="ko-KR" sz="4416" dirty="0" smtClean="0">
                  <a:solidFill>
                    <a:schemeClr val="tx1"/>
                  </a:solidFill>
                  <a:latin typeface="Verdana"/>
                  <a:ea typeface="Verdana"/>
                  <a:sym typeface="Verdana"/>
                </a:rPr>
                <a:t/>
              </a:r>
              <a:br>
                <a:rPr lang="en-US" altLang="ko-KR" sz="4416" dirty="0" smtClean="0">
                  <a:solidFill>
                    <a:schemeClr val="tx1"/>
                  </a:solidFill>
                  <a:latin typeface="Verdana"/>
                  <a:ea typeface="Verdana"/>
                  <a:sym typeface="Verdana"/>
                </a:rPr>
              </a:br>
              <a:r>
                <a:rPr lang="en-US" altLang="ko-KR" sz="4416" dirty="0" smtClean="0">
                  <a:solidFill>
                    <a:schemeClr val="tx1"/>
                  </a:solidFill>
                  <a:latin typeface="Verdana"/>
                  <a:ea typeface="Verdana"/>
                  <a:sym typeface="Verdana"/>
                </a:rPr>
                <a:t>switch</a:t>
              </a:r>
              <a:r>
                <a:rPr lang="en-US" altLang="ko-KR" sz="4416" dirty="0" smtClean="0">
                  <a:solidFill>
                    <a:schemeClr val="tx1"/>
                  </a:solidFill>
                  <a:latin typeface="Verdana"/>
                  <a:ea typeface="Verdana"/>
                  <a:sym typeface="Verdana"/>
                </a:rPr>
                <a:t>: jump statement, </a:t>
              </a:r>
              <a:r>
                <a:rPr lang="ko-KR" altLang="en-US" sz="4416" dirty="0" smtClean="0">
                  <a:solidFill>
                    <a:schemeClr val="tx1"/>
                  </a:solidFill>
                  <a:latin typeface="Verdana"/>
                  <a:ea typeface="Verdana"/>
                  <a:sym typeface="Verdana"/>
                </a:rPr>
                <a:t>따져야 하는 조건의 개수가 많을 때 사용 </a:t>
              </a:r>
              <a:r>
                <a:rPr lang="ko-KR" altLang="en-US" sz="4416" dirty="0" smtClean="0">
                  <a:solidFill>
                    <a:schemeClr val="tx1"/>
                  </a:solidFill>
                  <a:latin typeface="Verdana"/>
                  <a:ea typeface="Verdana"/>
                  <a:sym typeface="Verdana"/>
                </a:rPr>
                <a:t> </a:t>
              </a:r>
              <a:endParaRPr lang="en-US" altLang="ko-KR" sz="4416" dirty="0" smtClean="0">
                <a:solidFill>
                  <a:schemeClr val="tx1"/>
                </a:solidFill>
                <a:latin typeface="Verdana"/>
                <a:ea typeface="Verdana"/>
                <a:sym typeface="Verdana"/>
              </a:endParaRPr>
            </a:p>
            <a:p>
              <a:pPr marL="58420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2400" dirty="0" err="1" smtClean="0">
                  <a:solidFill>
                    <a:schemeClr val="tx1"/>
                  </a:solidFill>
                  <a:latin typeface="Verdana"/>
                  <a:ea typeface="Verdana"/>
                  <a:sym typeface="Verdana"/>
                </a:rPr>
                <a:t>Int</a:t>
              </a:r>
              <a:r>
                <a:rPr lang="en-US" altLang="ko-KR" sz="2400" dirty="0" smtClean="0">
                  <a:solidFill>
                    <a:schemeClr val="tx1"/>
                  </a:solidFill>
                  <a:latin typeface="Verdana"/>
                  <a:ea typeface="Verdana"/>
                  <a:sym typeface="Verdana"/>
                </a:rPr>
                <a:t> a = 5;</a:t>
              </a:r>
            </a:p>
            <a:p>
              <a:pPr marL="58420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2400" dirty="0" err="1" smtClean="0">
                  <a:solidFill>
                    <a:schemeClr val="tx1"/>
                  </a:solidFill>
                  <a:latin typeface="Verdana"/>
                  <a:ea typeface="Verdana"/>
                  <a:sym typeface="Verdana"/>
                </a:rPr>
                <a:t>Int</a:t>
              </a:r>
              <a:r>
                <a:rPr lang="en-US" altLang="ko-KR" sz="2400" dirty="0" smtClean="0">
                  <a:solidFill>
                    <a:schemeClr val="tx1"/>
                  </a:solidFill>
                  <a:latin typeface="Verdana"/>
                  <a:ea typeface="Verdana"/>
                  <a:sym typeface="Verdana"/>
                </a:rPr>
                <a:t> b;</a:t>
              </a:r>
            </a:p>
            <a:p>
              <a:pPr marL="58420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2400" dirty="0" smtClean="0">
                  <a:solidFill>
                    <a:schemeClr val="tx1"/>
                  </a:solidFill>
                  <a:latin typeface="Verdana"/>
                  <a:ea typeface="Verdana"/>
                  <a:sym typeface="Verdana"/>
                </a:rPr>
                <a:t>If (a==0) b=a;</a:t>
              </a:r>
            </a:p>
            <a:p>
              <a:pPr marL="58420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2400" dirty="0">
                  <a:solidFill>
                    <a:schemeClr val="tx1"/>
                  </a:solidFill>
                  <a:latin typeface="Verdana"/>
                  <a:ea typeface="Verdana"/>
                  <a:sym typeface="Verdana"/>
                </a:rPr>
                <a:t>e</a:t>
              </a:r>
              <a:r>
                <a:rPr lang="en-US" altLang="ko-KR" sz="2400" dirty="0" smtClean="0">
                  <a:solidFill>
                    <a:schemeClr val="tx1"/>
                  </a:solidFill>
                  <a:latin typeface="Verdana"/>
                  <a:ea typeface="Verdana"/>
                  <a:sym typeface="Verdana"/>
                </a:rPr>
                <a:t>lse b=3</a:t>
              </a:r>
              <a:endParaRPr lang="en-US" altLang="ko-KR" sz="2400" dirty="0" smtClean="0">
                <a:solidFill>
                  <a:schemeClr val="tx1"/>
                </a:solidFill>
                <a:latin typeface="Verdana"/>
                <a:ea typeface="Verdana"/>
                <a:sym typeface="Verdana"/>
              </a:endParaRPr>
            </a:p>
            <a:p>
              <a:pPr marL="58420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2400" dirty="0" err="1" smtClean="0">
                  <a:solidFill>
                    <a:schemeClr val="tx1"/>
                  </a:solidFill>
                  <a:latin typeface="Verdana"/>
                  <a:ea typeface="Verdana"/>
                  <a:sym typeface="Verdana"/>
                </a:rPr>
                <a:t>System.out.println</a:t>
              </a:r>
              <a:r>
                <a:rPr lang="en-US" altLang="ko-KR" sz="2400" dirty="0" smtClean="0">
                  <a:solidFill>
                    <a:schemeClr val="tx1"/>
                  </a:solidFill>
                  <a:latin typeface="Verdana"/>
                  <a:ea typeface="Verdana"/>
                  <a:sym typeface="Verdana"/>
                </a:rPr>
                <a:t>(b);</a:t>
              </a:r>
              <a:endParaRPr lang="en-US" altLang="ko-KR" sz="2400" dirty="0">
                <a:solidFill>
                  <a:schemeClr val="tx1"/>
                </a:solidFill>
                <a:latin typeface="Verdana"/>
                <a:ea typeface="Verdana"/>
                <a:sym typeface="Verdana"/>
              </a:endParaRPr>
            </a:p>
            <a:p>
              <a:pPr marL="58420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</p:txBody>
        </p:sp>
      </p:grpSp>
      <p:sp>
        <p:nvSpPr>
          <p:cNvPr id="11" name="Google Shape;94;p19"/>
          <p:cNvSpPr txBox="1">
            <a:spLocks noGrp="1"/>
          </p:cNvSpPr>
          <p:nvPr>
            <p:ph type="body" idx="4294967295"/>
          </p:nvPr>
        </p:nvSpPr>
        <p:spPr>
          <a:xfrm>
            <a:off x="0" y="173038"/>
            <a:ext cx="20955000" cy="1096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</a:pPr>
            <a:r>
              <a:rPr lang="en-US" altLang="ko-KR" sz="6600" dirty="0" smtClean="0">
                <a:solidFill>
                  <a:srgbClr val="FFC000"/>
                </a:solidFill>
              </a:rPr>
              <a:t>A4</a:t>
            </a:r>
            <a:endParaRPr sz="66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5838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New_Template7">
  <a:themeElements>
    <a:clrScheme name="New_Template7">
      <a:dk1>
        <a:srgbClr val="000000"/>
      </a:dk1>
      <a:lt1>
        <a:srgbClr val="FFFFFF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16782</TotalTime>
  <Words>131</Words>
  <Application>Microsoft Office PowerPoint</Application>
  <PresentationFormat>사용자 지정</PresentationFormat>
  <Paragraphs>41</Paragraphs>
  <Slides>9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Verdana</vt:lpstr>
      <vt:lpstr>Avenir</vt:lpstr>
      <vt:lpstr>Arial</vt:lpstr>
      <vt:lpstr>Helvetica Neue</vt:lpstr>
      <vt:lpstr>New_Template7</vt:lpstr>
      <vt:lpstr>기본 프로그래밍 01(A1)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기본 프로그래밍</dc:title>
  <dc:creator>CTC</dc:creator>
  <cp:lastModifiedBy>김태언</cp:lastModifiedBy>
  <cp:revision>241</cp:revision>
  <dcterms:modified xsi:type="dcterms:W3CDTF">2022-03-03T07:07:45Z</dcterms:modified>
</cp:coreProperties>
</file>