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</p:sldIdLst>
  <p:sldSz cx="24384000" cy="13716000"/>
  <p:notesSz cx="6858000" cy="9144000"/>
  <p:embeddedFontLst>
    <p:embeddedFont>
      <p:font typeface="Cambria Math" panose="02040503050406030204" pitchFamily="18" charset="0"/>
      <p:regular r:id="rId12"/>
    </p:embeddedFont>
    <p:embeddedFont>
      <p:font typeface="Verdana" panose="020B0604030504040204" pitchFamily="34" charset="0"/>
      <p:regular r:id="rId13"/>
      <p:bold r:id="rId14"/>
      <p:italic r:id="rId15"/>
      <p:boldItalic r:id="rId16"/>
    </p:embeddedFont>
    <p:embeddedFont>
      <p:font typeface="Helvetica Neue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30" d="100"/>
          <a:sy n="30" d="100"/>
        </p:scale>
        <p:origin x="108" y="169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7818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058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06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651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5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</a:t>
            </a: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03(A1)</a:t>
            </a:r>
            <a:b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Permutation</a:t>
              </a:r>
              <a:endParaRPr lang="ko-KR" altLang="en-US" sz="548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Google Shape;99;p19"/>
                <p:cNvSpPr txBox="1"/>
                <p:nvPr/>
              </p:nvSpPr>
              <p:spPr>
                <a:xfrm>
                  <a:off x="761998" y="6308143"/>
                  <a:ext cx="22860001" cy="22262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t" anchorCtr="0">
                  <a:noAutofit/>
                </a:bodyPr>
                <a:lstStyle/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User inputs the two numbers for n and r</a:t>
                  </a: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Print the permutation of N and the calculation process</a:t>
                  </a: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Use recursive functions</a:t>
                  </a: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b="0" i="1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14:m>
                    <m:oMath xmlns:m="http://schemas.openxmlformats.org/officeDocument/2006/math"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𝑃</m:t>
                      </m:r>
                      <m:d>
                        <m:dPr>
                          <m:ctrlP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</m:ctrlPr>
                        </m:dPr>
                        <m:e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𝑛</m:t>
                          </m:r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, </m:t>
                          </m:r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𝑟</m:t>
                          </m:r>
                        </m:e>
                      </m:d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= </m:t>
                      </m:r>
                      <m:f>
                        <m:fPr>
                          <m:ctrlP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</m:ctrlPr>
                        </m:fPr>
                        <m:num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𝑛</m:t>
                          </m:r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sz="4416" b="0" i="1" smtClean="0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</m:ctrlPr>
                            </m:dPr>
                            <m:e>
                              <m:r>
                                <a:rPr lang="en-US" altLang="ko-KR" sz="4416" b="0" i="1" smtClean="0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  <m:t>𝑛</m:t>
                              </m:r>
                              <m:r>
                                <a:rPr lang="en-US" altLang="ko-KR" sz="4416" b="0" i="1" smtClean="0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  <m:t>−</m:t>
                              </m:r>
                              <m:r>
                                <a:rPr lang="en-US" altLang="ko-KR" sz="4416" b="0" i="1" smtClean="0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!</m:t>
                          </m:r>
                        </m:den>
                      </m:f>
                    </m:oMath>
                  </a14:m>
                  <a:endParaRPr lang="en-US" altLang="ko-KR" sz="4416" dirty="0" smtClean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dirty="0" smtClean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5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3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4416" dirty="0" smtClean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P(5, 3) = 5! / (5 - 3)! = (5 X 4 X 3 X 2 X 1) / (2 X 1) = 120 / 2 = 60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4416" dirty="0" smtClean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</p:txBody>
            </p:sp>
          </mc:Choice>
          <mc:Fallback xmlns="">
            <p:sp>
              <p:nvSpPr>
                <p:cNvPr id="14" name="Google Shape;99;p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98" y="6308143"/>
                  <a:ext cx="22860001" cy="222625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53" t="-5479" b="-2969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4;p19"/>
          <p:cNvSpPr txBox="1">
            <a:spLocks/>
          </p:cNvSpPr>
          <p:nvPr/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smtClean="0">
                <a:solidFill>
                  <a:srgbClr val="FFC000"/>
                </a:solidFill>
              </a:rPr>
              <a:t>A1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039"/>
            <a:ext cx="10958894" cy="137129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0" y="10515600"/>
            <a:ext cx="13118487" cy="188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1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Combination</a:t>
              </a:r>
              <a:endParaRPr lang="ko-KR" altLang="en-US" sz="548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Google Shape;99;p19"/>
                <p:cNvSpPr txBox="1"/>
                <p:nvPr/>
              </p:nvSpPr>
              <p:spPr>
                <a:xfrm>
                  <a:off x="761998" y="6308143"/>
                  <a:ext cx="22860001" cy="22262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t" anchorCtr="0">
                  <a:noAutofit/>
                </a:bodyPr>
                <a:lstStyle/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User inputs the two numbers for n and r</a:t>
                  </a: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Print the combination of N and the calculation process</a:t>
                  </a: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58420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4416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Use </a:t>
                  </a: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recursive functions</a:t>
                  </a: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b="0" i="1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14:m>
                    <m:oMath xmlns:m="http://schemas.openxmlformats.org/officeDocument/2006/math"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𝐶</m:t>
                      </m:r>
                      <m:d>
                        <m:dPr>
                          <m:ctrlP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</m:ctrlPr>
                        </m:dPr>
                        <m:e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𝑛</m:t>
                          </m:r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, </m:t>
                          </m:r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𝑟</m:t>
                          </m:r>
                        </m:e>
                      </m:d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= </m:t>
                      </m:r>
                      <m:f>
                        <m:fPr>
                          <m:ctrlP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</m:ctrlPr>
                        </m:fPr>
                        <m:num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𝑛</m:t>
                          </m:r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!</m:t>
                          </m:r>
                        </m:num>
                        <m:den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𝑟</m:t>
                          </m:r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ko-KR" sz="4416" b="0" i="1" smtClean="0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</m:ctrlPr>
                            </m:dPr>
                            <m:e>
                              <m:r>
                                <a:rPr lang="en-US" altLang="ko-KR" sz="4416" b="0" i="1" smtClean="0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  <m:t>𝑛</m:t>
                              </m:r>
                              <m:r>
                                <a:rPr lang="en-US" altLang="ko-KR" sz="4416" b="0" i="1" smtClean="0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  <m:t>−</m:t>
                              </m:r>
                              <m:r>
                                <a:rPr lang="en-US" altLang="ko-KR" sz="4416" b="0" i="1" smtClean="0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!</m:t>
                          </m:r>
                        </m:den>
                      </m:f>
                    </m:oMath>
                  </a14:m>
                  <a:endParaRPr lang="en-US" altLang="ko-KR" sz="4416" dirty="0" smtClean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dirty="0" smtClean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5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3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4416" dirty="0" smtClean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4416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C</a:t>
                  </a: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(5, 3) = 5! / (5 - 3)! / 3! = (5 X 4 X 3 X 2 X 1) / (2 X 1) / (3 X 2 X 1) 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4416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 </a:t>
                  </a: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          = 120 / 2 / 6 = </a:t>
                  </a:r>
                  <a:r>
                    <a:rPr lang="en-US" altLang="ko-KR" sz="4416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1</a:t>
                  </a: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0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4416" dirty="0" smtClean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</p:txBody>
            </p:sp>
          </mc:Choice>
          <mc:Fallback xmlns="">
            <p:sp>
              <p:nvSpPr>
                <p:cNvPr id="14" name="Google Shape;99;p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98" y="6308143"/>
                  <a:ext cx="22860001" cy="222625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53" t="-5479" b="-32712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>
              <a:buSzPts val="6000"/>
            </a:pPr>
            <a:r>
              <a:rPr lang="en-US" altLang="ko-KR" sz="6600" dirty="0" smtClean="0">
                <a:solidFill>
                  <a:srgbClr val="FFC000"/>
                </a:solidFill>
              </a:rPr>
              <a:t>A2</a:t>
            </a:r>
            <a:endParaRPr lang="en-US" altLang="ko-KR"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9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4;p19"/>
          <p:cNvSpPr txBox="1">
            <a:spLocks/>
          </p:cNvSpPr>
          <p:nvPr/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6000"/>
            </a:pPr>
            <a:r>
              <a:rPr lang="en-US" altLang="ko-KR" sz="6600" smtClean="0">
                <a:solidFill>
                  <a:srgbClr val="FFC000"/>
                </a:solidFill>
              </a:rPr>
              <a:t>A2</a:t>
            </a:r>
            <a:endParaRPr lang="en-US" altLang="ko-KR" sz="6600" dirty="0">
              <a:solidFill>
                <a:srgbClr val="FFC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3575"/>
            <a:ext cx="9372600" cy="131493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8200" y="688687"/>
            <a:ext cx="10377555" cy="51579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11420054"/>
            <a:ext cx="15352065" cy="172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4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Multiplication Table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number,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 times of multiplication table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recursive functions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b="0" i="1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2 = 10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3 = 15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4 = 20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5 = 25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6 = 30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7 = 35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8 = 40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9 = 45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>
              <a:buSzPts val="6000"/>
            </a:pPr>
            <a:r>
              <a:rPr lang="en-US" altLang="ko-KR" sz="6600" dirty="0" smtClean="0">
                <a:solidFill>
                  <a:srgbClr val="FFC000"/>
                </a:solidFill>
              </a:rPr>
              <a:t>A3</a:t>
            </a:r>
            <a:endParaRPr lang="en-US" altLang="ko-KR"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3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4;p19"/>
          <p:cNvSpPr txBox="1">
            <a:spLocks/>
          </p:cNvSpPr>
          <p:nvPr/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6000"/>
            </a:pPr>
            <a:r>
              <a:rPr lang="en-US" altLang="ko-KR" sz="6600" smtClean="0">
                <a:solidFill>
                  <a:srgbClr val="FFC000"/>
                </a:solidFill>
              </a:rPr>
              <a:t>A3</a:t>
            </a:r>
            <a:endParaRPr lang="en-US" altLang="ko-KR" sz="6600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5000"/>
            <a:ext cx="14446186" cy="101301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400" y="3657600"/>
            <a:ext cx="6777165" cy="617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8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/>
                <a:t>Fibonacci Sequence</a:t>
              </a:r>
              <a:endParaRPr lang="ko-KR" altLang="en-US" sz="5480" b="1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formula for this is as below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 F</a:t>
              </a: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0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= 0, F</a:t>
              </a: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1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=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 </a:t>
              </a:r>
              <a:r>
                <a:rPr lang="en-US" altLang="ko-KR" sz="4416" dirty="0" err="1" smtClean="0">
                  <a:solidFill>
                    <a:srgbClr val="838787"/>
                  </a:solidFill>
                  <a:ea typeface="Verdana"/>
                  <a:sym typeface="Verdana"/>
                </a:rPr>
                <a:t>F</a:t>
              </a:r>
              <a:r>
                <a:rPr lang="en-US" altLang="ko-KR" sz="4416" baseline="-25000" dirty="0" err="1" smtClean="0">
                  <a:solidFill>
                    <a:srgbClr val="838787"/>
                  </a:solidFill>
                  <a:ea typeface="Verdana"/>
                  <a:sym typeface="Verdana"/>
                </a:rPr>
                <a:t>n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= F</a:t>
              </a: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n-1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+ F</a:t>
              </a: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n-2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0, 1, 1, 2, 3, 5, 8, 13, 21, 34, 55 …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number of elements from the Fibonacci sequence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recursive functions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0 1 1 2 3 5 8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6600" dirty="0" smtClean="0">
                <a:solidFill>
                  <a:srgbClr val="FFC000"/>
                </a:solidFill>
              </a:rPr>
              <a:t>A4</a:t>
            </a:r>
            <a:endParaRPr lang="en-US" altLang="ko-KR"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4;p19"/>
          <p:cNvSpPr txBox="1">
            <a:spLocks/>
          </p:cNvSpPr>
          <p:nvPr/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6000"/>
            </a:pPr>
            <a:r>
              <a:rPr lang="en-US" altLang="ko-KR" sz="6600" smtClean="0">
                <a:solidFill>
                  <a:srgbClr val="FFC000"/>
                </a:solidFill>
              </a:rPr>
              <a:t>A4</a:t>
            </a:r>
            <a:endParaRPr lang="en-US" altLang="ko-KR" sz="6600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70000"/>
            <a:ext cx="10624499" cy="119954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5410200"/>
            <a:ext cx="9738411" cy="293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10111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17288</TotalTime>
  <Words>199</Words>
  <Application>Microsoft Office PowerPoint</Application>
  <PresentationFormat>사용자 지정</PresentationFormat>
  <Paragraphs>71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Avenir</vt:lpstr>
      <vt:lpstr>Cambria Math</vt:lpstr>
      <vt:lpstr>Arial</vt:lpstr>
      <vt:lpstr>Verdana</vt:lpstr>
      <vt:lpstr>Helvetica Neue</vt:lpstr>
      <vt:lpstr>New_Template7</vt:lpstr>
      <vt:lpstr>기본 프로그래밍 03(A1)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김태언</cp:lastModifiedBy>
  <cp:revision>250</cp:revision>
  <dcterms:modified xsi:type="dcterms:W3CDTF">2022-03-10T08:50:31Z</dcterms:modified>
</cp:coreProperties>
</file>