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9"/>
  </p:notesMasterIdLst>
  <p:sldIdLst>
    <p:sldId id="256" r:id="rId2"/>
    <p:sldId id="258" r:id="rId3"/>
    <p:sldId id="260" r:id="rId4"/>
    <p:sldId id="257" r:id="rId5"/>
    <p:sldId id="261" r:id="rId6"/>
    <p:sldId id="259" r:id="rId7"/>
    <p:sldId id="262" r:id="rId8"/>
  </p:sldIdLst>
  <p:sldSz cx="24384000" cy="13716000"/>
  <p:notesSz cx="6858000" cy="9144000"/>
  <p:embeddedFontLst>
    <p:embeddedFont>
      <p:font typeface="Helvetica Neue" panose="020B0604020202020204" charset="0"/>
      <p:regular r:id="rId10"/>
      <p:bold r:id="rId11"/>
      <p:italic r:id="rId12"/>
      <p:boldItalic r:id="rId13"/>
    </p:embeddedFont>
    <p:embeddedFont>
      <p:font typeface="Verdana" panose="020B060403050404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01A4FF-A8A7-45C3-A3F9-7A65587B7FE2}">
  <a:tblStyle styleId="{EF01A4FF-A8A7-45C3-A3F9-7A65587B7FE2}" styleName="Table_0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CDEE0">
              <a:alpha val="17647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E771C9-EC3F-4DCC-A3D1-E9D0552236EC}" styleName="Table_1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4EB9B">
              <a:alpha val="25882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889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14788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45" autoAdjust="0"/>
    <p:restoredTop sz="94581" autoAdjust="0"/>
  </p:normalViewPr>
  <p:slideViewPr>
    <p:cSldViewPr>
      <p:cViewPr varScale="1">
        <p:scale>
          <a:sx n="40" d="100"/>
          <a:sy n="40" d="100"/>
        </p:scale>
        <p:origin x="84" y="15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75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749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7297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4369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6445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" type="title">
  <p:cSld name="TITLE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bg>
      <p:bgPr>
        <a:solidFill>
          <a:srgbClr val="22222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1676400" y="4089400"/>
            <a:ext cx="21056600" cy="2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762000" y="10845800"/>
            <a:ext cx="22860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8700"/>
              <a:buFont typeface="Arial"/>
              <a:buNone/>
              <a:defRPr sz="8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3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인용 대체">
  <p:cSld name="인용 대체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1049000" y="3721100"/>
            <a:ext cx="12573000" cy="378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3"/>
          </p:nvPr>
        </p:nvSpPr>
        <p:spPr>
          <a:xfrm>
            <a:off x="11049000" y="10845800"/>
            <a:ext cx="12573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8700"/>
              <a:buFont typeface="Arial"/>
              <a:buNone/>
              <a:defRPr sz="87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">
  <p:cSld name="사진">
    <p:bg>
      <p:bgPr>
        <a:solidFill>
          <a:srgbClr val="22222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">
  <p:cSld name="빈 페이지">
    <p:bg>
      <p:bgPr>
        <a:solidFill>
          <a:srgbClr val="22222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 대체">
  <p:cSld name="빈 페이지 대체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제목 및 구분점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53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평">
  <p:cSld name="사진 - 수평">
    <p:bg>
      <p:bgPr>
        <a:solidFill>
          <a:srgbClr val="22222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 대체">
  <p:cSld name="제목 및 부제 대체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23013220" y="5842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- 가운데">
  <p:cSld name="제목 - 가운데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직">
  <p:cSld name="사진 - 수직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 rot="10800000" flipH="1">
            <a:off x="11049000" y="8635798"/>
            <a:ext cx="12572997" cy="203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 대체">
  <p:cSld name="제목 및 구분점 대체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>
            <a:spLocks noGrp="1"/>
          </p:cNvSpPr>
          <p:nvPr>
            <p:ph type="pic" idx="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3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3장">
  <p:cSld name="사진 - 3장">
    <p:bg>
      <p:bgPr>
        <a:solidFill>
          <a:srgbClr val="22222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>
            <a:spLocks noGrp="1"/>
          </p:cNvSpPr>
          <p:nvPr>
            <p:ph type="pic" idx="2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>
            <a:spLocks noGrp="1"/>
          </p:cNvSpPr>
          <p:nvPr>
            <p:ph type="pic" idx="3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4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762000" y="1396632"/>
            <a:ext cx="22860000" cy="369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 idx="4294967295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19"/>
              <a:buFont typeface="Verdana"/>
              <a:buNone/>
            </a:pPr>
            <a:r>
              <a:rPr lang="en-US" sz="15300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기본 </a:t>
            </a:r>
            <a:r>
              <a:rPr lang="en-US" sz="15300" b="1" i="0" u="none" strike="noStrike" cap="none" dirty="0" err="1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프로그래밍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09(</a:t>
            </a:r>
            <a:r>
              <a:rPr lang="en-US" sz="15300" b="1" dirty="0" smtClean="0">
                <a:latin typeface="Verdana"/>
                <a:ea typeface="Verdana"/>
                <a:cs typeface="Verdana"/>
                <a:sym typeface="Verdana"/>
              </a:rPr>
              <a:t>A1)</a:t>
            </a:r>
            <a:endParaRPr sz="7200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294967295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</a:pPr>
            <a:r>
              <a:rPr lang="en-US" sz="7700" b="0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18982984" y="304799"/>
            <a:ext cx="5181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데이터융합SW과</a:t>
            </a: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김</a:t>
            </a:r>
            <a:r>
              <a:rPr lang="ko-KR" altLang="en-US" sz="4200" b="1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규</a:t>
            </a: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석 </a:t>
            </a:r>
            <a:r>
              <a:rPr lang="en-US" sz="4200" b="1" i="0" u="none" strike="noStrike" cap="none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교수</a:t>
            </a:r>
            <a:r>
              <a:rPr lang="en-US" sz="4200" b="1" i="0" u="none" strike="noStrike" cap="none" dirty="0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</p:txBody>
      </p:sp>
      <p:sp>
        <p:nvSpPr>
          <p:cNvPr id="5" name="Google Shape;89;p18"/>
          <p:cNvSpPr txBox="1"/>
          <p:nvPr/>
        </p:nvSpPr>
        <p:spPr>
          <a:xfrm>
            <a:off x="798095" y="0"/>
            <a:ext cx="12420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자바에 삼 주만 빠져보자</a:t>
            </a:r>
            <a:r>
              <a:rPr lang="en-US" altLang="ko-KR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/>
                <a:t>Fibonacci Numbers</a:t>
              </a:r>
              <a:endParaRPr lang="ko-KR" altLang="en-US" sz="5480" b="1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formula for this is as below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ea typeface="Verdana"/>
                  <a:sym typeface="Verdana"/>
                </a:rPr>
                <a:t>  F</a:t>
              </a:r>
              <a:r>
                <a:rPr lang="en-US" altLang="ko-KR" sz="4416" baseline="-25000" dirty="0" smtClean="0">
                  <a:solidFill>
                    <a:srgbClr val="838787"/>
                  </a:solidFill>
                  <a:ea typeface="Verdana"/>
                  <a:sym typeface="Verdana"/>
                </a:rPr>
                <a:t>0</a:t>
              </a:r>
              <a:r>
                <a:rPr lang="en-US" altLang="ko-KR" sz="4416" dirty="0" smtClean="0">
                  <a:solidFill>
                    <a:srgbClr val="838787"/>
                  </a:solidFill>
                  <a:ea typeface="Verdana"/>
                  <a:sym typeface="Verdana"/>
                </a:rPr>
                <a:t> = 0, F</a:t>
              </a:r>
              <a:r>
                <a:rPr lang="en-US" altLang="ko-KR" sz="4416" baseline="-25000" dirty="0" smtClean="0">
                  <a:solidFill>
                    <a:srgbClr val="838787"/>
                  </a:solidFill>
                  <a:ea typeface="Verdana"/>
                  <a:sym typeface="Verdana"/>
                </a:rPr>
                <a:t>1</a:t>
              </a:r>
              <a:r>
                <a:rPr lang="en-US" altLang="ko-KR" sz="4416" dirty="0" smtClean="0">
                  <a:solidFill>
                    <a:srgbClr val="838787"/>
                  </a:solidFill>
                  <a:ea typeface="Verdana"/>
                  <a:sym typeface="Verdana"/>
                </a:rPr>
                <a:t> = 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ea typeface="Verdana"/>
                  <a:sym typeface="Verdana"/>
                </a:rPr>
                <a:t>  </a:t>
              </a:r>
              <a:r>
                <a:rPr lang="en-US" altLang="ko-KR" sz="4416" dirty="0" err="1" smtClean="0">
                  <a:solidFill>
                    <a:srgbClr val="838787"/>
                  </a:solidFill>
                  <a:ea typeface="Verdana"/>
                  <a:sym typeface="Verdana"/>
                </a:rPr>
                <a:t>F</a:t>
              </a:r>
              <a:r>
                <a:rPr lang="en-US" altLang="ko-KR" sz="4416" baseline="-25000" dirty="0" err="1" smtClean="0">
                  <a:solidFill>
                    <a:srgbClr val="838787"/>
                  </a:solidFill>
                  <a:ea typeface="Verdana"/>
                  <a:sym typeface="Verdana"/>
                </a:rPr>
                <a:t>n</a:t>
              </a:r>
              <a:r>
                <a:rPr lang="en-US" altLang="ko-KR" sz="4416" dirty="0" smtClean="0">
                  <a:solidFill>
                    <a:srgbClr val="838787"/>
                  </a:solidFill>
                  <a:ea typeface="Verdana"/>
                  <a:sym typeface="Verdana"/>
                </a:rPr>
                <a:t> = F</a:t>
              </a:r>
              <a:r>
                <a:rPr lang="en-US" altLang="ko-KR" sz="4416" baseline="-25000" dirty="0" smtClean="0">
                  <a:solidFill>
                    <a:srgbClr val="838787"/>
                  </a:solidFill>
                  <a:ea typeface="Verdana"/>
                  <a:sym typeface="Verdana"/>
                </a:rPr>
                <a:t>n-1</a:t>
              </a:r>
              <a:r>
                <a:rPr lang="en-US" altLang="ko-KR" sz="4416" dirty="0" smtClean="0">
                  <a:solidFill>
                    <a:srgbClr val="838787"/>
                  </a:solidFill>
                  <a:ea typeface="Verdana"/>
                  <a:sym typeface="Verdana"/>
                </a:rPr>
                <a:t> + F</a:t>
              </a:r>
              <a:r>
                <a:rPr lang="en-US" altLang="ko-KR" sz="4416" baseline="-25000" dirty="0" smtClean="0">
                  <a:solidFill>
                    <a:srgbClr val="838787"/>
                  </a:solidFill>
                  <a:ea typeface="Verdana"/>
                  <a:sym typeface="Verdana"/>
                </a:rPr>
                <a:t>n-2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baseline="-25000" dirty="0" smtClean="0">
                  <a:solidFill>
                    <a:srgbClr val="838787"/>
                  </a:solidFill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0, 1, 1, 2, 3, 5, 8, 13, 21, 34, 55 …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a list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number of elements from the Fibonacci Numbers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7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0 1 1 2 3 5 8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>
                <a:solidFill>
                  <a:srgbClr val="FFC000"/>
                </a:solidFill>
              </a:rPr>
              <a:t>A</a:t>
            </a:r>
            <a:r>
              <a:rPr lang="en-US" altLang="ko-KR" sz="6600" dirty="0" smtClean="0">
                <a:solidFill>
                  <a:srgbClr val="FFC000"/>
                </a:solidFill>
              </a:rPr>
              <a:t>1</a:t>
            </a:r>
            <a:endParaRPr sz="6600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00" y="2692500"/>
            <a:ext cx="662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Google Shape;99;p19"/>
          <p:cNvSpPr txBox="1"/>
          <p:nvPr/>
        </p:nvSpPr>
        <p:spPr>
          <a:xfrm>
            <a:off x="11734800" y="1905001"/>
            <a:ext cx="12039601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buClr>
                <a:srgbClr val="838787"/>
              </a:buClr>
              <a:buSzPts val="4637"/>
            </a:pPr>
            <a:r>
              <a: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</a:t>
            </a:r>
            <a:r>
              <a:rPr lang="ko-KR" altLang="en-US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 </a:t>
            </a:r>
            <a:r>
              <a: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list &gt;&gt; </a:t>
            </a:r>
            <a:endParaRPr lang="en-US" altLang="ko-KR" sz="4416" dirty="0" smtClean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7236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4;p19"/>
          <p:cNvSpPr txBox="1">
            <a:spLocks/>
          </p:cNvSpPr>
          <p:nvPr/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80000"/>
              </a:lnSpc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smtClean="0">
                <a:solidFill>
                  <a:srgbClr val="FFC000"/>
                </a:solidFill>
              </a:rPr>
              <a:t>A1</a:t>
            </a:r>
            <a:endParaRPr lang="en-US" sz="6600" dirty="0">
              <a:solidFill>
                <a:srgbClr val="FFC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127149"/>
            <a:ext cx="10996903" cy="1358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29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/>
                <a:t>Comparing Strings</a:t>
              </a:r>
              <a:endParaRPr lang="ko-KR" altLang="en-US" sz="5480" b="1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the two words and assign them to lists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following information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1. Size of the first word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2. Size of the second word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3. Number of the same characters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school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scholar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 : 6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 : 7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 : 5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A2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03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4;p19"/>
          <p:cNvSpPr txBox="1">
            <a:spLocks/>
          </p:cNvSpPr>
          <p:nvPr/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80000"/>
              </a:lnSpc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smtClean="0">
                <a:solidFill>
                  <a:srgbClr val="FFC000"/>
                </a:solidFill>
              </a:rPr>
              <a:t>A2</a:t>
            </a:r>
            <a:endParaRPr lang="en-US" sz="6600" dirty="0">
              <a:solidFill>
                <a:srgbClr val="FFC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1" y="165101"/>
            <a:ext cx="10896600" cy="134111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6450" y="2993948"/>
            <a:ext cx="5206251" cy="442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90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Descriptive Statistics Calculation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number, and assign it to a list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Prints the number of numbers, mean, maximum, minimum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This is performed indefinitely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Result : 1 - Mean 5, Max 5, Min 5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Result : 2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– Mean 4, Max 5, Min 3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Result : 3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– Mean 3, Max 5, Min 1</a:t>
              </a: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A3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09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4;p19"/>
          <p:cNvSpPr txBox="1">
            <a:spLocks/>
          </p:cNvSpPr>
          <p:nvPr/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80000"/>
              </a:lnSpc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smtClean="0">
                <a:solidFill>
                  <a:srgbClr val="FFC000"/>
                </a:solidFill>
              </a:rPr>
              <a:t>A3</a:t>
            </a:r>
            <a:endParaRPr lang="en-US" sz="6600" dirty="0">
              <a:solidFill>
                <a:srgbClr val="FFC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270000"/>
            <a:ext cx="11182677" cy="107280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00" y="3200401"/>
            <a:ext cx="9229430" cy="474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55938"/>
      </p:ext>
    </p:extLst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13611</TotalTime>
  <Words>215</Words>
  <Application>Microsoft Office PowerPoint</Application>
  <PresentationFormat>사용자 지정</PresentationFormat>
  <Paragraphs>55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Arial</vt:lpstr>
      <vt:lpstr>Helvetica Neue</vt:lpstr>
      <vt:lpstr>Verdana</vt:lpstr>
      <vt:lpstr>Avenir</vt:lpstr>
      <vt:lpstr>New_Template7</vt:lpstr>
      <vt:lpstr>기본 프로그래밍 09(A1)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프로그래밍</dc:title>
  <dc:creator>CTC</dc:creator>
  <cp:lastModifiedBy>김태언</cp:lastModifiedBy>
  <cp:revision>387</cp:revision>
  <dcterms:modified xsi:type="dcterms:W3CDTF">2022-03-16T04:04:45Z</dcterms:modified>
</cp:coreProperties>
</file>