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4"/>
  </p:notesMasterIdLst>
  <p:sldIdLst>
    <p:sldId id="256" r:id="rId2"/>
    <p:sldId id="257" r:id="rId3"/>
    <p:sldId id="262" r:id="rId4"/>
    <p:sldId id="259" r:id="rId5"/>
    <p:sldId id="264" r:id="rId6"/>
    <p:sldId id="258" r:id="rId7"/>
    <p:sldId id="265" r:id="rId8"/>
    <p:sldId id="260" r:id="rId9"/>
    <p:sldId id="266" r:id="rId10"/>
    <p:sldId id="267" r:id="rId11"/>
    <p:sldId id="268" r:id="rId12"/>
    <p:sldId id="269" r:id="rId13"/>
  </p:sldIdLst>
  <p:sldSz cx="24384000" cy="13716000"/>
  <p:notesSz cx="6858000" cy="9144000"/>
  <p:embeddedFontLst>
    <p:embeddedFont>
      <p:font typeface="Arial Unicode MS" panose="020B0600000101010101" charset="-127"/>
      <p:regular r:id="rId15"/>
    </p:embeddedFont>
    <p:embeddedFont>
      <p:font typeface="Helvetica Neue" panose="020B0600000101010101" charset="0"/>
      <p:regular r:id="rId16"/>
      <p:bold r:id="rId17"/>
      <p:italic r:id="rId18"/>
      <p:boldItalic r:id="rId19"/>
    </p:embeddedFont>
    <p:embeddedFont>
      <p:font typeface="Verdana" panose="020B060403050404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05" autoAdjust="0"/>
    <p:restoredTop sz="94581" autoAdjust="0"/>
  </p:normalViewPr>
  <p:slideViewPr>
    <p:cSldViewPr>
      <p:cViewPr varScale="1">
        <p:scale>
          <a:sx n="25" d="100"/>
          <a:sy n="25" d="100"/>
        </p:scale>
        <p:origin x="29" y="67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021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6258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1380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2432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제목 및 구분점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949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 </a:t>
            </a:r>
            <a:r>
              <a:rPr lang="en-US" sz="15300" b="1" i="0" u="none" strike="noStrike" cap="none" dirty="0" err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300" b="1" dirty="0"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sz="15300" b="1" dirty="0">
                <a:latin typeface="Verdana"/>
                <a:ea typeface="Verdana"/>
                <a:cs typeface="Verdana"/>
                <a:sym typeface="Verdana"/>
              </a:rPr>
              <a:t>A1)</a:t>
            </a: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김규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5" name="Google Shape;89;p18"/>
          <p:cNvSpPr txBox="1"/>
          <p:nvPr/>
        </p:nvSpPr>
        <p:spPr>
          <a:xfrm>
            <a:off x="798095" y="0"/>
            <a:ext cx="12420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자바에 삼 주만 빠져보자</a:t>
            </a:r>
            <a:r>
              <a:rPr lang="en-US" altLang="ko-KR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4;p19">
            <a:extLst>
              <a:ext uri="{FF2B5EF4-FFF2-40B4-BE49-F238E27FC236}">
                <a16:creationId xmlns:a16="http://schemas.microsoft.com/office/drawing/2014/main" id="{AE5F2635-B80E-4776-996B-44FA4EC8FDFC}"/>
              </a:ext>
            </a:extLst>
          </p:cNvPr>
          <p:cNvSpPr txBox="1">
            <a:spLocks/>
          </p:cNvSpPr>
          <p:nvPr/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80000"/>
              </a:lnSpc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>
                <a:solidFill>
                  <a:srgbClr val="FFC000"/>
                </a:solidFill>
              </a:rPr>
              <a:t>A4</a:t>
            </a:r>
            <a:endParaRPr lang="en-US" sz="6600" dirty="0">
              <a:solidFill>
                <a:srgbClr val="FFC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B50457-CF87-4010-804B-32356E265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24000"/>
            <a:ext cx="15045612" cy="1127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94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4;p19">
            <a:extLst>
              <a:ext uri="{FF2B5EF4-FFF2-40B4-BE49-F238E27FC236}">
                <a16:creationId xmlns:a16="http://schemas.microsoft.com/office/drawing/2014/main" id="{AE5F2635-B80E-4776-996B-44FA4EC8FDFC}"/>
              </a:ext>
            </a:extLst>
          </p:cNvPr>
          <p:cNvSpPr txBox="1">
            <a:spLocks/>
          </p:cNvSpPr>
          <p:nvPr/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80000"/>
              </a:lnSpc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>
                <a:solidFill>
                  <a:srgbClr val="FFC000"/>
                </a:solidFill>
              </a:rPr>
              <a:t>A4</a:t>
            </a:r>
            <a:endParaRPr lang="en-US" sz="6600" dirty="0">
              <a:solidFill>
                <a:srgbClr val="FFC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CC8A61-A8D7-4ACE-8FD6-7BE5D5FDB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60" y="880824"/>
            <a:ext cx="17365444" cy="1195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6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4;p19">
            <a:extLst>
              <a:ext uri="{FF2B5EF4-FFF2-40B4-BE49-F238E27FC236}">
                <a16:creationId xmlns:a16="http://schemas.microsoft.com/office/drawing/2014/main" id="{AE5F2635-B80E-4776-996B-44FA4EC8FDFC}"/>
              </a:ext>
            </a:extLst>
          </p:cNvPr>
          <p:cNvSpPr txBox="1">
            <a:spLocks/>
          </p:cNvSpPr>
          <p:nvPr/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80000"/>
              </a:lnSpc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>
                <a:solidFill>
                  <a:srgbClr val="FFC000"/>
                </a:solidFill>
              </a:rPr>
              <a:t>A4</a:t>
            </a:r>
            <a:endParaRPr lang="en-US" sz="6600" dirty="0">
              <a:solidFill>
                <a:srgbClr val="FFC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4D8C10-0EF7-499D-96BD-096C5597D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721344"/>
            <a:ext cx="3048000" cy="118513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F6EA02A-5890-4A80-AC9C-810EA1593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740" y="1270000"/>
            <a:ext cx="3048000" cy="104002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5E0B55E-9C39-4E7D-9EF0-04B1A0D35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2942" y="470719"/>
            <a:ext cx="2590896" cy="127745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2358C14-5CCD-4373-A478-7096E50E7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41834" y="389696"/>
            <a:ext cx="2590895" cy="129366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42D5F3E-AC55-481E-A1B7-2B3AFC5383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10599" y="470719"/>
            <a:ext cx="2590894" cy="1286980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8D58D96-8553-49DD-8B63-DBC67A7785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71134" y="30480"/>
            <a:ext cx="2590895" cy="13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4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>
                  <a:latin typeface="Verdana"/>
                  <a:ea typeface="Verdana"/>
                  <a:cs typeface="Verdana"/>
                  <a:sym typeface="Verdana"/>
                </a:rPr>
                <a:t>Timer II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current time on the screen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time in second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program prints out “time is over” after the input time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Add an exceptional statement that waits for the user input again when the time is already over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12:34:45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time is already over(It’s 12:36:10)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100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time is over(12:37:50) 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>
                <a:solidFill>
                  <a:srgbClr val="FFC000"/>
                </a:solidFill>
              </a:rPr>
              <a:t>A1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39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4;p19">
            <a:extLst>
              <a:ext uri="{FF2B5EF4-FFF2-40B4-BE49-F238E27FC236}">
                <a16:creationId xmlns:a16="http://schemas.microsoft.com/office/drawing/2014/main" id="{0A2A380B-CBE9-47B8-9A65-B37DB99ED202}"/>
              </a:ext>
            </a:extLst>
          </p:cNvPr>
          <p:cNvSpPr txBox="1">
            <a:spLocks/>
          </p:cNvSpPr>
          <p:nvPr/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80000"/>
              </a:lnSpc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>
                <a:solidFill>
                  <a:srgbClr val="FFC000"/>
                </a:solidFill>
              </a:rPr>
              <a:t>A1</a:t>
            </a:r>
            <a:endParaRPr lang="en-US" sz="6600" dirty="0">
              <a:solidFill>
                <a:srgbClr val="FFC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35622E-B8DE-4959-9366-BC11191CA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1" y="172689"/>
            <a:ext cx="10820400" cy="134545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458A308-2D55-442F-8225-25B776888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5400" y="3733800"/>
            <a:ext cx="5629677" cy="271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5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>
                  <a:latin typeface="Verdana"/>
                  <a:ea typeface="Verdana"/>
                  <a:cs typeface="Verdana"/>
                  <a:sym typeface="Verdana"/>
                </a:rPr>
                <a:t>Running Race Game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 N(number of runners)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 of threads are created 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running progresses of runners every second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the function, </a:t>
              </a:r>
              <a:r>
                <a:rPr lang="en-US" altLang="ko-KR" sz="4416" dirty="0" err="1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Math.random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() to update the progresses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(Maximum is less than 10m and running distance is 50m)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>
                <a:solidFill>
                  <a:srgbClr val="FFC000"/>
                </a:solidFill>
              </a:rPr>
              <a:t>A2</a:t>
            </a:r>
            <a:endParaRPr sz="6600" dirty="0">
              <a:solidFill>
                <a:srgbClr val="FFC00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61995" y="9144000"/>
          <a:ext cx="22860003" cy="4017820"/>
        </p:xfrm>
        <a:graphic>
          <a:graphicData uri="http://schemas.openxmlformats.org/drawingml/2006/table">
            <a:tbl>
              <a:tblPr firstRow="1" bandRow="1">
                <a:tableStyleId>{EF01A4FF-A8A7-45C3-A3F9-7A65587B7FE2}</a:tableStyleId>
              </a:tblPr>
              <a:tblGrid>
                <a:gridCol w="2371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1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1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1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12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712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362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199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004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(1s)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(2s)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(3s)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(4s)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(5s)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(6s)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(7s)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(8s)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(9s)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4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6.5m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12.3m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17.2m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26.4m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34.5m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42.1m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(Finished)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4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3.2m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8.9m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16.8m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24.6m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31.2m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40.0m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45.1m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49.1m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(Finished)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3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44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3.1m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10.2m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17.1m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23.8m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32.4m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39.7m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46.2m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(Finished)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20" b="0" dirty="0"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2</a:t>
                      </a:r>
                      <a:endParaRPr lang="ko-KR" altLang="en-US" sz="4420" b="0" dirty="0"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63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4;p19"/>
          <p:cNvSpPr txBox="1">
            <a:spLocks/>
          </p:cNvSpPr>
          <p:nvPr/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80000"/>
              </a:lnSpc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>
                <a:solidFill>
                  <a:srgbClr val="FFC000"/>
                </a:solidFill>
              </a:rPr>
              <a:t>A2</a:t>
            </a:r>
            <a:endParaRPr lang="en-US" sz="6600" dirty="0">
              <a:solidFill>
                <a:srgbClr val="FFC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457200"/>
            <a:ext cx="12487657" cy="123136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400" y="10896600"/>
            <a:ext cx="13269395" cy="251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5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>
                  <a:latin typeface="Verdana"/>
                  <a:ea typeface="Verdana"/>
                  <a:cs typeface="Verdana"/>
                  <a:sym typeface="Verdana"/>
                </a:rPr>
                <a:t>Rock-Paper-Scissors Game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number(0 : Rock, 1 : Paper, 2 : Scissor)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plays the Rock-Paper-Scissors game with the computer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result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Hint, </a:t>
              </a:r>
              <a:r>
                <a:rPr lang="en-US" altLang="ko-KR" sz="4416" dirty="0" err="1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Math.random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() returns 0.0 &lt;= number &lt; 1.0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>
                <a:solidFill>
                  <a:srgbClr val="FFC000"/>
                </a:solidFill>
              </a:rPr>
              <a:t>A3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7219855"/>
            <a:ext cx="9448799" cy="626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98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366232"/>
            <a:ext cx="13109731" cy="13349768"/>
          </a:xfrm>
          <a:prstGeom prst="rect">
            <a:avLst/>
          </a:prstGeom>
        </p:spPr>
      </p:pic>
      <p:sp>
        <p:nvSpPr>
          <p:cNvPr id="6" name="Google Shape;94;p19"/>
          <p:cNvSpPr txBox="1">
            <a:spLocks/>
          </p:cNvSpPr>
          <p:nvPr/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80000"/>
              </a:lnSpc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>
                <a:solidFill>
                  <a:srgbClr val="FFC000"/>
                </a:solidFill>
              </a:rPr>
              <a:t>A3</a:t>
            </a:r>
            <a:endParaRPr lang="en-US"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8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>
                  <a:latin typeface="Verdana"/>
                  <a:ea typeface="Verdana"/>
                  <a:cs typeface="Verdana"/>
                  <a:sym typeface="Verdana"/>
                </a:rPr>
                <a:t>Descriptive Statistics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Open the shared csv file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Calculate and write the mean by point/day/hour to a file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>
                <a:solidFill>
                  <a:srgbClr val="FFC000"/>
                </a:solidFill>
              </a:rPr>
              <a:t>A4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089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4;p19">
            <a:extLst>
              <a:ext uri="{FF2B5EF4-FFF2-40B4-BE49-F238E27FC236}">
                <a16:creationId xmlns:a16="http://schemas.microsoft.com/office/drawing/2014/main" id="{AE5F2635-B80E-4776-996B-44FA4EC8FDFC}"/>
              </a:ext>
            </a:extLst>
          </p:cNvPr>
          <p:cNvSpPr txBox="1">
            <a:spLocks/>
          </p:cNvSpPr>
          <p:nvPr/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80000"/>
              </a:lnSpc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>
                <a:solidFill>
                  <a:srgbClr val="FFC000"/>
                </a:solidFill>
              </a:rPr>
              <a:t>A4</a:t>
            </a:r>
            <a:endParaRPr lang="en-US" sz="6600" dirty="0">
              <a:solidFill>
                <a:srgbClr val="FFC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46260F-0823-4CEE-A287-72362F06B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49670"/>
            <a:ext cx="16611600" cy="1306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26706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17779</TotalTime>
  <Words>266</Words>
  <Application>Microsoft Office PowerPoint</Application>
  <PresentationFormat>사용자 지정</PresentationFormat>
  <Paragraphs>109</Paragraphs>
  <Slides>12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Verdana</vt:lpstr>
      <vt:lpstr>Avenir</vt:lpstr>
      <vt:lpstr>Helvetica Neue</vt:lpstr>
      <vt:lpstr>Arial Unicode MS</vt:lpstr>
      <vt:lpstr>Arial</vt:lpstr>
      <vt:lpstr>New_Template7</vt:lpstr>
      <vt:lpstr>기본 프로그래밍 10(A1)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김 태언</cp:lastModifiedBy>
  <cp:revision>387</cp:revision>
  <dcterms:modified xsi:type="dcterms:W3CDTF">2022-03-20T13:16:44Z</dcterms:modified>
</cp:coreProperties>
</file>