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59" r:id="rId7"/>
    <p:sldId id="267" r:id="rId8"/>
    <p:sldId id="268" r:id="rId9"/>
    <p:sldId id="260" r:id="rId10"/>
    <p:sldId id="261" r:id="rId11"/>
  </p:sldIdLst>
  <p:sldSz cx="12192000" cy="6858000"/>
  <p:notesSz cx="6858000" cy="9144000"/>
  <p:embeddedFontLst>
    <p:embeddedFont>
      <p:font typeface="Abadi" panose="020B0604020104020204" pitchFamily="34" charset="0"/>
      <p:regular r:id="rId12"/>
    </p:embeddedFont>
    <p:embeddedFont>
      <p:font typeface="Aharoni" panose="02010803020104030203" pitchFamily="2" charset="-79"/>
      <p:bold r:id="rId13"/>
    </p:embeddedFont>
    <p:embeddedFont>
      <p:font typeface="Arial Black" panose="020B0A04020102020204" pitchFamily="34" charset="0"/>
      <p:bold r:id="rId14"/>
    </p:embeddedFont>
    <p:embeddedFont>
      <p:font typeface="Arial Rounded MT Bold" panose="020F0704030504030204" pitchFamily="34" charset="0"/>
      <p:regular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1296908" y="1897700"/>
            <a:ext cx="95981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haroni" panose="02010803020104030203" pitchFamily="2" charset="-79"/>
                <a:ea typeface="KoPub돋움체 Medium" panose="02020603020101020101" pitchFamily="18" charset="-127"/>
                <a:cs typeface="Aharoni" panose="02010803020104030203" pitchFamily="2" charset="-79"/>
              </a:rPr>
              <a:t>Clustering Overseas Traveling Destination</a:t>
            </a:r>
          </a:p>
          <a:p>
            <a:pPr algn="ctr"/>
            <a:r>
              <a:rPr lang="en-US" altLang="ko-KR" sz="4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haroni" panose="02010803020104030203" pitchFamily="2" charset="-79"/>
                <a:ea typeface="KoPub돋움체 Medium" panose="02020603020101020101" pitchFamily="18" charset="-127"/>
                <a:cs typeface="Aharoni" panose="02010803020104030203" pitchFamily="2" charset="-79"/>
              </a:rPr>
              <a:t>with Instagram Hashtag Crawler </a:t>
            </a:r>
            <a:endParaRPr lang="ko-KR" altLang="en-US" sz="4400" dirty="0">
              <a:ln>
                <a:solidFill>
                  <a:schemeClr val="tx1">
                    <a:alpha val="30000"/>
                  </a:schemeClr>
                </a:solidFill>
              </a:ln>
              <a:latin typeface="Aharoni" panose="02010803020104030203" pitchFamily="2" charset="-79"/>
              <a:ea typeface="KoPub돋움체 Light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799024" y="4472708"/>
            <a:ext cx="27016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Source Sans Pro" panose="020B0604020202020204" pitchFamily="34" charset="0"/>
              <a:ea typeface="KoPub돋움체 Light" panose="02020603020101020101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Source Sans Pro" panose="020B0604020202020204" pitchFamily="34" charset="0"/>
                <a:ea typeface="KoPub돋움체 Light" panose="02020603020101020101" pitchFamily="18" charset="-127"/>
              </a:rPr>
              <a:t>2017313008</a:t>
            </a: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Source Sans Pro" panose="020B0604020202020204" pitchFamily="34" charset="0"/>
                <a:ea typeface="KoPub돋움체 Light" panose="02020603020101020101" pitchFamily="18" charset="-127"/>
              </a:rPr>
              <a:t>Kim Tae </a:t>
            </a:r>
            <a:r>
              <a:rPr lang="en-US" altLang="ko-KR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Source Sans Pro" panose="020B0604020202020204" pitchFamily="34" charset="0"/>
                <a:ea typeface="KoPub돋움체 Light" panose="02020603020101020101" pitchFamily="18" charset="-127"/>
              </a:rPr>
              <a:t>Eun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Source Sans Pro" panose="020B0604020202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5250033" y="926862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Source Sans Pro" panose="020B0503030403020204" pitchFamily="34" charset="0"/>
                <a:ea typeface="Source Sans Pro" panose="020B0503030403020204" pitchFamily="34" charset="0"/>
              </a:rPr>
              <a:t>Big Data Analysis Final Term 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160037" y="1180762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E6D218-B624-43A5-8CEB-185810809D4E}"/>
              </a:ext>
            </a:extLst>
          </p:cNvPr>
          <p:cNvSpPr txBox="1"/>
          <p:nvPr/>
        </p:nvSpPr>
        <p:spPr>
          <a:xfrm>
            <a:off x="462802" y="181662"/>
            <a:ext cx="11056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rial Rounded MT Bold" panose="020F0704030504030204" pitchFamily="34" charset="0"/>
              </a:rPr>
              <a:t>clustering overseas traveling destination </a:t>
            </a:r>
            <a:r>
              <a:rPr lang="en-US" altLang="ko-KR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4 different clustering results </a:t>
            </a:r>
            <a:r>
              <a:rPr lang="en-US" altLang="ko-KR" sz="2000" dirty="0">
                <a:latin typeface="Arial Rounded MT Bold" panose="020F0704030504030204" pitchFamily="34" charset="0"/>
              </a:rPr>
              <a:t>were obtained.</a:t>
            </a:r>
            <a:endParaRPr lang="ko-KR" altLang="en-US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C3870-9008-494D-A5E2-4141DACDC552}"/>
              </a:ext>
            </a:extLst>
          </p:cNvPr>
          <p:cNvSpPr txBox="1"/>
          <p:nvPr/>
        </p:nvSpPr>
        <p:spPr>
          <a:xfrm>
            <a:off x="1463248" y="827857"/>
            <a:ext cx="416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1. Type &amp; Purpose of traveling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6B213D-86EC-47D2-949C-A233C75E9A4B}"/>
              </a:ext>
            </a:extLst>
          </p:cNvPr>
          <p:cNvSpPr txBox="1"/>
          <p:nvPr/>
        </p:nvSpPr>
        <p:spPr>
          <a:xfrm>
            <a:off x="1969358" y="2888389"/>
            <a:ext cx="2544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badi" panose="020B0604020104020204" pitchFamily="34" charset="0"/>
              </a:rPr>
              <a:t>&lt;K-means clustering&gt;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7BCF0E-A9FA-41D9-8CED-33CD0F9882A2}"/>
              </a:ext>
            </a:extLst>
          </p:cNvPr>
          <p:cNvSpPr txBox="1"/>
          <p:nvPr/>
        </p:nvSpPr>
        <p:spPr>
          <a:xfrm>
            <a:off x="1942463" y="5002306"/>
            <a:ext cx="3208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badi" panose="020B0604020104020204" pitchFamily="34" charset="0"/>
              </a:rPr>
              <a:t>&lt;Hierarchical clustering&gt;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B316DB1-87E2-4DFD-B2B5-A16992E2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962" y="1241618"/>
            <a:ext cx="4174333" cy="14832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1BD788-5905-4468-B361-82F0B7909BCF}"/>
              </a:ext>
            </a:extLst>
          </p:cNvPr>
          <p:cNvSpPr txBox="1"/>
          <p:nvPr/>
        </p:nvSpPr>
        <p:spPr>
          <a:xfrm>
            <a:off x="7393121" y="2690028"/>
            <a:ext cx="2544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badi" panose="020B0604020104020204" pitchFamily="34" charset="0"/>
              </a:rPr>
              <a:t>&lt;K-means clustering&gt;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AE63507-D86D-4928-897E-746B7F3EF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560" y="3200443"/>
            <a:ext cx="4347135" cy="21379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9C81994-BC87-4C1F-85B4-BFB40E2A3B22}"/>
              </a:ext>
            </a:extLst>
          </p:cNvPr>
          <p:cNvSpPr txBox="1"/>
          <p:nvPr/>
        </p:nvSpPr>
        <p:spPr>
          <a:xfrm>
            <a:off x="7366226" y="5288209"/>
            <a:ext cx="3208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badi" panose="020B0604020104020204" pitchFamily="34" charset="0"/>
              </a:rPr>
              <a:t>&lt;Hierarchical clustering&gt;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2FFFFA4-C7D8-4E8B-8D43-3C83BED58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610" y="1250580"/>
            <a:ext cx="4174333" cy="16970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3D7059F-66FE-4BA6-83AB-5D915007B625}"/>
              </a:ext>
            </a:extLst>
          </p:cNvPr>
          <p:cNvSpPr txBox="1"/>
          <p:nvPr/>
        </p:nvSpPr>
        <p:spPr>
          <a:xfrm>
            <a:off x="7125634" y="813311"/>
            <a:ext cx="3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2. Activities of traveling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A821628-5F3B-4932-B915-67B997CC0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610" y="3423774"/>
            <a:ext cx="4426080" cy="157853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A5D581-B07A-44CF-9A03-8889FC1F4898}"/>
              </a:ext>
            </a:extLst>
          </p:cNvPr>
          <p:cNvSpPr/>
          <p:nvPr/>
        </p:nvSpPr>
        <p:spPr>
          <a:xfrm>
            <a:off x="1398843" y="5953063"/>
            <a:ext cx="9967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We can select or recommend similar destinations through cluster information.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  <p:bldP spid="21" grpId="0"/>
      <p:bldP spid="23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3" y="182881"/>
            <a:ext cx="3283254" cy="5598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95098" y="273326"/>
            <a:ext cx="3440031" cy="378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Source Sans Pro" panose="020B0503030403020204" pitchFamily="34" charset="0"/>
                <a:ea typeface="Source Sans Pro" panose="020B0503030403020204" pitchFamily="34" charset="0"/>
              </a:rPr>
              <a:t>1.  Instagram Hashtag Crawler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Source Sans Pro" panose="020B0503030403020204" pitchFamily="34" charset="0"/>
              <a:ea typeface="KoPub돋움체 Light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EAB379-3C52-447C-A5AB-24D1E7E1D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98" y="967628"/>
            <a:ext cx="5569419" cy="45988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25C888-01BE-4021-A0C2-D768C91A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907" y="273325"/>
            <a:ext cx="5211295" cy="45988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9B82DE-2E75-41DB-8AEF-94156EEBC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07" y="5882234"/>
            <a:ext cx="4238625" cy="323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41C0C4-4E47-4DBD-B272-783998A33605}"/>
              </a:ext>
            </a:extLst>
          </p:cNvPr>
          <p:cNvSpPr txBox="1"/>
          <p:nvPr/>
        </p:nvSpPr>
        <p:spPr>
          <a:xfrm>
            <a:off x="885169" y="6291746"/>
            <a:ext cx="421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ko-KR" alt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ko-K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format:</a:t>
            </a:r>
            <a:r>
              <a:rPr lang="ko-KR" alt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ko-K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[“country name”+ </a:t>
            </a:r>
            <a:r>
              <a:rPr lang="ko-KR" altLang="en-US" b="1" dirty="0">
                <a:latin typeface="Source Sans Pro" panose="020B0503030403020204" pitchFamily="34" charset="0"/>
              </a:rPr>
              <a:t>여행</a:t>
            </a:r>
            <a:r>
              <a:rPr lang="en-US" altLang="ko-K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  <a:endParaRPr lang="ko-KR" altLang="en-US" b="1" dirty="0">
              <a:latin typeface="Source Sans Pro" panose="020B0503030403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0B65F9B-CB24-4455-8295-F0DD4DC71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037547"/>
            <a:ext cx="5477435" cy="14874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05DF6A-686D-4D76-BD73-330DEBB34975}"/>
              </a:ext>
            </a:extLst>
          </p:cNvPr>
          <p:cNvSpPr txBox="1"/>
          <p:nvPr/>
        </p:nvSpPr>
        <p:spPr>
          <a:xfrm>
            <a:off x="6954273" y="6400009"/>
            <a:ext cx="53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ource Sans Pro" panose="020B0503030403020204" pitchFamily="34" charset="0"/>
              </a:rPr>
              <a:t>Chrome driver is automatically searching hashtag</a:t>
            </a:r>
            <a:endParaRPr lang="ko-KR" altLang="en-US" b="1" dirty="0">
              <a:latin typeface="Source Sans Pro" panose="020B0503030403020204" pitchFamily="34" charset="0"/>
            </a:endParaRPr>
          </a:p>
        </p:txBody>
      </p:sp>
      <p:sp>
        <p:nvSpPr>
          <p:cNvPr id="20" name="설명선: 왼쪽 화살표 19">
            <a:extLst>
              <a:ext uri="{FF2B5EF4-FFF2-40B4-BE49-F238E27FC236}">
                <a16:creationId xmlns:a16="http://schemas.microsoft.com/office/drawing/2014/main" id="{CE1A5741-5A57-4FEC-8FE7-AFBFDC322945}"/>
              </a:ext>
            </a:extLst>
          </p:cNvPr>
          <p:cNvSpPr/>
          <p:nvPr/>
        </p:nvSpPr>
        <p:spPr>
          <a:xfrm>
            <a:off x="8130989" y="1443318"/>
            <a:ext cx="1981200" cy="519953"/>
          </a:xfrm>
          <a:prstGeom prst="leftArrowCallout">
            <a:avLst>
              <a:gd name="adj1" fmla="val 9678"/>
              <a:gd name="adj2" fmla="val 10484"/>
              <a:gd name="adj3" fmla="val 25000"/>
              <a:gd name="adj4" fmla="val 64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Store hashtags of 999 posts.</a:t>
            </a:r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8F2334D-012F-4BF8-BB5A-3588A5D86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93" y="1401302"/>
            <a:ext cx="5343117" cy="3558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4E2B3F-A412-4EC0-AD9C-CC51C91A66A7}"/>
              </a:ext>
            </a:extLst>
          </p:cNvPr>
          <p:cNvSpPr txBox="1"/>
          <p:nvPr/>
        </p:nvSpPr>
        <p:spPr>
          <a:xfrm>
            <a:off x="216245" y="5062241"/>
            <a:ext cx="543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  <a:ea typeface="Source Sans Pro" panose="020B0503030403020204" pitchFamily="34" charset="0"/>
              </a:rPr>
              <a:t>0~998 index in each txt (hashtags of 999 posts)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DB80D0-186A-4457-A060-0226E0940125}"/>
              </a:ext>
            </a:extLst>
          </p:cNvPr>
          <p:cNvSpPr txBox="1"/>
          <p:nvPr/>
        </p:nvSpPr>
        <p:spPr>
          <a:xfrm>
            <a:off x="6446077" y="5246907"/>
            <a:ext cx="543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Collected 76 country’s hashtag result txt files.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CAD748-B7CC-4B4B-9D0D-2D484BB0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108" y="382971"/>
            <a:ext cx="3311791" cy="20366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9CE150-45F3-43AB-86D6-79716AB81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383" y="380477"/>
            <a:ext cx="2896502" cy="22142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811810-F7F2-4864-9823-989E16FB3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108" y="2548939"/>
            <a:ext cx="3311791" cy="23524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3D854D-B623-440B-AFD2-B3979F8E3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2382" y="2746125"/>
            <a:ext cx="2934425" cy="18100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053D98-C3B7-407D-A591-685D1290ECEF}"/>
              </a:ext>
            </a:extLst>
          </p:cNvPr>
          <p:cNvSpPr txBox="1"/>
          <p:nvPr/>
        </p:nvSpPr>
        <p:spPr>
          <a:xfrm>
            <a:off x="521270" y="5349341"/>
            <a:ext cx="482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Crawl up to 30 hashtags at each post.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1B958F-F7BA-48E9-9096-EADCCEEF7A5D}"/>
              </a:ext>
            </a:extLst>
          </p:cNvPr>
          <p:cNvSpPr/>
          <p:nvPr/>
        </p:nvSpPr>
        <p:spPr>
          <a:xfrm>
            <a:off x="159193" y="182881"/>
            <a:ext cx="3283254" cy="5598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C9302A-3518-4462-83B4-3BE3BFF7AB68}"/>
              </a:ext>
            </a:extLst>
          </p:cNvPr>
          <p:cNvSpPr txBox="1"/>
          <p:nvPr/>
        </p:nvSpPr>
        <p:spPr>
          <a:xfrm>
            <a:off x="195098" y="273326"/>
            <a:ext cx="3440031" cy="378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Source Sans Pro" panose="020B0503030403020204" pitchFamily="34" charset="0"/>
                <a:ea typeface="Source Sans Pro" panose="020B0503030403020204" pitchFamily="34" charset="0"/>
              </a:rPr>
              <a:t>1.  Instagram Hashtag Crawler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Source Sans Pro" panose="020B0503030403020204" pitchFamily="34" charset="0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82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D680A8A-18B6-4650-85EE-1B077B2C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593" y="182881"/>
            <a:ext cx="6067214" cy="20269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4D56988-972A-4E55-B164-AC4892C9F630}"/>
              </a:ext>
            </a:extLst>
          </p:cNvPr>
          <p:cNvSpPr/>
          <p:nvPr/>
        </p:nvSpPr>
        <p:spPr>
          <a:xfrm>
            <a:off x="159193" y="182881"/>
            <a:ext cx="3440030" cy="5598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189C6-4567-4BDD-A7CC-A6978AB9607F}"/>
              </a:ext>
            </a:extLst>
          </p:cNvPr>
          <p:cNvSpPr txBox="1"/>
          <p:nvPr/>
        </p:nvSpPr>
        <p:spPr>
          <a:xfrm>
            <a:off x="228600" y="273487"/>
            <a:ext cx="3440031" cy="378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Source Sans Pro" panose="020B0503030403020204" pitchFamily="34" charset="0"/>
                <a:ea typeface="Source Sans Pro" panose="020B0503030403020204" pitchFamily="34" charset="0"/>
              </a:rPr>
              <a:t>2.  Crawling Data preprocessing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Source Sans Pro" panose="020B0503030403020204" pitchFamily="34" charset="0"/>
              <a:ea typeface="KoPub돋움체 Light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D80F538-E64C-47D1-869D-4F11E738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62175"/>
            <a:ext cx="5053013" cy="17804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DF01432-F9EA-479C-9B0B-2B6FA6B58D24}"/>
              </a:ext>
            </a:extLst>
          </p:cNvPr>
          <p:cNvSpPr/>
          <p:nvPr/>
        </p:nvSpPr>
        <p:spPr>
          <a:xfrm>
            <a:off x="228600" y="119327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Abadi" panose="020B0604020104020204" pitchFamily="34" charset="0"/>
              </a:rPr>
              <a:t>Count </a:t>
            </a:r>
            <a:r>
              <a:rPr lang="en-US" altLang="ko-KR" sz="2000" dirty="0">
                <a:latin typeface="Abadi" panose="020B0604020104020204" pitchFamily="34" charset="0"/>
              </a:rPr>
              <a:t>the number of </a:t>
            </a:r>
            <a:r>
              <a:rPr lang="en-US" altLang="ko-KR" sz="2000" dirty="0">
                <a:solidFill>
                  <a:srgbClr val="FF0000"/>
                </a:solidFill>
                <a:latin typeface="Abadi" panose="020B0604020104020204" pitchFamily="34" charset="0"/>
              </a:rPr>
              <a:t>specific keywords </a:t>
            </a:r>
            <a:r>
              <a:rPr lang="en-US" altLang="ko-KR" sz="2000" dirty="0">
                <a:latin typeface="Abadi" panose="020B0604020104020204" pitchFamily="34" charset="0"/>
              </a:rPr>
              <a:t>per file to indicate the characteristics of each destination.</a:t>
            </a:r>
            <a:endParaRPr lang="ko-KR" altLang="en-US" sz="2000" dirty="0">
              <a:latin typeface="Abadi" panose="020B0604020104020204" pitchFamily="34" charset="0"/>
            </a:endParaRPr>
          </a:p>
        </p:txBody>
      </p:sp>
      <p:sp>
        <p:nvSpPr>
          <p:cNvPr id="12" name="설명선: 왼쪽 화살표 11">
            <a:extLst>
              <a:ext uri="{FF2B5EF4-FFF2-40B4-BE49-F238E27FC236}">
                <a16:creationId xmlns:a16="http://schemas.microsoft.com/office/drawing/2014/main" id="{2207B7F4-9F10-46B8-A967-C1D8928F6604}"/>
              </a:ext>
            </a:extLst>
          </p:cNvPr>
          <p:cNvSpPr/>
          <p:nvPr/>
        </p:nvSpPr>
        <p:spPr>
          <a:xfrm>
            <a:off x="5372100" y="2857500"/>
            <a:ext cx="2019300" cy="571500"/>
          </a:xfrm>
          <a:prstGeom prst="left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 of traveling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CBCA4A-CBEC-4218-98D4-EF3894D8B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80" y="4170105"/>
            <a:ext cx="3723434" cy="1001438"/>
          </a:xfrm>
          <a:prstGeom prst="rect">
            <a:avLst/>
          </a:prstGeom>
        </p:spPr>
      </p:pic>
      <p:sp>
        <p:nvSpPr>
          <p:cNvPr id="14" name="설명선: 왼쪽 화살표 13">
            <a:extLst>
              <a:ext uri="{FF2B5EF4-FFF2-40B4-BE49-F238E27FC236}">
                <a16:creationId xmlns:a16="http://schemas.microsoft.com/office/drawing/2014/main" id="{FA5A7900-0181-4B30-AAB8-FC72703CCFF3}"/>
              </a:ext>
            </a:extLst>
          </p:cNvPr>
          <p:cNvSpPr/>
          <p:nvPr/>
        </p:nvSpPr>
        <p:spPr>
          <a:xfrm>
            <a:off x="4362450" y="4235045"/>
            <a:ext cx="2019300" cy="571500"/>
          </a:xfrm>
          <a:prstGeom prst="left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Purpose of traveling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B5153F-7C4F-4011-81B5-0D324A0AB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472" y="3797815"/>
            <a:ext cx="5290928" cy="2877304"/>
          </a:xfrm>
          <a:prstGeom prst="rect">
            <a:avLst/>
          </a:prstGeom>
        </p:spPr>
      </p:pic>
      <p:sp>
        <p:nvSpPr>
          <p:cNvPr id="16" name="설명선: 오른쪽 화살표 15">
            <a:extLst>
              <a:ext uri="{FF2B5EF4-FFF2-40B4-BE49-F238E27FC236}">
                <a16:creationId xmlns:a16="http://schemas.microsoft.com/office/drawing/2014/main" id="{653D7589-552F-4946-9075-007F6C8B35ED}"/>
              </a:ext>
            </a:extLst>
          </p:cNvPr>
          <p:cNvSpPr/>
          <p:nvPr/>
        </p:nvSpPr>
        <p:spPr>
          <a:xfrm>
            <a:off x="4305300" y="5398993"/>
            <a:ext cx="2310022" cy="634253"/>
          </a:xfrm>
          <a:prstGeom prst="right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Activities of traveling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74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D0F07A2-317D-447C-906C-DF8A48771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3" y="679450"/>
            <a:ext cx="4968024" cy="2559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DB8B47-78B4-4270-8903-44D2AC1C5CB3}"/>
              </a:ext>
            </a:extLst>
          </p:cNvPr>
          <p:cNvSpPr txBox="1"/>
          <p:nvPr/>
        </p:nvSpPr>
        <p:spPr>
          <a:xfrm>
            <a:off x="159193" y="142609"/>
            <a:ext cx="2573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 Black" panose="020B0A04020102020204" pitchFamily="34" charset="0"/>
                <a:cs typeface="Aharoni" panose="02010803020104030203" pitchFamily="2" charset="-79"/>
              </a:rPr>
              <a:t>data.csv </a:t>
            </a:r>
            <a:endParaRPr lang="ko-KR" altLang="en-US" sz="2400" b="1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80439-3BFF-49EE-AD99-409925E8872C}"/>
              </a:ext>
            </a:extLst>
          </p:cNvPr>
          <p:cNvSpPr txBox="1"/>
          <p:nvPr/>
        </p:nvSpPr>
        <p:spPr>
          <a:xfrm>
            <a:off x="411728" y="3429000"/>
            <a:ext cx="4641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Abadi" panose="020B0604020104020204" pitchFamily="34" charset="0"/>
              </a:rPr>
              <a:t>Columns</a:t>
            </a:r>
            <a:r>
              <a:rPr lang="en-US" altLang="ko-KR" sz="2000" dirty="0">
                <a:latin typeface="Abadi" panose="020B0604020104020204" pitchFamily="34" charset="0"/>
              </a:rPr>
              <a:t> represent the characteristics of each traveling destination. </a:t>
            </a:r>
            <a:endParaRPr lang="ko-KR" altLang="en-US" sz="2000" dirty="0">
              <a:latin typeface="Abadi" panose="020B06040201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63CF7-0F87-4C7C-ADB9-06E6A665C398}"/>
              </a:ext>
            </a:extLst>
          </p:cNvPr>
          <p:cNvSpPr/>
          <p:nvPr/>
        </p:nvSpPr>
        <p:spPr>
          <a:xfrm>
            <a:off x="411728" y="4327386"/>
            <a:ext cx="4781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badi" panose="020B0604020104020204" pitchFamily="34" charset="0"/>
              </a:rPr>
              <a:t>Each </a:t>
            </a:r>
            <a:r>
              <a:rPr lang="en-US" altLang="ko-KR" sz="2000" dirty="0">
                <a:solidFill>
                  <a:srgbClr val="FF0000"/>
                </a:solidFill>
                <a:latin typeface="Abadi" panose="020B0604020104020204" pitchFamily="34" charset="0"/>
              </a:rPr>
              <a:t>row</a:t>
            </a:r>
            <a:r>
              <a:rPr lang="en-US" altLang="ko-KR" sz="2000" dirty="0">
                <a:latin typeface="Abadi" panose="020B0604020104020204" pitchFamily="34" charset="0"/>
              </a:rPr>
              <a:t> means the feature vector of each traveling destination.</a:t>
            </a:r>
            <a:endParaRPr lang="ko-KR" altLang="en-US" sz="2000" dirty="0">
              <a:latin typeface="Abadi" panose="020B0604020104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FDEA4E7-C288-477B-BE28-F1B947150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688665"/>
            <a:ext cx="3714750" cy="103014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9F16CDE-1B32-430B-90B5-AFB67EA38928}"/>
              </a:ext>
            </a:extLst>
          </p:cNvPr>
          <p:cNvSpPr txBox="1"/>
          <p:nvPr/>
        </p:nvSpPr>
        <p:spPr>
          <a:xfrm>
            <a:off x="5663997" y="288261"/>
            <a:ext cx="627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K-means clustering &amp; Hierarchical clustering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B96C96A-6FAE-48BC-807D-8D7B46EE2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50" y="4117609"/>
            <a:ext cx="6353175" cy="3330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6AC85B-8FE6-4F0F-8981-EAF0D46B2376}"/>
              </a:ext>
            </a:extLst>
          </p:cNvPr>
          <p:cNvSpPr txBox="1"/>
          <p:nvPr/>
        </p:nvSpPr>
        <p:spPr>
          <a:xfrm>
            <a:off x="5686425" y="2768092"/>
            <a:ext cx="299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Type &amp; Purpose of traveling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84FBF0-5F86-45B5-9B1E-9768E8387C97}"/>
              </a:ext>
            </a:extLst>
          </p:cNvPr>
          <p:cNvSpPr txBox="1"/>
          <p:nvPr/>
        </p:nvSpPr>
        <p:spPr>
          <a:xfrm>
            <a:off x="5724525" y="3782132"/>
            <a:ext cx="2428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Activities of traveling</a:t>
            </a:r>
            <a:endParaRPr lang="ko-KR" altLang="en-US" sz="14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CCB45EE-55C3-4BD7-A56E-FE5BC55B3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815" y="5675719"/>
            <a:ext cx="3821385" cy="6406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FAFB8AE-A2BE-4B8A-8193-026A18066459}"/>
              </a:ext>
            </a:extLst>
          </p:cNvPr>
          <p:cNvSpPr txBox="1"/>
          <p:nvPr/>
        </p:nvSpPr>
        <p:spPr>
          <a:xfrm>
            <a:off x="6394349" y="2074360"/>
            <a:ext cx="355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badi" panose="020B0604020104020204" pitchFamily="34" charset="0"/>
              </a:rPr>
              <a:t>[Feature vector select]</a:t>
            </a:r>
            <a:endParaRPr lang="ko-KR" altLang="en-US" sz="2400" dirty="0">
              <a:latin typeface="Abadi" panose="020B06040201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A8E172-E72F-4E4E-ADC3-F03824193012}"/>
              </a:ext>
            </a:extLst>
          </p:cNvPr>
          <p:cNvSpPr txBox="1"/>
          <p:nvPr/>
        </p:nvSpPr>
        <p:spPr>
          <a:xfrm>
            <a:off x="6394349" y="5084091"/>
            <a:ext cx="355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badi" panose="020B0604020104020204" pitchFamily="34" charset="0"/>
              </a:rPr>
              <a:t>[Feature Scaling]</a:t>
            </a:r>
            <a:endParaRPr lang="ko-KR" altLang="en-US" sz="2400" dirty="0">
              <a:latin typeface="Abadi" panose="020B0604020104020204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BB23F96-F232-40C2-ACD2-957402825F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2150" y="3076575"/>
            <a:ext cx="50387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3" grpId="0"/>
      <p:bldP spid="30" grpId="0"/>
      <p:bldP spid="32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8773FC-DF03-4E70-9E9A-D5C1D9E00624}"/>
              </a:ext>
            </a:extLst>
          </p:cNvPr>
          <p:cNvSpPr/>
          <p:nvPr/>
        </p:nvSpPr>
        <p:spPr>
          <a:xfrm>
            <a:off x="159193" y="182881"/>
            <a:ext cx="3440030" cy="5598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00A524-18E8-427A-B408-768BC0303C5E}"/>
              </a:ext>
            </a:extLst>
          </p:cNvPr>
          <p:cNvSpPr txBox="1"/>
          <p:nvPr/>
        </p:nvSpPr>
        <p:spPr>
          <a:xfrm>
            <a:off x="566803" y="273487"/>
            <a:ext cx="3440031" cy="378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Source Sans Pro" panose="020B0503030403020204" pitchFamily="34" charset="0"/>
                <a:ea typeface="Source Sans Pro" panose="020B0503030403020204" pitchFamily="34" charset="0"/>
              </a:rPr>
              <a:t>3. K-means Clustering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Source Sans Pro" panose="020B0503030403020204" pitchFamily="34" charset="0"/>
              <a:ea typeface="KoPub돋움체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7206A3-DC7E-4D05-833E-A147D9453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5" y="1125439"/>
            <a:ext cx="6074102" cy="22051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2C01C6-FA88-4B5B-BFF9-9EB61581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98" y="4297914"/>
            <a:ext cx="7233193" cy="1851353"/>
          </a:xfrm>
          <a:prstGeom prst="rect">
            <a:avLst/>
          </a:prstGeom>
        </p:spPr>
      </p:pic>
      <p:sp>
        <p:nvSpPr>
          <p:cNvPr id="15" name="양쪽 중괄호 14">
            <a:extLst>
              <a:ext uri="{FF2B5EF4-FFF2-40B4-BE49-F238E27FC236}">
                <a16:creationId xmlns:a16="http://schemas.microsoft.com/office/drawing/2014/main" id="{7BBCEDA8-08C7-4B09-9EE3-3C31C45FFC48}"/>
              </a:ext>
            </a:extLst>
          </p:cNvPr>
          <p:cNvSpPr/>
          <p:nvPr/>
        </p:nvSpPr>
        <p:spPr>
          <a:xfrm>
            <a:off x="833695" y="4833625"/>
            <a:ext cx="7325641" cy="779929"/>
          </a:xfrm>
          <a:prstGeom prst="bracePair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D1F8CE-CEDB-4C48-9727-D9530EF14566}"/>
              </a:ext>
            </a:extLst>
          </p:cNvPr>
          <p:cNvSpPr txBox="1"/>
          <p:nvPr/>
        </p:nvSpPr>
        <p:spPr>
          <a:xfrm>
            <a:off x="870877" y="3713377"/>
            <a:ext cx="739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badi" panose="020B0604020104020204" pitchFamily="34" charset="0"/>
              </a:rPr>
              <a:t>To visualize multidimensional data, I used </a:t>
            </a:r>
            <a:r>
              <a:rPr lang="en-US" altLang="ko-KR" sz="2400" dirty="0">
                <a:solidFill>
                  <a:srgbClr val="FF0000"/>
                </a:solidFill>
                <a:latin typeface="Abadi" panose="020B0604020104020204" pitchFamily="34" charset="0"/>
              </a:rPr>
              <a:t>PCA plotting </a:t>
            </a:r>
            <a:endParaRPr lang="ko-KR" altLang="en-US" sz="2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38" name="설명선: 왼쪽 화살표 37">
            <a:extLst>
              <a:ext uri="{FF2B5EF4-FFF2-40B4-BE49-F238E27FC236}">
                <a16:creationId xmlns:a16="http://schemas.microsoft.com/office/drawing/2014/main" id="{50994E63-6A95-43DC-AC5B-E79FE6AEEAF7}"/>
              </a:ext>
            </a:extLst>
          </p:cNvPr>
          <p:cNvSpPr/>
          <p:nvPr/>
        </p:nvSpPr>
        <p:spPr>
          <a:xfrm>
            <a:off x="8396744" y="4861079"/>
            <a:ext cx="3595231" cy="75247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45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vary depending on the value of k, in this case k=5</a:t>
            </a:r>
          </a:p>
        </p:txBody>
      </p: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8773FC-DF03-4E70-9E9A-D5C1D9E00624}"/>
              </a:ext>
            </a:extLst>
          </p:cNvPr>
          <p:cNvSpPr/>
          <p:nvPr/>
        </p:nvSpPr>
        <p:spPr>
          <a:xfrm>
            <a:off x="159193" y="182881"/>
            <a:ext cx="3440030" cy="5598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00A524-18E8-427A-B408-768BC0303C5E}"/>
              </a:ext>
            </a:extLst>
          </p:cNvPr>
          <p:cNvSpPr txBox="1"/>
          <p:nvPr/>
        </p:nvSpPr>
        <p:spPr>
          <a:xfrm>
            <a:off x="566803" y="273487"/>
            <a:ext cx="3440031" cy="378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Source Sans Pro" panose="020B0503030403020204" pitchFamily="34" charset="0"/>
                <a:ea typeface="Source Sans Pro" panose="020B0503030403020204" pitchFamily="34" charset="0"/>
              </a:rPr>
              <a:t>3. K-means Clustering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Source Sans Pro" panose="020B05030304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716F36-5B12-4D42-ADCE-0A854B0DF462}"/>
              </a:ext>
            </a:extLst>
          </p:cNvPr>
          <p:cNvSpPr txBox="1"/>
          <p:nvPr/>
        </p:nvSpPr>
        <p:spPr>
          <a:xfrm>
            <a:off x="4239931" y="298781"/>
            <a:ext cx="609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badi" panose="020B0604020104020204" pitchFamily="34" charset="0"/>
              </a:rPr>
              <a:t>[Elbow method &amp; k-means clustering result]</a:t>
            </a:r>
            <a:endParaRPr lang="ko-KR" altLang="en-US" sz="2400" dirty="0">
              <a:latin typeface="Abadi" panose="020B06040201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4A475-D2FB-4ABF-9A1A-9DEA4CF0C136}"/>
              </a:ext>
            </a:extLst>
          </p:cNvPr>
          <p:cNvSpPr txBox="1"/>
          <p:nvPr/>
        </p:nvSpPr>
        <p:spPr>
          <a:xfrm>
            <a:off x="6399162" y="873484"/>
            <a:ext cx="3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2. Activities of traveling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97EF71-368A-48FE-A525-46C79297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162" y="1407650"/>
            <a:ext cx="2549884" cy="18893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F0C3E5D-F51E-4C3F-A7F1-99D40EBC24CB}"/>
              </a:ext>
            </a:extLst>
          </p:cNvPr>
          <p:cNvSpPr txBox="1"/>
          <p:nvPr/>
        </p:nvSpPr>
        <p:spPr>
          <a:xfrm>
            <a:off x="203456" y="872649"/>
            <a:ext cx="416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1. Type &amp; Purpose of traveling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3F3FC09-6626-4B30-9026-542F7FC3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278" y="1402742"/>
            <a:ext cx="3073707" cy="246581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AFD1295-B158-4FDE-BD09-BEB9BD66F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08" y="1408365"/>
            <a:ext cx="2556955" cy="1916774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3FBAE608-4BDD-4BDC-8CD5-314BF7ABC059}"/>
              </a:ext>
            </a:extLst>
          </p:cNvPr>
          <p:cNvSpPr/>
          <p:nvPr/>
        </p:nvSpPr>
        <p:spPr>
          <a:xfrm>
            <a:off x="1327372" y="2518146"/>
            <a:ext cx="272828" cy="2678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A9DB5F-3F39-455C-8578-4635257CD0E8}"/>
              </a:ext>
            </a:extLst>
          </p:cNvPr>
          <p:cNvSpPr txBox="1"/>
          <p:nvPr/>
        </p:nvSpPr>
        <p:spPr>
          <a:xfrm>
            <a:off x="1495340" y="2250245"/>
            <a:ext cx="158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k=5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C4F5A2D-EC26-4D72-B0C0-3153C7D2D824}"/>
              </a:ext>
            </a:extLst>
          </p:cNvPr>
          <p:cNvSpPr/>
          <p:nvPr/>
        </p:nvSpPr>
        <p:spPr>
          <a:xfrm>
            <a:off x="7537690" y="2434911"/>
            <a:ext cx="272828" cy="2678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EDD13-DD1C-4FB3-8BDA-891E1A8BF777}"/>
              </a:ext>
            </a:extLst>
          </p:cNvPr>
          <p:cNvSpPr txBox="1"/>
          <p:nvPr/>
        </p:nvSpPr>
        <p:spPr>
          <a:xfrm>
            <a:off x="7694632" y="2148814"/>
            <a:ext cx="158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k=5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A0E9A5-9AC6-45F1-AF95-8DB0CDAFA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201" y="1402741"/>
            <a:ext cx="3073707" cy="24658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8ED660-135A-4CB6-A3D7-B3FB47855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022" y="4315119"/>
            <a:ext cx="4948588" cy="20101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E24A0C-A8F2-451B-9AE4-9A8534C1DD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9162" y="4315119"/>
            <a:ext cx="5631474" cy="199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6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33" grpId="0"/>
      <p:bldP spid="35" grpId="0" animBg="1"/>
      <p:bldP spid="36" grpId="0"/>
      <p:bldP spid="40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A2B2B2-9A20-4421-A41E-02E2B4A503E6}"/>
              </a:ext>
            </a:extLst>
          </p:cNvPr>
          <p:cNvSpPr/>
          <p:nvPr/>
        </p:nvSpPr>
        <p:spPr>
          <a:xfrm>
            <a:off x="159193" y="182881"/>
            <a:ext cx="3440030" cy="5598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B983D-C2A8-49D2-871A-448B3691B237}"/>
              </a:ext>
            </a:extLst>
          </p:cNvPr>
          <p:cNvSpPr txBox="1"/>
          <p:nvPr/>
        </p:nvSpPr>
        <p:spPr>
          <a:xfrm>
            <a:off x="479546" y="286055"/>
            <a:ext cx="3440031" cy="378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Source Sans Pro" panose="020B0503030403020204" pitchFamily="34" charset="0"/>
                <a:ea typeface="Source Sans Pro" panose="020B0503030403020204" pitchFamily="34" charset="0"/>
              </a:rPr>
              <a:t>4. Hierarchical Clustering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Source Sans Pro" panose="020B0503030403020204" pitchFamily="34" charset="0"/>
              <a:ea typeface="KoPub돋움체 Light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949453-666A-448F-96E5-3C1AC2642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47" y="3976967"/>
            <a:ext cx="7531197" cy="18859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959624-42BA-4024-99AE-4AB0D011E0C0}"/>
              </a:ext>
            </a:extLst>
          </p:cNvPr>
          <p:cNvSpPr txBox="1"/>
          <p:nvPr/>
        </p:nvSpPr>
        <p:spPr>
          <a:xfrm>
            <a:off x="775627" y="3391199"/>
            <a:ext cx="739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badi" panose="020B0604020104020204" pitchFamily="34" charset="0"/>
              </a:rPr>
              <a:t>To visualize multidimensional data, I used </a:t>
            </a:r>
            <a:r>
              <a:rPr lang="en-US" altLang="ko-KR" sz="2400" dirty="0">
                <a:solidFill>
                  <a:srgbClr val="FF0000"/>
                </a:solidFill>
                <a:latin typeface="Abadi" panose="020B0604020104020204" pitchFamily="34" charset="0"/>
              </a:rPr>
              <a:t>PCA plotting </a:t>
            </a:r>
            <a:endParaRPr lang="ko-KR" altLang="en-US" sz="2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3" name="양쪽 중괄호 22">
            <a:extLst>
              <a:ext uri="{FF2B5EF4-FFF2-40B4-BE49-F238E27FC236}">
                <a16:creationId xmlns:a16="http://schemas.microsoft.com/office/drawing/2014/main" id="{2C86A4A2-95D3-4F4E-B869-78CC92E9708B}"/>
              </a:ext>
            </a:extLst>
          </p:cNvPr>
          <p:cNvSpPr/>
          <p:nvPr/>
        </p:nvSpPr>
        <p:spPr>
          <a:xfrm>
            <a:off x="775627" y="4542272"/>
            <a:ext cx="7692098" cy="610754"/>
          </a:xfrm>
          <a:prstGeom prst="bracePair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설명선: 왼쪽 화살표 23">
            <a:extLst>
              <a:ext uri="{FF2B5EF4-FFF2-40B4-BE49-F238E27FC236}">
                <a16:creationId xmlns:a16="http://schemas.microsoft.com/office/drawing/2014/main" id="{A1102B85-575C-4D0C-98C9-DFC77264859C}"/>
              </a:ext>
            </a:extLst>
          </p:cNvPr>
          <p:cNvSpPr/>
          <p:nvPr/>
        </p:nvSpPr>
        <p:spPr>
          <a:xfrm>
            <a:off x="8486664" y="4651529"/>
            <a:ext cx="3595231" cy="75247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45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vary depending on the value of k, in this case k=4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E19FE0-A166-463A-B3DA-B87049D0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46" y="1271728"/>
            <a:ext cx="67246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4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2DBC0A-88C9-4190-BA24-2CB1A0BA389E}"/>
              </a:ext>
            </a:extLst>
          </p:cNvPr>
          <p:cNvSpPr/>
          <p:nvPr/>
        </p:nvSpPr>
        <p:spPr>
          <a:xfrm>
            <a:off x="159193" y="182881"/>
            <a:ext cx="3440030" cy="5598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3E2D4D-5523-4D48-B513-ACD05A8D1708}"/>
              </a:ext>
            </a:extLst>
          </p:cNvPr>
          <p:cNvSpPr txBox="1"/>
          <p:nvPr/>
        </p:nvSpPr>
        <p:spPr>
          <a:xfrm>
            <a:off x="479546" y="286055"/>
            <a:ext cx="3440031" cy="378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Source Sans Pro" panose="020B0503030403020204" pitchFamily="34" charset="0"/>
                <a:ea typeface="Source Sans Pro" panose="020B0503030403020204" pitchFamily="34" charset="0"/>
              </a:rPr>
              <a:t>4. Hierarchical Clustering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Source Sans Pro" panose="020B05030304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E45898-9C73-45A9-A473-AE773252F805}"/>
              </a:ext>
            </a:extLst>
          </p:cNvPr>
          <p:cNvSpPr txBox="1"/>
          <p:nvPr/>
        </p:nvSpPr>
        <p:spPr>
          <a:xfrm>
            <a:off x="380774" y="930510"/>
            <a:ext cx="416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1. Type &amp; Purpose of traveling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BF921D-85F3-4DCF-BACD-72F27510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3" y="1523694"/>
            <a:ext cx="2674899" cy="19413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93BFF2-4F6B-4203-ADF7-4B5251D5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899" y="1521093"/>
            <a:ext cx="3275660" cy="263247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1F77FA-D766-4A48-9E8F-F2352E5E7A74}"/>
              </a:ext>
            </a:extLst>
          </p:cNvPr>
          <p:cNvSpPr txBox="1"/>
          <p:nvPr/>
        </p:nvSpPr>
        <p:spPr>
          <a:xfrm>
            <a:off x="6694437" y="930510"/>
            <a:ext cx="3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2. Activities of traveling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DC2258-5DE2-42C6-BFD3-6865B83DD731}"/>
              </a:ext>
            </a:extLst>
          </p:cNvPr>
          <p:cNvSpPr txBox="1"/>
          <p:nvPr/>
        </p:nvSpPr>
        <p:spPr>
          <a:xfrm>
            <a:off x="1527398" y="3819761"/>
            <a:ext cx="158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k=4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D8CF5A-8E35-4C58-AB60-F0B4CC16A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348" y="1521093"/>
            <a:ext cx="2571036" cy="18716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899A78-EF86-43CF-A29D-1ADCACF92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191" y="1521093"/>
            <a:ext cx="3214767" cy="256731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634D3D7-BA06-48D3-A327-2F0F328892FA}"/>
              </a:ext>
            </a:extLst>
          </p:cNvPr>
          <p:cNvSpPr txBox="1"/>
          <p:nvPr/>
        </p:nvSpPr>
        <p:spPr>
          <a:xfrm>
            <a:off x="7618060" y="3803284"/>
            <a:ext cx="158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k=6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58B789-ADE4-4963-95C5-FCCAEAD04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886" y="4495202"/>
            <a:ext cx="5444673" cy="19461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4151EC-8B78-475A-9FA7-20AAD2738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3572" y="4337209"/>
            <a:ext cx="4654881" cy="22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313</Words>
  <Application>Microsoft Office PowerPoint</Application>
  <PresentationFormat>와이드스크린</PresentationFormat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Arial</vt:lpstr>
      <vt:lpstr>Abadi</vt:lpstr>
      <vt:lpstr>Arial Rounded MT Bold</vt:lpstr>
      <vt:lpstr>Aharoni</vt:lpstr>
      <vt:lpstr>Source Sans Pro</vt:lpstr>
      <vt:lpstr>Arial Black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김 태은</cp:lastModifiedBy>
  <cp:revision>99</cp:revision>
  <dcterms:created xsi:type="dcterms:W3CDTF">2017-11-16T00:50:54Z</dcterms:created>
  <dcterms:modified xsi:type="dcterms:W3CDTF">2020-06-12T00:16:18Z</dcterms:modified>
</cp:coreProperties>
</file>