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7" r:id="rId1"/>
  </p:sldMasterIdLst>
  <p:notesMasterIdLst>
    <p:notesMasterId r:id="rId2"/>
  </p:notesMasterIdLst>
  <p:handoutMasterIdLst>
    <p:handoutMasterId r:id="rId3"/>
  </p:handoutMasterIdLst>
  <p:sldIdLst>
    <p:sldId id="259" r:id="rId4"/>
    <p:sldId id="294" r:id="rId5"/>
    <p:sldId id="266" r:id="rId6"/>
    <p:sldId id="269" r:id="rId7"/>
    <p:sldId id="295" r:id="rId8"/>
    <p:sldId id="267" r:id="rId9"/>
    <p:sldId id="305" r:id="rId10"/>
    <p:sldId id="296" r:id="rId11"/>
    <p:sldId id="275" r:id="rId12"/>
    <p:sldId id="30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3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2025545" y="1844960"/>
            <a:ext cx="3822805" cy="2315560"/>
            <a:chOff x="342876" y="349815"/>
            <a:chExt cx="3822805" cy="2315560"/>
          </a:xfrm>
        </p:grpSpPr>
        <p:sp>
          <p:nvSpPr>
            <p:cNvPr id="7" name="TextBox 6"/>
            <p:cNvSpPr txBox="1"/>
            <p:nvPr/>
          </p:nvSpPr>
          <p:spPr>
            <a:xfrm>
              <a:off x="792718" y="383616"/>
              <a:ext cx="3045303" cy="22817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오늘의</a:t>
              </a:r>
              <a:endParaRPr lang="ko-KR" altLang="en-US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    </a:t>
              </a:r>
              <a:r>
                <a:rPr lang="en-US" altLang="ko-KR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GYM</a:t>
              </a:r>
              <a:endParaRPr lang="en-US" altLang="ko-KR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76" y="349815"/>
              <a:ext cx="3822805" cy="2277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dk1"/>
                  </a:solidFill>
                </a:rPr>
                <a:t> </a:t>
              </a:r>
              <a:r>
                <a:rPr lang="ko-KR" altLang="en-US" sz="7200" b="1" spc="-300">
                  <a:solidFill>
                    <a:srgbClr val="3057b9"/>
                  </a:solidFill>
                </a:rPr>
                <a:t>오늘의</a:t>
              </a:r>
              <a:endParaRPr lang="ko-KR" altLang="en-US" sz="7200" b="1" spc="-300">
                <a:solidFill>
                  <a:srgbClr val="3057b9"/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rgbClr val="3057b9"/>
                  </a:solidFill>
                </a:rPr>
                <a:t>     </a:t>
              </a:r>
              <a:r>
                <a:rPr lang="en-US" altLang="ko-KR" sz="7200" b="1" spc="-300">
                  <a:solidFill>
                    <a:srgbClr val="3057b9"/>
                  </a:solidFill>
                </a:rPr>
                <a:t>GYM</a:t>
              </a:r>
              <a:endParaRPr lang="en-US" altLang="ko-KR" sz="7200" b="1" spc="-300">
                <a:solidFill>
                  <a:srgbClr val="3057b9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rgbClr val="0000f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139221" y="777897"/>
            <a:ext cx="3620456" cy="1947957"/>
          </a:xfrm>
          <a:prstGeom prst="ellipse">
            <a:avLst/>
          </a:prstGeom>
          <a:solidFill>
            <a:srgbClr val="3057b9">
              <a:alpha val="55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1188881" y="351819"/>
            <a:ext cx="1379059" cy="646401"/>
            <a:chOff x="1188881" y="351819"/>
            <a:chExt cx="1379059" cy="646401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474183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endParaRPr lang="en-US" altLang="ko-KR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790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기능 소개</a:t>
              </a:r>
              <a:endParaRPr lang="ko-KR" altLang="en-US" sz="2200"/>
            </a:p>
          </p:txBody>
        </p:sp>
      </p:grpSp>
      <p:sp>
        <p:nvSpPr>
          <p:cNvPr id="35" name="TextBox 29"/>
          <p:cNvSpPr txBox="1"/>
          <p:nvPr/>
        </p:nvSpPr>
        <p:spPr>
          <a:xfrm>
            <a:off x="5248874" y="1281104"/>
            <a:ext cx="1419143" cy="9458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나눔스퀘어라운드 Regular"/>
                <a:cs typeface="Arial"/>
              </a:rPr>
              <a:t>관리자 페이지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라운드 Regular"/>
              <a:cs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 rot="0">
            <a:off x="3594651" y="4643107"/>
            <a:ext cx="2170043" cy="1149749"/>
            <a:chOff x="592206" y="2241979"/>
            <a:chExt cx="2435086" cy="1572162"/>
          </a:xfrm>
        </p:grpSpPr>
        <p:sp>
          <p:nvSpPr>
            <p:cNvPr id="61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지점 관리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지점 등록 및 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지점 정보 관리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8977517" y="2854125"/>
            <a:ext cx="2170043" cy="1149749"/>
            <a:chOff x="592206" y="2241979"/>
            <a:chExt cx="2435086" cy="1572162"/>
          </a:xfrm>
        </p:grpSpPr>
        <p:sp>
          <p:nvSpPr>
            <p:cNvPr id="64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공지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공지사항 등록 및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수정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삭제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grpSp>
        <p:nvGrpSpPr>
          <p:cNvPr id="66" name=""/>
          <p:cNvGrpSpPr/>
          <p:nvPr/>
        </p:nvGrpSpPr>
        <p:grpSpPr>
          <a:xfrm rot="0">
            <a:off x="1092475" y="2854125"/>
            <a:ext cx="2170043" cy="1149749"/>
            <a:chOff x="592206" y="2241979"/>
            <a:chExt cx="2435086" cy="1572162"/>
          </a:xfrm>
        </p:grpSpPr>
        <p:sp>
          <p:nvSpPr>
            <p:cNvPr id="67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회원 관리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등록 회원 관리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grpSp>
        <p:nvGrpSpPr>
          <p:cNvPr id="75" name=""/>
          <p:cNvGrpSpPr/>
          <p:nvPr/>
        </p:nvGrpSpPr>
        <p:grpSpPr>
          <a:xfrm rot="0">
            <a:off x="6709738" y="4612522"/>
            <a:ext cx="2170043" cy="1149749"/>
            <a:chOff x="592206" y="2241979"/>
            <a:chExt cx="2435086" cy="1572162"/>
          </a:xfrm>
        </p:grpSpPr>
        <p:sp>
          <p:nvSpPr>
            <p:cNvPr id="76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강좌</a:t>
              </a: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이용권 관리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강좌 등록 및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수정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삭제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210759" cy="35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3057b9"/>
                </a:solidFill>
              </a:rPr>
              <a:t>Contents</a:t>
            </a:r>
            <a:endParaRPr lang="ko-KR" altLang="en-US" b="1">
              <a:solidFill>
                <a:srgbClr val="3057b9"/>
              </a:solidFill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1146101" y="3568064"/>
            <a:ext cx="6059149" cy="1026556"/>
            <a:chOff x="212651" y="3568064"/>
            <a:chExt cx="6059149" cy="1026556"/>
          </a:xfrm>
        </p:grpSpPr>
        <p:sp>
          <p:nvSpPr>
            <p:cNvPr id="9" name="TextBox 8"/>
            <p:cNvSpPr txBox="1"/>
            <p:nvPr/>
          </p:nvSpPr>
          <p:spPr>
            <a:xfrm>
              <a:off x="361179" y="3952396"/>
              <a:ext cx="3541395" cy="642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30000"/>
                </a:lnSpc>
                <a:buFont typeface="Wingdings"/>
                <a:buNone/>
                <a:defRPr/>
              </a:pPr>
              <a:endParaRPr lang="ko-KR" altLang="en-US" sz="1400" spc="-150">
                <a:solidFill>
                  <a:srgbClr val="3057b9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0" indent="0">
                <a:lnSpc>
                  <a:spcPct val="130000"/>
                </a:lnSpc>
                <a:buFont typeface="Wingdings"/>
                <a:buNone/>
                <a:defRPr/>
              </a:pPr>
              <a:endParaRPr lang="ko-KR" altLang="en-US" sz="1400" spc="-150">
                <a:solidFill>
                  <a:srgbClr val="3057b9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212651" y="3568064"/>
              <a:ext cx="1621864" cy="369332"/>
              <a:chOff x="212651" y="3255887"/>
              <a:chExt cx="16218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9316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rgbClr val="3057b9"/>
                    </a:solidFill>
                  </a:rPr>
                  <a:t>001</a:t>
                </a:r>
                <a:endParaRPr lang="ko-KR" altLang="en-US">
                  <a:solidFill>
                    <a:srgbClr val="3057b9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07652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rgbClr val="3057b9"/>
                    </a:solidFill>
                  </a:rPr>
                  <a:t>기획 의도</a:t>
                </a:r>
                <a:endParaRPr lang="ko-KR" altLang="en-US" spc="-150">
                  <a:solidFill>
                    <a:srgbClr val="3057b9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2356877" y="3568064"/>
              <a:ext cx="1620763" cy="369332"/>
              <a:chOff x="2356877" y="3206557"/>
              <a:chExt cx="1620763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rgbClr val="3057b9"/>
                    </a:solidFill>
                  </a:rPr>
                  <a:t>002</a:t>
                </a:r>
                <a:endParaRPr lang="ko-KR" altLang="en-US">
                  <a:solidFill>
                    <a:srgbClr val="3057b9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07542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rgbClr val="3057b9"/>
                    </a:solidFill>
                  </a:rPr>
                  <a:t>벤치 마킹</a:t>
                </a:r>
                <a:endParaRPr lang="ko-KR" altLang="en-US" spc="-150">
                  <a:solidFill>
                    <a:srgbClr val="3057b9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0">
              <a:off x="4510531" y="3568064"/>
              <a:ext cx="1619759" cy="369332"/>
              <a:chOff x="4952427" y="3207822"/>
              <a:chExt cx="1619759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0058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rgbClr val="3057b9"/>
                    </a:solidFill>
                  </a:rPr>
                  <a:t>003</a:t>
                </a:r>
                <a:endParaRPr lang="ko-KR" altLang="en-US">
                  <a:solidFill>
                    <a:srgbClr val="3057b9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07441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rgbClr val="3057b9"/>
                    </a:solidFill>
                  </a:rPr>
                  <a:t>기능 소개</a:t>
                </a:r>
                <a:endParaRPr lang="ko-KR" altLang="en-US" spc="-150">
                  <a:solidFill>
                    <a:srgbClr val="3057b9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952390"/>
              <a:ext cx="3541394" cy="636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30000"/>
                </a:lnSpc>
                <a:buFont typeface="Wingdings"/>
                <a:buNone/>
                <a:defRPr/>
              </a:pPr>
              <a:endParaRPr lang="ko-KR" altLang="en-US" sz="1400" spc="-150">
                <a:solidFill>
                  <a:srgbClr val="3057b9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endParaRPr lang="ko-KR" altLang="en-US" sz="1400" spc="-150">
                <a:solidFill>
                  <a:srgbClr val="3057b9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0000f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35688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rgbClr val="3057b9"/>
                </a:solidFill>
              </a:rPr>
              <a:t>001</a:t>
            </a:r>
            <a:endParaRPr lang="ko-KR" altLang="en-US" sz="7200" b="1">
              <a:solidFill>
                <a:srgbClr val="3057b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0590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기획 의도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Lorem Ipsum is simply dummy text</a:t>
            </a:r>
            <a:endParaRPr lang="ko-KR" altLang="en-US" sz="105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rgbClr val="3057b9">
                <a:alpha val="70000"/>
              </a:srgbClr>
            </a:solidFill>
            <a:ln w="38100"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5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rgbClr val="3057b9">
                <a:alpha val="70000"/>
              </a:srgbClr>
            </a:solidFill>
            <a:ln w="38100"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56835" y="3149540"/>
            <a:ext cx="18973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환경 항상성 유지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6836" y="3149540"/>
            <a:ext cx="1611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</a:rPr>
              <a:t>접근의 편의성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56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 한번 결제한 회원권으로 모든 지점에서</a:t>
            </a:r>
            <a:endParaRPr lang="ko-KR" altLang="en-US" sz="105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사용이 가능하기에 자신의 지역 외에도</a:t>
            </a:r>
            <a:endParaRPr lang="ko-KR" altLang="en-US" sz="105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사용이 가능합니다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  <a:endParaRPr lang="en-US" altLang="ko-KR" sz="105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56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효율적인 시간관리와 다양한 프로그램을 한 플랫폼에서 접할 수 있는 편의성을</a:t>
            </a:r>
            <a:endParaRPr lang="ko-KR" altLang="en-US" sz="105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050">
                <a:solidFill>
                  <a:schemeClr val="tx2"/>
                </a:solidFill>
              </a:rPr>
              <a:t>제공합니다</a:t>
            </a:r>
            <a:r>
              <a:rPr lang="en-US" altLang="ko-KR" sz="1050">
                <a:solidFill>
                  <a:schemeClr val="tx2"/>
                </a:solidFill>
              </a:rPr>
              <a:t>.</a:t>
            </a:r>
            <a:endParaRPr lang="en-US" altLang="ko-KR" sz="105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1188881" y="351819"/>
            <a:ext cx="1379059" cy="646401"/>
            <a:chOff x="1188881" y="351819"/>
            <a:chExt cx="1379059" cy="646401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512284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001 </a:t>
              </a:r>
              <a:endParaRPr lang="ko-KR" alt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3790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기획 의도</a:t>
              </a:r>
              <a:endParaRPr lang="ko-KR" altLang="en-US" sz="2200"/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1145215" y="2593605"/>
            <a:ext cx="2492382" cy="2586090"/>
            <a:chOff x="1145215" y="2593605"/>
            <a:chExt cx="2492382" cy="2586090"/>
          </a:xfrm>
        </p:grpSpPr>
        <p:sp>
          <p:nvSpPr>
            <p:cNvPr id="11" name="TextBox 10"/>
            <p:cNvSpPr txBox="1"/>
            <p:nvPr/>
          </p:nvSpPr>
          <p:spPr>
            <a:xfrm>
              <a:off x="1680210" y="3149540"/>
              <a:ext cx="132588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solidFill>
                    <a:schemeClr val="bg1"/>
                  </a:solidFill>
                </a:rPr>
                <a:t>가격정찰제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45215" y="4613636"/>
              <a:ext cx="2492382" cy="566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050">
                  <a:solidFill>
                    <a:schemeClr val="tx2"/>
                  </a:solidFill>
                </a:rPr>
                <a:t>지점에 따른 가격의 편차를 없애고자</a:t>
              </a:r>
              <a:endParaRPr lang="ko-KR" altLang="en-US" sz="1050">
                <a:solidFill>
                  <a:schemeClr val="tx2"/>
                </a:solidFill>
              </a:endParaRPr>
            </a:p>
            <a:p>
              <a:pPr algn="just">
                <a:defRPr/>
              </a:pPr>
              <a:r>
                <a:rPr lang="ko-KR" altLang="en-US" sz="1050">
                  <a:solidFill>
                    <a:schemeClr val="tx2"/>
                  </a:solidFill>
                </a:rPr>
                <a:t>정해진 가격을 사이트에서 확인하고</a:t>
              </a:r>
              <a:endParaRPr lang="ko-KR" altLang="en-US" sz="1050">
                <a:solidFill>
                  <a:schemeClr val="tx2"/>
                </a:solidFill>
              </a:endParaRPr>
            </a:p>
            <a:p>
              <a:pPr algn="just">
                <a:defRPr/>
              </a:pPr>
              <a:r>
                <a:rPr lang="ko-KR" altLang="en-US" sz="1050">
                  <a:solidFill>
                    <a:schemeClr val="tx2"/>
                  </a:solidFill>
                </a:rPr>
                <a:t>구매할 수 있게 구축하였습니다</a:t>
              </a:r>
              <a:r>
                <a:rPr lang="en-US" altLang="ko-KR" sz="1050">
                  <a:solidFill>
                    <a:schemeClr val="tx2"/>
                  </a:solidFill>
                </a:rPr>
                <a:t>.</a:t>
              </a:r>
              <a:endParaRPr lang="en-US" altLang="ko-KR" sz="1050">
                <a:solidFill>
                  <a:schemeClr val="tx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3874" y="2593605"/>
              <a:ext cx="141914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>
                  <a:solidFill>
                    <a:schemeClr val="bg1"/>
                  </a:solidFill>
                </a:rPr>
                <a:t>1st</a:t>
              </a:r>
              <a:endParaRPr lang="en-US" altLang="ko-KR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2nd</a:t>
            </a:r>
            <a:endParaRPr lang="en-US" altLang="ko-KR" sz="28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1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3rd</a:t>
            </a:r>
            <a:endParaRPr lang="en-US" altLang="ko-KR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35688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rgbClr val="3057b9"/>
                </a:solidFill>
              </a:rPr>
              <a:t>002</a:t>
            </a:r>
            <a:endParaRPr lang="ko-KR" altLang="en-US" sz="7200" b="1">
              <a:solidFill>
                <a:srgbClr val="3057b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0590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벤치 마킹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Lorem Ipsum is simply dummy text</a:t>
            </a:r>
            <a:endParaRPr lang="ko-KR" altLang="en-US" sz="105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rgbClr val="0000ff">
              <a:alpha val="50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7496175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"/>
          <p:cNvGrpSpPr/>
          <p:nvPr/>
        </p:nvGrpSpPr>
        <p:grpSpPr>
          <a:xfrm rot="0">
            <a:off x="7706288" y="1846624"/>
            <a:ext cx="4178536" cy="1732870"/>
            <a:chOff x="7781288" y="3100100"/>
            <a:chExt cx="4178536" cy="1732870"/>
          </a:xfrm>
        </p:grpSpPr>
        <p:sp>
          <p:nvSpPr>
            <p:cNvPr id="24" name="TextBox 23"/>
            <p:cNvSpPr txBox="1"/>
            <p:nvPr/>
          </p:nvSpPr>
          <p:spPr>
            <a:xfrm>
              <a:off x="7781288" y="3100100"/>
              <a:ext cx="3172664" cy="574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rgbClr val="3057b9"/>
                  </a:solidFill>
                </a:rPr>
                <a:t>장점</a:t>
              </a:r>
              <a:endParaRPr lang="ko-KR" altLang="en-US" sz="3200" b="1">
                <a:solidFill>
                  <a:srgbClr val="3057b9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81288" y="3832765"/>
              <a:ext cx="4178536" cy="1000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2000" b="1">
                  <a:solidFill>
                    <a:schemeClr val="tx2"/>
                  </a:solidFill>
                </a:rPr>
                <a:t>1.</a:t>
              </a:r>
              <a:r>
                <a:rPr lang="ko-KR" altLang="en-US" sz="2000" b="1">
                  <a:solidFill>
                    <a:schemeClr val="tx2"/>
                  </a:solidFill>
                </a:rPr>
                <a:t> 다양한 프로그램을 접할 수 있다</a:t>
              </a:r>
              <a:r>
                <a:rPr lang="en-US" altLang="ko-KR" sz="2000" b="1">
                  <a:solidFill>
                    <a:schemeClr val="tx2"/>
                  </a:solidFill>
                </a:rPr>
                <a:t>.</a:t>
              </a:r>
              <a:endParaRPr lang="en-US" altLang="ko-KR" sz="2000" b="1">
                <a:solidFill>
                  <a:schemeClr val="tx2"/>
                </a:solidFill>
              </a:endParaRPr>
            </a:p>
            <a:p>
              <a:pPr algn="just">
                <a:defRPr/>
              </a:pPr>
              <a:r>
                <a:rPr lang="en-US" altLang="ko-KR" sz="2000" b="1">
                  <a:solidFill>
                    <a:schemeClr val="tx2"/>
                  </a:solidFill>
                </a:rPr>
                <a:t>2.</a:t>
              </a:r>
              <a:r>
                <a:rPr lang="ko-KR" altLang="en-US" sz="2000" b="1">
                  <a:solidFill>
                    <a:schemeClr val="tx2"/>
                  </a:solidFill>
                </a:rPr>
                <a:t> 타 피트니스 사이트와는 다르게</a:t>
              </a:r>
              <a:endParaRPr lang="ko-KR" altLang="en-US" sz="2000" b="1">
                <a:solidFill>
                  <a:schemeClr val="tx2"/>
                </a:solidFill>
              </a:endParaRPr>
            </a:p>
            <a:p>
              <a:pPr algn="just">
                <a:defRPr/>
              </a:pPr>
              <a:r>
                <a:rPr lang="ko-KR" altLang="en-US" sz="2000" b="1">
                  <a:solidFill>
                    <a:schemeClr val="tx2"/>
                  </a:solidFill>
                </a:rPr>
                <a:t>  회원권을 구매할 수 있다</a:t>
              </a:r>
              <a:r>
                <a:rPr lang="en-US" altLang="ko-KR" sz="2000" b="1">
                  <a:solidFill>
                    <a:schemeClr val="tx2"/>
                  </a:solidFill>
                </a:rPr>
                <a:t>.</a:t>
              </a:r>
              <a:endParaRPr lang="en-US" altLang="ko-KR" sz="2000" b="1">
                <a:solidFill>
                  <a:schemeClr val="tx2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1379059" cy="646401"/>
            <a:chOff x="1188881" y="351819"/>
            <a:chExt cx="1379059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74183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endParaRPr lang="en-US" altLang="ko-KR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790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벤치 마킹</a:t>
              </a:r>
              <a:endParaRPr lang="ko-KR" altLang="en-US" sz="2200"/>
            </a:p>
          </p:txBody>
        </p:sp>
      </p:grp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99" y="1759964"/>
            <a:ext cx="7187211" cy="3898922"/>
          </a:xfrm>
          <a:prstGeom prst="rect">
            <a:avLst/>
          </a:prstGeom>
        </p:spPr>
      </p:pic>
      <p:grpSp>
        <p:nvGrpSpPr>
          <p:cNvPr id="30" name=""/>
          <p:cNvGrpSpPr/>
          <p:nvPr/>
        </p:nvGrpSpPr>
        <p:grpSpPr>
          <a:xfrm rot="0">
            <a:off x="7715813" y="3770675"/>
            <a:ext cx="4178536" cy="1732870"/>
            <a:chOff x="7781288" y="3100100"/>
            <a:chExt cx="4178536" cy="1732870"/>
          </a:xfrm>
        </p:grpSpPr>
        <p:sp>
          <p:nvSpPr>
            <p:cNvPr id="31" name="TextBox 23"/>
            <p:cNvSpPr txBox="1"/>
            <p:nvPr/>
          </p:nvSpPr>
          <p:spPr>
            <a:xfrm>
              <a:off x="7781288" y="3100100"/>
              <a:ext cx="3172664" cy="574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  <a:solidFill>
                    <a:srgbClr val="ffe766"/>
                  </a:solidFill>
                  <a:latin typeface="Arial"/>
                  <a:ea typeface="나눔스퀘어라운드 Regular"/>
                  <a:cs typeface="Arial"/>
                </a:rPr>
                <a:t>단점</a:t>
              </a:r>
  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e766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32" name="TextBox 24"/>
            <p:cNvSpPr txBox="1"/>
            <p:nvPr/>
          </p:nvSpPr>
          <p:spPr>
            <a:xfrm>
              <a:off x="7781288" y="3832767"/>
              <a:ext cx="4178536" cy="1000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1.</a:t>
              </a: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 특정한 지점만 구매가 가능한</a:t>
              </a:r>
  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d5b5b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ju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  아쉬움이 있다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d5b5b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ju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2.</a:t>
              </a: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 실시간 피드백이 부족하다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.</a:t>
              </a:r>
  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5d5b5b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7496175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"/>
          <p:cNvGrpSpPr/>
          <p:nvPr/>
        </p:nvGrpSpPr>
        <p:grpSpPr>
          <a:xfrm rot="0">
            <a:off x="7706288" y="1741849"/>
            <a:ext cx="4178536" cy="2037670"/>
            <a:chOff x="7781288" y="3100100"/>
            <a:chExt cx="4178536" cy="2037670"/>
          </a:xfrm>
        </p:grpSpPr>
        <p:sp>
          <p:nvSpPr>
            <p:cNvPr id="24" name="TextBox 23"/>
            <p:cNvSpPr txBox="1"/>
            <p:nvPr/>
          </p:nvSpPr>
          <p:spPr>
            <a:xfrm>
              <a:off x="7781288" y="3100100"/>
              <a:ext cx="3172664" cy="574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rgbClr val="3057b9"/>
                  </a:solidFill>
                </a:rPr>
                <a:t>장점</a:t>
              </a:r>
              <a:endParaRPr lang="ko-KR" altLang="en-US" sz="3200" b="1">
                <a:solidFill>
                  <a:srgbClr val="3057b9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81288" y="3832765"/>
              <a:ext cx="4178536" cy="1305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2000" b="1">
                  <a:solidFill>
                    <a:schemeClr val="tx2"/>
                  </a:solidFill>
                </a:rPr>
                <a:t>1.</a:t>
              </a:r>
              <a:r>
                <a:rPr lang="ko-KR" altLang="en-US" sz="2000" b="1">
                  <a:solidFill>
                    <a:schemeClr val="tx2"/>
                  </a:solidFill>
                </a:rPr>
                <a:t> 세부적인 사항이 잘 표시되어 있다</a:t>
              </a:r>
              <a:r>
                <a:rPr lang="en-US" altLang="ko-KR" sz="2000" b="1">
                  <a:solidFill>
                    <a:schemeClr val="tx2"/>
                  </a:solidFill>
                </a:rPr>
                <a:t>.</a:t>
              </a:r>
              <a:endParaRPr lang="en-US" altLang="ko-KR" sz="2000" b="1">
                <a:solidFill>
                  <a:schemeClr val="tx2"/>
                </a:solidFill>
              </a:endParaRPr>
            </a:p>
            <a:p>
              <a:pPr algn="just">
                <a:defRPr/>
              </a:pPr>
              <a:r>
                <a:rPr lang="en-US" altLang="ko-KR" sz="2000" b="1">
                  <a:solidFill>
                    <a:schemeClr val="tx2"/>
                  </a:solidFill>
                </a:rPr>
                <a:t>2.</a:t>
              </a:r>
              <a:r>
                <a:rPr lang="ko-KR" altLang="en-US" sz="2000" b="1">
                  <a:solidFill>
                    <a:schemeClr val="tx2"/>
                  </a:solidFill>
                </a:rPr>
                <a:t> 다양한 시설에 대한 접근성이 좋다</a:t>
              </a:r>
              <a:r>
                <a:rPr lang="en-US" altLang="ko-KR" sz="2000" b="1">
                  <a:solidFill>
                    <a:schemeClr val="tx2"/>
                  </a:solidFill>
                </a:rPr>
                <a:t>.</a:t>
              </a:r>
              <a:endParaRPr lang="en-US" altLang="ko-KR" sz="2000" b="1">
                <a:solidFill>
                  <a:schemeClr val="tx2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1379059" cy="646401"/>
            <a:chOff x="1188881" y="351819"/>
            <a:chExt cx="1379059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74183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002</a:t>
              </a:r>
              <a:endParaRPr lang="en-US" altLang="ko-KR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790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벤치 마킹</a:t>
              </a:r>
              <a:endParaRPr lang="ko-KR" altLang="en-US" sz="2200"/>
            </a:p>
          </p:txBody>
        </p:sp>
      </p:grpSp>
      <p:grpSp>
        <p:nvGrpSpPr>
          <p:cNvPr id="30" name=""/>
          <p:cNvGrpSpPr/>
          <p:nvPr/>
        </p:nvGrpSpPr>
        <p:grpSpPr>
          <a:xfrm rot="0">
            <a:off x="7715813" y="3770675"/>
            <a:ext cx="4178536" cy="1732870"/>
            <a:chOff x="7781288" y="3100100"/>
            <a:chExt cx="4178536" cy="1732870"/>
          </a:xfrm>
        </p:grpSpPr>
        <p:sp>
          <p:nvSpPr>
            <p:cNvPr id="31" name="TextBox 23"/>
            <p:cNvSpPr txBox="1"/>
            <p:nvPr/>
          </p:nvSpPr>
          <p:spPr>
            <a:xfrm>
              <a:off x="7781288" y="3100100"/>
              <a:ext cx="3172664" cy="574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  <a:solidFill>
                    <a:srgbClr val="ffe766"/>
                  </a:solidFill>
                  <a:latin typeface="Arial"/>
                  <a:ea typeface="나눔스퀘어라운드 Regular"/>
                  <a:cs typeface="Arial"/>
                </a:rPr>
                <a:t>단점</a:t>
              </a:r>
  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e766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32" name="TextBox 24"/>
            <p:cNvSpPr txBox="1"/>
            <p:nvPr/>
          </p:nvSpPr>
          <p:spPr>
            <a:xfrm>
              <a:off x="7781288" y="3832767"/>
              <a:ext cx="4178536" cy="1000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1.</a:t>
              </a: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 시안성이 떨어지는 사이트 구조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d5b5b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ju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2.</a:t>
              </a: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 검색이 어렵다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d5b5b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just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3.</a:t>
              </a: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 시설에 대한 상세정보가 미흡하다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5d5b5b"/>
                  </a:solidFill>
                  <a:latin typeface="Arial"/>
                  <a:ea typeface="나눔스퀘어라운드 Regular"/>
                  <a:cs typeface="Arial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d5b5b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500" y="1871929"/>
            <a:ext cx="6853696" cy="3630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35688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rgbClr val="3057b9"/>
                </a:solidFill>
              </a:rPr>
              <a:t>003</a:t>
            </a:r>
            <a:endParaRPr lang="ko-KR" altLang="en-US" sz="7200" b="1">
              <a:solidFill>
                <a:srgbClr val="3057b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0590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기능 소개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/>
              <a:t>Lorem Ipsum is simply dummy text</a:t>
            </a:r>
            <a:endParaRPr lang="ko-KR" altLang="en-US" sz="105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rgbClr val="3057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139221" y="777897"/>
            <a:ext cx="3620456" cy="1947957"/>
          </a:xfrm>
          <a:prstGeom prst="ellipse">
            <a:avLst/>
          </a:prstGeom>
          <a:solidFill>
            <a:srgbClr val="3057b9">
              <a:alpha val="55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305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1188881" y="351819"/>
            <a:ext cx="1379059" cy="646401"/>
            <a:chOff x="1188881" y="351819"/>
            <a:chExt cx="1379059" cy="646401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474183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003</a:t>
              </a:r>
              <a:endParaRPr lang="en-US" altLang="ko-KR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790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/>
                <a:t>기능 소개</a:t>
              </a:r>
              <a:endParaRPr lang="ko-KR" altLang="en-US" sz="2200"/>
            </a:p>
          </p:txBody>
        </p:sp>
      </p:grpSp>
      <p:sp>
        <p:nvSpPr>
          <p:cNvPr id="35" name="TextBox 29"/>
          <p:cNvSpPr txBox="1"/>
          <p:nvPr/>
        </p:nvSpPr>
        <p:spPr>
          <a:xfrm>
            <a:off x="5248874" y="1281104"/>
            <a:ext cx="1419143" cy="9414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나눔스퀘어라운드 Regular"/>
                <a:cs typeface="Arial"/>
              </a:rPr>
              <a:t>사용자 페이지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라운드 Regular"/>
              <a:cs typeface="Arial"/>
            </a:endParaRPr>
          </a:p>
        </p:txBody>
      </p:sp>
      <p:grpSp>
        <p:nvGrpSpPr>
          <p:cNvPr id="57" name=""/>
          <p:cNvGrpSpPr/>
          <p:nvPr/>
        </p:nvGrpSpPr>
        <p:grpSpPr>
          <a:xfrm rot="0">
            <a:off x="9545707" y="1512694"/>
            <a:ext cx="2170043" cy="1149749"/>
            <a:chOff x="592206" y="2241979"/>
            <a:chExt cx="2435086" cy="1572162"/>
          </a:xfrm>
        </p:grpSpPr>
        <p:sp>
          <p:nvSpPr>
            <p:cNvPr id="58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지점 안내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각 지점 별 위치 및 시설 안내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3429000" y="4494020"/>
            <a:ext cx="2170043" cy="1149749"/>
            <a:chOff x="592206" y="2241979"/>
            <a:chExt cx="2435086" cy="1572162"/>
          </a:xfrm>
        </p:grpSpPr>
        <p:sp>
          <p:nvSpPr>
            <p:cNvPr id="61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마이페이지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회원정보 열람 및 수정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9043778" y="3429000"/>
            <a:ext cx="2170043" cy="1149749"/>
            <a:chOff x="592206" y="2241979"/>
            <a:chExt cx="2435086" cy="1572162"/>
          </a:xfrm>
        </p:grpSpPr>
        <p:sp>
          <p:nvSpPr>
            <p:cNvPr id="64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이용 후기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다른 회원에게 정보제공을 위한 게시판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grpSp>
        <p:nvGrpSpPr>
          <p:cNvPr id="66" name=""/>
          <p:cNvGrpSpPr/>
          <p:nvPr/>
        </p:nvGrpSpPr>
        <p:grpSpPr>
          <a:xfrm rot="0">
            <a:off x="355323" y="1641489"/>
            <a:ext cx="2170043" cy="1149749"/>
            <a:chOff x="592206" y="2241979"/>
            <a:chExt cx="2435086" cy="1572162"/>
          </a:xfrm>
        </p:grpSpPr>
        <p:sp>
          <p:nvSpPr>
            <p:cNvPr id="67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회원가입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플랫폼 이용을 위한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개인정보 등록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grpSp>
        <p:nvGrpSpPr>
          <p:cNvPr id="69" name=""/>
          <p:cNvGrpSpPr/>
          <p:nvPr/>
        </p:nvGrpSpPr>
        <p:grpSpPr>
          <a:xfrm rot="0">
            <a:off x="6857173" y="4414631"/>
            <a:ext cx="2170043" cy="1149749"/>
            <a:chOff x="592206" y="2241979"/>
            <a:chExt cx="2435086" cy="1572162"/>
          </a:xfrm>
        </p:grpSpPr>
        <p:sp>
          <p:nvSpPr>
            <p:cNvPr id="70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구매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회원권 및 상품 구매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  <p:grpSp>
        <p:nvGrpSpPr>
          <p:cNvPr id="72" name=""/>
          <p:cNvGrpSpPr/>
          <p:nvPr/>
        </p:nvGrpSpPr>
        <p:grpSpPr>
          <a:xfrm rot="0">
            <a:off x="1506606" y="3429000"/>
            <a:ext cx="2170043" cy="1149749"/>
            <a:chOff x="592206" y="2241979"/>
            <a:chExt cx="2435086" cy="1572162"/>
          </a:xfrm>
        </p:grpSpPr>
        <p:sp>
          <p:nvSpPr>
            <p:cNvPr id="73" name=""/>
            <p:cNvSpPr/>
            <p:nvPr/>
          </p:nvSpPr>
          <p:spPr>
            <a:xfrm>
              <a:off x="855102" y="2241979"/>
              <a:ext cx="1869722" cy="352779"/>
            </a:xfrm>
            <a:prstGeom prst="rect">
              <a:avLst/>
            </a:prstGeom>
            <a:solidFill>
              <a:srgbClr val="ffff00">
                <a:alpha val="49800"/>
              </a:srgbClr>
            </a:solidFill>
            <a:ln w="127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592206" y="2580032"/>
              <a:ext cx="2435086" cy="12341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/>
            </a:ln>
          </p:spPr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플랫폼 서비스 이용을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위한 인증절차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라운드 Regular"/>
                  <a:cs typeface="Arial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라운드 Regular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264</ep:Words>
  <ep:PresentationFormat>와이드스크린</ep:PresentationFormat>
  <ep:Paragraphs>34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alstj</cp:lastModifiedBy>
  <dcterms:modified xsi:type="dcterms:W3CDTF">2021-11-30T06:56:27.707</dcterms:modified>
  <cp:revision>169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