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683" r:id="rId2"/>
    <p:sldId id="717" r:id="rId3"/>
    <p:sldId id="722" r:id="rId4"/>
    <p:sldId id="721" r:id="rId5"/>
    <p:sldId id="739" r:id="rId6"/>
    <p:sldId id="724" r:id="rId7"/>
    <p:sldId id="726" r:id="rId8"/>
    <p:sldId id="727" r:id="rId9"/>
    <p:sldId id="732" r:id="rId10"/>
    <p:sldId id="725" r:id="rId11"/>
    <p:sldId id="728" r:id="rId12"/>
    <p:sldId id="729" r:id="rId13"/>
    <p:sldId id="733" r:id="rId14"/>
    <p:sldId id="740" r:id="rId15"/>
    <p:sldId id="734" r:id="rId16"/>
    <p:sldId id="735" r:id="rId17"/>
    <p:sldId id="737" r:id="rId18"/>
    <p:sldId id="731" r:id="rId19"/>
    <p:sldId id="736" r:id="rId20"/>
    <p:sldId id="738" r:id="rId21"/>
    <p:sldId id="741" r:id="rId22"/>
    <p:sldId id="743" r:id="rId23"/>
    <p:sldId id="745" r:id="rId24"/>
    <p:sldId id="742" r:id="rId25"/>
    <p:sldId id="748" r:id="rId26"/>
    <p:sldId id="747" r:id="rId27"/>
    <p:sldId id="746" r:id="rId28"/>
    <p:sldId id="749" r:id="rId29"/>
    <p:sldId id="752" r:id="rId30"/>
    <p:sldId id="750" r:id="rId31"/>
    <p:sldId id="753" r:id="rId32"/>
    <p:sldId id="754" r:id="rId33"/>
    <p:sldId id="720" r:id="rId34"/>
    <p:sldId id="723" r:id="rId35"/>
    <p:sldId id="755" r:id="rId3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>
      <p:cViewPr varScale="1">
        <p:scale>
          <a:sx n="100" d="100"/>
          <a:sy n="100" d="100"/>
        </p:scale>
        <p:origin x="78" y="28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4378E-4C39-4958-B216-2FFC2021A81F}" type="datetimeFigureOut">
              <a:rPr lang="ko-KR" altLang="en-US" smtClean="0"/>
              <a:pPr/>
              <a:t>2022-09-25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0AD4A-1556-4CF5-A6C6-454844B6A5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475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19D0-C93D-4694-BC91-249E9DE50200}" type="datetimeFigureOut">
              <a:rPr lang="ko-KR" altLang="en-US" smtClean="0"/>
              <a:pPr/>
              <a:t>2022-09-24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4C012-E487-480E-9FB5-075CD1B90A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90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4C012-E487-480E-9FB5-075CD1B90A3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9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457971"/>
            <a:ext cx="9144000" cy="35719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10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71858"/>
            <a:ext cx="8229600" cy="5054617"/>
          </a:xfr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v"/>
              <a:defRPr sz="1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Clr>
                <a:srgbClr val="00B0F0"/>
              </a:buClr>
              <a:buFont typeface="Wingdings" pitchFamily="2" charset="2"/>
              <a:buChar char="Ø"/>
              <a:defRPr sz="1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>
              <a:buFont typeface="Wingdings" pitchFamily="2" charset="2"/>
              <a:buChar char="§"/>
              <a:defRPr sz="14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>
              <a:buClrTx/>
              <a:buFont typeface="Arial" pitchFamily="34" charset="0"/>
              <a:buChar char="•"/>
              <a:defRPr sz="12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12" name="AutoShape 21"/>
          <p:cNvSpPr>
            <a:spLocks noChangeArrowheads="1"/>
          </p:cNvSpPr>
          <p:nvPr userDrawn="1"/>
        </p:nvSpPr>
        <p:spPr bwMode="auto">
          <a:xfrm>
            <a:off x="180931" y="1020261"/>
            <a:ext cx="8785225" cy="5357813"/>
          </a:xfrm>
          <a:prstGeom prst="roundRect">
            <a:avLst>
              <a:gd name="adj" fmla="val 6815"/>
            </a:avLst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91440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r>
              <a:rPr lang="ko-KR" altLang="en-US" dirty="0"/>
              <a:t>  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116632"/>
            <a:ext cx="9144000" cy="72008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22332"/>
            <a:ext cx="8229600" cy="71438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mushroom-classification/notebook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9512" y="2420888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다변량분석</a:t>
            </a:r>
            <a:endParaRPr lang="en-US" altLang="ko-K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021288"/>
            <a:ext cx="7344816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418412" y="6021288"/>
            <a:ext cx="1725588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3688" y="188640"/>
            <a:ext cx="7344816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88" y="188640"/>
            <a:ext cx="1725588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4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2744924"/>
            <a:ext cx="8435280" cy="1368152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독립 표본 </a:t>
            </a:r>
            <a:r>
              <a:rPr lang="en-US" altLang="ko-KR" sz="1800"/>
              <a:t>t-</a:t>
            </a:r>
            <a:r>
              <a:rPr lang="ko-KR" altLang="en-US" sz="1800"/>
              <a:t>검정 </a:t>
            </a:r>
            <a:r>
              <a:rPr lang="en-US" altLang="ko-KR" sz="1800"/>
              <a:t>(2)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남자와 여자의 </a:t>
            </a:r>
            <a:r>
              <a:rPr lang="en-US" altLang="ko-KR" sz="1400" b="1"/>
              <a:t>NW.Hnd </a:t>
            </a:r>
            <a:r>
              <a:rPr lang="ko-KR" altLang="en-US" sz="1400"/>
              <a:t>주손 반대 손</a:t>
            </a:r>
            <a:r>
              <a:rPr lang="en-US" altLang="ko-KR" sz="1400"/>
              <a:t>(</a:t>
            </a:r>
            <a:r>
              <a:rPr lang="ko-KR" altLang="en-US" sz="1400"/>
              <a:t>주로 사용하지 않는 손</a:t>
            </a:r>
            <a:r>
              <a:rPr lang="en-US" altLang="ko-KR" sz="1400"/>
              <a:t>)</a:t>
            </a:r>
            <a:r>
              <a:rPr lang="ko-KR" altLang="en-US" sz="1400"/>
              <a:t>의 한뼘 길이는 동일하지 않다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남자와 여자의 </a:t>
            </a:r>
            <a:r>
              <a:rPr lang="en-US" altLang="ko-KR" sz="1400" b="1"/>
              <a:t>NW.Hnd </a:t>
            </a:r>
            <a:r>
              <a:rPr lang="ko-KR" altLang="en-US" sz="1400"/>
              <a:t>주손 반대 손의 한뼘 길이는 동일하다</a:t>
            </a:r>
            <a:r>
              <a:rPr lang="en-US" altLang="ko-KR" sz="140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10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</p:spTree>
    <p:extLst>
      <p:ext uri="{BB962C8B-B14F-4D97-AF65-F5344CB8AC3E}">
        <p14:creationId xmlns:p14="http://schemas.microsoft.com/office/powerpoint/2010/main" val="363628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2276872"/>
            <a:ext cx="8435280" cy="983740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두 집단의 동일성 검정 </a:t>
            </a:r>
            <a:r>
              <a:rPr lang="en-US" altLang="ko-KR" sz="1800"/>
              <a:t>&gt; </a:t>
            </a:r>
            <a:r>
              <a:rPr lang="en-US" altLang="ko-KR" sz="1200"/>
              <a:t>var.test()</a:t>
            </a:r>
            <a:r>
              <a:rPr lang="ko-KR" altLang="en-US" sz="1200"/>
              <a:t> 사용</a:t>
            </a:r>
            <a:endParaRPr lang="en-US" altLang="ko-KR" sz="1200" dirty="0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두 집단의 분산은 서로 동일하다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</a:t>
            </a:r>
            <a:r>
              <a:rPr lang="ko-KR" altLang="en-US" sz="1400"/>
              <a:t> 두 집단의 분산은 서로 동일하지 않다</a:t>
            </a:r>
            <a:r>
              <a:rPr lang="en-US" altLang="ko-KR" sz="1400"/>
              <a:t>.</a:t>
            </a:r>
          </a:p>
          <a:p>
            <a:pPr lvl="1"/>
            <a:endParaRPr lang="en-US" altLang="ko-KR" sz="1400"/>
          </a:p>
          <a:p>
            <a:pPr lvl="1"/>
            <a:endParaRPr lang="en-US" altLang="ko-KR" sz="1400"/>
          </a:p>
          <a:p>
            <a:pPr marL="457200" lvl="1" indent="0">
              <a:buNone/>
            </a:pPr>
            <a:endParaRPr lang="en-US" altLang="ko-KR" sz="1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11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387CF317-9FD8-3255-F3A0-061E91CA69AD}"/>
              </a:ext>
            </a:extLst>
          </p:cNvPr>
          <p:cNvSpPr txBox="1">
            <a:spLocks/>
          </p:cNvSpPr>
          <p:nvPr/>
        </p:nvSpPr>
        <p:spPr>
          <a:xfrm>
            <a:off x="467544" y="3668288"/>
            <a:ext cx="8435280" cy="98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결론</a:t>
            </a:r>
            <a:endParaRPr lang="en-US" altLang="ko-KR" sz="1800"/>
          </a:p>
          <a:p>
            <a:pPr lvl="1"/>
            <a:r>
              <a:rPr lang="ko-KR" altLang="en-US" sz="1400"/>
              <a:t>유의 확률을 이용한 판정 </a:t>
            </a:r>
            <a:r>
              <a:rPr lang="en-US" altLang="ko-KR" sz="1400"/>
              <a:t>: </a:t>
            </a:r>
            <a:r>
              <a:rPr lang="ko-KR" altLang="en-US" sz="1400"/>
              <a:t>유의 확률은 </a:t>
            </a:r>
            <a:r>
              <a:rPr lang="en-US" altLang="ko-KR" sz="1400"/>
              <a:t>0.00777</a:t>
            </a:r>
            <a:r>
              <a:rPr lang="ko-KR" altLang="en-US" sz="1400"/>
              <a:t>으로 유의수준 </a:t>
            </a:r>
            <a:r>
              <a:rPr lang="en-US" altLang="ko-KR" sz="1400"/>
              <a:t>0.05 </a:t>
            </a:r>
            <a:r>
              <a:rPr lang="ko-KR" altLang="en-US" sz="1400"/>
              <a:t>보다 작아 </a:t>
            </a:r>
            <a:r>
              <a:rPr lang="ko-KR" altLang="en-US" sz="1400" b="1"/>
              <a:t>귀무가설 기각</a:t>
            </a:r>
            <a:endParaRPr lang="en-US" altLang="ko-KR" sz="1400" b="1"/>
          </a:p>
          <a:p>
            <a:pPr lvl="1"/>
            <a:r>
              <a:rPr lang="ko-KR" altLang="en-US" sz="1400" b="1"/>
              <a:t>이분산 가정 두 집단</a:t>
            </a:r>
            <a:endParaRPr lang="en-US" altLang="ko-KR" sz="1400" b="1"/>
          </a:p>
          <a:p>
            <a:pPr marL="457200" lvl="1" indent="0">
              <a:buFont typeface="Wingdings" pitchFamily="2" charset="2"/>
              <a:buNone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8819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1052736"/>
            <a:ext cx="8435280" cy="1152128"/>
          </a:xfrm>
        </p:spPr>
        <p:txBody>
          <a:bodyPr>
            <a:normAutofit fontScale="92500"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독립 표본 </a:t>
            </a:r>
            <a:r>
              <a:rPr lang="en-US" altLang="ko-KR" sz="1800"/>
              <a:t>t-</a:t>
            </a:r>
            <a:r>
              <a:rPr lang="ko-KR" altLang="en-US" sz="1800"/>
              <a:t>검정 </a:t>
            </a:r>
            <a:r>
              <a:rPr lang="en-US" altLang="ko-KR" sz="1800"/>
              <a:t>(2) </a:t>
            </a:r>
            <a:r>
              <a:rPr lang="ko-KR" altLang="en-US" sz="1800"/>
              <a:t>결론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남자와 여자의 </a:t>
            </a:r>
            <a:r>
              <a:rPr lang="en-US" altLang="ko-KR" sz="1400" b="1"/>
              <a:t>NW.Hnd </a:t>
            </a:r>
            <a:r>
              <a:rPr lang="ko-KR" altLang="en-US" sz="1400"/>
              <a:t>주손 반대 손</a:t>
            </a:r>
            <a:r>
              <a:rPr lang="en-US" altLang="ko-KR" sz="1400"/>
              <a:t>(</a:t>
            </a:r>
            <a:r>
              <a:rPr lang="ko-KR" altLang="en-US" sz="1400"/>
              <a:t>주로 사용하지 않는 손</a:t>
            </a:r>
            <a:r>
              <a:rPr lang="en-US" altLang="ko-KR" sz="1400"/>
              <a:t>)</a:t>
            </a:r>
            <a:r>
              <a:rPr lang="ko-KR" altLang="en-US" sz="1400"/>
              <a:t>의 한뼘 길이는 동일하지 않다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남자와 여자의 </a:t>
            </a:r>
            <a:r>
              <a:rPr lang="en-US" altLang="ko-KR" sz="1400" b="1"/>
              <a:t>NW.Hnd </a:t>
            </a:r>
            <a:r>
              <a:rPr lang="ko-KR" altLang="en-US" sz="1400"/>
              <a:t>주손 반대 손의 한뼘 길이는 동일하다</a:t>
            </a:r>
            <a:r>
              <a:rPr lang="en-US" altLang="ko-KR" sz="140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12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E5B7412E-E3F8-65B2-6218-9D3D403E8089}"/>
              </a:ext>
            </a:extLst>
          </p:cNvPr>
          <p:cNvSpPr txBox="1">
            <a:spLocks/>
          </p:cNvSpPr>
          <p:nvPr/>
        </p:nvSpPr>
        <p:spPr>
          <a:xfrm>
            <a:off x="354360" y="2636912"/>
            <a:ext cx="8435280" cy="2952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남</a:t>
            </a:r>
            <a:r>
              <a:rPr lang="en-US" altLang="ko-KR" sz="1400"/>
              <a:t>,</a:t>
            </a:r>
            <a:r>
              <a:rPr lang="ko-KR" altLang="en-US" sz="1400"/>
              <a:t>여의 주로 사용하는 </a:t>
            </a:r>
            <a:r>
              <a:rPr lang="ko-KR" altLang="en-US" sz="1400" b="1"/>
              <a:t>주로 사용하지</a:t>
            </a:r>
            <a:r>
              <a:rPr lang="ko-KR" altLang="en-US" sz="1400"/>
              <a:t> </a:t>
            </a:r>
            <a:r>
              <a:rPr lang="ko-KR" altLang="en-US" sz="1400" b="1"/>
              <a:t>않는</a:t>
            </a:r>
            <a:r>
              <a:rPr lang="ko-KR" altLang="en-US" sz="1400"/>
              <a:t> 손의 한뼘의 길이가 동일한지</a:t>
            </a:r>
            <a:r>
              <a:rPr lang="en-US" altLang="ko-KR" sz="1400"/>
              <a:t>, </a:t>
            </a:r>
            <a:r>
              <a:rPr lang="ko-KR" altLang="en-US" sz="1400"/>
              <a:t>동일하지 않은지 알아보기위해</a:t>
            </a:r>
            <a:endParaRPr lang="en-US" altLang="ko-KR" sz="1400"/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표본 추출을 통해 남자 </a:t>
            </a:r>
            <a:r>
              <a:rPr lang="en-US" altLang="ko-KR" sz="1400"/>
              <a:t>117</a:t>
            </a:r>
            <a:r>
              <a:rPr lang="ko-KR" altLang="en-US" sz="1400"/>
              <a:t>명</a:t>
            </a:r>
            <a:r>
              <a:rPr lang="en-US" altLang="ko-KR" sz="1400"/>
              <a:t>, </a:t>
            </a:r>
            <a:r>
              <a:rPr lang="ko-KR" altLang="en-US" sz="1400"/>
              <a:t>여자 </a:t>
            </a:r>
            <a:r>
              <a:rPr lang="en-US" altLang="ko-KR" sz="1400"/>
              <a:t>118</a:t>
            </a:r>
            <a:r>
              <a:rPr lang="ko-KR" altLang="en-US" sz="1400"/>
              <a:t>명의 주손 한뼘</a:t>
            </a:r>
            <a:r>
              <a:rPr lang="en-US" altLang="ko-KR" sz="1400"/>
              <a:t>(Wr.Hnd)</a:t>
            </a:r>
            <a:r>
              <a:rPr lang="ko-KR" altLang="en-US" sz="1400"/>
              <a:t>길이를 측정한 결과</a:t>
            </a:r>
            <a:r>
              <a:rPr lang="en-US" altLang="ko-KR" sz="1400"/>
              <a:t>.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200"/>
              <a:t>남자 한뼘 길이는 </a:t>
            </a:r>
            <a:r>
              <a:rPr lang="en-US" altLang="ko-KR" sz="1200"/>
              <a:t>: 1.80 ± 19.7 (cm)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200"/>
              <a:t>여자 한뼘 길이는 </a:t>
            </a:r>
            <a:r>
              <a:rPr lang="en-US" altLang="ko-KR" sz="1200"/>
              <a:t>: 1.41 ± 17.5 (cm)</a:t>
            </a:r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이를</a:t>
            </a:r>
            <a:r>
              <a:rPr lang="en-US" altLang="ko-KR" sz="1400"/>
              <a:t> </a:t>
            </a:r>
            <a:r>
              <a:rPr lang="ko-KR" altLang="en-US" sz="1400"/>
              <a:t>유의수준 </a:t>
            </a:r>
            <a:r>
              <a:rPr lang="en-US" altLang="ko-KR" sz="1400"/>
              <a:t>0.05</a:t>
            </a:r>
            <a:r>
              <a:rPr lang="ko-KR" altLang="en-US" sz="1400"/>
              <a:t>에서 가설 검정을 실시한 결과</a:t>
            </a:r>
            <a:endParaRPr lang="en-US" altLang="ko-KR" sz="1400"/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검정 통계량과 유의 확률이 </a:t>
            </a:r>
            <a:r>
              <a:rPr lang="en-US" altLang="ko-KR" sz="1400"/>
              <a:t>-21.101 ( p-value = 2.2e-16 )</a:t>
            </a:r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유의 확률을 이용한 판정으로 </a:t>
            </a:r>
            <a:r>
              <a:rPr lang="en-US" altLang="ko-KR" sz="1400"/>
              <a:t>0.05</a:t>
            </a:r>
            <a:r>
              <a:rPr lang="ko-KR" altLang="en-US" sz="1400"/>
              <a:t>보다 작은 </a:t>
            </a:r>
            <a:r>
              <a:rPr lang="en-US" altLang="ko-KR" sz="1400"/>
              <a:t>2.2e-16</a:t>
            </a:r>
            <a:r>
              <a:rPr lang="ko-KR" altLang="en-US" sz="1400"/>
              <a:t>의 결과가 나와 귀무가설을 기각합니다</a:t>
            </a:r>
            <a:r>
              <a:rPr lang="en-US" altLang="ko-KR" sz="1400"/>
              <a:t>.</a:t>
            </a:r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따라서 남자와 여자의 </a:t>
            </a:r>
            <a:r>
              <a:rPr lang="ko-KR" altLang="en-US" sz="1400" b="1"/>
              <a:t>주로 사용하지 않는 손의 한뼘 길이는 동일한 것</a:t>
            </a:r>
            <a:r>
              <a:rPr lang="ko-KR" altLang="en-US" sz="1400"/>
              <a:t>으로 보입니다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047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1052736"/>
            <a:ext cx="8435280" cy="432048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독립 표본 </a:t>
            </a:r>
            <a:r>
              <a:rPr lang="en-US" altLang="ko-KR" sz="1800"/>
              <a:t>t-</a:t>
            </a:r>
            <a:r>
              <a:rPr lang="ko-KR" altLang="en-US" sz="1800"/>
              <a:t>검정 </a:t>
            </a:r>
            <a:r>
              <a:rPr lang="en-US" altLang="ko-KR" sz="1800"/>
              <a:t>(2) BoxPlot</a:t>
            </a:r>
            <a:endParaRPr lang="en-US" altLang="ko-KR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13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D32A17-0061-CF3D-69C5-42B50A93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00" y="1943723"/>
            <a:ext cx="4320000" cy="40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9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2300429"/>
            <a:ext cx="8435280" cy="2257142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 dirty="0"/>
              <a:t>데이터 소개 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MASS </a:t>
            </a:r>
            <a:r>
              <a:rPr lang="ko-KR" altLang="en-US" dirty="0"/>
              <a:t>패키지의 내장된 데이터 활용 </a:t>
            </a:r>
            <a:r>
              <a:rPr lang="en-US" altLang="ko-KR" dirty="0"/>
              <a:t>(survey 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자유롭게 변수들을 선택하여 독립 표본 </a:t>
            </a:r>
            <a:r>
              <a:rPr lang="en-US" altLang="ko-KR" dirty="0"/>
              <a:t>t-</a:t>
            </a:r>
            <a:r>
              <a:rPr lang="ko-KR" altLang="en-US" dirty="0"/>
              <a:t>검정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분산분석</a:t>
            </a:r>
            <a:r>
              <a:rPr lang="en-US" altLang="ko-KR" dirty="0">
                <a:solidFill>
                  <a:srgbClr val="FF0000"/>
                </a:solidFill>
              </a:rPr>
              <a:t>(ANOVA)</a:t>
            </a:r>
            <a:r>
              <a:rPr lang="ko-KR" altLang="en-US" dirty="0"/>
              <a:t>을 각각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실시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각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ko-KR" altLang="en-US" dirty="0" err="1"/>
              <a:t>귀무가설과</a:t>
            </a:r>
            <a:r>
              <a:rPr lang="ko-KR" altLang="en-US" dirty="0"/>
              <a:t> </a:t>
            </a:r>
            <a:r>
              <a:rPr lang="ko-KR" altLang="en-US" dirty="0" err="1"/>
              <a:t>대립가설도</a:t>
            </a:r>
            <a:r>
              <a:rPr lang="ko-KR" altLang="en-US" dirty="0"/>
              <a:t> 자유롭게 설정</a:t>
            </a:r>
            <a:endParaRPr lang="en-US" altLang="ko-KR" dirty="0"/>
          </a:p>
          <a:p>
            <a:pPr lvl="3"/>
            <a:r>
              <a:rPr lang="ko-KR" altLang="en-US" dirty="0"/>
              <a:t>유의수준 </a:t>
            </a:r>
            <a:r>
              <a:rPr lang="en-US" altLang="ko-KR" dirty="0"/>
              <a:t>(0.05)</a:t>
            </a:r>
            <a:r>
              <a:rPr lang="ko-KR" altLang="en-US" dirty="0"/>
              <a:t>를 기준으로 통계적 의사결정 </a:t>
            </a:r>
            <a:r>
              <a:rPr lang="en-US" altLang="ko-KR" dirty="0"/>
              <a:t>(</a:t>
            </a:r>
            <a:r>
              <a:rPr lang="ko-KR" altLang="en-US" dirty="0"/>
              <a:t>검정통계량과 </a:t>
            </a:r>
            <a:r>
              <a:rPr lang="en-US" altLang="ko-KR" dirty="0"/>
              <a:t>p-value</a:t>
            </a:r>
            <a:r>
              <a:rPr lang="ko-KR" altLang="en-US" dirty="0"/>
              <a:t>를 확인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Boxplot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1828800" lvl="4" indent="0">
              <a:buNone/>
            </a:pPr>
            <a:endParaRPr lang="en-US" altLang="ko-KR" dirty="0"/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14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</p:spTree>
    <p:extLst>
      <p:ext uri="{BB962C8B-B14F-4D97-AF65-F5344CB8AC3E}">
        <p14:creationId xmlns:p14="http://schemas.microsoft.com/office/powerpoint/2010/main" val="39469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2906942"/>
            <a:ext cx="8435280" cy="1044116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분산 분석 </a:t>
            </a:r>
            <a:r>
              <a:rPr lang="en-US" altLang="ko-KR" sz="1800"/>
              <a:t>(ANOVA)</a:t>
            </a:r>
            <a:r>
              <a:rPr lang="ko-KR" altLang="en-US" sz="1800"/>
              <a:t> </a:t>
            </a:r>
            <a:r>
              <a:rPr lang="en-US" altLang="ko-KR" sz="1800"/>
              <a:t>(1)</a:t>
            </a:r>
            <a:endParaRPr lang="en-US" altLang="ko-KR" dirty="0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흡연 강도에 따라서 주손 한뼘의 길이는 차이가 없다</a:t>
            </a:r>
            <a:r>
              <a:rPr lang="en-US" altLang="ko-KR" sz="1400"/>
              <a:t>.(</a:t>
            </a:r>
            <a:r>
              <a:rPr lang="ko-KR" altLang="en-US" sz="1400"/>
              <a:t>동일 하다</a:t>
            </a:r>
            <a:r>
              <a:rPr lang="en-US" altLang="ko-KR" sz="1400"/>
              <a:t>.)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흡연 강도에 따라서 주손 한뼘의 길이는 차이가 있다</a:t>
            </a:r>
            <a:r>
              <a:rPr lang="en-US" altLang="ko-KR" sz="1400"/>
              <a:t>.(</a:t>
            </a:r>
            <a:r>
              <a:rPr lang="ko-KR" altLang="en-US" sz="1400"/>
              <a:t>동일 하지 않다</a:t>
            </a:r>
            <a:r>
              <a:rPr lang="en-US" altLang="ko-KR" sz="1400"/>
              <a:t>.)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15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</p:spTree>
    <p:extLst>
      <p:ext uri="{BB962C8B-B14F-4D97-AF65-F5344CB8AC3E}">
        <p14:creationId xmlns:p14="http://schemas.microsoft.com/office/powerpoint/2010/main" val="4230707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1124744"/>
            <a:ext cx="8435280" cy="936104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분산 분석 </a:t>
            </a:r>
            <a:r>
              <a:rPr lang="en-US" altLang="ko-KR" sz="1800"/>
              <a:t>(ANOVA)</a:t>
            </a:r>
            <a:r>
              <a:rPr lang="ko-KR" altLang="en-US" sz="1800"/>
              <a:t> </a:t>
            </a:r>
            <a:r>
              <a:rPr lang="en-US" altLang="ko-KR" sz="1800"/>
              <a:t>(1) </a:t>
            </a:r>
            <a:r>
              <a:rPr lang="ko-KR" altLang="en-US" sz="1800"/>
              <a:t>결론</a:t>
            </a:r>
            <a:endParaRPr lang="en-US" altLang="ko-KR" dirty="0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흡연 강도에 따라서 주손 한뼘의 길이는 차이가 없다</a:t>
            </a:r>
            <a:r>
              <a:rPr lang="en-US" altLang="ko-KR" sz="1400"/>
              <a:t>.(</a:t>
            </a:r>
            <a:r>
              <a:rPr lang="ko-KR" altLang="en-US" sz="1400"/>
              <a:t>동일 하다</a:t>
            </a:r>
            <a:r>
              <a:rPr lang="en-US" altLang="ko-KR" sz="1400"/>
              <a:t>.)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흡연 강도에 따라서 주손 한뼘의 길이는 차이가 있다</a:t>
            </a:r>
            <a:r>
              <a:rPr lang="en-US" altLang="ko-KR" sz="1400"/>
              <a:t>.(</a:t>
            </a:r>
            <a:r>
              <a:rPr lang="ko-KR" altLang="en-US" sz="1400"/>
              <a:t>동일 하지 않다</a:t>
            </a:r>
            <a:r>
              <a:rPr lang="en-US" altLang="ko-KR" sz="1400"/>
              <a:t>.)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16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1E4EA32-F1FC-3A7B-2AD7-8E2D6F5C6597}"/>
              </a:ext>
            </a:extLst>
          </p:cNvPr>
          <p:cNvSpPr txBox="1">
            <a:spLocks/>
          </p:cNvSpPr>
          <p:nvPr/>
        </p:nvSpPr>
        <p:spPr>
          <a:xfrm>
            <a:off x="354360" y="2204864"/>
            <a:ext cx="8435280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en-US" altLang="ko-KR" sz="1400"/>
              <a:t>4</a:t>
            </a:r>
            <a:r>
              <a:rPr lang="ko-KR" altLang="en-US" sz="1400"/>
              <a:t>종류의 타입의 흡연강도 간 주손</a:t>
            </a:r>
            <a:r>
              <a:rPr lang="en-US" altLang="ko-KR" sz="1400"/>
              <a:t>(</a:t>
            </a:r>
            <a:r>
              <a:rPr lang="ko-KR" altLang="en-US" sz="1400"/>
              <a:t>주로사용하는 손</a:t>
            </a:r>
            <a:r>
              <a:rPr lang="en-US" altLang="ko-KR" sz="1400"/>
              <a:t>)</a:t>
            </a:r>
            <a:r>
              <a:rPr lang="ko-KR" altLang="en-US" sz="1400"/>
              <a:t> 한뼘의 길이의 차이가 나는 지 확인해 보기 위해 강도 별로 많이 피우는 사람 </a:t>
            </a:r>
            <a:r>
              <a:rPr lang="en-US" altLang="ko-KR" sz="1400"/>
              <a:t>11, </a:t>
            </a:r>
            <a:r>
              <a:rPr lang="ko-KR" altLang="en-US" sz="1400"/>
              <a:t>금연자 </a:t>
            </a:r>
            <a:r>
              <a:rPr lang="en-US" altLang="ko-KR" sz="1400"/>
              <a:t>188, </a:t>
            </a:r>
            <a:r>
              <a:rPr lang="ko-KR" altLang="en-US" sz="1400"/>
              <a:t>가끔 피우는 사람 </a:t>
            </a:r>
            <a:r>
              <a:rPr lang="en-US" altLang="ko-KR" sz="1400"/>
              <a:t>19, </a:t>
            </a:r>
            <a:r>
              <a:rPr lang="ko-KR" altLang="en-US" sz="1400"/>
              <a:t>규칙적으로 피우는사람 </a:t>
            </a:r>
            <a:r>
              <a:rPr lang="en-US" altLang="ko-KR" sz="1400"/>
              <a:t>17 </a:t>
            </a:r>
            <a:r>
              <a:rPr lang="ko-KR" altLang="en-US" sz="1400"/>
              <a:t>총 </a:t>
            </a:r>
            <a:r>
              <a:rPr lang="en-US" altLang="ko-KR" sz="1400"/>
              <a:t>235</a:t>
            </a:r>
            <a:r>
              <a:rPr lang="ko-KR" altLang="en-US" sz="1400"/>
              <a:t>개의 표본추출을 통해 확인한 결과</a:t>
            </a:r>
            <a:r>
              <a:rPr lang="en-US" altLang="ko-KR" sz="1400"/>
              <a:t>,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200"/>
              <a:t>많이 피우는사람           </a:t>
            </a:r>
            <a:r>
              <a:rPr lang="en-US" altLang="ko-KR" sz="1200"/>
              <a:t>: 2.75 ± 19.2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200"/>
              <a:t>금연자                        </a:t>
            </a:r>
            <a:r>
              <a:rPr lang="en-US" altLang="ko-KR" sz="1200"/>
              <a:t>: 1.72 ± 18.6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200"/>
              <a:t>가끔 피우는 사람          </a:t>
            </a:r>
            <a:r>
              <a:rPr lang="en-US" altLang="ko-KR" sz="1200"/>
              <a:t>: 2.20 ± 18.4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200"/>
              <a:t>규칙적으로 피우는 사람 </a:t>
            </a:r>
            <a:r>
              <a:rPr lang="en-US" altLang="ko-KR" sz="1200"/>
              <a:t>: 2.41 ± 19.5</a:t>
            </a:r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일원산 분석을 통해 검정한 결과</a:t>
            </a:r>
            <a:r>
              <a:rPr lang="en-US" altLang="ko-KR" sz="1400"/>
              <a:t>,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200"/>
              <a:t>검정 통계량 </a:t>
            </a:r>
            <a:r>
              <a:rPr lang="en-US" altLang="ko-KR" sz="1200"/>
              <a:t>1.5771, </a:t>
            </a:r>
            <a:r>
              <a:rPr lang="ko-KR" altLang="en-US" sz="1200"/>
              <a:t>유의확률 </a:t>
            </a:r>
            <a:r>
              <a:rPr lang="en-US" altLang="ko-KR" sz="1200"/>
              <a:t>0.1957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200"/>
              <a:t>유의 확률을 이용한 판정으로 </a:t>
            </a:r>
            <a:r>
              <a:rPr lang="en-US" altLang="ko-KR" sz="1200"/>
              <a:t>0.05</a:t>
            </a:r>
            <a:r>
              <a:rPr lang="ko-KR" altLang="en-US" sz="1200"/>
              <a:t>보다 큰 </a:t>
            </a:r>
            <a:r>
              <a:rPr lang="en-US" altLang="ko-KR" sz="1200"/>
              <a:t>0.1957 </a:t>
            </a:r>
            <a:r>
              <a:rPr lang="ko-KR" altLang="en-US" sz="1200"/>
              <a:t>의 결과가 나와 귀무가설을 채택합니다</a:t>
            </a:r>
            <a:r>
              <a:rPr lang="en-US" altLang="ko-KR" sz="1200"/>
              <a:t>.</a:t>
            </a:r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흡연 강도에 따라서 주손의 한뼘의 길이는 차이가 안나는 것으로 볼 수 있습니다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467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1124744"/>
            <a:ext cx="8435280" cy="936104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분산 분석 </a:t>
            </a:r>
            <a:r>
              <a:rPr lang="en-US" altLang="ko-KR" sz="1800"/>
              <a:t>(ANOVA)</a:t>
            </a:r>
            <a:r>
              <a:rPr lang="ko-KR" altLang="en-US" sz="1800"/>
              <a:t> </a:t>
            </a:r>
            <a:r>
              <a:rPr lang="en-US" altLang="ko-KR" sz="1800"/>
              <a:t>(1) BoxPlot</a:t>
            </a:r>
            <a:endParaRPr lang="en-US" altLang="ko-KR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흡연 강도에 따라서 주손 한뼘의 길이는 차이가 없다</a:t>
            </a:r>
            <a:r>
              <a:rPr lang="en-US" altLang="ko-KR" sz="1400"/>
              <a:t>.(</a:t>
            </a:r>
            <a:r>
              <a:rPr lang="ko-KR" altLang="en-US" sz="1400"/>
              <a:t>동일 하다</a:t>
            </a:r>
            <a:r>
              <a:rPr lang="en-US" altLang="ko-KR" sz="1400"/>
              <a:t>.)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흡연 강도에 따라서 주손 한뼘의 길이는 차이가 있다</a:t>
            </a:r>
            <a:r>
              <a:rPr lang="en-US" altLang="ko-KR" sz="1400"/>
              <a:t>.(</a:t>
            </a:r>
            <a:r>
              <a:rPr lang="ko-KR" altLang="en-US" sz="1400"/>
              <a:t>동일 하지 않다</a:t>
            </a:r>
            <a:r>
              <a:rPr lang="en-US" altLang="ko-KR" sz="1400"/>
              <a:t>.)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17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5D4BDB-82FA-3C34-FEB6-98289AB9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00859"/>
            <a:ext cx="4320000" cy="411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56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2906942"/>
            <a:ext cx="8435280" cy="1044116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분산 분석 </a:t>
            </a:r>
            <a:r>
              <a:rPr lang="en-US" altLang="ko-KR" sz="1800"/>
              <a:t>(ANOVA)</a:t>
            </a:r>
            <a:r>
              <a:rPr lang="ko-KR" altLang="en-US" sz="1800"/>
              <a:t> </a:t>
            </a:r>
            <a:r>
              <a:rPr lang="en-US" altLang="ko-KR" sz="1800"/>
              <a:t>(2)</a:t>
            </a:r>
            <a:endParaRPr lang="en-US" altLang="ko-KR" dirty="0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일상 운동 주기에 따라서 주손 한뼘의 길이는 차이가 없다</a:t>
            </a:r>
            <a:r>
              <a:rPr lang="en-US" altLang="ko-KR" sz="1400"/>
              <a:t>.(</a:t>
            </a:r>
            <a:r>
              <a:rPr lang="ko-KR" altLang="en-US" sz="1400"/>
              <a:t>동일 하다</a:t>
            </a:r>
            <a:r>
              <a:rPr lang="en-US" altLang="ko-KR" sz="1400"/>
              <a:t>.) 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일상 운동 주기에 따라서 주손 한뼘의 길이는 차이가 있다</a:t>
            </a:r>
            <a:r>
              <a:rPr lang="en-US" altLang="ko-KR" sz="1400"/>
              <a:t>.(</a:t>
            </a:r>
            <a:r>
              <a:rPr lang="ko-KR" altLang="en-US" sz="1400"/>
              <a:t>동일 하지 않다</a:t>
            </a:r>
            <a:r>
              <a:rPr lang="en-US" altLang="ko-KR" sz="1400"/>
              <a:t>.)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18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</p:spTree>
    <p:extLst>
      <p:ext uri="{BB962C8B-B14F-4D97-AF65-F5344CB8AC3E}">
        <p14:creationId xmlns:p14="http://schemas.microsoft.com/office/powerpoint/2010/main" val="359330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1124744"/>
            <a:ext cx="8435280" cy="936104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분산 분석 </a:t>
            </a:r>
            <a:r>
              <a:rPr lang="en-US" altLang="ko-KR" sz="1800"/>
              <a:t>(ANOVA)</a:t>
            </a:r>
            <a:r>
              <a:rPr lang="ko-KR" altLang="en-US" sz="1800"/>
              <a:t> </a:t>
            </a:r>
            <a:r>
              <a:rPr lang="en-US" altLang="ko-KR" sz="1800"/>
              <a:t>(2) </a:t>
            </a:r>
            <a:r>
              <a:rPr lang="ko-KR" altLang="en-US" sz="1800"/>
              <a:t>결론</a:t>
            </a:r>
            <a:endParaRPr lang="en-US" altLang="ko-KR" dirty="0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일상 운동 주기에 따라서 주손 한뼘의 길이는 차이가 없다</a:t>
            </a:r>
            <a:r>
              <a:rPr lang="en-US" altLang="ko-KR" sz="1400"/>
              <a:t>.(</a:t>
            </a:r>
            <a:r>
              <a:rPr lang="ko-KR" altLang="en-US" sz="1400"/>
              <a:t>동일 하다</a:t>
            </a:r>
            <a:r>
              <a:rPr lang="en-US" altLang="ko-KR" sz="1400"/>
              <a:t>.) 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일상 운동 주기에 따라서 주손 한뼘의 길이는 차이가 있다</a:t>
            </a:r>
            <a:r>
              <a:rPr lang="en-US" altLang="ko-KR" sz="1400"/>
              <a:t>.(</a:t>
            </a:r>
            <a:r>
              <a:rPr lang="ko-KR" altLang="en-US" sz="1400"/>
              <a:t>동일 하지 않다</a:t>
            </a:r>
            <a:r>
              <a:rPr lang="en-US" altLang="ko-KR" sz="1400"/>
              <a:t>.)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19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1E4EA32-F1FC-3A7B-2AD7-8E2D6F5C6597}"/>
              </a:ext>
            </a:extLst>
          </p:cNvPr>
          <p:cNvSpPr txBox="1">
            <a:spLocks/>
          </p:cNvSpPr>
          <p:nvPr/>
        </p:nvSpPr>
        <p:spPr>
          <a:xfrm>
            <a:off x="354360" y="2492896"/>
            <a:ext cx="843528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en-US" altLang="ko-KR" sz="1400"/>
              <a:t>3</a:t>
            </a:r>
            <a:r>
              <a:rPr lang="ko-KR" altLang="en-US" sz="1400"/>
              <a:t>종류의 타입의 운동하는 사람들 간 주손</a:t>
            </a:r>
            <a:r>
              <a:rPr lang="en-US" altLang="ko-KR" sz="1400"/>
              <a:t>(</a:t>
            </a:r>
            <a:r>
              <a:rPr lang="ko-KR" altLang="en-US" sz="1400"/>
              <a:t>주로 사용하는 손</a:t>
            </a:r>
            <a:r>
              <a:rPr lang="en-US" altLang="ko-KR" sz="1400"/>
              <a:t>)</a:t>
            </a:r>
            <a:r>
              <a:rPr lang="ko-KR" altLang="en-US" sz="1400"/>
              <a:t>의 한뼘 길이가 차이가 나는지 확인해 보기 위해 자주운동하는사람</a:t>
            </a:r>
            <a:r>
              <a:rPr lang="en-US" altLang="ko-KR" sz="1400"/>
              <a:t> 115</a:t>
            </a:r>
            <a:r>
              <a:rPr lang="ko-KR" altLang="en-US" sz="1400"/>
              <a:t>명</a:t>
            </a:r>
            <a:r>
              <a:rPr lang="en-US" altLang="ko-KR" sz="1400"/>
              <a:t>, </a:t>
            </a:r>
            <a:r>
              <a:rPr lang="ko-KR" altLang="en-US" sz="1400"/>
              <a:t>안하는 사람 </a:t>
            </a:r>
            <a:r>
              <a:rPr lang="en-US" altLang="ko-KR" sz="1400"/>
              <a:t>23, </a:t>
            </a:r>
            <a:r>
              <a:rPr lang="ko-KR" altLang="en-US" sz="1400"/>
              <a:t>가끔 하는사람 </a:t>
            </a:r>
            <a:r>
              <a:rPr lang="en-US" altLang="ko-KR" sz="1400"/>
              <a:t>97</a:t>
            </a:r>
            <a:r>
              <a:rPr lang="ko-KR" altLang="en-US" sz="1400"/>
              <a:t>명을 조사한 결과</a:t>
            </a:r>
            <a:r>
              <a:rPr lang="en-US" altLang="ko-KR" sz="1400"/>
              <a:t>, </a:t>
            </a:r>
            <a:r>
              <a:rPr lang="ko-KR" altLang="en-US" sz="1400"/>
              <a:t>총 </a:t>
            </a:r>
            <a:r>
              <a:rPr lang="en-US" altLang="ko-KR" sz="1400"/>
              <a:t>235</a:t>
            </a:r>
            <a:r>
              <a:rPr lang="ko-KR" altLang="en-US" sz="1400"/>
              <a:t>개의 데이터를 표본 추출을 통에 확인한 결과</a:t>
            </a:r>
            <a:endParaRPr lang="en-US" altLang="ko-KR" sz="1400"/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200"/>
              <a:t>자주 운동을 하는 사람의 평균과 표준편차는 </a:t>
            </a:r>
            <a:r>
              <a:rPr lang="en-US" altLang="ko-KR" sz="1200"/>
              <a:t>: 2.08 ± 18.8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200"/>
              <a:t>운동을 안 하는 사람의 평균과 표준편차는    </a:t>
            </a:r>
            <a:r>
              <a:rPr lang="en-US" altLang="ko-KR" sz="1200"/>
              <a:t>: 1.76 ± 18.7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200"/>
              <a:t>가끔 운동을 하는 사람의 평균과 표준편차는 </a:t>
            </a:r>
            <a:r>
              <a:rPr lang="en-US" altLang="ko-KR" sz="1200"/>
              <a:t>: 1.63 ± 18.5</a:t>
            </a:r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일원산 분석을 통해 검정한 결과</a:t>
            </a:r>
            <a:r>
              <a:rPr lang="en-US" altLang="ko-KR" sz="1400"/>
              <a:t>,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200"/>
              <a:t>검정 통계량 </a:t>
            </a:r>
            <a:r>
              <a:rPr lang="en-US" altLang="ko-KR" sz="1200"/>
              <a:t>1.1539, </a:t>
            </a:r>
            <a:r>
              <a:rPr lang="ko-KR" altLang="en-US" sz="1200"/>
              <a:t>유의확률 </a:t>
            </a:r>
            <a:r>
              <a:rPr lang="en-US" altLang="ko-KR" sz="1200"/>
              <a:t>0.3172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200"/>
              <a:t>유의 확률을 이용한 판정으로 </a:t>
            </a:r>
            <a:r>
              <a:rPr lang="en-US" altLang="ko-KR" sz="1200"/>
              <a:t>0.05</a:t>
            </a:r>
            <a:r>
              <a:rPr lang="ko-KR" altLang="en-US" sz="1200"/>
              <a:t>보다 큰 </a:t>
            </a:r>
            <a:r>
              <a:rPr lang="en-US" altLang="ko-KR" sz="1200"/>
              <a:t>0.3172</a:t>
            </a:r>
            <a:r>
              <a:rPr lang="ko-KR" altLang="en-US" sz="1200"/>
              <a:t>의 결과가 나와 귀무가설을 채택합니다</a:t>
            </a:r>
            <a:r>
              <a:rPr lang="en-US" altLang="ko-KR" sz="1200"/>
              <a:t>.</a:t>
            </a:r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운동 주기 에 따라서 주손의 한뼘의 길이는 차이가 안나는 것으로 볼 수 있습니다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811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71858"/>
            <a:ext cx="8435280" cy="5054617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 dirty="0"/>
              <a:t>데이터 소개 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MASS </a:t>
            </a:r>
            <a:r>
              <a:rPr lang="ko-KR" altLang="en-US" dirty="0"/>
              <a:t>패키지의 내장된 데이터 활용 </a:t>
            </a:r>
            <a:r>
              <a:rPr lang="en-US" altLang="ko-KR" dirty="0"/>
              <a:t>(survey 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데이터 변수 설명과 </a:t>
            </a:r>
            <a:r>
              <a:rPr lang="en-US" altLang="ko-KR" dirty="0"/>
              <a:t>type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변수</a:t>
            </a:r>
            <a:r>
              <a:rPr lang="en-US" altLang="ko-KR" dirty="0"/>
              <a:t> </a:t>
            </a:r>
            <a:r>
              <a:rPr lang="ko-KR" altLang="en-US" dirty="0"/>
              <a:t>소개 </a:t>
            </a:r>
            <a:r>
              <a:rPr lang="en-US" altLang="ko-KR" dirty="0"/>
              <a:t>#1</a:t>
            </a:r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51" y="2636912"/>
            <a:ext cx="5680298" cy="11376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172" y="4149080"/>
            <a:ext cx="4878162" cy="226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55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1124744"/>
            <a:ext cx="8435280" cy="936104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분산 분석 </a:t>
            </a:r>
            <a:r>
              <a:rPr lang="en-US" altLang="ko-KR" sz="1800"/>
              <a:t>(ANOVA)</a:t>
            </a:r>
            <a:r>
              <a:rPr lang="ko-KR" altLang="en-US" sz="1800"/>
              <a:t> </a:t>
            </a:r>
            <a:r>
              <a:rPr lang="en-US" altLang="ko-KR" sz="1800"/>
              <a:t>(2) </a:t>
            </a:r>
            <a:r>
              <a:rPr lang="en-US" altLang="ko-KR" sz="1600"/>
              <a:t>BoxPlot</a:t>
            </a:r>
            <a:endParaRPr lang="en-US" altLang="ko-KR" dirty="0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일상 운동 주기에 따라서 주손 한뼘의 길이는 차이가 없다</a:t>
            </a:r>
            <a:r>
              <a:rPr lang="en-US" altLang="ko-KR" sz="1400"/>
              <a:t>.(</a:t>
            </a:r>
            <a:r>
              <a:rPr lang="ko-KR" altLang="en-US" sz="1400"/>
              <a:t>동일 하다</a:t>
            </a:r>
            <a:r>
              <a:rPr lang="en-US" altLang="ko-KR" sz="1400"/>
              <a:t>.) 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일상 운동 주기에 따라서 주손 한뼘의 길이는 차이가 있다</a:t>
            </a:r>
            <a:r>
              <a:rPr lang="en-US" altLang="ko-KR" sz="1400"/>
              <a:t>.(</a:t>
            </a:r>
            <a:r>
              <a:rPr lang="ko-KR" altLang="en-US" sz="1400"/>
              <a:t>동일 하지 않다</a:t>
            </a:r>
            <a:r>
              <a:rPr lang="en-US" altLang="ko-KR" sz="1400"/>
              <a:t>.)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20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42C57A-5E10-E8C4-A3A8-8B4F5A21C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00" y="2179856"/>
            <a:ext cx="4320000" cy="412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9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2300429"/>
            <a:ext cx="8435280" cy="2257142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 dirty="0"/>
              <a:t>데이터 소개 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MASS </a:t>
            </a:r>
            <a:r>
              <a:rPr lang="ko-KR" altLang="en-US" dirty="0"/>
              <a:t>패키지의 내장된 데이터 활용 </a:t>
            </a:r>
            <a:r>
              <a:rPr lang="en-US" altLang="ko-KR" dirty="0"/>
              <a:t>(survey 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자유롭게 변수들을 선택하여 </a:t>
            </a:r>
            <a:r>
              <a:rPr lang="ko-KR" altLang="en-US" dirty="0">
                <a:solidFill>
                  <a:srgbClr val="FF0000"/>
                </a:solidFill>
              </a:rPr>
              <a:t>적합성</a:t>
            </a:r>
            <a:r>
              <a:rPr lang="en-US" altLang="ko-KR" dirty="0"/>
              <a:t>,</a:t>
            </a:r>
            <a:r>
              <a:rPr lang="ko-KR" altLang="en-US" dirty="0"/>
              <a:t> 독립성 검정을 각각 실시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각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ko-KR" altLang="en-US" dirty="0" err="1"/>
              <a:t>귀무가설과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설정 </a:t>
            </a:r>
            <a:endParaRPr lang="en-US" altLang="ko-KR" dirty="0"/>
          </a:p>
          <a:p>
            <a:pPr lvl="3"/>
            <a:r>
              <a:rPr lang="ko-KR" altLang="en-US" dirty="0"/>
              <a:t>분석할 변수들을 바탕으로 교차 테이블</a:t>
            </a:r>
            <a:r>
              <a:rPr lang="en-US" altLang="ko-KR" dirty="0"/>
              <a:t>(</a:t>
            </a:r>
            <a:r>
              <a:rPr lang="ko-KR" altLang="en-US" dirty="0" err="1"/>
              <a:t>분할표</a:t>
            </a:r>
            <a:r>
              <a:rPr lang="en-US" altLang="ko-KR" dirty="0"/>
              <a:t>)</a:t>
            </a:r>
            <a:r>
              <a:rPr lang="ko-KR" altLang="en-US" dirty="0"/>
              <a:t> 작성하기</a:t>
            </a:r>
            <a:endParaRPr lang="en-US" altLang="ko-KR" dirty="0"/>
          </a:p>
          <a:p>
            <a:pPr lvl="3"/>
            <a:r>
              <a:rPr lang="ko-KR" altLang="en-US" dirty="0"/>
              <a:t>유의수준 </a:t>
            </a:r>
            <a:r>
              <a:rPr lang="en-US" altLang="ko-KR" dirty="0"/>
              <a:t>(0.05)</a:t>
            </a:r>
            <a:r>
              <a:rPr lang="ko-KR" altLang="en-US" dirty="0"/>
              <a:t>를 기준으로 통계적 의사결정 </a:t>
            </a:r>
            <a:r>
              <a:rPr lang="en-US" altLang="ko-KR" dirty="0"/>
              <a:t>(</a:t>
            </a:r>
            <a:r>
              <a:rPr lang="ko-KR" altLang="en-US" dirty="0"/>
              <a:t>검정통계량과 </a:t>
            </a:r>
            <a:r>
              <a:rPr lang="en-US" altLang="ko-KR" dirty="0"/>
              <a:t>p-value</a:t>
            </a:r>
            <a:r>
              <a:rPr lang="ko-KR" altLang="en-US" dirty="0"/>
              <a:t>를 확인</a:t>
            </a:r>
            <a:r>
              <a:rPr lang="en-US" altLang="ko-KR" dirty="0"/>
              <a:t>)</a:t>
            </a:r>
          </a:p>
          <a:p>
            <a:pPr marL="1828800" lvl="4" indent="0">
              <a:buNone/>
            </a:pPr>
            <a:endParaRPr lang="en-US" altLang="ko-KR" dirty="0"/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21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</p:spTree>
    <p:extLst>
      <p:ext uri="{BB962C8B-B14F-4D97-AF65-F5344CB8AC3E}">
        <p14:creationId xmlns:p14="http://schemas.microsoft.com/office/powerpoint/2010/main" val="8627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1124744"/>
            <a:ext cx="8435280" cy="936104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적합성 검정 </a:t>
            </a:r>
            <a:r>
              <a:rPr lang="en-US" altLang="ko-KR" sz="1800"/>
              <a:t>(1)</a:t>
            </a:r>
            <a:endParaRPr lang="en-US" altLang="ko-KR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흡연자의 관측 분포와 기대</a:t>
            </a:r>
            <a:r>
              <a:rPr lang="en-US" altLang="ko-KR" sz="1400"/>
              <a:t>(</a:t>
            </a:r>
            <a:r>
              <a:rPr lang="ko-KR" altLang="en-US" sz="1400"/>
              <a:t>이론</a:t>
            </a:r>
            <a:r>
              <a:rPr lang="en-US" altLang="ko-KR" sz="1400"/>
              <a:t>)</a:t>
            </a:r>
            <a:r>
              <a:rPr lang="ko-KR" altLang="en-US" sz="1400"/>
              <a:t>분포가 동일하다</a:t>
            </a:r>
            <a:r>
              <a:rPr lang="en-US" altLang="ko-KR" sz="1400"/>
              <a:t>. 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흡연자의 관측 분포와 기대</a:t>
            </a:r>
            <a:r>
              <a:rPr lang="en-US" altLang="ko-KR" sz="1400"/>
              <a:t>(</a:t>
            </a:r>
            <a:r>
              <a:rPr lang="ko-KR" altLang="en-US" sz="1400"/>
              <a:t>이론</a:t>
            </a:r>
            <a:r>
              <a:rPr lang="en-US" altLang="ko-KR" sz="1400"/>
              <a:t>)</a:t>
            </a:r>
            <a:r>
              <a:rPr lang="ko-KR" altLang="en-US" sz="1400"/>
              <a:t>분포가 동일하지 않다</a:t>
            </a:r>
            <a:r>
              <a:rPr lang="en-US" altLang="ko-KR" sz="140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22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07379FFB-67D1-C1EA-20B0-AA76024B6F23}"/>
              </a:ext>
            </a:extLst>
          </p:cNvPr>
          <p:cNvSpPr txBox="1">
            <a:spLocks/>
          </p:cNvSpPr>
          <p:nvPr/>
        </p:nvSpPr>
        <p:spPr>
          <a:xfrm>
            <a:off x="354360" y="2204864"/>
            <a:ext cx="843528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흡연자와 비흡연자의 표본은 흡연자 </a:t>
            </a:r>
            <a:r>
              <a:rPr lang="en-US" altLang="ko-KR" sz="1400"/>
              <a:t>47</a:t>
            </a:r>
            <a:r>
              <a:rPr lang="ko-KR" altLang="en-US" sz="1400"/>
              <a:t>명 비흡연자 </a:t>
            </a:r>
            <a:r>
              <a:rPr lang="en-US" altLang="ko-KR" sz="1400"/>
              <a:t>189</a:t>
            </a:r>
            <a:r>
              <a:rPr lang="ko-KR" altLang="en-US" sz="1400"/>
              <a:t>명으로 나왔으며 나온 표본을 가지고 기대 이론 분포</a:t>
            </a:r>
            <a:r>
              <a:rPr lang="en-US" altLang="ko-KR" sz="1400"/>
              <a:t>(</a:t>
            </a:r>
            <a:r>
              <a:rPr lang="ko-KR" altLang="en-US"/>
              <a:t>흡연자 </a:t>
            </a:r>
            <a:r>
              <a:rPr lang="en-US" altLang="ko-KR"/>
              <a:t>0.2, </a:t>
            </a:r>
            <a:r>
              <a:rPr lang="ko-KR" altLang="en-US"/>
              <a:t>비흡연자 </a:t>
            </a:r>
            <a:r>
              <a:rPr lang="en-US" altLang="ko-KR"/>
              <a:t>0.8</a:t>
            </a:r>
            <a:r>
              <a:rPr lang="en-US" altLang="ko-KR" sz="1400"/>
              <a:t>)</a:t>
            </a:r>
            <a:r>
              <a:rPr lang="ko-KR" altLang="en-US" sz="1400"/>
              <a:t>와 적합성을 검증 해본 결과</a:t>
            </a:r>
            <a:r>
              <a:rPr lang="en-US" altLang="ko-KR" sz="1400"/>
              <a:t>,</a:t>
            </a: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97BDDC3-2A14-0662-1B5D-38837AB0D74F}"/>
              </a:ext>
            </a:extLst>
          </p:cNvPr>
          <p:cNvSpPr txBox="1">
            <a:spLocks/>
          </p:cNvSpPr>
          <p:nvPr/>
        </p:nvSpPr>
        <p:spPr>
          <a:xfrm>
            <a:off x="4716015" y="3396548"/>
            <a:ext cx="4073625" cy="1544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검정 통계량 </a:t>
            </a:r>
            <a:r>
              <a:rPr lang="en-US" altLang="ko-KR" sz="1400"/>
              <a:t>0.0010593, p-value</a:t>
            </a:r>
            <a:r>
              <a:rPr lang="ko-KR" altLang="en-US" sz="1400"/>
              <a:t> </a:t>
            </a:r>
            <a:r>
              <a:rPr lang="en-US" altLang="ko-KR" sz="1400"/>
              <a:t>0.974</a:t>
            </a:r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유의 확률을 이용한 판정 으로 </a:t>
            </a:r>
            <a:r>
              <a:rPr lang="en-US" altLang="ko-KR" sz="1400"/>
              <a:t>0.05</a:t>
            </a:r>
            <a:r>
              <a:rPr lang="ko-KR" altLang="en-US" sz="1400"/>
              <a:t>보다 큰 </a:t>
            </a:r>
            <a:r>
              <a:rPr lang="en-US" altLang="ko-KR" sz="1400"/>
              <a:t>0.974</a:t>
            </a:r>
            <a:r>
              <a:rPr lang="ko-KR" altLang="en-US" sz="1400"/>
              <a:t>의 결과가 나와 귀무가설을 채택합니다</a:t>
            </a:r>
            <a:r>
              <a:rPr lang="en-US" altLang="ko-KR" sz="1400"/>
              <a:t>.</a:t>
            </a:r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즉</a:t>
            </a:r>
            <a:r>
              <a:rPr lang="en-US" altLang="ko-KR" sz="1400"/>
              <a:t>,</a:t>
            </a:r>
            <a:r>
              <a:rPr lang="ko-KR" altLang="en-US" sz="1400"/>
              <a:t> 흡연자와 비흡연자의 기대 분포를 신뢰 할 수있습니다</a:t>
            </a:r>
            <a:r>
              <a:rPr lang="en-US" altLang="ko-KR" sz="1400"/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F287E7-082C-24E1-5E66-B0D623A99E07}"/>
              </a:ext>
            </a:extLst>
          </p:cNvPr>
          <p:cNvGrpSpPr/>
          <p:nvPr/>
        </p:nvGrpSpPr>
        <p:grpSpPr>
          <a:xfrm>
            <a:off x="1097817" y="3246910"/>
            <a:ext cx="3358800" cy="1843896"/>
            <a:chOff x="1115616" y="2977698"/>
            <a:chExt cx="3358800" cy="18438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7E930A-C622-C56B-DBEF-D7E68E2C39B8}"/>
                </a:ext>
              </a:extLst>
            </p:cNvPr>
            <p:cNvSpPr txBox="1"/>
            <p:nvPr/>
          </p:nvSpPr>
          <p:spPr>
            <a:xfrm>
              <a:off x="1115616" y="2977698"/>
              <a:ext cx="1131575" cy="21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교차 테이블 분할표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215A082-F93D-D5FA-DACB-C7D767101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3178079"/>
              <a:ext cx="3358800" cy="1643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499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1124744"/>
            <a:ext cx="8435280" cy="936104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적합성 검정 </a:t>
            </a:r>
            <a:r>
              <a:rPr lang="en-US" altLang="ko-KR" sz="1600"/>
              <a:t>(2)</a:t>
            </a:r>
            <a:endParaRPr lang="en-US" altLang="ko-KR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오른손 잡이와 왼손 잡이의 관측 분포와 기대</a:t>
            </a:r>
            <a:r>
              <a:rPr lang="en-US" altLang="ko-KR" sz="1400"/>
              <a:t>(</a:t>
            </a:r>
            <a:r>
              <a:rPr lang="ko-KR" altLang="en-US" sz="1400"/>
              <a:t>이론</a:t>
            </a:r>
            <a:r>
              <a:rPr lang="en-US" altLang="ko-KR" sz="1400"/>
              <a:t>)</a:t>
            </a:r>
            <a:r>
              <a:rPr lang="ko-KR" altLang="en-US" sz="1400"/>
              <a:t>분포가 동일하다</a:t>
            </a:r>
            <a:r>
              <a:rPr lang="en-US" altLang="ko-KR" sz="1400"/>
              <a:t>. 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오른손 잡이와 왼손 잡이의 관측 분포와 기대</a:t>
            </a:r>
            <a:r>
              <a:rPr lang="en-US" altLang="ko-KR" sz="1400"/>
              <a:t>(</a:t>
            </a:r>
            <a:r>
              <a:rPr lang="ko-KR" altLang="en-US" sz="1400"/>
              <a:t>이론</a:t>
            </a:r>
            <a:r>
              <a:rPr lang="en-US" altLang="ko-KR" sz="1400"/>
              <a:t>)</a:t>
            </a:r>
            <a:r>
              <a:rPr lang="ko-KR" altLang="en-US" sz="1400"/>
              <a:t>분포가 동일하지 않다</a:t>
            </a:r>
            <a:r>
              <a:rPr lang="en-US" altLang="ko-KR" sz="140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23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07379FFB-67D1-C1EA-20B0-AA76024B6F23}"/>
              </a:ext>
            </a:extLst>
          </p:cNvPr>
          <p:cNvSpPr txBox="1">
            <a:spLocks/>
          </p:cNvSpPr>
          <p:nvPr/>
        </p:nvSpPr>
        <p:spPr>
          <a:xfrm>
            <a:off x="354360" y="2204864"/>
            <a:ext cx="843528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/>
              <a:t>오른손 잡이와 왼손잡이의 표본은 오른손 잡이 </a:t>
            </a:r>
            <a:r>
              <a:rPr lang="en-US" altLang="ko-KR"/>
              <a:t>218</a:t>
            </a:r>
            <a:r>
              <a:rPr lang="ko-KR" altLang="en-US"/>
              <a:t>명 왼손잡이 </a:t>
            </a:r>
            <a:r>
              <a:rPr lang="en-US" altLang="ko-KR"/>
              <a:t>18 </a:t>
            </a:r>
            <a:r>
              <a:rPr lang="ko-KR" altLang="en-US"/>
              <a:t>명이 나왔으며 표본을 가지고 기대 이론 분포 </a:t>
            </a:r>
            <a:r>
              <a:rPr lang="en-US" altLang="ko-KR"/>
              <a:t>(</a:t>
            </a:r>
            <a:r>
              <a:rPr lang="ko-KR" altLang="en-US"/>
              <a:t>오른손잡이 </a:t>
            </a:r>
            <a:r>
              <a:rPr lang="en-US" altLang="ko-KR"/>
              <a:t>0.85, </a:t>
            </a:r>
            <a:r>
              <a:rPr lang="ko-KR" altLang="en-US"/>
              <a:t>왼손잡이 </a:t>
            </a:r>
            <a:r>
              <a:rPr lang="en-US" altLang="ko-KR"/>
              <a:t>0.15)</a:t>
            </a:r>
            <a:r>
              <a:rPr lang="ko-KR" altLang="en-US"/>
              <a:t>와 적합성 검증을 해본 결과</a:t>
            </a:r>
            <a:r>
              <a:rPr lang="en-US" altLang="ko-KR"/>
              <a:t>.</a:t>
            </a:r>
            <a:endParaRPr lang="en-US" altLang="ko-KR" sz="140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97BDDC3-2A14-0662-1B5D-38837AB0D74F}"/>
              </a:ext>
            </a:extLst>
          </p:cNvPr>
          <p:cNvSpPr txBox="1">
            <a:spLocks/>
          </p:cNvSpPr>
          <p:nvPr/>
        </p:nvSpPr>
        <p:spPr>
          <a:xfrm>
            <a:off x="4699010" y="3339504"/>
            <a:ext cx="4073625" cy="1660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검정 통계량 </a:t>
            </a:r>
            <a:r>
              <a:rPr lang="en-US" altLang="ko-KR" sz="1400"/>
              <a:t>10.062, p-value</a:t>
            </a:r>
            <a:r>
              <a:rPr lang="ko-KR" altLang="en-US" sz="1400"/>
              <a:t> </a:t>
            </a:r>
            <a:r>
              <a:rPr lang="en-US" altLang="ko-KR" sz="1400"/>
              <a:t>0.001514</a:t>
            </a:r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유의 확률을 이용한 판정 으로 </a:t>
            </a:r>
            <a:r>
              <a:rPr lang="en-US" altLang="ko-KR" sz="1400"/>
              <a:t>0.05</a:t>
            </a:r>
            <a:r>
              <a:rPr lang="ko-KR" altLang="en-US" sz="1400"/>
              <a:t>보다 작은</a:t>
            </a:r>
            <a:r>
              <a:rPr lang="en-US" altLang="ko-KR" sz="1400"/>
              <a:t>0.001514</a:t>
            </a:r>
            <a:r>
              <a:rPr lang="ko-KR" altLang="en-US" sz="1400"/>
              <a:t>의 결과가 나와 귀무가설을 기각합니다</a:t>
            </a:r>
            <a:r>
              <a:rPr lang="en-US" altLang="ko-KR" sz="1400"/>
              <a:t>.</a:t>
            </a:r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즉</a:t>
            </a:r>
            <a:r>
              <a:rPr lang="en-US" altLang="ko-KR" sz="1400"/>
              <a:t>,</a:t>
            </a:r>
            <a:r>
              <a:rPr lang="ko-KR" altLang="en-US" sz="1400"/>
              <a:t> 왼손과 오른손의 기존의 기대 분포를 신뢰 할 수 없습니다</a:t>
            </a:r>
            <a:r>
              <a:rPr lang="en-US" altLang="ko-KR" sz="1400"/>
              <a:t>.</a:t>
            </a:r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endParaRPr lang="en-US" altLang="ko-KR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E930A-C622-C56B-DBEF-D7E68E2C39B8}"/>
              </a:ext>
            </a:extLst>
          </p:cNvPr>
          <p:cNvSpPr txBox="1"/>
          <p:nvPr/>
        </p:nvSpPr>
        <p:spPr>
          <a:xfrm>
            <a:off x="1097817" y="3066864"/>
            <a:ext cx="1131575" cy="2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교차 테이블 분할표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886916-02A6-1C03-EBDE-E05E1DAB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17" y="3279019"/>
            <a:ext cx="3358800" cy="149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2300429"/>
            <a:ext cx="8435280" cy="2257142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 dirty="0"/>
              <a:t>데이터 소개 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MASS </a:t>
            </a:r>
            <a:r>
              <a:rPr lang="ko-KR" altLang="en-US" dirty="0"/>
              <a:t>패키지의 내장된 데이터 활용 </a:t>
            </a:r>
            <a:r>
              <a:rPr lang="en-US" altLang="ko-KR" dirty="0"/>
              <a:t>(survey 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자유롭게 변수들을 선택하여 적합성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독립성</a:t>
            </a:r>
            <a:r>
              <a:rPr lang="ko-KR" altLang="en-US" dirty="0"/>
              <a:t> 검정을 각각 실시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각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ko-KR" altLang="en-US" dirty="0" err="1"/>
              <a:t>귀무가설과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설정 </a:t>
            </a:r>
            <a:endParaRPr lang="en-US" altLang="ko-KR" dirty="0"/>
          </a:p>
          <a:p>
            <a:pPr lvl="3"/>
            <a:r>
              <a:rPr lang="ko-KR" altLang="en-US" dirty="0"/>
              <a:t>분석할 변수들을 바탕으로 교차 테이블</a:t>
            </a:r>
            <a:r>
              <a:rPr lang="en-US" altLang="ko-KR" dirty="0"/>
              <a:t>(</a:t>
            </a:r>
            <a:r>
              <a:rPr lang="ko-KR" altLang="en-US" dirty="0" err="1"/>
              <a:t>분할표</a:t>
            </a:r>
            <a:r>
              <a:rPr lang="en-US" altLang="ko-KR" dirty="0"/>
              <a:t>)</a:t>
            </a:r>
            <a:r>
              <a:rPr lang="ko-KR" altLang="en-US" dirty="0"/>
              <a:t> 작성하기</a:t>
            </a:r>
            <a:endParaRPr lang="en-US" altLang="ko-KR" dirty="0"/>
          </a:p>
          <a:p>
            <a:pPr lvl="3"/>
            <a:r>
              <a:rPr lang="ko-KR" altLang="en-US" dirty="0"/>
              <a:t>유의수준 </a:t>
            </a:r>
            <a:r>
              <a:rPr lang="en-US" altLang="ko-KR" dirty="0"/>
              <a:t>(0.05)</a:t>
            </a:r>
            <a:r>
              <a:rPr lang="ko-KR" altLang="en-US" dirty="0"/>
              <a:t>를 기준으로 통계적 의사결정 </a:t>
            </a:r>
            <a:r>
              <a:rPr lang="en-US" altLang="ko-KR" dirty="0"/>
              <a:t>(</a:t>
            </a:r>
            <a:r>
              <a:rPr lang="ko-KR" altLang="en-US" dirty="0"/>
              <a:t>검정통계량과 </a:t>
            </a:r>
            <a:r>
              <a:rPr lang="en-US" altLang="ko-KR" dirty="0"/>
              <a:t>p-value</a:t>
            </a:r>
            <a:r>
              <a:rPr lang="ko-KR" altLang="en-US" dirty="0"/>
              <a:t>를 확인</a:t>
            </a:r>
            <a:r>
              <a:rPr lang="en-US" altLang="ko-KR" dirty="0"/>
              <a:t>)</a:t>
            </a:r>
          </a:p>
          <a:p>
            <a:pPr marL="1828800" lvl="4" indent="0">
              <a:buNone/>
            </a:pPr>
            <a:endParaRPr lang="en-US" altLang="ko-KR" dirty="0"/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24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</p:spTree>
    <p:extLst>
      <p:ext uri="{BB962C8B-B14F-4D97-AF65-F5344CB8AC3E}">
        <p14:creationId xmlns:p14="http://schemas.microsoft.com/office/powerpoint/2010/main" val="3164324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1124744"/>
            <a:ext cx="8435280" cy="936104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독립성 검정 </a:t>
            </a:r>
            <a:r>
              <a:rPr lang="en-US" altLang="ko-KR" sz="1800"/>
              <a:t>(1)</a:t>
            </a:r>
            <a:endParaRPr lang="en-US" altLang="ko-KR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남</a:t>
            </a:r>
            <a:r>
              <a:rPr lang="en-US" altLang="ko-KR" sz="1400"/>
              <a:t>, </a:t>
            </a:r>
            <a:r>
              <a:rPr lang="ko-KR" altLang="en-US" sz="1400"/>
              <a:t>녀의 흡연 유무는 독립적이다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남</a:t>
            </a:r>
            <a:r>
              <a:rPr lang="en-US" altLang="ko-KR" sz="1400"/>
              <a:t>, </a:t>
            </a:r>
            <a:r>
              <a:rPr lang="ko-KR" altLang="en-US" sz="1400"/>
              <a:t>녀의 흡연 유무는 독립적이지 않다</a:t>
            </a:r>
            <a:r>
              <a:rPr lang="en-US" altLang="ko-KR" sz="140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25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4B9A1F-0025-1AA7-8BAA-22C5CAD91EB4}"/>
              </a:ext>
            </a:extLst>
          </p:cNvPr>
          <p:cNvGrpSpPr/>
          <p:nvPr/>
        </p:nvGrpSpPr>
        <p:grpSpPr>
          <a:xfrm>
            <a:off x="2232000" y="2348880"/>
            <a:ext cx="4680000" cy="3021567"/>
            <a:chOff x="2232000" y="2348880"/>
            <a:chExt cx="4680000" cy="302156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D92D889-2F54-10B8-851E-11E31F946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2000" y="2561035"/>
              <a:ext cx="4680000" cy="280941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04BC74-C5D1-6AFA-C645-EE3CD7611162}"/>
                </a:ext>
              </a:extLst>
            </p:cNvPr>
            <p:cNvSpPr txBox="1"/>
            <p:nvPr/>
          </p:nvSpPr>
          <p:spPr>
            <a:xfrm>
              <a:off x="2232000" y="2348880"/>
              <a:ext cx="1131575" cy="21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교차 테이블 분할표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861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1124744"/>
            <a:ext cx="8435280" cy="936104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독립성 검정 </a:t>
            </a:r>
            <a:r>
              <a:rPr lang="en-US" altLang="ko-KR" sz="1800"/>
              <a:t>(1)</a:t>
            </a:r>
            <a:endParaRPr lang="en-US" altLang="ko-KR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남</a:t>
            </a:r>
            <a:r>
              <a:rPr lang="en-US" altLang="ko-KR" sz="1400"/>
              <a:t>, </a:t>
            </a:r>
            <a:r>
              <a:rPr lang="ko-KR" altLang="en-US" sz="1400"/>
              <a:t>녀의 흡연 유무는 독립적이다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남</a:t>
            </a:r>
            <a:r>
              <a:rPr lang="en-US" altLang="ko-KR" sz="1400"/>
              <a:t>, </a:t>
            </a:r>
            <a:r>
              <a:rPr lang="ko-KR" altLang="en-US" sz="1400"/>
              <a:t>녀의 흡연 유무는 독립적이지 않다</a:t>
            </a:r>
            <a:r>
              <a:rPr lang="en-US" altLang="ko-KR" sz="140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26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E799E7A3-3F6F-50F7-7CDF-257474A2DE3A}"/>
              </a:ext>
            </a:extLst>
          </p:cNvPr>
          <p:cNvSpPr txBox="1">
            <a:spLocks/>
          </p:cNvSpPr>
          <p:nvPr/>
        </p:nvSpPr>
        <p:spPr>
          <a:xfrm>
            <a:off x="354360" y="2096720"/>
            <a:ext cx="843528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이 통계량은 자유도가 </a:t>
            </a:r>
            <a:r>
              <a:rPr lang="en-US" altLang="ko-KR" sz="1400"/>
              <a:t>(r – 1)(c – 1)</a:t>
            </a:r>
            <a:r>
              <a:rPr lang="ko-KR" altLang="en-US" sz="1400"/>
              <a:t>인 카이제곱 분포에 근사한다</a:t>
            </a:r>
            <a:r>
              <a:rPr lang="en-US" altLang="ko-KR" sz="1400"/>
              <a:t>. </a:t>
            </a:r>
            <a:r>
              <a:rPr lang="ko-KR" altLang="en-US" sz="1400"/>
              <a:t>여기서 </a:t>
            </a:r>
            <a:r>
              <a:rPr lang="en-US" altLang="ko-KR" sz="1400"/>
              <a:t>r</a:t>
            </a:r>
            <a:r>
              <a:rPr lang="ko-KR" altLang="en-US" sz="1400"/>
              <a:t>은 행 변량의 값의 수</a:t>
            </a:r>
            <a:r>
              <a:rPr lang="en-US" altLang="ko-KR" sz="1400"/>
              <a:t>, c</a:t>
            </a:r>
            <a:r>
              <a:rPr lang="ko-KR" altLang="en-US" sz="1400"/>
              <a:t>는 열변량의 값으 수이다</a:t>
            </a:r>
            <a:r>
              <a:rPr lang="en-US" altLang="ko-KR" sz="1400"/>
              <a:t>. </a:t>
            </a:r>
            <a:r>
              <a:rPr lang="ko-KR" altLang="en-US" sz="1400"/>
              <a:t>따라서 선택기준은 다음과 같다</a:t>
            </a:r>
            <a:r>
              <a:rPr lang="en-US" altLang="ko-KR" sz="140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14C00E-A03B-2B2A-97C2-E333F87C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24944"/>
            <a:ext cx="2409825" cy="342900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77FC156-DEEF-6939-2515-A8C90B7C852C}"/>
              </a:ext>
            </a:extLst>
          </p:cNvPr>
          <p:cNvSpPr txBox="1">
            <a:spLocks/>
          </p:cNvSpPr>
          <p:nvPr/>
        </p:nvSpPr>
        <p:spPr>
          <a:xfrm>
            <a:off x="354360" y="3284984"/>
            <a:ext cx="843528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검정통계량이 </a:t>
            </a:r>
            <a:r>
              <a:rPr lang="en-US" altLang="ko-KR" sz="1400"/>
              <a:t>22.07001 </a:t>
            </a:r>
            <a:r>
              <a:rPr lang="ko-KR" altLang="en-US" sz="1400"/>
              <a:t>이고</a:t>
            </a:r>
            <a:br>
              <a:rPr lang="en-US" altLang="ko-KR" sz="1400"/>
            </a:br>
            <a:r>
              <a:rPr lang="ko-KR" altLang="en-US"/>
              <a:t>보다 크므로 남</a:t>
            </a:r>
            <a:r>
              <a:rPr lang="en-US" altLang="ko-KR"/>
              <a:t>, </a:t>
            </a:r>
            <a:r>
              <a:rPr lang="ko-KR" altLang="en-US"/>
              <a:t>여의 흡연 유무는 서로 독립이라는 귀무가설은 기각된다</a:t>
            </a:r>
            <a:r>
              <a:rPr lang="en-US" altLang="ko-KR"/>
              <a:t>.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즉 성별과 흡연 유무는 관련이 있다고 볼 수 있다</a:t>
            </a:r>
            <a:r>
              <a:rPr lang="en-US" altLang="ko-KR" sz="140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DFFCFBC-4D43-315E-DA1C-12D7739C7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41" y="3284984"/>
            <a:ext cx="3491297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36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1124744"/>
            <a:ext cx="8435280" cy="936104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독립성 검정 </a:t>
            </a:r>
            <a:r>
              <a:rPr lang="en-US" altLang="ko-KR" sz="1800"/>
              <a:t>(2)</a:t>
            </a:r>
            <a:endParaRPr lang="en-US" altLang="ko-KR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남</a:t>
            </a:r>
            <a:r>
              <a:rPr lang="en-US" altLang="ko-KR" sz="1400"/>
              <a:t>, </a:t>
            </a:r>
            <a:r>
              <a:rPr lang="ko-KR" altLang="en-US" sz="1400"/>
              <a:t>녀의 왼손잡이 오른손 잡이 비율은 독립적이다</a:t>
            </a:r>
            <a:r>
              <a:rPr lang="en-US" altLang="ko-KR" sz="1400"/>
              <a:t>. 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남</a:t>
            </a:r>
            <a:r>
              <a:rPr lang="en-US" altLang="ko-KR" sz="1400"/>
              <a:t>, </a:t>
            </a:r>
            <a:r>
              <a:rPr lang="ko-KR" altLang="en-US" sz="1400"/>
              <a:t>녀의 왼손잡이 오른손 잡이 비율은 독립적이지 않다</a:t>
            </a:r>
            <a:r>
              <a:rPr lang="en-US" altLang="ko-KR" sz="140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27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7FD4D5-BB1A-380A-CD8A-B2C9D14BC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00" y="2705051"/>
            <a:ext cx="4680000" cy="2328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F86693-3207-F9D5-D864-3D0F039A2A3F}"/>
              </a:ext>
            </a:extLst>
          </p:cNvPr>
          <p:cNvSpPr txBox="1"/>
          <p:nvPr/>
        </p:nvSpPr>
        <p:spPr>
          <a:xfrm>
            <a:off x="2232000" y="2492896"/>
            <a:ext cx="1131575" cy="2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교차 테이블 분할표</a:t>
            </a:r>
          </a:p>
        </p:txBody>
      </p:sp>
    </p:spTree>
    <p:extLst>
      <p:ext uri="{BB962C8B-B14F-4D97-AF65-F5344CB8AC3E}">
        <p14:creationId xmlns:p14="http://schemas.microsoft.com/office/powerpoint/2010/main" val="350828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1124744"/>
            <a:ext cx="8435280" cy="936104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독립성 검정 </a:t>
            </a:r>
            <a:r>
              <a:rPr lang="en-US" altLang="ko-KR" sz="1800"/>
              <a:t>(2)</a:t>
            </a:r>
            <a:endParaRPr lang="en-US" altLang="ko-KR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남</a:t>
            </a:r>
            <a:r>
              <a:rPr lang="en-US" altLang="ko-KR" sz="1400"/>
              <a:t>, </a:t>
            </a:r>
            <a:r>
              <a:rPr lang="ko-KR" altLang="en-US" sz="1400"/>
              <a:t>여의 왼손잡이 오른손 잡이 비율은 독립적이다</a:t>
            </a:r>
            <a:r>
              <a:rPr lang="en-US" altLang="ko-KR" sz="1400"/>
              <a:t>. 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남</a:t>
            </a:r>
            <a:r>
              <a:rPr lang="en-US" altLang="ko-KR" sz="1400"/>
              <a:t>, </a:t>
            </a:r>
            <a:r>
              <a:rPr lang="ko-KR" altLang="en-US" sz="1400"/>
              <a:t>여의 왼손잡이 오른손 잡이 비율은 독립적이지 않다</a:t>
            </a:r>
            <a:r>
              <a:rPr lang="en-US" altLang="ko-KR" sz="140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28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E799E7A3-3F6F-50F7-7CDF-257474A2DE3A}"/>
              </a:ext>
            </a:extLst>
          </p:cNvPr>
          <p:cNvSpPr txBox="1">
            <a:spLocks/>
          </p:cNvSpPr>
          <p:nvPr/>
        </p:nvSpPr>
        <p:spPr>
          <a:xfrm>
            <a:off x="354360" y="2096720"/>
            <a:ext cx="843528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이 통계량은 자유도가 </a:t>
            </a:r>
            <a:r>
              <a:rPr lang="en-US" altLang="ko-KR" sz="1400"/>
              <a:t>(r – 1)(c – 1)</a:t>
            </a:r>
            <a:r>
              <a:rPr lang="ko-KR" altLang="en-US" sz="1400"/>
              <a:t>인 카이제곱 분포에 근사한다</a:t>
            </a:r>
            <a:r>
              <a:rPr lang="en-US" altLang="ko-KR" sz="1400"/>
              <a:t>. </a:t>
            </a:r>
            <a:r>
              <a:rPr lang="ko-KR" altLang="en-US" sz="1400"/>
              <a:t>여기서 </a:t>
            </a:r>
            <a:r>
              <a:rPr lang="en-US" altLang="ko-KR" sz="1400"/>
              <a:t>r</a:t>
            </a:r>
            <a:r>
              <a:rPr lang="ko-KR" altLang="en-US" sz="1400"/>
              <a:t>은 행 변량의 값의 수</a:t>
            </a:r>
            <a:r>
              <a:rPr lang="en-US" altLang="ko-KR" sz="1400"/>
              <a:t>, c</a:t>
            </a:r>
            <a:r>
              <a:rPr lang="ko-KR" altLang="en-US" sz="1400"/>
              <a:t>는 열변량의 값으 수이다</a:t>
            </a:r>
            <a:r>
              <a:rPr lang="en-US" altLang="ko-KR" sz="1400"/>
              <a:t>. </a:t>
            </a:r>
            <a:r>
              <a:rPr lang="ko-KR" altLang="en-US" sz="1400"/>
              <a:t>따라서 선택기준은 다음과 같다</a:t>
            </a:r>
            <a:r>
              <a:rPr lang="en-US" altLang="ko-KR" sz="140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14C00E-A03B-2B2A-97C2-E333F87C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24944"/>
            <a:ext cx="2409825" cy="342900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77FC156-DEEF-6939-2515-A8C90B7C852C}"/>
              </a:ext>
            </a:extLst>
          </p:cNvPr>
          <p:cNvSpPr txBox="1">
            <a:spLocks/>
          </p:cNvSpPr>
          <p:nvPr/>
        </p:nvSpPr>
        <p:spPr>
          <a:xfrm>
            <a:off x="354360" y="3284984"/>
            <a:ext cx="843528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검정통계량이 </a:t>
            </a:r>
            <a:r>
              <a:rPr lang="en-US" altLang="ko-KR" sz="1400"/>
              <a:t>14.85917603 </a:t>
            </a:r>
            <a:r>
              <a:rPr lang="ko-KR" altLang="en-US" sz="1400"/>
              <a:t>이고</a:t>
            </a:r>
            <a:br>
              <a:rPr lang="en-US" altLang="ko-KR" sz="1400"/>
            </a:br>
            <a:r>
              <a:rPr lang="ko-KR" altLang="en-US"/>
              <a:t>보다 크므로 남</a:t>
            </a:r>
            <a:r>
              <a:rPr lang="en-US" altLang="ko-KR"/>
              <a:t>, </a:t>
            </a:r>
            <a:r>
              <a:rPr lang="ko-KR" altLang="en-US"/>
              <a:t>여의 주로 사용하는 손의 비율은 서로 독립이라는 귀무가설은 기각된다</a:t>
            </a:r>
            <a:r>
              <a:rPr lang="en-US" altLang="ko-KR"/>
              <a:t>.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즉 성별과 주로 사용하는 손의 비율 유무는 관련이 있다고 볼 수 있다</a:t>
            </a:r>
            <a:r>
              <a:rPr lang="en-US" altLang="ko-KR" sz="140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DFFCFBC-4D43-315E-DA1C-12D7739C7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912" y="3248980"/>
            <a:ext cx="3491297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89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1124744"/>
            <a:ext cx="8435280" cy="936104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독립성 검정 </a:t>
            </a:r>
            <a:r>
              <a:rPr lang="en-US" altLang="ko-KR" sz="1800"/>
              <a:t>(2)</a:t>
            </a:r>
            <a:endParaRPr lang="en-US" altLang="ko-KR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남</a:t>
            </a:r>
            <a:r>
              <a:rPr lang="en-US" altLang="ko-KR" sz="1400"/>
              <a:t>, </a:t>
            </a:r>
            <a:r>
              <a:rPr lang="ko-KR" altLang="en-US" sz="1400"/>
              <a:t>여의 왼손잡이 오른손 잡이 비율은 독립적이다</a:t>
            </a:r>
            <a:r>
              <a:rPr lang="en-US" altLang="ko-KR" sz="1400"/>
              <a:t>. 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남</a:t>
            </a:r>
            <a:r>
              <a:rPr lang="en-US" altLang="ko-KR" sz="1400"/>
              <a:t>, </a:t>
            </a:r>
            <a:r>
              <a:rPr lang="ko-KR" altLang="en-US" sz="1400"/>
              <a:t>여의 왼손잡이 오른손 잡이 비율은 독립적이지 않다</a:t>
            </a:r>
            <a:r>
              <a:rPr lang="en-US" altLang="ko-KR" sz="140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29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E799E7A3-3F6F-50F7-7CDF-257474A2DE3A}"/>
              </a:ext>
            </a:extLst>
          </p:cNvPr>
          <p:cNvSpPr txBox="1">
            <a:spLocks/>
          </p:cNvSpPr>
          <p:nvPr/>
        </p:nvSpPr>
        <p:spPr>
          <a:xfrm>
            <a:off x="354360" y="2096720"/>
            <a:ext cx="843528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이 통계량은 자유도가 </a:t>
            </a:r>
            <a:r>
              <a:rPr lang="en-US" altLang="ko-KR" sz="1400"/>
              <a:t>(r – 1)(c – 1)</a:t>
            </a:r>
            <a:r>
              <a:rPr lang="ko-KR" altLang="en-US" sz="1400"/>
              <a:t>인 카이제곱 분포에 근사한다</a:t>
            </a:r>
            <a:r>
              <a:rPr lang="en-US" altLang="ko-KR" sz="1400"/>
              <a:t>. </a:t>
            </a:r>
            <a:r>
              <a:rPr lang="ko-KR" altLang="en-US" sz="1400"/>
              <a:t>여기서 </a:t>
            </a:r>
            <a:r>
              <a:rPr lang="en-US" altLang="ko-KR" sz="1400"/>
              <a:t>r</a:t>
            </a:r>
            <a:r>
              <a:rPr lang="ko-KR" altLang="en-US" sz="1400"/>
              <a:t>은 행 변량의 값의 수</a:t>
            </a:r>
            <a:r>
              <a:rPr lang="en-US" altLang="ko-KR" sz="1400"/>
              <a:t>, c</a:t>
            </a:r>
            <a:r>
              <a:rPr lang="ko-KR" altLang="en-US" sz="1400"/>
              <a:t>는 열변량의 값으 수이다</a:t>
            </a:r>
            <a:r>
              <a:rPr lang="en-US" altLang="ko-KR" sz="1400"/>
              <a:t>. </a:t>
            </a:r>
            <a:r>
              <a:rPr lang="ko-KR" altLang="en-US" sz="1400"/>
              <a:t>따라서 선택기준은 다음과 같다</a:t>
            </a:r>
            <a:r>
              <a:rPr lang="en-US" altLang="ko-KR" sz="140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14C00E-A03B-2B2A-97C2-E333F87C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24944"/>
            <a:ext cx="2409825" cy="342900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77FC156-DEEF-6939-2515-A8C90B7C852C}"/>
              </a:ext>
            </a:extLst>
          </p:cNvPr>
          <p:cNvSpPr txBox="1">
            <a:spLocks/>
          </p:cNvSpPr>
          <p:nvPr/>
        </p:nvSpPr>
        <p:spPr>
          <a:xfrm>
            <a:off x="354360" y="3284984"/>
            <a:ext cx="843528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검정통계량이 </a:t>
            </a:r>
            <a:r>
              <a:rPr lang="en-US" altLang="ko-KR" sz="1400"/>
              <a:t>14.85917603 </a:t>
            </a:r>
            <a:r>
              <a:rPr lang="ko-KR" altLang="en-US" sz="1400"/>
              <a:t>이고</a:t>
            </a:r>
            <a:br>
              <a:rPr lang="en-US" altLang="ko-KR" sz="1400"/>
            </a:br>
            <a:r>
              <a:rPr lang="ko-KR" altLang="en-US"/>
              <a:t>보다 크므로 남</a:t>
            </a:r>
            <a:r>
              <a:rPr lang="en-US" altLang="ko-KR"/>
              <a:t>, </a:t>
            </a:r>
            <a:r>
              <a:rPr lang="ko-KR" altLang="en-US"/>
              <a:t>여의 주로 사용하는 손의 비율은 서로 독립이라는 귀무가설은 기각된다</a:t>
            </a:r>
            <a:r>
              <a:rPr lang="en-US" altLang="ko-KR"/>
              <a:t>.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즉 성별과 주로 사용하는 손의 비율 유무는 관련이 있다고 볼 수 있다</a:t>
            </a:r>
            <a:r>
              <a:rPr lang="en-US" altLang="ko-KR" sz="140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DFFCFBC-4D43-315E-DA1C-12D7739C7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912" y="3248980"/>
            <a:ext cx="3491297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71858"/>
            <a:ext cx="8435280" cy="5054617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 dirty="0"/>
              <a:t>데이터 소개 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MASS </a:t>
            </a:r>
            <a:r>
              <a:rPr lang="ko-KR" altLang="en-US" dirty="0"/>
              <a:t>패키지의 내장된 데이터 활용 </a:t>
            </a:r>
            <a:r>
              <a:rPr lang="en-US" altLang="ko-KR" dirty="0"/>
              <a:t>(survey 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변수</a:t>
            </a:r>
            <a:r>
              <a:rPr lang="en-US" altLang="ko-KR" dirty="0"/>
              <a:t> </a:t>
            </a:r>
            <a:r>
              <a:rPr lang="ko-KR" altLang="en-US" dirty="0"/>
              <a:t>소개 </a:t>
            </a:r>
            <a:r>
              <a:rPr lang="en-US" altLang="ko-KR" dirty="0"/>
              <a:t>#2</a:t>
            </a:r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3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2" y="2708920"/>
            <a:ext cx="736746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12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2444445"/>
            <a:ext cx="8435280" cy="1969110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 dirty="0"/>
              <a:t>데이터 소개 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MASS </a:t>
            </a:r>
            <a:r>
              <a:rPr lang="ko-KR" altLang="en-US" dirty="0"/>
              <a:t>패키지의 내장된 데이터 활용 </a:t>
            </a:r>
            <a:r>
              <a:rPr lang="en-US" altLang="ko-KR" dirty="0"/>
              <a:t>(survey 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lvl="2"/>
            <a:r>
              <a:rPr lang="ko-KR" altLang="en-US" dirty="0" err="1"/>
              <a:t>수치형</a:t>
            </a:r>
            <a:r>
              <a:rPr lang="en-US" altLang="ko-KR" dirty="0"/>
              <a:t>-</a:t>
            </a:r>
            <a:r>
              <a:rPr lang="ko-KR" altLang="en-US" dirty="0" err="1"/>
              <a:t>수치형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3"/>
            <a:r>
              <a:rPr lang="ko-KR" altLang="en-US" dirty="0"/>
              <a:t>상관계수 및 </a:t>
            </a:r>
            <a:r>
              <a:rPr lang="ko-KR" altLang="en-US" dirty="0" err="1"/>
              <a:t>산점도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marL="1828800" lvl="4" indent="0">
              <a:buNone/>
            </a:pPr>
            <a:endParaRPr lang="en-US" altLang="ko-KR" dirty="0"/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30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</p:spTree>
    <p:extLst>
      <p:ext uri="{BB962C8B-B14F-4D97-AF65-F5344CB8AC3E}">
        <p14:creationId xmlns:p14="http://schemas.microsoft.com/office/powerpoint/2010/main" val="2575092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38944" y="2132856"/>
            <a:ext cx="8466112" cy="2592288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상관계수 및 산점도 그리기</a:t>
            </a:r>
            <a:endParaRPr lang="en-US" altLang="ko-KR" sz="1800"/>
          </a:p>
          <a:p>
            <a:pPr lvl="1"/>
            <a:r>
              <a:rPr lang="en-US" altLang="ko-KR"/>
              <a:t>MASS </a:t>
            </a:r>
            <a:r>
              <a:rPr lang="ko-KR" altLang="en-US"/>
              <a:t>패키지의 내장된 데이터 활용 </a:t>
            </a:r>
            <a:r>
              <a:rPr lang="en-US" altLang="ko-KR"/>
              <a:t>(survey </a:t>
            </a:r>
            <a:r>
              <a:rPr lang="ko-KR" altLang="en-US"/>
              <a:t>데이터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pPr marL="914400" lvl="2" indent="0">
              <a:buNone/>
            </a:pPr>
            <a:r>
              <a:rPr lang="ko-KR" altLang="en-US"/>
              <a:t>중에서 수치형 데이터는</a:t>
            </a:r>
            <a:endParaRPr lang="en-US" altLang="ko-KR"/>
          </a:p>
          <a:p>
            <a:pPr lvl="2">
              <a:buFontTx/>
              <a:buChar char="-"/>
            </a:pPr>
            <a:r>
              <a:rPr lang="ko-KR" altLang="en-US"/>
              <a:t>나이 </a:t>
            </a:r>
            <a:r>
              <a:rPr lang="en-US" altLang="ko-KR"/>
              <a:t>( Age )</a:t>
            </a:r>
          </a:p>
          <a:p>
            <a:pPr lvl="2">
              <a:buFontTx/>
              <a:buChar char="-"/>
            </a:pPr>
            <a:r>
              <a:rPr lang="ko-KR" altLang="en-US"/>
              <a:t>키</a:t>
            </a:r>
            <a:r>
              <a:rPr lang="en-US" altLang="ko-KR"/>
              <a:t> ( Height )</a:t>
            </a:r>
          </a:p>
          <a:p>
            <a:pPr lvl="2">
              <a:buFontTx/>
              <a:buChar char="-"/>
            </a:pPr>
            <a:r>
              <a:rPr lang="ko-KR" altLang="en-US"/>
              <a:t>주손 한뼘의길이 </a:t>
            </a:r>
            <a:r>
              <a:rPr lang="en-US" altLang="ko-KR"/>
              <a:t>( NW.Hnd )</a:t>
            </a:r>
          </a:p>
          <a:p>
            <a:pPr lvl="2">
              <a:buFontTx/>
              <a:buChar char="-"/>
            </a:pPr>
            <a:r>
              <a:rPr lang="ko-KR" altLang="en-US"/>
              <a:t>주손이 아닌 한뼘의 길이 </a:t>
            </a:r>
            <a:r>
              <a:rPr lang="en-US" altLang="ko-KR"/>
              <a:t>( Wr.Hnd )</a:t>
            </a:r>
          </a:p>
          <a:p>
            <a:pPr marL="914400" lvl="2" indent="0">
              <a:buNone/>
            </a:pP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/>
              <a:t>위에 보여진 데이터를 가지고 상관 계수와 산점도를 그리면 다음과 같은 그래프가 나옵니다</a:t>
            </a:r>
            <a:r>
              <a:rPr lang="en-US" altLang="ko-KR"/>
              <a:t>.</a:t>
            </a:r>
          </a:p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endParaRPr lang="en-US" altLang="ko-KR"/>
          </a:p>
          <a:p>
            <a:pPr marL="1828800" lvl="4" indent="0">
              <a:buNone/>
            </a:pPr>
            <a:endParaRPr lang="en-US" altLang="ko-KR" dirty="0"/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31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</p:spTree>
    <p:extLst>
      <p:ext uri="{BB962C8B-B14F-4D97-AF65-F5344CB8AC3E}">
        <p14:creationId xmlns:p14="http://schemas.microsoft.com/office/powerpoint/2010/main" val="2992153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38944" y="1196752"/>
            <a:ext cx="8466112" cy="432048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상관계수 및 산점도 그리기</a:t>
            </a:r>
            <a:endParaRPr lang="en-US" altLang="ko-KR" sz="18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32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78524F6-2ED7-5001-2277-FBB56B08DBF4}"/>
              </a:ext>
            </a:extLst>
          </p:cNvPr>
          <p:cNvGrpSpPr/>
          <p:nvPr/>
        </p:nvGrpSpPr>
        <p:grpSpPr>
          <a:xfrm>
            <a:off x="364112" y="1916832"/>
            <a:ext cx="8415776" cy="3995876"/>
            <a:chOff x="364112" y="1988840"/>
            <a:chExt cx="8415776" cy="39958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825E4A-ED76-7151-0DDD-BB556D3E4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112" y="1988840"/>
              <a:ext cx="4568216" cy="399587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47B471D-B7E0-D008-F69D-0DF4ADD0A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9503" y="3286014"/>
              <a:ext cx="3730385" cy="140152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6621429-82EB-D844-EBA2-94293744A653}"/>
              </a:ext>
            </a:extLst>
          </p:cNvPr>
          <p:cNvSpPr txBox="1"/>
          <p:nvPr/>
        </p:nvSpPr>
        <p:spPr>
          <a:xfrm>
            <a:off x="611560" y="179372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산점도 그래프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2A96D-ED15-DAC2-4962-F2E883904839}"/>
              </a:ext>
            </a:extLst>
          </p:cNvPr>
          <p:cNvSpPr txBox="1"/>
          <p:nvPr/>
        </p:nvSpPr>
        <p:spPr>
          <a:xfrm>
            <a:off x="5076056" y="294856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상관 계수</a:t>
            </a:r>
          </a:p>
        </p:txBody>
      </p:sp>
    </p:spTree>
    <p:extLst>
      <p:ext uri="{BB962C8B-B14F-4D97-AF65-F5344CB8AC3E}">
        <p14:creationId xmlns:p14="http://schemas.microsoft.com/office/powerpoint/2010/main" val="2610190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Mushroom Classification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소개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타켓</a:t>
            </a:r>
            <a:r>
              <a:rPr lang="en-US" altLang="ko-KR" dirty="0"/>
              <a:t>(Target)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3"/>
            <a:r>
              <a:rPr lang="en-US" altLang="ko-KR" dirty="0"/>
              <a:t>Edible=e, poisonous=p (</a:t>
            </a:r>
            <a:r>
              <a:rPr lang="ko-KR" altLang="en-US" dirty="0"/>
              <a:t>식용버섯인지 독버섯인지를 분류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22</a:t>
            </a:r>
            <a:r>
              <a:rPr lang="ko-KR" altLang="en-US" dirty="0"/>
              <a:t>개의 입력 변수</a:t>
            </a:r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독립 변수</a:t>
            </a:r>
            <a:r>
              <a:rPr lang="en-US" altLang="ko-KR" dirty="0"/>
              <a:t>)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lvl="3"/>
            <a:r>
              <a:rPr lang="ko-KR" altLang="en-US" dirty="0"/>
              <a:t>모두 범주형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데이터 출처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https://www.kaggle.com/uciml/mushroom-classification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유용한 </a:t>
            </a:r>
            <a:r>
              <a:rPr lang="ko-KR" altLang="en-US" dirty="0" err="1"/>
              <a:t>입력변수</a:t>
            </a:r>
            <a:r>
              <a:rPr lang="ko-KR" altLang="en-US" dirty="0"/>
              <a:t> 선택하기</a:t>
            </a:r>
            <a:endParaRPr lang="en-US" altLang="ko-KR" dirty="0"/>
          </a:p>
          <a:p>
            <a:pPr lvl="3"/>
            <a:r>
              <a:rPr lang="ko-KR" altLang="en-US" dirty="0"/>
              <a:t>독립성 검정 활용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추가 사항</a:t>
            </a:r>
            <a:r>
              <a:rPr lang="en-US" altLang="ko-KR" dirty="0"/>
              <a:t>&gt; Decision Tree </a:t>
            </a:r>
            <a:r>
              <a:rPr lang="ko-KR" altLang="en-US" dirty="0"/>
              <a:t>또는 </a:t>
            </a:r>
            <a:r>
              <a:rPr lang="en-US" altLang="ko-KR" dirty="0"/>
              <a:t>Random Forest Classifier </a:t>
            </a:r>
            <a:r>
              <a:rPr lang="ko-KR" altLang="en-US" dirty="0"/>
              <a:t>구축해 보기</a:t>
            </a:r>
            <a:endParaRPr lang="en-US" altLang="ko-KR" dirty="0"/>
          </a:p>
          <a:p>
            <a:pPr lvl="3"/>
            <a:r>
              <a:rPr lang="ko-KR" altLang="en-US" dirty="0"/>
              <a:t>모든 데이터를 학습데이터로 사용</a:t>
            </a:r>
            <a:r>
              <a:rPr lang="en-US" altLang="ko-KR" dirty="0"/>
              <a:t>, </a:t>
            </a:r>
            <a:r>
              <a:rPr lang="ko-KR" altLang="en-US" dirty="0" err="1"/>
              <a:t>하이퍼파라미터는</a:t>
            </a:r>
            <a:r>
              <a:rPr lang="ko-KR" altLang="en-US" dirty="0"/>
              <a:t> 기본값으로 설정</a:t>
            </a:r>
            <a:endParaRPr lang="en-US" altLang="ko-KR" dirty="0"/>
          </a:p>
          <a:p>
            <a:pPr lvl="3"/>
            <a:r>
              <a:rPr lang="ko-KR" altLang="en-US" dirty="0"/>
              <a:t>주요 입력 변수 추출해 보기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33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범주형 데이터 분석 </a:t>
            </a:r>
          </a:p>
        </p:txBody>
      </p:sp>
    </p:spTree>
    <p:extLst>
      <p:ext uri="{BB962C8B-B14F-4D97-AF65-F5344CB8AC3E}">
        <p14:creationId xmlns:p14="http://schemas.microsoft.com/office/powerpoint/2010/main" val="1037817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Mushroom Classification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소개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34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범주형 데이터 분석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725638"/>
            <a:ext cx="4020351" cy="46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43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Mushroom Classification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35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범주형 데이터 분석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2ED80B-5445-CA87-C69F-63121BAB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615" y="1844824"/>
            <a:ext cx="1743292" cy="43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3F21FA-DF21-54DA-DADB-6854932B9F55}"/>
              </a:ext>
            </a:extLst>
          </p:cNvPr>
          <p:cNvSpPr txBox="1"/>
          <p:nvPr/>
        </p:nvSpPr>
        <p:spPr>
          <a:xfrm>
            <a:off x="1360093" y="1632669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독립성 검정 결과 테이블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76D54-29D1-B983-F22A-5368619EB3DF}"/>
              </a:ext>
            </a:extLst>
          </p:cNvPr>
          <p:cNvSpPr txBox="1"/>
          <p:nvPr/>
        </p:nvSpPr>
        <p:spPr>
          <a:xfrm>
            <a:off x="5940152" y="1598603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RF </a:t>
            </a:r>
            <a:r>
              <a:rPr lang="ko-KR" altLang="en-US" sz="1000"/>
              <a:t>변수 중요도 테이블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9661E0-358F-0876-5FE3-02EF388A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74" y="1844824"/>
            <a:ext cx="298267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7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71858"/>
            <a:ext cx="8435280" cy="5054617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 dirty="0"/>
              <a:t>데이터 소개 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MASS </a:t>
            </a:r>
            <a:r>
              <a:rPr lang="ko-KR" altLang="en-US" dirty="0"/>
              <a:t>패키지의 내장된 데이터 활용 </a:t>
            </a:r>
            <a:r>
              <a:rPr lang="en-US" altLang="ko-KR" dirty="0"/>
              <a:t>(survey 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자유롭게 변수들을 선택하여 </a:t>
            </a:r>
            <a:r>
              <a:rPr lang="ko-KR" altLang="en-US" dirty="0">
                <a:solidFill>
                  <a:srgbClr val="FF0000"/>
                </a:solidFill>
              </a:rPr>
              <a:t>독립 표본 </a:t>
            </a:r>
            <a:r>
              <a:rPr lang="en-US" altLang="ko-KR" dirty="0">
                <a:solidFill>
                  <a:srgbClr val="FF0000"/>
                </a:solidFill>
              </a:rPr>
              <a:t>t-</a:t>
            </a:r>
            <a:r>
              <a:rPr lang="ko-KR" altLang="en-US" dirty="0">
                <a:solidFill>
                  <a:srgbClr val="FF0000"/>
                </a:solidFill>
              </a:rPr>
              <a:t>검정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분산분석</a:t>
            </a:r>
            <a:r>
              <a:rPr lang="en-US" altLang="ko-KR" dirty="0">
                <a:solidFill>
                  <a:srgbClr val="FF0000"/>
                </a:solidFill>
              </a:rPr>
              <a:t>(ANOVA)</a:t>
            </a:r>
            <a:r>
              <a:rPr lang="ko-KR" altLang="en-US" dirty="0"/>
              <a:t>을 각각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실시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각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ko-KR" altLang="en-US" dirty="0" err="1"/>
              <a:t>귀무가설과</a:t>
            </a:r>
            <a:r>
              <a:rPr lang="ko-KR" altLang="en-US" dirty="0"/>
              <a:t> </a:t>
            </a:r>
            <a:r>
              <a:rPr lang="ko-KR" altLang="en-US" dirty="0" err="1"/>
              <a:t>대립가설도</a:t>
            </a:r>
            <a:r>
              <a:rPr lang="ko-KR" altLang="en-US" dirty="0"/>
              <a:t> 자유롭게 설정</a:t>
            </a:r>
            <a:endParaRPr lang="en-US" altLang="ko-KR" dirty="0"/>
          </a:p>
          <a:p>
            <a:pPr lvl="3"/>
            <a:r>
              <a:rPr lang="ko-KR" altLang="en-US" dirty="0"/>
              <a:t>유의수준 </a:t>
            </a:r>
            <a:r>
              <a:rPr lang="en-US" altLang="ko-KR" dirty="0"/>
              <a:t>(0.05)</a:t>
            </a:r>
            <a:r>
              <a:rPr lang="ko-KR" altLang="en-US" dirty="0"/>
              <a:t>를 기준으로 통계적 의사결정 </a:t>
            </a:r>
            <a:r>
              <a:rPr lang="en-US" altLang="ko-KR" dirty="0"/>
              <a:t>(</a:t>
            </a:r>
            <a:r>
              <a:rPr lang="ko-KR" altLang="en-US" dirty="0"/>
              <a:t>검정통계량과 </a:t>
            </a:r>
            <a:r>
              <a:rPr lang="en-US" altLang="ko-KR" dirty="0"/>
              <a:t>p-value</a:t>
            </a:r>
            <a:r>
              <a:rPr lang="ko-KR" altLang="en-US" dirty="0"/>
              <a:t>를 확인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Boxplot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자유롭게 변수들을 선택하여 </a:t>
            </a:r>
            <a:r>
              <a:rPr lang="ko-KR" altLang="en-US" dirty="0">
                <a:solidFill>
                  <a:srgbClr val="FF0000"/>
                </a:solidFill>
              </a:rPr>
              <a:t>적합성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독립성</a:t>
            </a:r>
            <a:r>
              <a:rPr lang="ko-KR" altLang="en-US" dirty="0"/>
              <a:t> 검정을 각각 실시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각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ko-KR" altLang="en-US" dirty="0" err="1"/>
              <a:t>귀무가설과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설정 </a:t>
            </a:r>
            <a:endParaRPr lang="en-US" altLang="ko-KR" dirty="0"/>
          </a:p>
          <a:p>
            <a:pPr lvl="3"/>
            <a:r>
              <a:rPr lang="ko-KR" altLang="en-US" dirty="0"/>
              <a:t>분석할 변수들을 바탕으로 교차 테이블</a:t>
            </a:r>
            <a:r>
              <a:rPr lang="en-US" altLang="ko-KR" dirty="0"/>
              <a:t>(</a:t>
            </a:r>
            <a:r>
              <a:rPr lang="ko-KR" altLang="en-US" dirty="0" err="1"/>
              <a:t>분할표</a:t>
            </a:r>
            <a:r>
              <a:rPr lang="en-US" altLang="ko-KR" dirty="0"/>
              <a:t>)</a:t>
            </a:r>
            <a:r>
              <a:rPr lang="ko-KR" altLang="en-US" dirty="0"/>
              <a:t> 작성하기</a:t>
            </a:r>
            <a:endParaRPr lang="en-US" altLang="ko-KR" dirty="0"/>
          </a:p>
          <a:p>
            <a:pPr lvl="3"/>
            <a:r>
              <a:rPr lang="ko-KR" altLang="en-US" dirty="0"/>
              <a:t>유의수준 </a:t>
            </a:r>
            <a:r>
              <a:rPr lang="en-US" altLang="ko-KR" dirty="0"/>
              <a:t>(0.05)</a:t>
            </a:r>
            <a:r>
              <a:rPr lang="ko-KR" altLang="en-US" dirty="0"/>
              <a:t>를 기준으로 통계적 의사결정 </a:t>
            </a:r>
            <a:r>
              <a:rPr lang="en-US" altLang="ko-KR" dirty="0"/>
              <a:t>(</a:t>
            </a:r>
            <a:r>
              <a:rPr lang="ko-KR" altLang="en-US" dirty="0"/>
              <a:t>검정통계량과 </a:t>
            </a:r>
            <a:r>
              <a:rPr lang="en-US" altLang="ko-KR" dirty="0"/>
              <a:t>p-value</a:t>
            </a:r>
            <a:r>
              <a:rPr lang="ko-KR" altLang="en-US" dirty="0"/>
              <a:t>를 확인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 err="1"/>
              <a:t>수치형</a:t>
            </a:r>
            <a:r>
              <a:rPr lang="en-US" altLang="ko-KR" dirty="0"/>
              <a:t>-</a:t>
            </a:r>
            <a:r>
              <a:rPr lang="ko-KR" altLang="en-US" dirty="0" err="1"/>
              <a:t>수치형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3"/>
            <a:r>
              <a:rPr lang="ko-KR" altLang="en-US" dirty="0"/>
              <a:t>상관계수 및 </a:t>
            </a:r>
            <a:r>
              <a:rPr lang="ko-KR" altLang="en-US" dirty="0" err="1"/>
              <a:t>산점도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marL="1828800" lvl="4" indent="0">
              <a:buNone/>
            </a:pPr>
            <a:endParaRPr lang="en-US" altLang="ko-KR" dirty="0"/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4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</p:spTree>
    <p:extLst>
      <p:ext uri="{BB962C8B-B14F-4D97-AF65-F5344CB8AC3E}">
        <p14:creationId xmlns:p14="http://schemas.microsoft.com/office/powerpoint/2010/main" val="354326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2300429"/>
            <a:ext cx="8435280" cy="2257142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 dirty="0"/>
              <a:t>데이터 소개 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MASS </a:t>
            </a:r>
            <a:r>
              <a:rPr lang="ko-KR" altLang="en-US" dirty="0"/>
              <a:t>패키지의 내장된 데이터 활용 </a:t>
            </a:r>
            <a:r>
              <a:rPr lang="en-US" altLang="ko-KR" dirty="0"/>
              <a:t>(survey 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자유롭게 변수들을 선택하여 </a:t>
            </a:r>
            <a:r>
              <a:rPr lang="ko-KR" altLang="en-US" dirty="0">
                <a:solidFill>
                  <a:srgbClr val="FF0000"/>
                </a:solidFill>
              </a:rPr>
              <a:t>독립 표본 </a:t>
            </a:r>
            <a:r>
              <a:rPr lang="en-US" altLang="ko-KR" dirty="0">
                <a:solidFill>
                  <a:srgbClr val="FF0000"/>
                </a:solidFill>
              </a:rPr>
              <a:t>t-</a:t>
            </a:r>
            <a:r>
              <a:rPr lang="ko-KR" altLang="en-US" dirty="0">
                <a:solidFill>
                  <a:srgbClr val="FF0000"/>
                </a:solidFill>
              </a:rPr>
              <a:t>검정</a:t>
            </a:r>
            <a:r>
              <a:rPr lang="en-US" altLang="ko-KR" dirty="0"/>
              <a:t>,</a:t>
            </a:r>
            <a:r>
              <a:rPr lang="ko-KR" altLang="en-US" dirty="0"/>
              <a:t> 분산분석</a:t>
            </a:r>
            <a:r>
              <a:rPr lang="en-US" altLang="ko-KR" dirty="0"/>
              <a:t>(ANOVA)</a:t>
            </a:r>
            <a:r>
              <a:rPr lang="ko-KR" altLang="en-US" dirty="0"/>
              <a:t>을 각각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실시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각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ko-KR" altLang="en-US" dirty="0" err="1"/>
              <a:t>귀무가설과</a:t>
            </a:r>
            <a:r>
              <a:rPr lang="ko-KR" altLang="en-US" dirty="0"/>
              <a:t> </a:t>
            </a:r>
            <a:r>
              <a:rPr lang="ko-KR" altLang="en-US" dirty="0" err="1"/>
              <a:t>대립가설도</a:t>
            </a:r>
            <a:r>
              <a:rPr lang="ko-KR" altLang="en-US" dirty="0"/>
              <a:t> 자유롭게 설정</a:t>
            </a:r>
            <a:endParaRPr lang="en-US" altLang="ko-KR" dirty="0"/>
          </a:p>
          <a:p>
            <a:pPr lvl="3"/>
            <a:r>
              <a:rPr lang="ko-KR" altLang="en-US" dirty="0"/>
              <a:t>유의수준 </a:t>
            </a:r>
            <a:r>
              <a:rPr lang="en-US" altLang="ko-KR" dirty="0"/>
              <a:t>(0.05)</a:t>
            </a:r>
            <a:r>
              <a:rPr lang="ko-KR" altLang="en-US" dirty="0"/>
              <a:t>를 기준으로 통계적 의사결정 </a:t>
            </a:r>
            <a:r>
              <a:rPr lang="en-US" altLang="ko-KR" dirty="0"/>
              <a:t>(</a:t>
            </a:r>
            <a:r>
              <a:rPr lang="ko-KR" altLang="en-US" dirty="0"/>
              <a:t>검정통계량과 </a:t>
            </a:r>
            <a:r>
              <a:rPr lang="en-US" altLang="ko-KR" dirty="0"/>
              <a:t>p-value</a:t>
            </a:r>
            <a:r>
              <a:rPr lang="ko-KR" altLang="en-US" dirty="0"/>
              <a:t>를 확인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Boxplot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1828800" lvl="4" indent="0">
              <a:buNone/>
            </a:pPr>
            <a:endParaRPr lang="en-US" altLang="ko-KR" dirty="0"/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5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</p:spTree>
    <p:extLst>
      <p:ext uri="{BB962C8B-B14F-4D97-AF65-F5344CB8AC3E}">
        <p14:creationId xmlns:p14="http://schemas.microsoft.com/office/powerpoint/2010/main" val="328417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2744924"/>
            <a:ext cx="8435280" cy="1368152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독립 표본 </a:t>
            </a:r>
            <a:r>
              <a:rPr lang="en-US" altLang="ko-KR" sz="1800"/>
              <a:t>t-</a:t>
            </a:r>
            <a:r>
              <a:rPr lang="ko-KR" altLang="en-US" sz="1800"/>
              <a:t>검정 </a:t>
            </a:r>
            <a:r>
              <a:rPr lang="en-US" altLang="ko-KR" sz="1800"/>
              <a:t>(1)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남자</a:t>
            </a:r>
            <a:r>
              <a:rPr lang="en-US" altLang="ko-KR" sz="1400"/>
              <a:t>, </a:t>
            </a:r>
            <a:r>
              <a:rPr lang="ko-KR" altLang="en-US" sz="1400"/>
              <a:t>여자의 </a:t>
            </a:r>
            <a:r>
              <a:rPr lang="en-US" altLang="ko-KR" sz="1400" b="1"/>
              <a:t>Wr.Hnd </a:t>
            </a:r>
            <a:r>
              <a:rPr lang="ko-KR" altLang="en-US" sz="1400"/>
              <a:t>주손</a:t>
            </a:r>
            <a:r>
              <a:rPr lang="en-US" altLang="ko-KR" sz="1400"/>
              <a:t>(</a:t>
            </a:r>
            <a:r>
              <a:rPr lang="ko-KR" altLang="en-US" sz="1400"/>
              <a:t>주로 사용하는 손</a:t>
            </a:r>
            <a:r>
              <a:rPr lang="en-US" altLang="ko-KR" sz="1400"/>
              <a:t>)</a:t>
            </a:r>
            <a:r>
              <a:rPr lang="ko-KR" altLang="en-US" sz="1400"/>
              <a:t>의 한뼘 길이는 동일하지 않다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남자</a:t>
            </a:r>
            <a:r>
              <a:rPr lang="en-US" altLang="ko-KR" sz="1400"/>
              <a:t>, </a:t>
            </a:r>
            <a:r>
              <a:rPr lang="ko-KR" altLang="en-US" sz="1400"/>
              <a:t>여자의 </a:t>
            </a:r>
            <a:r>
              <a:rPr lang="en-US" altLang="ko-KR" sz="1400" b="1"/>
              <a:t>Wr.Hnd </a:t>
            </a:r>
            <a:r>
              <a:rPr lang="ko-KR" altLang="en-US" sz="1400"/>
              <a:t>주손의 한뼘 길이는 동일하다</a:t>
            </a:r>
            <a:endParaRPr lang="en-US" altLang="ko-KR" sz="1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6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</p:spTree>
    <p:extLst>
      <p:ext uri="{BB962C8B-B14F-4D97-AF65-F5344CB8AC3E}">
        <p14:creationId xmlns:p14="http://schemas.microsoft.com/office/powerpoint/2010/main" val="331292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2276872"/>
            <a:ext cx="8435280" cy="983740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두 집단의 동일성 검정 </a:t>
            </a:r>
            <a:r>
              <a:rPr lang="en-US" altLang="ko-KR" sz="1800"/>
              <a:t>&gt; </a:t>
            </a:r>
            <a:r>
              <a:rPr lang="en-US" altLang="ko-KR" sz="1200"/>
              <a:t>var.test()</a:t>
            </a:r>
            <a:r>
              <a:rPr lang="ko-KR" altLang="en-US" sz="1200"/>
              <a:t> 사용</a:t>
            </a:r>
            <a:endParaRPr lang="en-US" altLang="ko-KR" sz="1200" dirty="0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두 집단의 분산은 서로 동일하다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</a:t>
            </a:r>
            <a:r>
              <a:rPr lang="ko-KR" altLang="en-US" sz="1400"/>
              <a:t> 두 집단의 분산은 서로 동일하지 않다</a:t>
            </a:r>
            <a:r>
              <a:rPr lang="en-US" altLang="ko-KR" sz="1400"/>
              <a:t>.</a:t>
            </a:r>
          </a:p>
          <a:p>
            <a:pPr lvl="1"/>
            <a:endParaRPr lang="en-US" altLang="ko-KR" sz="1400"/>
          </a:p>
          <a:p>
            <a:pPr lvl="1"/>
            <a:endParaRPr lang="en-US" altLang="ko-KR" sz="1400"/>
          </a:p>
          <a:p>
            <a:pPr marL="457200" lvl="1" indent="0">
              <a:buNone/>
            </a:pPr>
            <a:endParaRPr lang="en-US" altLang="ko-KR" sz="1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7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387CF317-9FD8-3255-F3A0-061E91CA69AD}"/>
              </a:ext>
            </a:extLst>
          </p:cNvPr>
          <p:cNvSpPr txBox="1">
            <a:spLocks/>
          </p:cNvSpPr>
          <p:nvPr/>
        </p:nvSpPr>
        <p:spPr>
          <a:xfrm>
            <a:off x="467544" y="3668288"/>
            <a:ext cx="8435280" cy="98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결론</a:t>
            </a:r>
            <a:endParaRPr lang="en-US" altLang="ko-KR" sz="1800"/>
          </a:p>
          <a:p>
            <a:pPr lvl="1"/>
            <a:r>
              <a:rPr lang="ko-KR" altLang="en-US" sz="1400"/>
              <a:t>유의 확률을 이용한 판정 </a:t>
            </a:r>
            <a:r>
              <a:rPr lang="en-US" altLang="ko-KR" sz="1400"/>
              <a:t>: </a:t>
            </a:r>
            <a:r>
              <a:rPr lang="ko-KR" altLang="en-US" sz="1400"/>
              <a:t>유의 확률은 </a:t>
            </a:r>
            <a:r>
              <a:rPr lang="en-US" altLang="ko-KR" sz="1400"/>
              <a:t>0.002174</a:t>
            </a:r>
            <a:r>
              <a:rPr lang="ko-KR" altLang="en-US" sz="1400"/>
              <a:t>으로 유의수준 </a:t>
            </a:r>
            <a:r>
              <a:rPr lang="en-US" altLang="ko-KR" sz="1400"/>
              <a:t>0.05 </a:t>
            </a:r>
            <a:r>
              <a:rPr lang="ko-KR" altLang="en-US" sz="1400"/>
              <a:t>보다 작아 </a:t>
            </a:r>
            <a:r>
              <a:rPr lang="ko-KR" altLang="en-US" sz="1400" b="1"/>
              <a:t>귀무가설 기각</a:t>
            </a:r>
            <a:endParaRPr lang="en-US" altLang="ko-KR" sz="1400" b="1"/>
          </a:p>
          <a:p>
            <a:pPr lvl="1"/>
            <a:r>
              <a:rPr lang="ko-KR" altLang="en-US" sz="1400" b="1"/>
              <a:t>이분산 가정 두 집단</a:t>
            </a:r>
            <a:endParaRPr lang="en-US" altLang="ko-KR" sz="1400" b="1"/>
          </a:p>
          <a:p>
            <a:pPr marL="457200" lvl="1" indent="0">
              <a:buFont typeface="Wingdings" pitchFamily="2" charset="2"/>
              <a:buNone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87590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1052736"/>
            <a:ext cx="8435280" cy="1152128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독립 표본 </a:t>
            </a:r>
            <a:r>
              <a:rPr lang="en-US" altLang="ko-KR" sz="1800"/>
              <a:t>t-</a:t>
            </a:r>
            <a:r>
              <a:rPr lang="ko-KR" altLang="en-US" sz="1800"/>
              <a:t>검정 </a:t>
            </a:r>
            <a:r>
              <a:rPr lang="en-US" altLang="ko-KR" sz="1800"/>
              <a:t>(1) </a:t>
            </a:r>
            <a:r>
              <a:rPr lang="ko-KR" altLang="en-US" sz="1800"/>
              <a:t>결론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sz="1400"/>
              <a:t>귀무 가설 </a:t>
            </a:r>
            <a:r>
              <a:rPr lang="en-US" altLang="ko-KR" sz="1400"/>
              <a:t>: </a:t>
            </a:r>
            <a:r>
              <a:rPr lang="ko-KR" altLang="en-US" sz="1400"/>
              <a:t>남자</a:t>
            </a:r>
            <a:r>
              <a:rPr lang="en-US" altLang="ko-KR" sz="1400"/>
              <a:t>, </a:t>
            </a:r>
            <a:r>
              <a:rPr lang="ko-KR" altLang="en-US" sz="1400"/>
              <a:t>여자의 </a:t>
            </a:r>
            <a:r>
              <a:rPr lang="en-US" altLang="ko-KR" sz="1400" b="1"/>
              <a:t>Wr.Hnd </a:t>
            </a:r>
            <a:r>
              <a:rPr lang="ko-KR" altLang="en-US" sz="1400"/>
              <a:t>주손</a:t>
            </a:r>
            <a:r>
              <a:rPr lang="en-US" altLang="ko-KR" sz="1400"/>
              <a:t>(</a:t>
            </a:r>
            <a:r>
              <a:rPr lang="ko-KR" altLang="en-US" sz="1400"/>
              <a:t>주로 사용하는 손</a:t>
            </a:r>
            <a:r>
              <a:rPr lang="en-US" altLang="ko-KR" sz="1400"/>
              <a:t>)</a:t>
            </a:r>
            <a:r>
              <a:rPr lang="ko-KR" altLang="en-US" sz="1400"/>
              <a:t>의 한뼘 길이는 동일하지 않다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대립 가설 </a:t>
            </a:r>
            <a:r>
              <a:rPr lang="en-US" altLang="ko-KR" sz="1400"/>
              <a:t>: </a:t>
            </a:r>
            <a:r>
              <a:rPr lang="ko-KR" altLang="en-US" sz="1400"/>
              <a:t>남자</a:t>
            </a:r>
            <a:r>
              <a:rPr lang="en-US" altLang="ko-KR" sz="1400"/>
              <a:t>, </a:t>
            </a:r>
            <a:r>
              <a:rPr lang="ko-KR" altLang="en-US" sz="1400"/>
              <a:t>여자의 </a:t>
            </a:r>
            <a:r>
              <a:rPr lang="en-US" altLang="ko-KR" sz="1400" b="1"/>
              <a:t>Wr.Hnd </a:t>
            </a:r>
            <a:r>
              <a:rPr lang="ko-KR" altLang="en-US" sz="1400"/>
              <a:t>주손의 한뼘 길이는 동일하다</a:t>
            </a:r>
            <a:endParaRPr lang="en-US" altLang="ko-KR" sz="1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8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E5B7412E-E3F8-65B2-6218-9D3D403E8089}"/>
              </a:ext>
            </a:extLst>
          </p:cNvPr>
          <p:cNvSpPr txBox="1">
            <a:spLocks/>
          </p:cNvSpPr>
          <p:nvPr/>
        </p:nvSpPr>
        <p:spPr>
          <a:xfrm>
            <a:off x="354360" y="2636912"/>
            <a:ext cx="843528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남</a:t>
            </a:r>
            <a:r>
              <a:rPr lang="en-US" altLang="ko-KR" sz="1400"/>
              <a:t>,</a:t>
            </a:r>
            <a:r>
              <a:rPr lang="ko-KR" altLang="en-US" sz="1400"/>
              <a:t>여의 주로 사용하는 </a:t>
            </a:r>
            <a:r>
              <a:rPr lang="ko-KR" altLang="en-US" sz="1400" b="1"/>
              <a:t>주로 사용하는</a:t>
            </a:r>
            <a:r>
              <a:rPr lang="ko-KR" altLang="en-US" sz="1400"/>
              <a:t> 손의 한뼘의 길이가 동일한지</a:t>
            </a:r>
            <a:r>
              <a:rPr lang="en-US" altLang="ko-KR" sz="1400"/>
              <a:t>, </a:t>
            </a:r>
            <a:r>
              <a:rPr lang="ko-KR" altLang="en-US" sz="1400"/>
              <a:t>동일하지 않은지 알아보기위해</a:t>
            </a:r>
            <a:endParaRPr lang="en-US" altLang="ko-KR" sz="1400"/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표본 추출을 통해 남자 </a:t>
            </a:r>
            <a:r>
              <a:rPr lang="en-US" altLang="ko-KR" sz="1400"/>
              <a:t>117</a:t>
            </a:r>
            <a:r>
              <a:rPr lang="ko-KR" altLang="en-US" sz="1400"/>
              <a:t>명</a:t>
            </a:r>
            <a:r>
              <a:rPr lang="en-US" altLang="ko-KR" sz="1400"/>
              <a:t>, </a:t>
            </a:r>
            <a:r>
              <a:rPr lang="ko-KR" altLang="en-US" sz="1400"/>
              <a:t>여자 </a:t>
            </a:r>
            <a:r>
              <a:rPr lang="en-US" altLang="ko-KR" sz="1400"/>
              <a:t>118</a:t>
            </a:r>
            <a:r>
              <a:rPr lang="ko-KR" altLang="en-US" sz="1400"/>
              <a:t>명의 주손 한뼘</a:t>
            </a:r>
            <a:r>
              <a:rPr lang="en-US" altLang="ko-KR" sz="1400"/>
              <a:t>(Wr.Hnd)</a:t>
            </a:r>
            <a:r>
              <a:rPr lang="ko-KR" altLang="en-US" sz="1400"/>
              <a:t>길이를 측정한 결과</a:t>
            </a:r>
            <a:r>
              <a:rPr lang="en-US" altLang="ko-KR" sz="1400"/>
              <a:t>.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200"/>
              <a:t>남자 한뼘 길이는 </a:t>
            </a:r>
            <a:r>
              <a:rPr lang="en-US" altLang="ko-KR" sz="1200"/>
              <a:t>: 1.75 ± 19.7 (cm)</a:t>
            </a:r>
          </a:p>
          <a:p>
            <a:pPr marL="685800" lvl="2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200"/>
              <a:t>여자 한뼘 길이는 </a:t>
            </a:r>
            <a:r>
              <a:rPr lang="en-US" altLang="ko-KR" sz="1200"/>
              <a:t>: 1.31 ± 17.6 (cm)</a:t>
            </a:r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이를</a:t>
            </a:r>
            <a:r>
              <a:rPr lang="en-US" altLang="ko-KR" sz="1400"/>
              <a:t> </a:t>
            </a:r>
            <a:r>
              <a:rPr lang="ko-KR" altLang="en-US" sz="1400"/>
              <a:t>유의수준 </a:t>
            </a:r>
            <a:r>
              <a:rPr lang="en-US" altLang="ko-KR" sz="1400"/>
              <a:t>0.05</a:t>
            </a:r>
            <a:r>
              <a:rPr lang="ko-KR" altLang="en-US" sz="1400"/>
              <a:t>에서 가설 검정을 실시한 결과</a:t>
            </a:r>
            <a:endParaRPr lang="en-US" altLang="ko-KR" sz="1400"/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검정 통계량과 유의 확률이 </a:t>
            </a:r>
            <a:r>
              <a:rPr lang="en-US" altLang="ko-KR" sz="1400"/>
              <a:t>-21.009 ( p-value = 2.2e-16 )</a:t>
            </a:r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유의 확률을 이용한 판정으로 </a:t>
            </a:r>
            <a:r>
              <a:rPr lang="en-US" altLang="ko-KR" sz="1400"/>
              <a:t>0.05</a:t>
            </a:r>
            <a:r>
              <a:rPr lang="ko-KR" altLang="en-US" sz="1400"/>
              <a:t>보다 작은 </a:t>
            </a:r>
            <a:r>
              <a:rPr lang="en-US" altLang="ko-KR" sz="1400"/>
              <a:t>2.2e-16</a:t>
            </a:r>
            <a:r>
              <a:rPr lang="ko-KR" altLang="en-US" sz="1400"/>
              <a:t>의 결과가 나와 귀무가설을 기각합니다</a:t>
            </a:r>
            <a:r>
              <a:rPr lang="en-US" altLang="ko-KR" sz="1400"/>
              <a:t>.</a:t>
            </a:r>
          </a:p>
          <a:p>
            <a:pPr marL="285750" lvl="1">
              <a:lnSpc>
                <a:spcPct val="150000"/>
              </a:lnSpc>
              <a:buClr>
                <a:srgbClr val="FF0000"/>
              </a:buClr>
              <a:buFontTx/>
              <a:buChar char="-"/>
            </a:pPr>
            <a:r>
              <a:rPr lang="ko-KR" altLang="en-US" sz="1400"/>
              <a:t>따라서 남자와 여자의 </a:t>
            </a:r>
            <a:r>
              <a:rPr lang="ko-KR" altLang="en-US" sz="1400" b="1"/>
              <a:t>주로 사용하는 손의 한뼘 길이는 동일한 것</a:t>
            </a:r>
            <a:r>
              <a:rPr lang="ko-KR" altLang="en-US" sz="1400"/>
              <a:t>으로 보입니다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46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360" y="1052736"/>
            <a:ext cx="8435280" cy="432048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/>
              <a:t>독립 표본 </a:t>
            </a:r>
            <a:r>
              <a:rPr lang="en-US" altLang="ko-KR" sz="1800"/>
              <a:t>t-</a:t>
            </a:r>
            <a:r>
              <a:rPr lang="ko-KR" altLang="en-US" sz="1800"/>
              <a:t>검정 </a:t>
            </a:r>
            <a:r>
              <a:rPr lang="en-US" altLang="ko-KR" sz="1800"/>
              <a:t>(1) BoxPlot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9</a:t>
            </a:fld>
            <a:r>
              <a:rPr lang="ko-KR" altLang="en-US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범주형 데이터 분석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073B55-1C61-8BC0-9A03-C56207A3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00" y="1755602"/>
            <a:ext cx="4320000" cy="40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9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19821</TotalTime>
  <Words>2156</Words>
  <Application>Microsoft Office PowerPoint</Application>
  <PresentationFormat>화면 슬라이드 쇼(4:3)</PresentationFormat>
  <Paragraphs>304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</vt:vector>
  </TitlesOfParts>
  <Company>wealth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wealth1</dc:creator>
  <cp:lastModifiedBy>한 태규</cp:lastModifiedBy>
  <cp:revision>1448</cp:revision>
  <cp:lastPrinted>2019-09-17T00:27:37Z</cp:lastPrinted>
  <dcterms:created xsi:type="dcterms:W3CDTF">2009-11-05T01:13:50Z</dcterms:created>
  <dcterms:modified xsi:type="dcterms:W3CDTF">2022-09-24T15:00:59Z</dcterms:modified>
</cp:coreProperties>
</file>