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414" r:id="rId2"/>
    <p:sldId id="428" r:id="rId3"/>
    <p:sldId id="418" r:id="rId4"/>
    <p:sldId id="421" r:id="rId5"/>
    <p:sldId id="419" r:id="rId6"/>
    <p:sldId id="415" r:id="rId7"/>
    <p:sldId id="423" r:id="rId8"/>
    <p:sldId id="422" r:id="rId9"/>
    <p:sldId id="417" r:id="rId10"/>
    <p:sldId id="425" r:id="rId11"/>
    <p:sldId id="424" r:id="rId12"/>
    <p:sldId id="426" r:id="rId13"/>
    <p:sldId id="416" r:id="rId14"/>
    <p:sldId id="420" r:id="rId15"/>
    <p:sldId id="42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2E8A"/>
    <a:srgbClr val="CC00FF"/>
    <a:srgbClr val="008080"/>
    <a:srgbClr val="2B74A5"/>
    <a:srgbClr val="CF1FB6"/>
    <a:srgbClr val="DA46C8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6" autoAdjust="0"/>
    <p:restoredTop sz="84444" autoAdjust="0"/>
  </p:normalViewPr>
  <p:slideViewPr>
    <p:cSldViewPr>
      <p:cViewPr varScale="1">
        <p:scale>
          <a:sx n="115" d="100"/>
          <a:sy n="115" d="100"/>
        </p:scale>
        <p:origin x="15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85B74-946A-4DB2-AFDF-482F7722292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118B-219F-441B-952D-8A72258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9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69" y="6287939"/>
            <a:ext cx="1829383" cy="27572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95536" y="404664"/>
            <a:ext cx="67687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smtClean="0">
                <a:latin typeface="HY궁서B" pitchFamily="18" charset="-127"/>
                <a:ea typeface="HY궁서B" pitchFamily="18" charset="-127"/>
              </a:rPr>
              <a:t>강의교안 이용 안내</a:t>
            </a:r>
            <a:endParaRPr lang="ko-KR" altLang="en-US" sz="2600" b="1" dirty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90516" y="1700808"/>
            <a:ext cx="8753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본 강의교안의 저작권은 </a:t>
            </a:r>
            <a:r>
              <a:rPr kumimoji="0" lang="ko-KR" altLang="en-US" sz="2000" b="1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이윤환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과 </a:t>
            </a:r>
            <a:r>
              <a:rPr kumimoji="0" lang="ko-KR" altLang="en-US" sz="2000" b="1" u="none" dirty="0" err="1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한빛아카데미</a:t>
            </a:r>
            <a:r>
              <a:rPr kumimoji="0" lang="ko-KR" altLang="en-US" sz="2000" b="1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㈜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에 있습니다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u="none" dirty="0" smtClean="0">
              <a:solidFill>
                <a:schemeClr val="accent3">
                  <a:lumMod val="50000"/>
                </a:schemeClr>
              </a:solidFill>
              <a:latin typeface="HY궁서B" pitchFamily="18" charset="-127"/>
              <a:ea typeface="HY궁서B" pitchFamily="18" charset="-127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이 자료를 무단으로 전제하거나 배포할 경우 저작권법 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136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조에 의거하여 벌금에 처할 수 있고 이를 병과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(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倂科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)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할 수도 있습니다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endParaRPr kumimoji="0" lang="en-US" altLang="ko-KR" sz="2000" u="none" dirty="0">
              <a:solidFill>
                <a:schemeClr val="accent3">
                  <a:lumMod val="50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" y="3501008"/>
            <a:ext cx="4083690" cy="29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90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74" y="6093296"/>
            <a:ext cx="1829383" cy="275720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4644008" y="4264950"/>
            <a:ext cx="4504483" cy="244170"/>
          </a:xfrm>
          <a:prstGeom prst="rect">
            <a:avLst/>
          </a:prstGeom>
          <a:solidFill>
            <a:srgbClr val="CC00FF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 userDrawn="1"/>
        </p:nvSpPr>
        <p:spPr>
          <a:xfrm flipV="1">
            <a:off x="7376508" y="4387034"/>
            <a:ext cx="1771984" cy="338109"/>
          </a:xfrm>
          <a:prstGeom prst="rect">
            <a:avLst/>
          </a:prstGeom>
          <a:solidFill>
            <a:srgbClr val="002E8A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752528" cy="59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628800"/>
            <a:ext cx="2232248" cy="94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52"/>
          <p:cNvGrpSpPr>
            <a:grpSpLocks/>
          </p:cNvGrpSpPr>
          <p:nvPr userDrawn="1"/>
        </p:nvGrpSpPr>
        <p:grpSpPr bwMode="auto">
          <a:xfrm>
            <a:off x="1270900" y="1071546"/>
            <a:ext cx="1098550" cy="207962"/>
            <a:chOff x="1501" y="3358"/>
            <a:chExt cx="2629" cy="491"/>
          </a:xfrm>
        </p:grpSpPr>
        <p:sp>
          <p:nvSpPr>
            <p:cNvPr id="11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8" name="Freeform 160"/>
          <p:cNvSpPr>
            <a:spLocks noEditPoints="1"/>
          </p:cNvSpPr>
          <p:nvPr userDrawn="1"/>
        </p:nvSpPr>
        <p:spPr bwMode="auto">
          <a:xfrm>
            <a:off x="770834" y="928670"/>
            <a:ext cx="434975" cy="369332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rgbClr val="DE610C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9" name="Line 139"/>
          <p:cNvSpPr>
            <a:spLocks noChangeShapeType="1"/>
          </p:cNvSpPr>
          <p:nvPr userDrawn="1"/>
        </p:nvSpPr>
        <p:spPr bwMode="auto">
          <a:xfrm flipH="1">
            <a:off x="199330" y="1285860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30641" cy="685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918733" y="0"/>
            <a:ext cx="124875" cy="6853973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>
              <a:lnSpc>
                <a:spcPct val="150000"/>
              </a:lnSpc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65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5167863" y="5805264"/>
            <a:ext cx="3547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kern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+mj-ea"/>
                <a:ea typeface="+mj-ea"/>
                <a:cs typeface="+mn-cs"/>
              </a:rPr>
              <a:t>수고하셨습니다</a:t>
            </a:r>
            <a:r>
              <a:rPr lang="en-US" altLang="ko-KR" sz="3600" b="1" kern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+mj-ea"/>
                <a:ea typeface="+mj-ea"/>
                <a:cs typeface="+mn-cs"/>
              </a:rPr>
              <a:t>.</a:t>
            </a:r>
            <a:endParaRPr lang="en-US" altLang="ko-KR" sz="3600" b="1" kern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445765" y="1268760"/>
            <a:ext cx="4027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600" b="1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n-cs"/>
              </a:rPr>
              <a:t>Q &amp; A</a:t>
            </a:r>
            <a:endParaRPr lang="ko-KR" altLang="en-US" sz="9600" b="1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4644008" y="4264950"/>
            <a:ext cx="4504483" cy="244170"/>
          </a:xfrm>
          <a:prstGeom prst="rect">
            <a:avLst/>
          </a:prstGeom>
          <a:solidFill>
            <a:srgbClr val="CC00FF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 userDrawn="1"/>
        </p:nvSpPr>
        <p:spPr>
          <a:xfrm flipV="1">
            <a:off x="7376508" y="4387034"/>
            <a:ext cx="1771984" cy="338109"/>
          </a:xfrm>
          <a:prstGeom prst="rect">
            <a:avLst/>
          </a:prstGeom>
          <a:solidFill>
            <a:srgbClr val="002E8A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4"/>
          <a:stretch/>
        </p:blipFill>
        <p:spPr bwMode="auto">
          <a:xfrm>
            <a:off x="251521" y="188641"/>
            <a:ext cx="2042643" cy="25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46" y="1072022"/>
            <a:ext cx="659500" cy="34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0" y="3501008"/>
            <a:ext cx="4305351" cy="308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2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본문 2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 eaLnBrk="1" latinLnBrk="0" hangingPunct="1">
              <a:lnSpc>
                <a:spcPct val="150000"/>
              </a:lnSpc>
              <a:defRPr sz="2000" b="1"/>
            </a:lvl1pPr>
            <a:lvl2pPr eaLnBrk="1" latinLnBrk="0" hangingPunct="1"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 eaLnBrk="1" latinLnBrk="0" hangingPunct="1">
              <a:lnSpc>
                <a:spcPct val="150000"/>
              </a:lnSpc>
              <a:defRPr sz="1800"/>
            </a:lvl3pPr>
            <a:lvl4pPr eaLnBrk="1" latinLnBrk="0" hangingPunct="1">
              <a:lnSpc>
                <a:spcPct val="150000"/>
              </a:lnSpc>
              <a:defRPr sz="1600"/>
            </a:lvl4pPr>
            <a:lvl5pPr eaLnBrk="1" latinLnBrk="0" hangingPunct="1"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lnSpc>
                <a:spcPct val="150000"/>
              </a:lnSpc>
              <a:defRPr sz="2000" b="1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 userDrawn="1"/>
        </p:nvSpPr>
        <p:spPr>
          <a:xfrm>
            <a:off x="381000" y="404664"/>
            <a:ext cx="8382000" cy="50405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 smtClean="0"/>
              <a:t>마스터 제목 스타일 편집</a:t>
            </a:r>
            <a:endParaRPr lang="en-US" sz="26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rgbClr val="FF9933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-1408" y="-1"/>
            <a:ext cx="9145408" cy="3106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10662"/>
            <a:ext cx="9144001" cy="89055"/>
          </a:xfrm>
          <a:prstGeom prst="rect">
            <a:avLst/>
          </a:prstGeom>
          <a:solidFill>
            <a:srgbClr val="29387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-1408" y="6597353"/>
            <a:ext cx="9144000" cy="260648"/>
          </a:xfrm>
          <a:prstGeom prst="rect">
            <a:avLst/>
          </a:prstGeom>
          <a:solidFill>
            <a:srgbClr val="CF1FB6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Rectangle 107"/>
          <p:cNvSpPr>
            <a:spLocks noChangeArrowheads="1"/>
          </p:cNvSpPr>
          <p:nvPr userDrawn="1"/>
        </p:nvSpPr>
        <p:spPr bwMode="auto">
          <a:xfrm>
            <a:off x="8244408" y="6637576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 smtClean="0">
                <a:solidFill>
                  <a:srgbClr val="262626"/>
                </a:solidFill>
                <a:ea typeface="맑은 고딕" pitchFamily="50" charset="-127"/>
              </a:rPr>
              <a:t>/80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5" r:id="rId2"/>
    <p:sldLayoutId id="2147483686" r:id="rId3"/>
    <p:sldLayoutId id="2147483698" r:id="rId4"/>
    <p:sldLayoutId id="2147483697" r:id="rId5"/>
    <p:sldLayoutId id="2147483699" r:id="rId6"/>
    <p:sldLayoutId id="2147483689" r:id="rId7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lnSpc>
          <a:spcPct val="150000"/>
        </a:lnSpc>
        <a:spcBef>
          <a:spcPts val="300"/>
        </a:spcBef>
        <a:buClr>
          <a:srgbClr val="0070C0"/>
        </a:buClr>
        <a:buFont typeface="Georgia"/>
        <a:buChar char="•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lnSpc>
          <a:spcPct val="150000"/>
        </a:lnSpc>
        <a:spcBef>
          <a:spcPts val="300"/>
        </a:spcBef>
        <a:buClr>
          <a:schemeClr val="accent2"/>
        </a:buClr>
        <a:buFont typeface="Georgia"/>
        <a:buChar char="▫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lnSpc>
          <a:spcPct val="150000"/>
        </a:lnSpc>
        <a:spcBef>
          <a:spcPts val="300"/>
        </a:spcBef>
        <a:buClr>
          <a:schemeClr val="accent1"/>
        </a:buClr>
        <a:buFont typeface="Wingdings 2"/>
        <a:buChar char=""/>
        <a:defRPr kumimoji="0"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lnSpc>
          <a:spcPct val="150000"/>
        </a:lnSpc>
        <a:spcBef>
          <a:spcPts val="300"/>
        </a:spcBef>
        <a:buClr>
          <a:schemeClr val="accent1"/>
        </a:buClr>
        <a:buFont typeface="Wingdings 2"/>
        <a:buChar char=""/>
        <a:defRPr kumimoji="0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lnSpc>
          <a:spcPct val="150000"/>
        </a:lnSpc>
        <a:spcBef>
          <a:spcPts val="300"/>
        </a:spcBef>
        <a:buClr>
          <a:schemeClr val="accent3"/>
        </a:buClr>
        <a:buFont typeface="Georgia"/>
        <a:buChar char="▫"/>
        <a:defRPr kumimoji="0" sz="1600" kern="1200" baseline="0">
          <a:solidFill>
            <a:srgbClr val="293879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429000"/>
            <a:ext cx="8640960" cy="51405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코드 링크 </a:t>
            </a:r>
            <a:r>
              <a:rPr lang="en-US" altLang="ko-KR" dirty="0"/>
              <a:t>https://github.com/TaegyuHan/SCH_Multivariate_Analysis/blob/main/2022_09_15_6%EC%B0%A8(%EA%B3%BC%EC%A0%9C).R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두 개인 경우의 평균 비교 검정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/>
          <a:p>
            <a:pPr marL="704088" lvl="2" indent="0">
              <a:buNone/>
            </a:pPr>
            <a:endParaRPr lang="en-US" altLang="ko-KR" dirty="0" smtClean="0"/>
          </a:p>
          <a:p>
            <a:pPr marL="704088" lvl="2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704088" lvl="2" indent="0">
              <a:buNone/>
            </a:pPr>
            <a:r>
              <a:rPr lang="en-US" altLang="ko-KR" sz="1700" b="1" dirty="0" err="1"/>
              <a:t>H</a:t>
            </a:r>
            <a:r>
              <a:rPr lang="en-US" altLang="ko-KR" sz="1700" b="1" dirty="0" err="1" smtClean="0"/>
              <a:t>wt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분산의 동일성 검정 </a:t>
            </a:r>
            <a:r>
              <a:rPr lang="en-US" altLang="ko-KR" sz="1700" b="1" dirty="0" smtClean="0"/>
              <a:t>&gt; </a:t>
            </a:r>
            <a:r>
              <a:rPr lang="en-US" altLang="ko-KR" sz="1700" b="1" dirty="0" err="1" smtClean="0"/>
              <a:t>var.test</a:t>
            </a:r>
            <a:r>
              <a:rPr lang="en-US" altLang="ko-KR" sz="1700" b="1" dirty="0" smtClean="0"/>
              <a:t>() </a:t>
            </a:r>
            <a:r>
              <a:rPr lang="ko-KR" altLang="en-US" sz="1700" b="1" dirty="0" smtClean="0"/>
              <a:t>사용</a:t>
            </a:r>
            <a:endParaRPr lang="en-US" altLang="ko-KR" sz="1700" b="1" dirty="0" smtClean="0"/>
          </a:p>
          <a:p>
            <a:pPr marL="704088" lvl="2" indent="0">
              <a:buNone/>
            </a:pPr>
            <a:endParaRPr lang="en-US" altLang="ko-KR" sz="1700" b="1" dirty="0" smtClean="0"/>
          </a:p>
          <a:p>
            <a:pPr marL="704088" lvl="2" indent="0">
              <a:buNone/>
            </a:pPr>
            <a:r>
              <a:rPr lang="ko-KR" altLang="en-US" b="1" dirty="0" err="1" smtClean="0"/>
              <a:t>귀무</a:t>
            </a:r>
            <a:r>
              <a:rPr lang="ko-KR" altLang="en-US" b="1" dirty="0" smtClean="0"/>
              <a:t> 가설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분산은 서로 동일하다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r>
              <a:rPr lang="ko-KR" altLang="en-US" b="1" dirty="0" smtClean="0"/>
              <a:t>대립 </a:t>
            </a:r>
            <a:r>
              <a:rPr lang="ko-KR" altLang="en-US" b="1" dirty="0"/>
              <a:t>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두 집단의 분산은 </a:t>
            </a:r>
            <a:r>
              <a:rPr lang="ko-KR" altLang="en-US" dirty="0" smtClean="0"/>
              <a:t>서로 동일하지 않다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endParaRPr lang="en-US" altLang="ko-KR" dirty="0" smtClean="0"/>
          </a:p>
          <a:p>
            <a:pPr marL="704088" lvl="2" indent="0">
              <a:buNone/>
            </a:pPr>
            <a:r>
              <a:rPr lang="ko-KR" altLang="en-US" b="1" dirty="0" smtClean="0"/>
              <a:t>유의 확률을 이용한 판정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유의 확률은 </a:t>
            </a:r>
            <a:r>
              <a:rPr lang="en-US" altLang="ko-KR" dirty="0"/>
              <a:t>8.159e-06</a:t>
            </a:r>
            <a:r>
              <a:rPr lang="ko-KR" altLang="en-US" dirty="0" smtClean="0"/>
              <a:t>으로 유의수준 </a:t>
            </a:r>
            <a:r>
              <a:rPr lang="en-US" altLang="ko-KR" dirty="0" smtClean="0"/>
              <a:t>0.05 </a:t>
            </a:r>
            <a:r>
              <a:rPr lang="ko-KR" altLang="en-US" dirty="0" smtClean="0"/>
              <a:t>보다 작으므로 </a:t>
            </a:r>
            <a:r>
              <a:rPr lang="ko-KR" altLang="en-US" dirty="0" err="1" smtClean="0"/>
              <a:t>귀무가설</a:t>
            </a:r>
            <a:r>
              <a:rPr lang="ko-KR" altLang="en-US" dirty="0" smtClean="0"/>
              <a:t> 기각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b="1" dirty="0" err="1" smtClean="0"/>
              <a:t>이분산</a:t>
            </a:r>
            <a:r>
              <a:rPr lang="ko-KR" altLang="en-US" b="1" dirty="0" smtClean="0"/>
              <a:t> 가정 </a:t>
            </a:r>
            <a:r>
              <a:rPr lang="ko-KR" altLang="en-US" b="1" dirty="0" err="1" smtClean="0"/>
              <a:t>두집단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646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두 개인 경우의 평균 비교 검정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/>
          <a:p>
            <a:pPr marL="704088" lvl="2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704088" lvl="2" indent="0">
              <a:buNone/>
            </a:pPr>
            <a:r>
              <a:rPr lang="ko-KR" altLang="en-US" dirty="0" err="1" smtClean="0"/>
              <a:t>귀무</a:t>
            </a:r>
            <a:r>
              <a:rPr lang="ko-KR" altLang="en-US" dirty="0" smtClean="0"/>
              <a:t> 가설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암컷 고양이와 수컷 고양이의 심장 몸무게</a:t>
            </a:r>
            <a:r>
              <a:rPr lang="en-US" altLang="ko-KR" dirty="0" smtClean="0"/>
              <a:t>(</a:t>
            </a:r>
            <a:r>
              <a:rPr lang="en-US" altLang="ko-KR" dirty="0" err="1"/>
              <a:t>H</a:t>
            </a:r>
            <a:r>
              <a:rPr lang="en-US" altLang="ko-KR" dirty="0" err="1" smtClean="0"/>
              <a:t>wt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동일하다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r>
              <a:rPr lang="ko-KR" altLang="en-US" dirty="0" smtClean="0"/>
              <a:t>대립 </a:t>
            </a:r>
            <a:r>
              <a:rPr lang="ko-KR" altLang="en-US" dirty="0"/>
              <a:t>가설</a:t>
            </a:r>
            <a:r>
              <a:rPr lang="en-US" altLang="ko-KR" dirty="0"/>
              <a:t>: </a:t>
            </a:r>
            <a:r>
              <a:rPr lang="ko-KR" altLang="en-US" dirty="0"/>
              <a:t>암컷 고양이와 수컷 고양이의 심장 </a:t>
            </a:r>
            <a:r>
              <a:rPr lang="ko-KR" altLang="en-US" dirty="0" smtClean="0"/>
              <a:t>몸무게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Hwt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동일하지 않다</a:t>
            </a:r>
            <a:endParaRPr lang="en-US" altLang="ko-KR" dirty="0" smtClean="0"/>
          </a:p>
          <a:p>
            <a:pPr marL="704088" lvl="2" indent="0">
              <a:buNone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암컷 고양이와 수컷 고양이의 심장 몸무게가 동일하지 않은지 알아보기 위해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표본 추출을 통해 수컷 </a:t>
            </a:r>
            <a:r>
              <a:rPr lang="en-US" altLang="ko-KR" dirty="0" smtClean="0"/>
              <a:t>97</a:t>
            </a:r>
            <a:r>
              <a:rPr lang="ko-KR" altLang="en-US" dirty="0" smtClean="0"/>
              <a:t>마리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암컷 </a:t>
            </a:r>
            <a:r>
              <a:rPr lang="en-US" altLang="ko-KR" dirty="0" smtClean="0"/>
              <a:t>47</a:t>
            </a:r>
            <a:r>
              <a:rPr lang="ko-KR" altLang="en-US" dirty="0" smtClean="0"/>
              <a:t>마리의 몸무게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측정한 결과</a:t>
            </a:r>
            <a:r>
              <a:rPr lang="en-US" altLang="ko-KR" dirty="0" smtClean="0"/>
              <a:t>.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수컷의 몸무게는 </a:t>
            </a:r>
            <a:r>
              <a:rPr lang="en-US" altLang="ko-KR" dirty="0"/>
              <a:t>: </a:t>
            </a:r>
            <a:r>
              <a:rPr lang="en-US" altLang="ko-KR" dirty="0" smtClean="0"/>
              <a:t>11.32268 ± 2.542288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암컷의 </a:t>
            </a:r>
            <a:r>
              <a:rPr lang="ko-KR" altLang="en-US" dirty="0"/>
              <a:t>몸무게는 </a:t>
            </a:r>
            <a:r>
              <a:rPr lang="en-US" altLang="ko-KR" dirty="0"/>
              <a:t>: </a:t>
            </a:r>
            <a:r>
              <a:rPr lang="en-US" altLang="ko-KR" dirty="0" smtClean="0"/>
              <a:t>9.20218 </a:t>
            </a:r>
            <a:r>
              <a:rPr lang="en-US" altLang="ko-KR" dirty="0"/>
              <a:t>± </a:t>
            </a:r>
            <a:r>
              <a:rPr lang="en-US" altLang="ko-KR" dirty="0" smtClean="0"/>
              <a:t>1.357666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이를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에서 가설검정을 실시한 결과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검정통계량과 </a:t>
            </a:r>
            <a:r>
              <a:rPr lang="ko-KR" altLang="en-US" dirty="0" err="1" smtClean="0"/>
              <a:t>유의확률이</a:t>
            </a:r>
            <a:r>
              <a:rPr lang="ko-KR" altLang="en-US" dirty="0" smtClean="0"/>
              <a:t> </a:t>
            </a:r>
            <a:r>
              <a:rPr lang="en-US" altLang="ko-KR" dirty="0"/>
              <a:t>-8.1789(p-value=7.645e-14)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암컷 고양이와 수컷 고양이의 심장 몸무게가 동일하지 않다는 유의한 결론을 내릴 수 없습니다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암컷 고양이와 수컷 고양이의 심장 몸무게는 </a:t>
            </a:r>
            <a:r>
              <a:rPr lang="ko-KR" altLang="en-US" dirty="0"/>
              <a:t>동일하지 않은 것으로 보입니다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2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모집단이 두 개인 경우의 평균 비교 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12776"/>
            <a:ext cx="4162028" cy="46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InsectSprays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 : </a:t>
            </a:r>
            <a:r>
              <a:rPr lang="ko-KR" altLang="en-US" dirty="0" smtClean="0"/>
              <a:t>살충제 살포한 후 살아남은 해충의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Spray: 6</a:t>
            </a:r>
            <a:r>
              <a:rPr lang="ko-KR" altLang="en-US" dirty="0" smtClean="0"/>
              <a:t>가지 살충제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귀무가설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여섯 종류 살충제 간 </a:t>
            </a:r>
            <a:r>
              <a:rPr lang="ko-KR" altLang="en-US" dirty="0" err="1" smtClean="0"/>
              <a:t>살충효과의</a:t>
            </a:r>
            <a:r>
              <a:rPr lang="ko-KR" altLang="en-US" dirty="0" smtClean="0"/>
              <a:t> 차이는 없다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동일한다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3"/>
            <a:r>
              <a:rPr lang="ko-KR" altLang="en-US" dirty="0"/>
              <a:t>결과 해석</a:t>
            </a:r>
            <a:r>
              <a:rPr lang="en-US" altLang="ko-KR" dirty="0"/>
              <a:t> </a:t>
            </a:r>
            <a:r>
              <a:rPr lang="ko-KR" altLang="en-US" dirty="0"/>
              <a:t>작성 </a:t>
            </a:r>
            <a:r>
              <a:rPr lang="en-US" altLang="ko-KR" dirty="0"/>
              <a:t>(boxplot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lvl="3"/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8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>
            <a:normAutofit/>
          </a:bodyPr>
          <a:lstStyle/>
          <a:p>
            <a:pPr marL="704088" lvl="2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결론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여섯 종류의 살충제 간 </a:t>
            </a:r>
            <a:r>
              <a:rPr lang="ko-KR" altLang="en-US" dirty="0" err="1" smtClean="0"/>
              <a:t>살충효과의</a:t>
            </a:r>
            <a:r>
              <a:rPr lang="ko-KR" altLang="en-US" dirty="0" smtClean="0"/>
              <a:t> 차이가 나는 지 확인해 보기 위해 규모별로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 총 </a:t>
            </a:r>
            <a:r>
              <a:rPr lang="en-US" altLang="ko-KR" dirty="0" smtClean="0"/>
              <a:t>72</a:t>
            </a:r>
            <a:r>
              <a:rPr lang="ko-KR" altLang="en-US" dirty="0" smtClean="0"/>
              <a:t>개의 표본추출을 통해 확인한 결과</a:t>
            </a:r>
            <a:r>
              <a:rPr lang="en-US" altLang="ko-KR" dirty="0" smtClean="0"/>
              <a:t>,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A </a:t>
            </a:r>
            <a:r>
              <a:rPr lang="ko-KR" altLang="en-US" dirty="0" smtClean="0"/>
              <a:t>스프레이의 살아남은 해충의 개수 평균과 표준편차는 </a:t>
            </a:r>
            <a:r>
              <a:rPr lang="en-US" altLang="ko-KR" dirty="0" smtClean="0"/>
              <a:t>: 14.5 ± 4.719399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B </a:t>
            </a:r>
            <a:r>
              <a:rPr lang="ko-KR" altLang="en-US" dirty="0"/>
              <a:t>스프레이의 살아남은 해충의 개수 평균과 표준편차는 </a:t>
            </a:r>
            <a:r>
              <a:rPr lang="en-US" altLang="ko-KR" dirty="0" smtClean="0"/>
              <a:t>: 15.33333 ± 4.271115</a:t>
            </a:r>
            <a:endParaRPr lang="en-US" altLang="ko-KR" dirty="0"/>
          </a:p>
          <a:p>
            <a:pPr lvl="3">
              <a:buFontTx/>
              <a:buChar char="-"/>
            </a:pPr>
            <a:r>
              <a:rPr lang="en-US" altLang="ko-KR" dirty="0"/>
              <a:t>C</a:t>
            </a:r>
            <a:r>
              <a:rPr lang="en-US" altLang="ko-KR" dirty="0" smtClean="0"/>
              <a:t> </a:t>
            </a:r>
            <a:r>
              <a:rPr lang="ko-KR" altLang="en-US" dirty="0"/>
              <a:t>스프레이의 살아남은 해충의 개수 평균과 표준편차는 </a:t>
            </a:r>
            <a:r>
              <a:rPr lang="en-US" altLang="ko-KR" dirty="0" smtClean="0"/>
              <a:t>: 2.083333 ± 1.97525</a:t>
            </a:r>
            <a:endParaRPr lang="en-US" altLang="ko-KR" dirty="0"/>
          </a:p>
          <a:p>
            <a:pPr lvl="3">
              <a:buFontTx/>
              <a:buChar char="-"/>
            </a:pPr>
            <a:r>
              <a:rPr lang="en-US" altLang="ko-KR" dirty="0" smtClean="0"/>
              <a:t>D </a:t>
            </a:r>
            <a:r>
              <a:rPr lang="ko-KR" altLang="en-US" dirty="0"/>
              <a:t>스프레이의 살아남은 해충의 개수 평균과 표준편차는 </a:t>
            </a:r>
            <a:r>
              <a:rPr lang="en-US" altLang="ko-KR" dirty="0" smtClean="0"/>
              <a:t>: 4.916667 ± 2.503028</a:t>
            </a:r>
            <a:endParaRPr lang="en-US" altLang="ko-KR" dirty="0"/>
          </a:p>
          <a:p>
            <a:pPr lvl="3">
              <a:buFontTx/>
              <a:buChar char="-"/>
            </a:pPr>
            <a:r>
              <a:rPr lang="en-US" altLang="ko-KR" dirty="0" smtClean="0"/>
              <a:t>E </a:t>
            </a:r>
            <a:r>
              <a:rPr lang="ko-KR" altLang="en-US" dirty="0"/>
              <a:t>스프레이의 살아남은 해충의 개수 평균과 표준편차는 </a:t>
            </a:r>
            <a:r>
              <a:rPr lang="en-US" altLang="ko-KR" dirty="0" smtClean="0"/>
              <a:t>: 3.5 ± 1.732051</a:t>
            </a:r>
            <a:endParaRPr lang="en-US" altLang="ko-KR" dirty="0"/>
          </a:p>
          <a:p>
            <a:pPr lvl="3">
              <a:buFontTx/>
              <a:buChar char="-"/>
            </a:pPr>
            <a:r>
              <a:rPr lang="en-US" altLang="ko-KR" dirty="0" smtClean="0"/>
              <a:t>F </a:t>
            </a:r>
            <a:r>
              <a:rPr lang="ko-KR" altLang="en-US" dirty="0"/>
              <a:t>스프레이의 살아남은 해충의 개수 평균과 표준편차는 </a:t>
            </a:r>
            <a:r>
              <a:rPr lang="en-US" altLang="ko-KR" dirty="0" smtClean="0"/>
              <a:t>: 16.6667 ± 6.213378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일원 분산분석을 통해 검정한 결과</a:t>
            </a:r>
            <a:r>
              <a:rPr lang="en-US" altLang="ko-KR" dirty="0" smtClean="0"/>
              <a:t>,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검정 통계량 </a:t>
            </a:r>
            <a:r>
              <a:rPr lang="en-US" altLang="ko-KR" dirty="0" smtClean="0"/>
              <a:t>34.702, </a:t>
            </a:r>
            <a:r>
              <a:rPr lang="ko-KR" altLang="en-US" dirty="0" err="1" smtClean="0"/>
              <a:t>유의확률</a:t>
            </a:r>
            <a:r>
              <a:rPr lang="en-US" altLang="ko-KR" dirty="0" smtClean="0"/>
              <a:t>2.2e-16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유의 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에서 통계적으로 유의한 차이를 보였습니다</a:t>
            </a:r>
            <a:r>
              <a:rPr lang="en-US" altLang="ko-KR" dirty="0" smtClean="0"/>
              <a:t>. 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살충제 간 살충 효과가 차이가 나는 것으로 볼 수 있습니다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81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40768"/>
            <a:ext cx="4282186" cy="49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MASS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cats </a:t>
            </a:r>
            <a:r>
              <a:rPr lang="ko-KR" altLang="en-US" dirty="0" smtClean="0"/>
              <a:t>데이터 활용하기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모집단의 가설검정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유의수준</a:t>
            </a:r>
            <a:r>
              <a:rPr lang="en-US" altLang="ko-KR" dirty="0" smtClean="0"/>
              <a:t>: 0.05)</a:t>
            </a:r>
          </a:p>
          <a:p>
            <a:pPr lvl="2"/>
            <a:r>
              <a:rPr lang="ko-KR" altLang="en-US" dirty="0" smtClean="0"/>
              <a:t>문제</a:t>
            </a:r>
            <a:r>
              <a:rPr lang="en-US" altLang="ko-KR" dirty="0" smtClean="0"/>
              <a:t>1&gt; </a:t>
            </a:r>
            <a:r>
              <a:rPr lang="ko-KR" altLang="en-US" dirty="0" err="1" smtClean="0"/>
              <a:t>귀무</a:t>
            </a:r>
            <a:r>
              <a:rPr lang="ko-KR" altLang="en-US" dirty="0" smtClean="0"/>
              <a:t> 가설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고양이의 몸무게는 </a:t>
            </a:r>
            <a:r>
              <a:rPr lang="en-US" altLang="ko-KR" dirty="0" smtClean="0"/>
              <a:t>2.6kg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결과 해석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endParaRPr lang="en-US" altLang="ko-KR" dirty="0"/>
          </a:p>
          <a:p>
            <a:pPr lvl="2"/>
            <a:r>
              <a:rPr lang="ko-KR" altLang="en-US" dirty="0" smtClean="0"/>
              <a:t>문제</a:t>
            </a:r>
            <a:r>
              <a:rPr lang="en-US" altLang="ko-KR" dirty="0" smtClean="0"/>
              <a:t>2&gt; </a:t>
            </a:r>
            <a:r>
              <a:rPr lang="ko-KR" altLang="en-US" dirty="0" err="1"/>
              <a:t>귀무가설</a:t>
            </a:r>
            <a:r>
              <a:rPr lang="en-US" altLang="ko-KR" dirty="0"/>
              <a:t>: </a:t>
            </a:r>
            <a:r>
              <a:rPr lang="ko-KR" altLang="en-US" dirty="0"/>
              <a:t>고양이의 몸무게는 </a:t>
            </a:r>
            <a:r>
              <a:rPr lang="en-US" altLang="ko-KR" dirty="0" smtClean="0"/>
              <a:t>2.7kg </a:t>
            </a:r>
            <a:r>
              <a:rPr lang="ko-KR" altLang="en-US" dirty="0" smtClean="0"/>
              <a:t>보다 작거나 같다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/>
              <a:t>결과 해석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3"/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단일 모집단의 </a:t>
            </a:r>
            <a:r>
              <a:rPr lang="ko-KR" altLang="en-US" dirty="0"/>
              <a:t>평균 비교 검정</a:t>
            </a:r>
          </a:p>
        </p:txBody>
      </p:sp>
    </p:spTree>
    <p:extLst>
      <p:ext uri="{BB962C8B-B14F-4D97-AF65-F5344CB8AC3E}">
        <p14:creationId xmlns:p14="http://schemas.microsoft.com/office/powerpoint/2010/main" val="25813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단일 모집단의 </a:t>
            </a:r>
            <a:r>
              <a:rPr lang="ko-KR" altLang="en-US" dirty="0"/>
              <a:t>평균 비교 검정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/>
          <a:p>
            <a:pPr marL="704088" lvl="2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704088" lvl="2" indent="0">
              <a:buNone/>
            </a:pPr>
            <a:r>
              <a:rPr lang="ko-KR" altLang="en-US" b="1" dirty="0" err="1"/>
              <a:t>귀무</a:t>
            </a:r>
            <a:r>
              <a:rPr lang="ko-KR" altLang="en-US" b="1" dirty="0"/>
              <a:t> </a:t>
            </a:r>
            <a:r>
              <a:rPr lang="ko-KR" altLang="en-US" b="1" dirty="0" smtClean="0"/>
              <a:t>가설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고양이의 몸무게는 </a:t>
            </a:r>
            <a:r>
              <a:rPr lang="en-US" altLang="ko-KR" dirty="0"/>
              <a:t>2.6kg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r>
              <a:rPr lang="ko-KR" altLang="en-US" b="1" dirty="0" smtClean="0"/>
              <a:t>대립 가설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고양이의 몸무게는 </a:t>
            </a:r>
            <a:r>
              <a:rPr lang="en-US" altLang="ko-KR" dirty="0" smtClean="0"/>
              <a:t>2.6kg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endParaRPr lang="en-US" altLang="ko-KR" dirty="0" smtClean="0"/>
          </a:p>
          <a:p>
            <a:pPr marL="704088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고양이의 평균몸무게가 </a:t>
            </a:r>
            <a:r>
              <a:rPr lang="en-US" altLang="ko-KR" dirty="0" smtClean="0"/>
              <a:t>2.6kg</a:t>
            </a:r>
            <a:r>
              <a:rPr lang="ko-KR" altLang="en-US" dirty="0" smtClean="0"/>
              <a:t>가 아닌지 알아보기위해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144</a:t>
            </a:r>
            <a:r>
              <a:rPr lang="ko-KR" altLang="en-US" dirty="0" smtClean="0"/>
              <a:t>마리의 고양이로 부터 측정한 몸무게의 평균과 표준편차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2.723611 ± 0.4853066(kg)</a:t>
            </a:r>
            <a:r>
              <a:rPr lang="ko-KR" altLang="en-US" dirty="0" smtClean="0"/>
              <a:t>으로 조사되었으며</a:t>
            </a:r>
            <a:r>
              <a:rPr lang="en-US" altLang="ko-KR" dirty="0" smtClean="0"/>
              <a:t>,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이로부터 구한 검정통계량은 </a:t>
            </a:r>
            <a:r>
              <a:rPr lang="en-US" altLang="ko-KR" dirty="0" smtClean="0"/>
              <a:t>3.056487 (</a:t>
            </a:r>
            <a:r>
              <a:rPr lang="ko-KR" altLang="en-US" dirty="0" smtClean="0"/>
              <a:t>유의 확률 </a:t>
            </a:r>
            <a:r>
              <a:rPr lang="en-US" altLang="ko-KR" dirty="0"/>
              <a:t>: 0.001336518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나타났습니다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고양이의 몸무게의 평균은 기존에 알려진 </a:t>
            </a:r>
            <a:r>
              <a:rPr lang="en-US" altLang="ko-KR" dirty="0" smtClean="0"/>
              <a:t>2.6(kg)</a:t>
            </a:r>
            <a:r>
              <a:rPr lang="ko-KR" altLang="en-US" dirty="0" smtClean="0"/>
              <a:t>가 </a:t>
            </a:r>
            <a:r>
              <a:rPr lang="ko-KR" altLang="en-US" b="1" dirty="0" smtClean="0"/>
              <a:t>아닌 것</a:t>
            </a:r>
            <a:r>
              <a:rPr lang="ko-KR" altLang="en-US" dirty="0" smtClean="0"/>
              <a:t>으로 여겨집니다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단일 모집단의 </a:t>
            </a:r>
            <a:r>
              <a:rPr lang="ko-KR" altLang="en-US" dirty="0"/>
              <a:t>평균 비교 검정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/>
          <a:p>
            <a:pPr marL="704088" lvl="2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704088" lvl="2" indent="0">
              <a:buNone/>
            </a:pPr>
            <a:r>
              <a:rPr lang="ko-KR" altLang="en-US" b="1" dirty="0" err="1"/>
              <a:t>귀무</a:t>
            </a:r>
            <a:r>
              <a:rPr lang="ko-KR" altLang="en-US" b="1" dirty="0"/>
              <a:t> </a:t>
            </a:r>
            <a:r>
              <a:rPr lang="ko-KR" altLang="en-US" b="1" dirty="0" smtClean="0"/>
              <a:t>가설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고양이의 </a:t>
            </a:r>
            <a:r>
              <a:rPr lang="ko-KR" altLang="en-US" dirty="0"/>
              <a:t>몸무게는 </a:t>
            </a:r>
            <a:r>
              <a:rPr lang="en-US" altLang="ko-KR" dirty="0"/>
              <a:t>2.7kg </a:t>
            </a:r>
            <a:r>
              <a:rPr lang="ko-KR" altLang="en-US" dirty="0"/>
              <a:t>보다 작거나 같다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704088" lvl="2" indent="0">
              <a:buNone/>
            </a:pPr>
            <a:r>
              <a:rPr lang="ko-KR" altLang="en-US" b="1" dirty="0" smtClean="0"/>
              <a:t>대립 가설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고양이의 몸무게는 </a:t>
            </a:r>
            <a:r>
              <a:rPr lang="en-US" altLang="ko-KR" dirty="0" smtClean="0"/>
              <a:t>2.</a:t>
            </a:r>
            <a:r>
              <a:rPr lang="en-US" altLang="ko-KR" dirty="0"/>
              <a:t> 7</a:t>
            </a:r>
            <a:r>
              <a:rPr lang="en-US" altLang="ko-KR" dirty="0" smtClean="0"/>
              <a:t>kg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endParaRPr lang="en-US" altLang="ko-KR" dirty="0" smtClean="0"/>
          </a:p>
          <a:p>
            <a:pPr marL="704088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고양이의 평균몸무게가 </a:t>
            </a:r>
            <a:r>
              <a:rPr lang="en-US" altLang="ko-KR" dirty="0" smtClean="0"/>
              <a:t>2.7kg</a:t>
            </a:r>
            <a:r>
              <a:rPr lang="ko-KR" altLang="en-US" dirty="0" smtClean="0"/>
              <a:t>보다 큰지 알아보기위해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144</a:t>
            </a:r>
            <a:r>
              <a:rPr lang="ko-KR" altLang="en-US" dirty="0" smtClean="0"/>
              <a:t>마리의 고양이로 부터 측정한 몸무게의 평균과 표준편차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2.723611 ± 0.4853066(kg)</a:t>
            </a:r>
            <a:r>
              <a:rPr lang="ko-KR" altLang="en-US" dirty="0" smtClean="0"/>
              <a:t>으로 조사되었으며</a:t>
            </a:r>
            <a:r>
              <a:rPr lang="en-US" altLang="ko-KR" dirty="0" smtClean="0"/>
              <a:t>,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이로부터 구한 검정통계량은 </a:t>
            </a:r>
            <a:r>
              <a:rPr lang="en-US" altLang="ko-KR" dirty="0"/>
              <a:t>0.5838233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유의 확률 </a:t>
            </a:r>
            <a:r>
              <a:rPr lang="en-US" altLang="ko-KR" dirty="0"/>
              <a:t>: 0.2801295)</a:t>
            </a:r>
            <a:r>
              <a:rPr lang="ko-KR" altLang="en-US" dirty="0" smtClean="0"/>
              <a:t>으로 나타났습니다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고양이의 몸무게의 평균은 기존에 알려진 </a:t>
            </a:r>
            <a:r>
              <a:rPr lang="en-US" altLang="ko-KR" dirty="0" smtClean="0"/>
              <a:t>2.7(kg)</a:t>
            </a:r>
            <a:r>
              <a:rPr lang="ko-KR" altLang="en-US" dirty="0" smtClean="0"/>
              <a:t>가 </a:t>
            </a:r>
            <a:r>
              <a:rPr lang="ko-KR" altLang="en-US" b="1" dirty="0" smtClean="0"/>
              <a:t>작거나 같은 것</a:t>
            </a:r>
            <a:r>
              <a:rPr lang="ko-KR" altLang="en-US" dirty="0" smtClean="0"/>
              <a:t> 으로 여겨집니다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2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MASS </a:t>
            </a:r>
            <a:r>
              <a:rPr lang="ko-KR" altLang="en-US" dirty="0"/>
              <a:t>패키지 </a:t>
            </a:r>
            <a:r>
              <a:rPr lang="en-US" altLang="ko-KR" dirty="0"/>
              <a:t>cats </a:t>
            </a:r>
            <a:r>
              <a:rPr lang="ko-KR" altLang="en-US" dirty="0"/>
              <a:t>데이터 활용하기</a:t>
            </a:r>
            <a:endParaRPr lang="en-US" altLang="ko-KR" dirty="0"/>
          </a:p>
          <a:p>
            <a:pPr lvl="1"/>
            <a:r>
              <a:rPr lang="ko-KR" altLang="en-US" dirty="0"/>
              <a:t>두</a:t>
            </a:r>
            <a:r>
              <a:rPr lang="ko-KR" altLang="en-US" dirty="0" smtClean="0"/>
              <a:t> </a:t>
            </a:r>
            <a:r>
              <a:rPr lang="ko-KR" altLang="en-US" dirty="0"/>
              <a:t>모집단의 가설검정 </a:t>
            </a:r>
            <a:r>
              <a:rPr lang="en-US" altLang="ko-KR" dirty="0"/>
              <a:t>(</a:t>
            </a:r>
            <a:r>
              <a:rPr lang="ko-KR" altLang="en-US" dirty="0"/>
              <a:t>유의수준</a:t>
            </a:r>
            <a:r>
              <a:rPr lang="en-US" altLang="ko-KR" dirty="0"/>
              <a:t>: 0.05)</a:t>
            </a:r>
          </a:p>
          <a:p>
            <a:pPr lvl="2"/>
            <a:r>
              <a:rPr lang="ko-KR" altLang="en-US" dirty="0"/>
              <a:t>문제</a:t>
            </a:r>
            <a:r>
              <a:rPr lang="en-US" altLang="ko-KR" dirty="0"/>
              <a:t>1&gt; </a:t>
            </a:r>
            <a:r>
              <a:rPr lang="ko-KR" altLang="en-US" dirty="0" err="1"/>
              <a:t>귀무가설</a:t>
            </a:r>
            <a:r>
              <a:rPr lang="en-US" altLang="ko-KR" dirty="0"/>
              <a:t>: </a:t>
            </a:r>
            <a:r>
              <a:rPr lang="ko-KR" altLang="en-US" dirty="0" smtClean="0"/>
              <a:t>암컷 고양이와 수컷 고양이의 몸무게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Bwt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동일하다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/>
            <a:r>
              <a:rPr lang="ko-KR" altLang="en-US" dirty="0"/>
              <a:t>결과 해석</a:t>
            </a:r>
            <a:r>
              <a:rPr lang="en-US" altLang="ko-KR" dirty="0"/>
              <a:t>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(boxplot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두 개인 경우의 평균 비교 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두 개인 경우의 평균 비교 검정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/>
          <a:p>
            <a:pPr marL="704088" lvl="2" indent="0">
              <a:buNone/>
            </a:pPr>
            <a:endParaRPr lang="en-US" altLang="ko-KR" dirty="0" smtClean="0"/>
          </a:p>
          <a:p>
            <a:pPr marL="704088" lvl="2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704088" lvl="2" indent="0">
              <a:buNone/>
            </a:pPr>
            <a:r>
              <a:rPr lang="en-US" altLang="ko-KR" sz="1700" b="1" dirty="0" err="1" smtClean="0"/>
              <a:t>Bwt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분산의 동일성 검정 </a:t>
            </a:r>
            <a:r>
              <a:rPr lang="en-US" altLang="ko-KR" sz="1700" b="1" dirty="0" smtClean="0"/>
              <a:t>&gt; </a:t>
            </a:r>
            <a:r>
              <a:rPr lang="en-US" altLang="ko-KR" sz="1700" b="1" dirty="0" err="1" smtClean="0"/>
              <a:t>var.test</a:t>
            </a:r>
            <a:r>
              <a:rPr lang="en-US" altLang="ko-KR" sz="1700" b="1" dirty="0" smtClean="0"/>
              <a:t>() </a:t>
            </a:r>
            <a:r>
              <a:rPr lang="ko-KR" altLang="en-US" sz="1700" b="1" dirty="0" smtClean="0"/>
              <a:t>사용</a:t>
            </a:r>
            <a:endParaRPr lang="en-US" altLang="ko-KR" sz="1700" b="1" dirty="0" smtClean="0"/>
          </a:p>
          <a:p>
            <a:pPr marL="704088" lvl="2" indent="0">
              <a:buNone/>
            </a:pPr>
            <a:endParaRPr lang="en-US" altLang="ko-KR" sz="1700" b="1" dirty="0" smtClean="0"/>
          </a:p>
          <a:p>
            <a:pPr marL="704088" lvl="2" indent="0">
              <a:buNone/>
            </a:pPr>
            <a:r>
              <a:rPr lang="ko-KR" altLang="en-US" b="1" dirty="0" err="1" smtClean="0"/>
              <a:t>귀무</a:t>
            </a:r>
            <a:r>
              <a:rPr lang="ko-KR" altLang="en-US" b="1" dirty="0" smtClean="0"/>
              <a:t> 가설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분산은 서로 동일하다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r>
              <a:rPr lang="ko-KR" altLang="en-US" b="1" dirty="0" smtClean="0"/>
              <a:t>대립 </a:t>
            </a:r>
            <a:r>
              <a:rPr lang="ko-KR" altLang="en-US" b="1" dirty="0"/>
              <a:t>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두 집단의 분산은 </a:t>
            </a:r>
            <a:r>
              <a:rPr lang="ko-KR" altLang="en-US" dirty="0" smtClean="0"/>
              <a:t>서로 동일하지 않다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endParaRPr lang="en-US" altLang="ko-KR" dirty="0" smtClean="0"/>
          </a:p>
          <a:p>
            <a:pPr marL="704088" lvl="2" indent="0">
              <a:buNone/>
            </a:pPr>
            <a:r>
              <a:rPr lang="ko-KR" altLang="en-US" b="1" dirty="0" smtClean="0"/>
              <a:t>유의 확률을 이용한 판정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유의 확률은 </a:t>
            </a:r>
            <a:r>
              <a:rPr lang="en-US" altLang="ko-KR" dirty="0" smtClean="0"/>
              <a:t>0.001157</a:t>
            </a:r>
            <a:r>
              <a:rPr lang="ko-KR" altLang="en-US" dirty="0" smtClean="0"/>
              <a:t>으로 유의수준 </a:t>
            </a:r>
            <a:r>
              <a:rPr lang="en-US" altLang="ko-KR" dirty="0" smtClean="0"/>
              <a:t>0.05 </a:t>
            </a:r>
            <a:r>
              <a:rPr lang="ko-KR" altLang="en-US" dirty="0" smtClean="0"/>
              <a:t>보다 작으므로 </a:t>
            </a:r>
            <a:r>
              <a:rPr lang="ko-KR" altLang="en-US" dirty="0" err="1" smtClean="0"/>
              <a:t>귀무가설</a:t>
            </a:r>
            <a:r>
              <a:rPr lang="ko-KR" altLang="en-US" dirty="0" smtClean="0"/>
              <a:t> 기각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b="1" dirty="0" err="1" smtClean="0"/>
              <a:t>이분산</a:t>
            </a:r>
            <a:r>
              <a:rPr lang="ko-KR" altLang="en-US" b="1" dirty="0" smtClean="0"/>
              <a:t> 가정 </a:t>
            </a:r>
            <a:r>
              <a:rPr lang="ko-KR" altLang="en-US" b="1" dirty="0" err="1" smtClean="0"/>
              <a:t>두집단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286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두 개인 경우의 평균 비교 검정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/>
          <a:p>
            <a:pPr marL="704088" lvl="2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704088" lvl="2" indent="0">
              <a:buNone/>
            </a:pPr>
            <a:r>
              <a:rPr lang="ko-KR" altLang="en-US" dirty="0" err="1" smtClean="0"/>
              <a:t>귀무</a:t>
            </a:r>
            <a:r>
              <a:rPr lang="ko-KR" altLang="en-US" dirty="0" smtClean="0"/>
              <a:t> 가설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암컷 고양이와 수컷 고양이의 몸무게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Bwt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동일하다</a:t>
            </a:r>
            <a:r>
              <a:rPr lang="en-US" altLang="ko-KR" dirty="0" smtClean="0"/>
              <a:t>.</a:t>
            </a:r>
          </a:p>
          <a:p>
            <a:pPr marL="704088" lvl="2" indent="0">
              <a:buNone/>
            </a:pPr>
            <a:r>
              <a:rPr lang="ko-KR" altLang="en-US" dirty="0" smtClean="0"/>
              <a:t>대립 </a:t>
            </a:r>
            <a:r>
              <a:rPr lang="ko-KR" altLang="en-US" dirty="0"/>
              <a:t>가설</a:t>
            </a:r>
            <a:r>
              <a:rPr lang="en-US" altLang="ko-KR" dirty="0"/>
              <a:t>: </a:t>
            </a:r>
            <a:r>
              <a:rPr lang="ko-KR" altLang="en-US" dirty="0"/>
              <a:t>암컷 고양이와 수컷 고양이의 몸무게</a:t>
            </a:r>
            <a:r>
              <a:rPr lang="en-US" altLang="ko-KR" dirty="0"/>
              <a:t>(</a:t>
            </a:r>
            <a:r>
              <a:rPr lang="en-US" altLang="ko-KR" dirty="0" err="1"/>
              <a:t>Bwt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동일하지 않다</a:t>
            </a:r>
            <a:endParaRPr lang="en-US" altLang="ko-KR" dirty="0" smtClean="0"/>
          </a:p>
          <a:p>
            <a:pPr marL="704088" lvl="2" indent="0">
              <a:buNone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암컷 고양이와 수컷 고양이의 몸무게가 동일하지 않은지 알아보기 위해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표본 추출을 통해 수컷 </a:t>
            </a:r>
            <a:r>
              <a:rPr lang="en-US" altLang="ko-KR" dirty="0" smtClean="0"/>
              <a:t>97</a:t>
            </a:r>
            <a:r>
              <a:rPr lang="ko-KR" altLang="en-US" dirty="0" smtClean="0"/>
              <a:t>마리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암컷 </a:t>
            </a:r>
            <a:r>
              <a:rPr lang="en-US" altLang="ko-KR" dirty="0" smtClean="0"/>
              <a:t>47</a:t>
            </a:r>
            <a:r>
              <a:rPr lang="ko-KR" altLang="en-US" dirty="0" smtClean="0"/>
              <a:t>마리의 몸무게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Bwt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측정한 결과</a:t>
            </a:r>
            <a:r>
              <a:rPr lang="en-US" altLang="ko-KR" dirty="0" smtClean="0"/>
              <a:t>.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수컷의 몸무게는 </a:t>
            </a:r>
            <a:r>
              <a:rPr lang="en-US" altLang="ko-KR" dirty="0"/>
              <a:t>: 2.9 ± </a:t>
            </a:r>
            <a:r>
              <a:rPr lang="en-US" altLang="ko-KR" dirty="0" smtClean="0"/>
              <a:t>0.4674844 (kg)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암컷의 </a:t>
            </a:r>
            <a:r>
              <a:rPr lang="ko-KR" altLang="en-US" dirty="0"/>
              <a:t>몸무게는 </a:t>
            </a:r>
            <a:r>
              <a:rPr lang="en-US" altLang="ko-KR" dirty="0"/>
              <a:t>: 2.359574 ± 0.2739879 (kg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이를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에서 가설검정을 실시한 결과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검정통계량과 </a:t>
            </a:r>
            <a:r>
              <a:rPr lang="ko-KR" altLang="en-US" dirty="0" err="1" smtClean="0"/>
              <a:t>유의확률이</a:t>
            </a:r>
            <a:r>
              <a:rPr lang="ko-KR" altLang="en-US" dirty="0" smtClean="0"/>
              <a:t> </a:t>
            </a:r>
            <a:r>
              <a:rPr lang="en-US" altLang="ko-KR" dirty="0"/>
              <a:t>-17.419(p-value=2.2e-16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암컷 고양이와 수컷 고양이의 몸무게가 동일하지 않다는 유의한 결론을 내릴 수 있습니다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암컷 고양이와 수컷 고양이의 몸무게는 동일하지 않은 것으로 보입니다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5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두 개인 경우의 평균 비교 검정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84784"/>
            <a:ext cx="5229969" cy="44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MASS </a:t>
            </a:r>
            <a:r>
              <a:rPr lang="ko-KR" altLang="en-US" dirty="0"/>
              <a:t>패키지 </a:t>
            </a:r>
            <a:r>
              <a:rPr lang="en-US" altLang="ko-KR" dirty="0"/>
              <a:t>cats </a:t>
            </a:r>
            <a:r>
              <a:rPr lang="ko-KR" altLang="en-US" dirty="0"/>
              <a:t>데이터 활용하기</a:t>
            </a:r>
            <a:endParaRPr lang="en-US" altLang="ko-KR" dirty="0"/>
          </a:p>
          <a:p>
            <a:pPr lvl="1"/>
            <a:r>
              <a:rPr lang="ko-KR" altLang="en-US" dirty="0"/>
              <a:t>두</a:t>
            </a:r>
            <a:r>
              <a:rPr lang="ko-KR" altLang="en-US" dirty="0" smtClean="0"/>
              <a:t> </a:t>
            </a:r>
            <a:r>
              <a:rPr lang="ko-KR" altLang="en-US" dirty="0"/>
              <a:t>모집단의 가설검정 </a:t>
            </a:r>
            <a:r>
              <a:rPr lang="en-US" altLang="ko-KR" dirty="0"/>
              <a:t>(</a:t>
            </a:r>
            <a:r>
              <a:rPr lang="ko-KR" altLang="en-US" dirty="0"/>
              <a:t>유의수준</a:t>
            </a:r>
            <a:r>
              <a:rPr lang="en-US" altLang="ko-KR" dirty="0"/>
              <a:t>: 0.05)</a:t>
            </a:r>
          </a:p>
          <a:p>
            <a:pPr lvl="2"/>
            <a:r>
              <a:rPr lang="ko-KR" altLang="en-US" dirty="0"/>
              <a:t>문제</a:t>
            </a:r>
            <a:r>
              <a:rPr lang="en-US" altLang="ko-KR" dirty="0"/>
              <a:t>1&gt; </a:t>
            </a:r>
            <a:r>
              <a:rPr lang="ko-KR" altLang="en-US" dirty="0" err="1"/>
              <a:t>귀무가설</a:t>
            </a:r>
            <a:r>
              <a:rPr lang="en-US" altLang="ko-KR" dirty="0"/>
              <a:t>: </a:t>
            </a:r>
            <a:r>
              <a:rPr lang="ko-KR" altLang="en-US" dirty="0" smtClean="0"/>
              <a:t>암컷 고양이와 수컷 고양이의 심장 몸무게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Hwt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동일하다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/>
            <a:r>
              <a:rPr lang="ko-KR" altLang="en-US" dirty="0"/>
              <a:t>결과 해석</a:t>
            </a:r>
            <a:r>
              <a:rPr lang="en-US" altLang="ko-KR" dirty="0"/>
              <a:t>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(boxplot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두 개인 경우의 평균 비교 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2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5085</TotalTime>
  <Words>784</Words>
  <Application>Microsoft Office PowerPoint</Application>
  <PresentationFormat>화면 슬라이드 쇼(4:3)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HY궁서B</vt:lpstr>
      <vt:lpstr>맑은 고딕</vt:lpstr>
      <vt:lpstr>휴먼둥근헤드라인</vt:lpstr>
      <vt:lpstr>Arial</vt:lpstr>
      <vt:lpstr>Georgia</vt:lpstr>
      <vt:lpstr>Trebuchet MS</vt:lpstr>
      <vt:lpstr>Wingdings 2</vt:lpstr>
      <vt:lpstr>도시</vt:lpstr>
      <vt:lpstr>코드 링크 https://github.com/TaegyuHan/SCH_Multivariate_Analysis/blob/main/2022_09_15_6%EC%B0%A8(%EA%B3%BC%EC%A0%9C).R</vt:lpstr>
      <vt:lpstr>단일 모집단의 평균 비교 검정</vt:lpstr>
      <vt:lpstr>단일 모집단의 평균 비교 검정</vt:lpstr>
      <vt:lpstr>단일 모집단의 평균 비교 검정</vt:lpstr>
      <vt:lpstr>모집단이 두 개인 경우의 평균 비교 검정</vt:lpstr>
      <vt:lpstr>모집단이 두 개인 경우의 평균 비교 검정</vt:lpstr>
      <vt:lpstr>모집단이 두 개인 경우의 평균 비교 검정</vt:lpstr>
      <vt:lpstr>모집단이 두 개인 경우의 평균 비교 검정</vt:lpstr>
      <vt:lpstr>모집단이 두 개인 경우의 평균 비교 검정</vt:lpstr>
      <vt:lpstr>모집단이 두 개인 경우의 평균 비교 검정</vt:lpstr>
      <vt:lpstr>모집단이 두 개인 경우의 평균 비교 검정</vt:lpstr>
      <vt:lpstr>모집단이 두 개인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김은정</dc:creator>
  <cp:lastModifiedBy>student</cp:lastModifiedBy>
  <cp:revision>254</cp:revision>
  <dcterms:created xsi:type="dcterms:W3CDTF">2015-01-06T02:52:03Z</dcterms:created>
  <dcterms:modified xsi:type="dcterms:W3CDTF">2022-09-15T10:08:28Z</dcterms:modified>
</cp:coreProperties>
</file>