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83" r:id="rId5"/>
    <p:sldId id="277" r:id="rId6"/>
    <p:sldId id="289" r:id="rId7"/>
    <p:sldId id="284" r:id="rId8"/>
    <p:sldId id="278" r:id="rId9"/>
    <p:sldId id="290" r:id="rId10"/>
    <p:sldId id="285" r:id="rId11"/>
    <p:sldId id="281" r:id="rId12"/>
    <p:sldId id="291" r:id="rId13"/>
    <p:sldId id="286" r:id="rId14"/>
    <p:sldId id="282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94C8-D2E7-6722-F630-7072795C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51BAF-4B9B-3177-A1AE-6D552AF8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4C7C5-31F3-4C6C-B168-37CCE787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D4BA4-A173-B48B-24B9-DB551B3A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E8AFD-3F62-9CE7-CAFD-5D4EAC0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1C7E-737D-B86B-D721-D14C33E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FE981-875F-3ED0-B504-0BF2C215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C5573-AEEB-D7CF-F519-C2F4361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9B8E7-A01F-6D7F-AF82-CC14BCB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B38E-F561-81FF-8E25-34F0D96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F3BB3-E534-87C6-7E82-FCC6B7C5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D4122-B5D0-EC0F-37F1-4AA4392B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98B0-39BA-2306-956C-DDC2ADB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5875-1AB8-85C8-FFBF-D935FE5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F6EB-724F-6331-49E9-CB120F8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0101-0F79-83C1-CE81-047FB4D0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5FB9F-2FE4-129F-2C10-F1B4B477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39D4-FF0F-BAA6-659D-A0B88661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8EE28-9E33-CEB1-5E92-414FC15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C1F6-BDD8-C2E0-E5C9-EAC2DF1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48E9-9728-53FC-1D93-CCDDA947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DBAD3-8DDD-D4B2-9E81-6691D294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35FC0-9F54-FBA3-5040-0E3E30C1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6D261-CE56-2F46-7CBD-2045BD5D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D724A-38CD-5496-347E-879C5764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8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D851-B314-63CB-8D67-EB29EA1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3F7E1-84E0-B586-37F6-FB0B9FB9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4C87E-0C5D-AF03-1B90-CAE3BF94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BB243-4BDB-7307-3611-91046A8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DB5CD-CDA3-4AF0-0C4F-50319220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07A75-38A2-2FE4-E9DC-B2D081D9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B5C8-5C61-FE42-3FBC-D2114A8A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FB7CB-8E08-1384-7A74-2B9333E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919C8-25B7-B022-3763-2C076B945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F2874-F453-7198-5721-BE35C16C4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A2CCFE-1166-A1FB-82E4-0E771A9F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A1808B-91A5-EB55-BCFB-ACABD2F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9790B-0032-3CC1-7A67-276E95A1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4198B-6B56-E10B-A31B-086A45C5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CE9B-837B-036D-18DB-C65031CC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CEE56B-E628-60D3-C1B7-6E16A7C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38EA2-1350-2B20-A749-30888C90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2255C-80BD-7789-83EA-914AE393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192674-A848-15A8-0851-B80638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BA2DA-D84C-FDDB-219C-0394DA9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2C106-9E28-BCDB-65B3-09E0655D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2ED7-CEF0-B72A-FED3-347BEFBA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C827-58DB-0B0F-709E-F67CB702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B605B-DCFF-0EB9-53CE-C1005BBB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37336-CD6E-5E4A-0AC9-FBC32E29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DBD54-9FC9-FDD5-2336-8AA0098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4653C-868C-55F3-5984-EE8C51B9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D5E46-43B9-1199-A2C4-7268FC7B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306271-8D3D-1CEC-2E5E-FD455EDC6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6E57-8634-5B2A-A375-F34373BD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9D125-1501-8619-A9B8-68EEFC4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29D0F-A4D3-D8BE-39C6-E8E145A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08A8A-3780-323C-519F-36145C24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E8A29-32A2-F75D-1198-0CD1EEB0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B2710-8EB9-0445-BCA1-BD072711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0403-3657-20A3-3802-B6CD099EF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7C69-F9BB-45FC-91A8-AA8E8AD671F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8D55E-5ECE-E505-181A-C4DF53AED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72A7A-0E05-09D7-A8BF-218CD801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D5F7ED-B4C3-65FE-E8B6-2953D3BD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94" y="395779"/>
            <a:ext cx="8083012" cy="60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92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(steppwise)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25623-36C7-F36D-75FA-B372437D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825098"/>
            <a:ext cx="7935432" cy="4029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C69D3-8DBE-7C4E-5700-E5F37D0ADE11}"/>
              </a:ext>
            </a:extLst>
          </p:cNvPr>
          <p:cNvSpPr txBox="1"/>
          <p:nvPr/>
        </p:nvSpPr>
        <p:spPr>
          <a:xfrm>
            <a:off x="1050388" y="5073162"/>
            <a:ext cx="1009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잔차가 정규분포를 이루고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몇 개의 이상치를 제외하고는 </a:t>
            </a:r>
            <a:r>
              <a:rPr lang="en-US" altLang="ko-KR"/>
              <a:t>0</a:t>
            </a:r>
            <a:r>
              <a:rPr lang="ko-KR" altLang="en-US"/>
              <a:t>을 중심으로 잔차가 랜덤하게 분포해 있어 선형성을 만족한다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Q-Q plot</a:t>
            </a:r>
            <a:r>
              <a:rPr lang="ko-KR" altLang="en-US"/>
              <a:t>의 직선을 따르고 있어 정규성을 만족한다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9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(forward)</a:t>
            </a:r>
            <a:endParaRPr lang="ko-KR" altLang="en-US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3220D-BABB-4ADF-FE70-096E502D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0" y="826478"/>
            <a:ext cx="6213223" cy="27684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CAA145-C822-E200-3ED5-1C68A40A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0" y="3783735"/>
            <a:ext cx="4857384" cy="25927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A01CAE-0F4B-361E-1217-F42B83CBE64B}"/>
              </a:ext>
            </a:extLst>
          </p:cNvPr>
          <p:cNvSpPr/>
          <p:nvPr/>
        </p:nvSpPr>
        <p:spPr>
          <a:xfrm>
            <a:off x="636939" y="4316839"/>
            <a:ext cx="743453" cy="21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DABEA5-6942-F24C-069C-FF1359E284C9}"/>
              </a:ext>
            </a:extLst>
          </p:cNvPr>
          <p:cNvSpPr/>
          <p:nvPr/>
        </p:nvSpPr>
        <p:spPr>
          <a:xfrm>
            <a:off x="715588" y="5506731"/>
            <a:ext cx="954212" cy="21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B868BA-F527-807C-B81E-1FAFA327A7E2}"/>
              </a:ext>
            </a:extLst>
          </p:cNvPr>
          <p:cNvSpPr/>
          <p:nvPr/>
        </p:nvSpPr>
        <p:spPr>
          <a:xfrm>
            <a:off x="715588" y="6121313"/>
            <a:ext cx="954212" cy="21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E2EC7-29F3-5CA7-1166-AC9A8D3F053E}"/>
              </a:ext>
            </a:extLst>
          </p:cNvPr>
          <p:cNvSpPr txBox="1"/>
          <p:nvPr/>
        </p:nvSpPr>
        <p:spPr>
          <a:xfrm>
            <a:off x="1709970" y="423777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계수 개수는 </a:t>
            </a:r>
            <a:r>
              <a:rPr lang="en-US" altLang="ko-KR">
                <a:solidFill>
                  <a:srgbClr val="FF0000"/>
                </a:solidFill>
              </a:rPr>
              <a:t>35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20B54-C591-E810-EC39-1B25E9C6DEBF}"/>
              </a:ext>
            </a:extLst>
          </p:cNvPr>
          <p:cNvSpPr txBox="1"/>
          <p:nvPr/>
        </p:nvSpPr>
        <p:spPr>
          <a:xfrm>
            <a:off x="1726923" y="516367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값 </a:t>
            </a:r>
            <a:r>
              <a:rPr lang="en-US" altLang="ko-KR">
                <a:solidFill>
                  <a:srgbClr val="FF0000"/>
                </a:solidFill>
              </a:rPr>
              <a:t>2.919732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C8CD-BA5C-25A7-F6B7-F935E3872CA3}"/>
              </a:ext>
            </a:extLst>
          </p:cNvPr>
          <p:cNvSpPr txBox="1"/>
          <p:nvPr/>
        </p:nvSpPr>
        <p:spPr>
          <a:xfrm>
            <a:off x="1669800" y="638177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검증값 </a:t>
            </a:r>
            <a:r>
              <a:rPr lang="en-US" altLang="ko-KR">
                <a:solidFill>
                  <a:srgbClr val="FF0000"/>
                </a:solidFill>
              </a:rPr>
              <a:t>4.226292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(forward)</a:t>
            </a:r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7C27F3-7BE7-BB31-3AE2-A0781ADB526B}"/>
              </a:ext>
            </a:extLst>
          </p:cNvPr>
          <p:cNvGrpSpPr/>
          <p:nvPr/>
        </p:nvGrpSpPr>
        <p:grpSpPr>
          <a:xfrm>
            <a:off x="755928" y="833662"/>
            <a:ext cx="3987744" cy="5857284"/>
            <a:chOff x="6673606" y="248130"/>
            <a:chExt cx="4431080" cy="65084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90DE443-C89E-061B-1986-66E95C45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3606" y="248130"/>
              <a:ext cx="4431079" cy="56602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01067A-9B57-2B35-84B6-2604BB0BE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606" y="5908429"/>
              <a:ext cx="4431080" cy="84816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E8792F-BF85-54CE-DEAF-899B5A2ACD7F}"/>
                </a:ext>
              </a:extLst>
            </p:cNvPr>
            <p:cNvSpPr/>
            <p:nvPr/>
          </p:nvSpPr>
          <p:spPr>
            <a:xfrm>
              <a:off x="9226542" y="1882542"/>
              <a:ext cx="954212" cy="4025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D171BC9-8C57-848A-1871-15BCD804BD5F}"/>
                </a:ext>
              </a:extLst>
            </p:cNvPr>
            <p:cNvSpPr/>
            <p:nvPr/>
          </p:nvSpPr>
          <p:spPr>
            <a:xfrm>
              <a:off x="6803023" y="6242538"/>
              <a:ext cx="3756539" cy="459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8688E2-16CD-8A67-4B3A-6D84874CA85A}"/>
              </a:ext>
            </a:extLst>
          </p:cNvPr>
          <p:cNvSpPr txBox="1"/>
          <p:nvPr/>
        </p:nvSpPr>
        <p:spPr>
          <a:xfrm>
            <a:off x="2182325" y="2021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 계수 유의성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6CDD9-CDCC-ABA1-0863-DB4C17A6F315}"/>
              </a:ext>
            </a:extLst>
          </p:cNvPr>
          <p:cNvSpPr txBox="1"/>
          <p:nvPr/>
        </p:nvSpPr>
        <p:spPr>
          <a:xfrm>
            <a:off x="1094072" y="567297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결정 계수 </a:t>
            </a:r>
            <a:r>
              <a:rPr lang="en-US" altLang="ko-KR">
                <a:solidFill>
                  <a:srgbClr val="FF0000"/>
                </a:solidFill>
              </a:rPr>
              <a:t>0.89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56423-7599-9798-D0E5-853D10D8F5EA}"/>
              </a:ext>
            </a:extLst>
          </p:cNvPr>
          <p:cNvSpPr txBox="1"/>
          <p:nvPr/>
        </p:nvSpPr>
        <p:spPr>
          <a:xfrm>
            <a:off x="4642883" y="6321615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모형 적합성 </a:t>
            </a:r>
            <a:r>
              <a:rPr lang="en-US" altLang="ko-KR">
                <a:solidFill>
                  <a:srgbClr val="FF0000"/>
                </a:solidFill>
              </a:rPr>
              <a:t>2.2e-16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6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(forward)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BCD57-269D-0166-DAF7-F5BEA1B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882274"/>
            <a:ext cx="7935432" cy="4029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CA6C44-38FF-C263-69CA-64B6BA20B7A3}"/>
              </a:ext>
            </a:extLst>
          </p:cNvPr>
          <p:cNvSpPr txBox="1"/>
          <p:nvPr/>
        </p:nvSpPr>
        <p:spPr>
          <a:xfrm>
            <a:off x="1050388" y="5073162"/>
            <a:ext cx="1009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잔차가 정규분포를 이루고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몇 개의 이상치를 제외하고는 </a:t>
            </a:r>
            <a:r>
              <a:rPr lang="en-US" altLang="ko-KR"/>
              <a:t>0</a:t>
            </a:r>
            <a:r>
              <a:rPr lang="ko-KR" altLang="en-US"/>
              <a:t>을 중심으로 잔차가 랜덤하게 분포해 있어 선형성을 만족한다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Q-Q plot</a:t>
            </a:r>
            <a:r>
              <a:rPr lang="ko-KR" altLang="en-US"/>
              <a:t>의 직선을 따르고 있어 정규성을 만족한다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93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8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(backward)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9CBB89-DC3C-9D28-324C-76EE1D764AAB}"/>
              </a:ext>
            </a:extLst>
          </p:cNvPr>
          <p:cNvGrpSpPr/>
          <p:nvPr/>
        </p:nvGrpSpPr>
        <p:grpSpPr>
          <a:xfrm>
            <a:off x="549916" y="1009834"/>
            <a:ext cx="6126688" cy="4838333"/>
            <a:chOff x="549916" y="1009834"/>
            <a:chExt cx="6126688" cy="48383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BF724A-00ED-3AEE-6F67-C3BFBD21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916" y="1009834"/>
              <a:ext cx="6126688" cy="483833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FFF0A4-B324-D407-7580-5F090D8558BC}"/>
                </a:ext>
              </a:extLst>
            </p:cNvPr>
            <p:cNvSpPr/>
            <p:nvPr/>
          </p:nvSpPr>
          <p:spPr>
            <a:xfrm>
              <a:off x="589800" y="5439323"/>
              <a:ext cx="3410700" cy="3284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14AE47-0410-4779-7738-2A489DC3D772}"/>
                </a:ext>
              </a:extLst>
            </p:cNvPr>
            <p:cNvSpPr/>
            <p:nvPr/>
          </p:nvSpPr>
          <p:spPr>
            <a:xfrm>
              <a:off x="3029410" y="3850846"/>
              <a:ext cx="900752" cy="12996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6D11D4-078F-BF61-9B48-D4A5E361FE19}"/>
              </a:ext>
            </a:extLst>
          </p:cNvPr>
          <p:cNvGrpSpPr/>
          <p:nvPr/>
        </p:nvGrpSpPr>
        <p:grpSpPr>
          <a:xfrm>
            <a:off x="6788235" y="2191666"/>
            <a:ext cx="4853850" cy="2474668"/>
            <a:chOff x="6788235" y="2191666"/>
            <a:chExt cx="4853850" cy="24746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EFB536-2146-3711-84C2-8E2F824CB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8235" y="2191666"/>
              <a:ext cx="4853850" cy="24746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67F74C-1A83-4E14-4CE0-EDA4BA7B0C60}"/>
                </a:ext>
              </a:extLst>
            </p:cNvPr>
            <p:cNvSpPr/>
            <p:nvPr/>
          </p:nvSpPr>
          <p:spPr>
            <a:xfrm>
              <a:off x="6788235" y="2684401"/>
              <a:ext cx="808319" cy="243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EC04FF-9D33-AEC2-6F41-6689A82E7CF2}"/>
                </a:ext>
              </a:extLst>
            </p:cNvPr>
            <p:cNvSpPr/>
            <p:nvPr/>
          </p:nvSpPr>
          <p:spPr>
            <a:xfrm>
              <a:off x="6837346" y="3729127"/>
              <a:ext cx="1014185" cy="243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F5A4D8-313D-5B41-7910-880F5B846FBA}"/>
                </a:ext>
              </a:extLst>
            </p:cNvPr>
            <p:cNvSpPr/>
            <p:nvPr/>
          </p:nvSpPr>
          <p:spPr>
            <a:xfrm>
              <a:off x="6837345" y="4343581"/>
              <a:ext cx="1014185" cy="243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FC0B6C-65BC-B210-E46E-9FAB47182F08}"/>
              </a:ext>
            </a:extLst>
          </p:cNvPr>
          <p:cNvSpPr txBox="1"/>
          <p:nvPr/>
        </p:nvSpPr>
        <p:spPr>
          <a:xfrm>
            <a:off x="7900640" y="249973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계수 개수는 </a:t>
            </a:r>
            <a:r>
              <a:rPr lang="en-US" altLang="ko-KR">
                <a:solidFill>
                  <a:srgbClr val="FF0000"/>
                </a:solidFill>
              </a:rPr>
              <a:t>11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C9615-8256-23B4-7859-99C79824F25E}"/>
              </a:ext>
            </a:extLst>
          </p:cNvPr>
          <p:cNvSpPr txBox="1"/>
          <p:nvPr/>
        </p:nvSpPr>
        <p:spPr>
          <a:xfrm>
            <a:off x="7917593" y="342563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값 </a:t>
            </a:r>
            <a:r>
              <a:rPr lang="en-US" altLang="ko-KR">
                <a:solidFill>
                  <a:srgbClr val="FF0000"/>
                </a:solidFill>
              </a:rPr>
              <a:t>4.584082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03C2-A021-1852-95AF-E758B2F3124D}"/>
              </a:ext>
            </a:extLst>
          </p:cNvPr>
          <p:cNvSpPr txBox="1"/>
          <p:nvPr/>
        </p:nvSpPr>
        <p:spPr>
          <a:xfrm>
            <a:off x="7860470" y="464373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검증값 </a:t>
            </a:r>
            <a:r>
              <a:rPr lang="en-US" altLang="ko-KR">
                <a:solidFill>
                  <a:srgbClr val="FF0000"/>
                </a:solidFill>
              </a:rPr>
              <a:t>5.773352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B731C-E7B5-EFE4-82CB-AB6BD2FA927D}"/>
              </a:ext>
            </a:extLst>
          </p:cNvPr>
          <p:cNvSpPr txBox="1"/>
          <p:nvPr/>
        </p:nvSpPr>
        <p:spPr>
          <a:xfrm>
            <a:off x="3817812" y="595231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모형 적합성 </a:t>
            </a:r>
            <a:r>
              <a:rPr lang="en-US" altLang="ko-KR">
                <a:solidFill>
                  <a:srgbClr val="FF0000"/>
                </a:solidFill>
              </a:rPr>
              <a:t>2.2e-16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F1983B-8AF7-52D3-94DD-2CF5F8D5EEFE}"/>
              </a:ext>
            </a:extLst>
          </p:cNvPr>
          <p:cNvSpPr txBox="1"/>
          <p:nvPr/>
        </p:nvSpPr>
        <p:spPr>
          <a:xfrm>
            <a:off x="3277558" y="34256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 계수 유의성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59CA7-CB92-6B36-E8F6-62D16740C994}"/>
              </a:ext>
            </a:extLst>
          </p:cNvPr>
          <p:cNvSpPr txBox="1"/>
          <p:nvPr/>
        </p:nvSpPr>
        <p:spPr>
          <a:xfrm>
            <a:off x="818445" y="492558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결정 계수 </a:t>
            </a:r>
            <a:r>
              <a:rPr lang="en-US" altLang="ko-KR">
                <a:solidFill>
                  <a:srgbClr val="FF0000"/>
                </a:solidFill>
              </a:rPr>
              <a:t>0.7484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5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8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(backward)</a:t>
            </a:r>
            <a:endParaRPr lang="ko-KR" altLang="en-US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DE2FD0-2FE7-6995-7290-6BAB5DA0B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000716"/>
            <a:ext cx="7935432" cy="4029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38083-CE9C-AF60-99F1-B474835230D9}"/>
              </a:ext>
            </a:extLst>
          </p:cNvPr>
          <p:cNvSpPr txBox="1"/>
          <p:nvPr/>
        </p:nvSpPr>
        <p:spPr>
          <a:xfrm>
            <a:off x="1050388" y="5073162"/>
            <a:ext cx="1009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잔차가 정규분포를 이루고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몇 개의 이상치를 제외하고는 </a:t>
            </a:r>
            <a:r>
              <a:rPr lang="en-US" altLang="ko-KR"/>
              <a:t>0</a:t>
            </a:r>
            <a:r>
              <a:rPr lang="ko-KR" altLang="en-US"/>
              <a:t>을 중심으로 잔차가 랜덤하게 분포해 있어 선형성을 만족한다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Q-Q plot</a:t>
            </a:r>
            <a:r>
              <a:rPr lang="ko-KR" altLang="en-US"/>
              <a:t>의 직선을 따르고 있어 정규성을 만족한다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81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모형 평가표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86724-6980-777D-3D50-9423C470C65A}"/>
              </a:ext>
            </a:extLst>
          </p:cNvPr>
          <p:cNvSpPr txBox="1"/>
          <p:nvPr/>
        </p:nvSpPr>
        <p:spPr>
          <a:xfrm>
            <a:off x="1129800" y="3121269"/>
            <a:ext cx="10293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결정계수는 </a:t>
            </a:r>
            <a:r>
              <a:rPr lang="ko-KR" altLang="en-US" b="1"/>
              <a:t>이차항 선형회귀 모형</a:t>
            </a:r>
            <a:r>
              <a:rPr lang="ko-KR" altLang="en-US"/>
              <a:t>이 </a:t>
            </a:r>
            <a:r>
              <a:rPr lang="en-US" altLang="ko-KR"/>
              <a:t>0.9088</a:t>
            </a:r>
            <a:r>
              <a:rPr lang="ko-KR" altLang="en-US"/>
              <a:t>으로 독립변수가 종속변수를 약 </a:t>
            </a:r>
            <a:r>
              <a:rPr lang="en-US" altLang="ko-KR"/>
              <a:t>90.0%</a:t>
            </a:r>
            <a:r>
              <a:rPr lang="ko-KR" altLang="en-US"/>
              <a:t>로 가장 </a:t>
            </a:r>
            <a:br>
              <a:rPr lang="en-US" altLang="ko-KR"/>
            </a:br>
            <a:r>
              <a:rPr lang="ko-KR" altLang="en-US"/>
              <a:t>높은 설명력을 보이고 있음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수정 결정 계수는 </a:t>
            </a:r>
            <a:r>
              <a:rPr lang="en-US" altLang="ko-KR" b="1"/>
              <a:t>Backward(</a:t>
            </a:r>
            <a:r>
              <a:rPr lang="ko-KR" altLang="en-US" b="1"/>
              <a:t>후진 선택법</a:t>
            </a:r>
            <a:r>
              <a:rPr lang="en-US" altLang="ko-KR" b="1"/>
              <a:t>)</a:t>
            </a:r>
            <a:r>
              <a:rPr lang="en-US" altLang="ko-KR"/>
              <a:t> </a:t>
            </a:r>
            <a:r>
              <a:rPr lang="ko-KR" altLang="en-US"/>
              <a:t>모형이 </a:t>
            </a:r>
            <a:r>
              <a:rPr lang="en-US" altLang="ko-KR"/>
              <a:t>0.885</a:t>
            </a:r>
            <a:r>
              <a:rPr lang="ko-KR" altLang="en-US"/>
              <a:t>로 독립변수가 종속변수를 약 </a:t>
            </a:r>
            <a:r>
              <a:rPr lang="en-US" altLang="ko-KR"/>
              <a:t>0.885%</a:t>
            </a:r>
            <a:r>
              <a:rPr lang="ko-KR" altLang="en-US"/>
              <a:t>로</a:t>
            </a:r>
            <a:br>
              <a:rPr lang="en-US" altLang="ko-KR"/>
            </a:br>
            <a:r>
              <a:rPr lang="ko-KR" altLang="en-US"/>
              <a:t>가장 높은 설명력을 보이고 있음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RMSE </a:t>
            </a:r>
            <a:r>
              <a:rPr lang="ko-KR" altLang="en-US"/>
              <a:t>학습에서는 </a:t>
            </a:r>
            <a:r>
              <a:rPr lang="ko-KR" altLang="en-US" b="1"/>
              <a:t>이차항 선형회귀 모형</a:t>
            </a:r>
            <a:r>
              <a:rPr lang="ko-KR" altLang="en-US"/>
              <a:t>이 </a:t>
            </a:r>
            <a:r>
              <a:rPr lang="en-US" altLang="ko-KR"/>
              <a:t>2.759226</a:t>
            </a:r>
            <a:r>
              <a:rPr lang="ko-KR" altLang="en-US"/>
              <a:t>으로 수치적으로 가장 낮아 학습에서 좋은 </a:t>
            </a:r>
            <a:br>
              <a:rPr lang="en-US" altLang="ko-KR"/>
            </a:br>
            <a:r>
              <a:rPr lang="ko-KR" altLang="en-US"/>
              <a:t>성과를 보임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RMSE </a:t>
            </a:r>
            <a:r>
              <a:rPr lang="ko-KR" altLang="en-US"/>
              <a:t>검증에서도 </a:t>
            </a:r>
            <a:r>
              <a:rPr lang="ko-KR" altLang="en-US" b="1"/>
              <a:t>이차항 선형회귀 모형</a:t>
            </a:r>
            <a:r>
              <a:rPr lang="ko-KR" altLang="en-US"/>
              <a:t>이 </a:t>
            </a:r>
            <a:r>
              <a:rPr lang="en-US" altLang="ko-KR"/>
              <a:t>4.116881</a:t>
            </a:r>
            <a:r>
              <a:rPr lang="ko-KR" altLang="en-US"/>
              <a:t>으로 수치적으로 가장 낮아 검증에서 좋은</a:t>
            </a:r>
            <a:br>
              <a:rPr lang="en-US" altLang="ko-KR"/>
            </a:br>
            <a:r>
              <a:rPr lang="ko-KR" altLang="en-US"/>
              <a:t>성과를 보임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따라서 이차항 선형회귀 모형이 가장 좋은 성과를 보였다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06BCB3-9B9F-66B4-3B38-C03205B5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307518"/>
            <a:ext cx="5467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E3D165-6C95-8EF8-D711-CD10EC11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28" y="213333"/>
            <a:ext cx="8057744" cy="6431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270F2-E4BD-2499-8036-E6D7CC75C370}"/>
              </a:ext>
            </a:extLst>
          </p:cNvPr>
          <p:cNvSpPr txBox="1"/>
          <p:nvPr/>
        </p:nvSpPr>
        <p:spPr>
          <a:xfrm>
            <a:off x="589800" y="3516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상관 계수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932CA-A172-AE8D-1703-99B85A65FE4C}"/>
              </a:ext>
            </a:extLst>
          </p:cNvPr>
          <p:cNvSpPr/>
          <p:nvPr/>
        </p:nvSpPr>
        <p:spPr>
          <a:xfrm>
            <a:off x="9131271" y="615277"/>
            <a:ext cx="830414" cy="582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선형 회귀 모형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A2CCA8-2430-CF63-6D08-601E0B35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80449"/>
            <a:ext cx="5400000" cy="48312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AD42F6-6078-F057-A7C9-C29CD05B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5" y="1180449"/>
            <a:ext cx="4680000" cy="2707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934F4E-81AC-A6EF-00F3-D739DD754692}"/>
              </a:ext>
            </a:extLst>
          </p:cNvPr>
          <p:cNvSpPr txBox="1"/>
          <p:nvPr/>
        </p:nvSpPr>
        <p:spPr>
          <a:xfrm>
            <a:off x="7174523" y="160899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계수 개수는 </a:t>
            </a:r>
            <a:r>
              <a:rPr lang="en-US" altLang="ko-KR">
                <a:solidFill>
                  <a:srgbClr val="FF0000"/>
                </a:solidFill>
              </a:rPr>
              <a:t>13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BBE42-5E43-0082-AC23-B440BD4EEF1F}"/>
              </a:ext>
            </a:extLst>
          </p:cNvPr>
          <p:cNvSpPr txBox="1"/>
          <p:nvPr/>
        </p:nvSpPr>
        <p:spPr>
          <a:xfrm>
            <a:off x="7523977" y="299231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값 </a:t>
            </a:r>
            <a:r>
              <a:rPr lang="en-US" altLang="ko-KR">
                <a:solidFill>
                  <a:srgbClr val="FF0000"/>
                </a:solidFill>
              </a:rPr>
              <a:t>4.578981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B3539-C761-D5B0-7EE0-09B71A4D533E}"/>
              </a:ext>
            </a:extLst>
          </p:cNvPr>
          <p:cNvSpPr txBox="1"/>
          <p:nvPr/>
        </p:nvSpPr>
        <p:spPr>
          <a:xfrm>
            <a:off x="7118417" y="392919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검증값 </a:t>
            </a:r>
            <a:r>
              <a:rPr lang="en-US" altLang="ko-KR">
                <a:solidFill>
                  <a:srgbClr val="FF0000"/>
                </a:solidFill>
              </a:rPr>
              <a:t>5.814099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D2FE6-9FCC-E513-7296-B51785A7122F}"/>
              </a:ext>
            </a:extLst>
          </p:cNvPr>
          <p:cNvSpPr txBox="1"/>
          <p:nvPr/>
        </p:nvSpPr>
        <p:spPr>
          <a:xfrm>
            <a:off x="4181987" y="567755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모형 적합성 </a:t>
            </a:r>
            <a:r>
              <a:rPr lang="en-US" altLang="ko-KR">
                <a:solidFill>
                  <a:srgbClr val="FF0000"/>
                </a:solidFill>
              </a:rPr>
              <a:t>2.2e-16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5E0A4-0810-7269-A0B0-EEA72178144A}"/>
              </a:ext>
            </a:extLst>
          </p:cNvPr>
          <p:cNvSpPr txBox="1"/>
          <p:nvPr/>
        </p:nvSpPr>
        <p:spPr>
          <a:xfrm>
            <a:off x="4088220" y="37445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 계수 유의성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D13A6B-598A-D522-0169-ED1B4F1C006B}"/>
              </a:ext>
            </a:extLst>
          </p:cNvPr>
          <p:cNvSpPr txBox="1"/>
          <p:nvPr/>
        </p:nvSpPr>
        <p:spPr>
          <a:xfrm>
            <a:off x="1020051" y="5189402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결정 계수 </a:t>
            </a:r>
            <a:r>
              <a:rPr lang="en-US" altLang="ko-KR">
                <a:solidFill>
                  <a:srgbClr val="FF0000"/>
                </a:solidFill>
              </a:rPr>
              <a:t>0.7322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4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선형 회귀 모형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370EDB-381D-886F-31E2-17A7F9B1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851474"/>
            <a:ext cx="9726382" cy="4029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3AFE4-9436-4410-2E46-419EDE91D088}"/>
              </a:ext>
            </a:extLst>
          </p:cNvPr>
          <p:cNvSpPr txBox="1"/>
          <p:nvPr/>
        </p:nvSpPr>
        <p:spPr>
          <a:xfrm>
            <a:off x="1050388" y="5073162"/>
            <a:ext cx="1009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잔차가 정규분포를 이루고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몇 개의 이상치를 제외하고는 </a:t>
            </a:r>
            <a:r>
              <a:rPr lang="en-US" altLang="ko-KR"/>
              <a:t>0</a:t>
            </a:r>
            <a:r>
              <a:rPr lang="ko-KR" altLang="en-US"/>
              <a:t>을 중심으로 잔차가 랜덤하게 분포해 있어 선형성을 만족한다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Q-Q plot</a:t>
            </a:r>
            <a:r>
              <a:rPr lang="ko-KR" altLang="en-US"/>
              <a:t>의 직선을 따르고 있어 정규성을 만족한다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9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차 상호작용까지 포함한 선형회귀모형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C2858-31AF-0E6F-6DCB-BAC0BF3B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39" y="782838"/>
            <a:ext cx="5400000" cy="40909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13E4FE-B10F-9E64-CC66-983D0B3E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2838"/>
            <a:ext cx="3728866" cy="1822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D9E36D-C07C-B03B-59ED-368832BC9F8D}"/>
              </a:ext>
            </a:extLst>
          </p:cNvPr>
          <p:cNvSpPr txBox="1"/>
          <p:nvPr/>
        </p:nvSpPr>
        <p:spPr>
          <a:xfrm>
            <a:off x="7684276" y="87923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계수 개수는 </a:t>
            </a:r>
            <a:r>
              <a:rPr lang="en-US" altLang="ko-KR">
                <a:solidFill>
                  <a:srgbClr val="FF0000"/>
                </a:solidFill>
              </a:rPr>
              <a:t>12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8D377-3D0D-7BC9-C9C0-C93653D61582}"/>
              </a:ext>
            </a:extLst>
          </p:cNvPr>
          <p:cNvSpPr txBox="1"/>
          <p:nvPr/>
        </p:nvSpPr>
        <p:spPr>
          <a:xfrm>
            <a:off x="7118417" y="155765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값 </a:t>
            </a:r>
            <a:r>
              <a:rPr lang="en-US" altLang="ko-KR">
                <a:solidFill>
                  <a:srgbClr val="FF0000"/>
                </a:solidFill>
              </a:rPr>
              <a:t>2.759226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FB1ED-8505-42FD-3DE6-357B45C9FC27}"/>
              </a:ext>
            </a:extLst>
          </p:cNvPr>
          <p:cNvSpPr txBox="1"/>
          <p:nvPr/>
        </p:nvSpPr>
        <p:spPr>
          <a:xfrm>
            <a:off x="6810686" y="264362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검증값 </a:t>
            </a:r>
            <a:r>
              <a:rPr lang="en-US" altLang="ko-KR">
                <a:solidFill>
                  <a:srgbClr val="FF0000"/>
                </a:solidFill>
              </a:rPr>
              <a:t>4.116881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차 상호작용까지 포함한 선형회귀모형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7F7633-6700-7EC1-3EEB-B1FEC0A7295F}"/>
              </a:ext>
            </a:extLst>
          </p:cNvPr>
          <p:cNvGrpSpPr/>
          <p:nvPr/>
        </p:nvGrpSpPr>
        <p:grpSpPr>
          <a:xfrm>
            <a:off x="589800" y="830407"/>
            <a:ext cx="7346291" cy="4982710"/>
            <a:chOff x="4369471" y="1261230"/>
            <a:chExt cx="7346291" cy="49827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FF2063-0E2F-6D4A-4D19-C810D9BE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9471" y="1261230"/>
              <a:ext cx="3617186" cy="498271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E724004-48F0-6AB4-99FB-DEFA0870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2046" y="1261230"/>
              <a:ext cx="3683716" cy="498271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08E158-3804-62B6-C82C-2C73601A9030}"/>
              </a:ext>
            </a:extLst>
          </p:cNvPr>
          <p:cNvSpPr txBox="1"/>
          <p:nvPr/>
        </p:nvSpPr>
        <p:spPr>
          <a:xfrm>
            <a:off x="6796997" y="5840607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모형 적합성 </a:t>
            </a:r>
            <a:r>
              <a:rPr lang="en-US" altLang="ko-KR">
                <a:solidFill>
                  <a:srgbClr val="FF0000"/>
                </a:solidFill>
              </a:rPr>
              <a:t>2.2e-16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A387-DB0B-80B5-A3E4-1C0748E5346B}"/>
              </a:ext>
            </a:extLst>
          </p:cNvPr>
          <p:cNvSpPr txBox="1"/>
          <p:nvPr/>
        </p:nvSpPr>
        <p:spPr>
          <a:xfrm>
            <a:off x="1865801" y="157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 계수 유의성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26FE8-165C-7728-AF8D-717E18A0DA77}"/>
              </a:ext>
            </a:extLst>
          </p:cNvPr>
          <p:cNvSpPr txBox="1"/>
          <p:nvPr/>
        </p:nvSpPr>
        <p:spPr>
          <a:xfrm>
            <a:off x="4542963" y="509268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결정 계수 </a:t>
            </a:r>
            <a:r>
              <a:rPr lang="en-US" altLang="ko-KR">
                <a:solidFill>
                  <a:srgbClr val="FF0000"/>
                </a:solidFill>
              </a:rPr>
              <a:t>0.9088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9D1599-177D-7F7D-65C9-AFF5143CCA01}"/>
              </a:ext>
            </a:extLst>
          </p:cNvPr>
          <p:cNvSpPr/>
          <p:nvPr/>
        </p:nvSpPr>
        <p:spPr>
          <a:xfrm>
            <a:off x="3341077" y="1838927"/>
            <a:ext cx="615461" cy="408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C5D47F-0579-3A9C-9C61-0A8C00661495}"/>
              </a:ext>
            </a:extLst>
          </p:cNvPr>
          <p:cNvSpPr/>
          <p:nvPr/>
        </p:nvSpPr>
        <p:spPr>
          <a:xfrm>
            <a:off x="6650532" y="802917"/>
            <a:ext cx="615461" cy="4393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차 상호작용까지 포함한 선형회귀모형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6BDFCB-0B57-B44E-B5A6-961EB850F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000716"/>
            <a:ext cx="7935432" cy="4029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FD8809-2830-E4FE-7093-9E7339535DAE}"/>
              </a:ext>
            </a:extLst>
          </p:cNvPr>
          <p:cNvSpPr txBox="1"/>
          <p:nvPr/>
        </p:nvSpPr>
        <p:spPr>
          <a:xfrm>
            <a:off x="1050388" y="5073162"/>
            <a:ext cx="1009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잔차가 정규분포를 이루고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몇 개의 이상치를 제외하고는 </a:t>
            </a:r>
            <a:r>
              <a:rPr lang="en-US" altLang="ko-KR"/>
              <a:t>0</a:t>
            </a:r>
            <a:r>
              <a:rPr lang="ko-KR" altLang="en-US"/>
              <a:t>을 중심으로 잔차가 랜덤하게 분포해 있어 선형성을 만족한다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Q-Q plot</a:t>
            </a:r>
            <a:r>
              <a:rPr lang="ko-KR" altLang="en-US"/>
              <a:t>의 직선을 따르고 있어 정규성을 만족한다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92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(steppwise)</a:t>
            </a:r>
            <a:endParaRPr lang="ko-KR" altLang="en-US" b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DAF223-7EFB-4726-E2BA-4DC2E30FD268}"/>
              </a:ext>
            </a:extLst>
          </p:cNvPr>
          <p:cNvGrpSpPr/>
          <p:nvPr/>
        </p:nvGrpSpPr>
        <p:grpSpPr>
          <a:xfrm>
            <a:off x="797778" y="972131"/>
            <a:ext cx="5130249" cy="5308355"/>
            <a:chOff x="642019" y="840765"/>
            <a:chExt cx="5130249" cy="53083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6E422C-B284-CE14-3D2D-A6B5D3C8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19" y="840765"/>
              <a:ext cx="5130248" cy="206949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8FFDC7-54DD-C9E9-C932-ABDA358FF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19" y="3240410"/>
              <a:ext cx="5130249" cy="290871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B2FCBB-ED4E-E58E-EFDA-75FBEC2E79C2}"/>
              </a:ext>
            </a:extLst>
          </p:cNvPr>
          <p:cNvSpPr txBox="1"/>
          <p:nvPr/>
        </p:nvSpPr>
        <p:spPr>
          <a:xfrm>
            <a:off x="2209800" y="395056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계수 개수는 </a:t>
            </a:r>
            <a:r>
              <a:rPr lang="en-US" altLang="ko-KR">
                <a:solidFill>
                  <a:srgbClr val="FF0000"/>
                </a:solidFill>
              </a:rPr>
              <a:t>26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09388-F0AF-A281-B089-C4063B3C0190}"/>
              </a:ext>
            </a:extLst>
          </p:cNvPr>
          <p:cNvSpPr txBox="1"/>
          <p:nvPr/>
        </p:nvSpPr>
        <p:spPr>
          <a:xfrm>
            <a:off x="2034654" y="526800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값 </a:t>
            </a:r>
            <a:r>
              <a:rPr lang="en-US" altLang="ko-KR">
                <a:solidFill>
                  <a:srgbClr val="FF0000"/>
                </a:solidFill>
              </a:rPr>
              <a:t>2.759226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4A554-11D8-59D2-74C3-03FEE1020A2D}"/>
              </a:ext>
            </a:extLst>
          </p:cNvPr>
          <p:cNvSpPr txBox="1"/>
          <p:nvPr/>
        </p:nvSpPr>
        <p:spPr>
          <a:xfrm>
            <a:off x="1977531" y="6241309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RMSE </a:t>
            </a:r>
            <a:r>
              <a:rPr lang="ko-KR" altLang="en-US">
                <a:solidFill>
                  <a:srgbClr val="FF0000"/>
                </a:solidFill>
              </a:rPr>
              <a:t>학습 검증값 </a:t>
            </a:r>
            <a:r>
              <a:rPr lang="en-US" altLang="ko-KR">
                <a:solidFill>
                  <a:srgbClr val="FF0000"/>
                </a:solidFill>
              </a:rPr>
              <a:t>4.451526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1771FE-1440-1866-C671-1D4AC29B0AF1}"/>
              </a:ext>
            </a:extLst>
          </p:cNvPr>
          <p:cNvSpPr txBox="1"/>
          <p:nvPr/>
        </p:nvSpPr>
        <p:spPr>
          <a:xfrm>
            <a:off x="589800" y="351692"/>
            <a:ext cx="492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변수선택을 고려한 선형회귀모형 </a:t>
            </a:r>
            <a:r>
              <a:rPr lang="en-US" altLang="ko-KR" b="1"/>
              <a:t>(steppwise)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AE47B7-894C-8948-06AC-49DF9B28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0" y="746308"/>
            <a:ext cx="4951149" cy="57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ACFD5C-D65A-A13D-D49F-4D13CF09E6CE}"/>
              </a:ext>
            </a:extLst>
          </p:cNvPr>
          <p:cNvSpPr txBox="1"/>
          <p:nvPr/>
        </p:nvSpPr>
        <p:spPr>
          <a:xfrm>
            <a:off x="4651675" y="6321642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모형 적합성 </a:t>
            </a:r>
            <a:r>
              <a:rPr lang="en-US" altLang="ko-KR">
                <a:solidFill>
                  <a:srgbClr val="FF0000"/>
                </a:solidFill>
              </a:rPr>
              <a:t>2.2e-16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AFE12-04C6-AB68-B602-0057D0AE45AF}"/>
              </a:ext>
            </a:extLst>
          </p:cNvPr>
          <p:cNvSpPr txBox="1"/>
          <p:nvPr/>
        </p:nvSpPr>
        <p:spPr>
          <a:xfrm>
            <a:off x="2182325" y="2021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 계수 유의성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E4C35-1659-B800-3B13-D48A98438BBD}"/>
              </a:ext>
            </a:extLst>
          </p:cNvPr>
          <p:cNvSpPr txBox="1"/>
          <p:nvPr/>
        </p:nvSpPr>
        <p:spPr>
          <a:xfrm>
            <a:off x="1094072" y="567297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결정 계수 </a:t>
            </a:r>
            <a:r>
              <a:rPr lang="en-US" altLang="ko-KR">
                <a:solidFill>
                  <a:srgbClr val="FF0000"/>
                </a:solidFill>
              </a:rPr>
              <a:t>0.89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399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태규</dc:creator>
  <cp:lastModifiedBy>한 태규</cp:lastModifiedBy>
  <cp:revision>103</cp:revision>
  <dcterms:created xsi:type="dcterms:W3CDTF">2022-10-06T10:12:07Z</dcterms:created>
  <dcterms:modified xsi:type="dcterms:W3CDTF">2022-10-11T15:09:20Z</dcterms:modified>
</cp:coreProperties>
</file>