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166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94C8-D2E7-6722-F630-7072795C6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51BAF-4B9B-3177-A1AE-6D552AF8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4C7C5-31F3-4C6C-B168-37CCE787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D4BA4-A173-B48B-24B9-DB551B3A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E8AFD-3F62-9CE7-CAFD-5D4EAC0F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1C7E-737D-B86B-D721-D14C33E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2FE981-875F-3ED0-B504-0BF2C2150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C5573-AEEB-D7CF-F519-C2F4361B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9B8E7-A01F-6D7F-AF82-CC14BCBB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B38E-F561-81FF-8E25-34F0D96E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8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F3BB3-E534-87C6-7E82-FCC6B7C50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D4122-B5D0-EC0F-37F1-4AA4392B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398B0-39BA-2306-956C-DDC2ADBB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5875-1AB8-85C8-FFBF-D935FE56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DF6EB-724F-6331-49E9-CB120F84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9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C0101-0F79-83C1-CE81-047FB4D0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5FB9F-2FE4-129F-2C10-F1B4B477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39D4-FF0F-BAA6-659D-A0B88661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8EE28-9E33-CEB1-5E92-414FC156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2C1F6-BDD8-C2E0-E5C9-EAC2DF1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48E9-9728-53FC-1D93-CCDDA947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DBAD3-8DDD-D4B2-9E81-6691D294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35FC0-9F54-FBA3-5040-0E3E30C1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6D261-CE56-2F46-7CBD-2045BD5D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D724A-38CD-5496-347E-879C5764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8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D851-B314-63CB-8D67-EB29EA1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3F7E1-84E0-B586-37F6-FB0B9FB9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4C87E-0C5D-AF03-1B90-CAE3BF94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BB243-4BDB-7307-3611-91046A8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DB5CD-CDA3-4AF0-0C4F-50319220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07A75-38A2-2FE4-E9DC-B2D081D9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0B5C8-5C61-FE42-3FBC-D2114A8A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FB7CB-8E08-1384-7A74-2B9333EB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919C8-25B7-B022-3763-2C076B945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5F2874-F453-7198-5721-BE35C16C4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A2CCFE-1166-A1FB-82E4-0E771A9F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A1808B-91A5-EB55-BCFB-ACABD2F3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39790B-0032-3CC1-7A67-276E95A1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54198B-6B56-E10B-A31B-086A45C5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5CE9B-837B-036D-18DB-C65031CC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CEE56B-E628-60D3-C1B7-6E16A7C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B38EA2-1350-2B20-A749-30888C90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2255C-80BD-7789-83EA-914AE393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192674-A848-15A8-0851-B80638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DBA2DA-D84C-FDDB-219C-0394DA9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32C106-9E28-BCDB-65B3-09E0655D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2ED7-CEF0-B72A-FED3-347BEFBA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1C827-58DB-0B0F-709E-F67CB702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B605B-DCFF-0EB9-53CE-C1005BBBA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37336-CD6E-5E4A-0AC9-FBC32E29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DBD54-9FC9-FDD5-2336-8AA0098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4653C-868C-55F3-5984-EE8C51B9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2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D5E46-43B9-1199-A2C4-7268FC7B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306271-8D3D-1CEC-2E5E-FD455EDC6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6E57-8634-5B2A-A375-F34373BD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9D125-1501-8619-A9B8-68EEFC4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29D0F-A4D3-D8BE-39C6-E8E145A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08A8A-3780-323C-519F-36145C24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4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E8A29-32A2-F75D-1198-0CD1EEB0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B2710-8EB9-0445-BCA1-BD072711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D0403-3657-20A3-3802-B6CD099EF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7C69-F9BB-45FC-91A8-AA8E8AD671F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8D55E-5ECE-E505-181A-C4DF53AED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72A7A-0E05-09D7-A8BF-218CD801C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ABF7-E33F-4CBC-917D-BFD1F648E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E87F19-5F50-ACF8-3791-E8570694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763"/>
            <a:ext cx="91249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53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모형 평가 </a:t>
            </a:r>
            <a:r>
              <a:rPr lang="en-US" altLang="ko-KR" sz="2000" b="1">
                <a:latin typeface="+mj-lt"/>
              </a:rPr>
              <a:t>(</a:t>
            </a:r>
            <a:r>
              <a:rPr lang="ko-KR" altLang="en-US" sz="2000" b="1">
                <a:latin typeface="+mj-lt"/>
              </a:rPr>
              <a:t>학습과 검증 데이터로 판단</a:t>
            </a:r>
            <a:r>
              <a:rPr lang="en-US" altLang="ko-KR" sz="2000" b="1">
                <a:latin typeface="+mj-lt"/>
              </a:rPr>
              <a:t>)</a:t>
            </a:r>
            <a:endParaRPr lang="ko-KR" altLang="en-US" sz="2000"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0FEF5-2979-52C9-6A0B-5A172FF77CF3}"/>
              </a:ext>
            </a:extLst>
          </p:cNvPr>
          <p:cNvSpPr txBox="1"/>
          <p:nvPr/>
        </p:nvSpPr>
        <p:spPr>
          <a:xfrm>
            <a:off x="589800" y="989195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j-lt"/>
              </a:rPr>
              <a:t>이차항을 고려한 선형회귀</a:t>
            </a:r>
            <a:r>
              <a:rPr lang="en-US" altLang="ko-KR" sz="1000" b="1">
                <a:latin typeface="+mj-lt"/>
              </a:rPr>
              <a:t>, </a:t>
            </a:r>
            <a:r>
              <a:rPr lang="ko-KR" altLang="en-US" sz="1000" b="1">
                <a:latin typeface="+mj-lt"/>
              </a:rPr>
              <a:t>나무 모형</a:t>
            </a:r>
            <a:r>
              <a:rPr lang="en-US" altLang="ko-KR" sz="1000" b="1">
                <a:latin typeface="+mj-lt"/>
              </a:rPr>
              <a:t>, </a:t>
            </a:r>
            <a:r>
              <a:rPr lang="ko-KR" altLang="en-US" sz="1000" b="1">
                <a:latin typeface="+mj-lt"/>
              </a:rPr>
              <a:t>랜덤 포레스트</a:t>
            </a:r>
            <a:r>
              <a:rPr lang="en-US" altLang="ko-KR" sz="1000" b="1">
                <a:latin typeface="+mj-lt"/>
              </a:rPr>
              <a:t>, </a:t>
            </a:r>
            <a:r>
              <a:rPr lang="ko-KR" altLang="en-US" sz="1000" b="1">
                <a:latin typeface="+mj-lt"/>
              </a:rPr>
              <a:t>부스팅 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D788F9-E737-B969-93FA-7F46D3AF656A}"/>
              </a:ext>
            </a:extLst>
          </p:cNvPr>
          <p:cNvGrpSpPr/>
          <p:nvPr/>
        </p:nvGrpSpPr>
        <p:grpSpPr>
          <a:xfrm>
            <a:off x="1682439" y="1506280"/>
            <a:ext cx="8827123" cy="3971106"/>
            <a:chOff x="1692687" y="1443446"/>
            <a:chExt cx="8827123" cy="397110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53CB251-2561-AB8F-ADDF-F45CD8CF19B9}"/>
                </a:ext>
              </a:extLst>
            </p:cNvPr>
            <p:cNvGrpSpPr/>
            <p:nvPr/>
          </p:nvGrpSpPr>
          <p:grpSpPr>
            <a:xfrm>
              <a:off x="1692687" y="1443446"/>
              <a:ext cx="4274226" cy="3971106"/>
              <a:chOff x="1682438" y="2130156"/>
              <a:chExt cx="4274226" cy="397110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3B3FF5F-937C-CDEC-6B94-BBFFBCB45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6139" y="2653212"/>
                <a:ext cx="4200525" cy="3448050"/>
              </a:xfrm>
              <a:prstGeom prst="rect">
                <a:avLst/>
              </a:prstGeom>
            </p:spPr>
          </p:pic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39BE3F0B-F86E-6DAC-E2B3-CA759DE15090}"/>
                  </a:ext>
                </a:extLst>
              </p:cNvPr>
              <p:cNvSpPr txBox="1"/>
              <p:nvPr/>
            </p:nvSpPr>
            <p:spPr>
              <a:xfrm>
                <a:off x="1682438" y="2130156"/>
                <a:ext cx="3331251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b="1"/>
                  <a:t>다양한 회귀 모형과 비교 분석</a:t>
                </a:r>
                <a:endParaRPr lang="en-US" altLang="ko-KR" b="1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CEA38BB-FAE1-54D1-E553-3A430287C04B}"/>
                </a:ext>
              </a:extLst>
            </p:cNvPr>
            <p:cNvGrpSpPr/>
            <p:nvPr/>
          </p:nvGrpSpPr>
          <p:grpSpPr>
            <a:xfrm>
              <a:off x="6538413" y="1828435"/>
              <a:ext cx="3981397" cy="3201129"/>
              <a:chOff x="6528164" y="756737"/>
              <a:chExt cx="3981397" cy="3201129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3713343-EA05-5CE4-BC63-CCB985BD69BA}"/>
                  </a:ext>
                </a:extLst>
              </p:cNvPr>
              <p:cNvGrpSpPr/>
              <p:nvPr/>
            </p:nvGrpSpPr>
            <p:grpSpPr>
              <a:xfrm>
                <a:off x="6528164" y="756737"/>
                <a:ext cx="3331251" cy="2428056"/>
                <a:chOff x="6528164" y="756737"/>
                <a:chExt cx="3331251" cy="2428056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E37110B8-70AE-DE2A-4080-321AE6EE8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8164" y="1279793"/>
                  <a:ext cx="2800350" cy="1905000"/>
                </a:xfrm>
                <a:prstGeom prst="rect">
                  <a:avLst/>
                </a:prstGeom>
              </p:spPr>
            </p:pic>
            <p:sp>
              <p:nvSpPr>
                <p:cNvPr id="11" name="TextBox 16">
                  <a:extLst>
                    <a:ext uri="{FF2B5EF4-FFF2-40B4-BE49-F238E27FC236}">
                      <a16:creationId xmlns:a16="http://schemas.microsoft.com/office/drawing/2014/main" id="{9179893A-2319-13A7-7C0E-6C78A3081ACA}"/>
                    </a:ext>
                  </a:extLst>
                </p:cNvPr>
                <p:cNvSpPr txBox="1"/>
                <p:nvPr/>
              </p:nvSpPr>
              <p:spPr>
                <a:xfrm>
                  <a:off x="6528164" y="756737"/>
                  <a:ext cx="3331251" cy="4542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b="1"/>
                    <a:t>각 모델의 </a:t>
                  </a:r>
                  <a:r>
                    <a:rPr lang="en-US" altLang="ko-KR" b="1"/>
                    <a:t>RMSE</a:t>
                  </a:r>
                </a:p>
              </p:txBody>
            </p:sp>
          </p:grpSp>
          <p:sp>
            <p:nvSpPr>
              <p:cNvPr id="12" name="TextBox 17">
                <a:extLst>
                  <a:ext uri="{FF2B5EF4-FFF2-40B4-BE49-F238E27FC236}">
                    <a16:creationId xmlns:a16="http://schemas.microsoft.com/office/drawing/2014/main" id="{AEDD5C7B-1689-76D0-A16E-A86D1B30153F}"/>
                  </a:ext>
                </a:extLst>
              </p:cNvPr>
              <p:cNvSpPr txBox="1"/>
              <p:nvPr/>
            </p:nvSpPr>
            <p:spPr>
              <a:xfrm flipH="1">
                <a:off x="6594839" y="3342313"/>
                <a:ext cx="391472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700" b="1" dirty="0"/>
                  <a:t>가장 작은 </a:t>
                </a:r>
                <a:r>
                  <a:rPr lang="en-US" altLang="ko-KR" sz="1700" b="1" dirty="0"/>
                  <a:t>RSME</a:t>
                </a:r>
                <a:r>
                  <a:rPr lang="ko-KR" altLang="en-US" sz="1700" b="1" dirty="0"/>
                  <a:t>값을 가지는 모델은 </a:t>
                </a:r>
                <a:r>
                  <a:rPr lang="en-US" altLang="ko-KR" sz="1700" b="1" dirty="0">
                    <a:solidFill>
                      <a:srgbClr val="FF0000"/>
                    </a:solidFill>
                  </a:rPr>
                  <a:t>Random Forest </a:t>
                </a:r>
                <a:r>
                  <a:rPr lang="ko-KR" altLang="en-US" sz="1700" b="1" dirty="0"/>
                  <a:t>모델이다</a:t>
                </a:r>
                <a:r>
                  <a:rPr lang="en-US" altLang="ko-KR" sz="1700" b="1" dirty="0"/>
                  <a:t>.</a:t>
                </a:r>
                <a:endParaRPr lang="ko-KR" altLang="en-US" sz="17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98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코드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0D6D202-C086-E33F-5C01-9954B008B9A9}"/>
              </a:ext>
            </a:extLst>
          </p:cNvPr>
          <p:cNvGrpSpPr/>
          <p:nvPr/>
        </p:nvGrpSpPr>
        <p:grpSpPr>
          <a:xfrm>
            <a:off x="440950" y="1028343"/>
            <a:ext cx="11310100" cy="4801314"/>
            <a:chOff x="589800" y="543077"/>
            <a:chExt cx="11310100" cy="48013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8D3BF1-130E-CD53-11E8-EDAE2BADFF90}"/>
                </a:ext>
              </a:extLst>
            </p:cNvPr>
            <p:cNvGrpSpPr/>
            <p:nvPr/>
          </p:nvGrpSpPr>
          <p:grpSpPr>
            <a:xfrm>
              <a:off x="589800" y="1396237"/>
              <a:ext cx="5087100" cy="3094994"/>
              <a:chOff x="589800" y="1138535"/>
              <a:chExt cx="6096000" cy="309499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43848-AF5E-F2EC-A9F1-93CDCE50B4CF}"/>
                  </a:ext>
                </a:extLst>
              </p:cNvPr>
              <p:cNvSpPr txBox="1"/>
              <p:nvPr/>
            </p:nvSpPr>
            <p:spPr>
              <a:xfrm>
                <a:off x="589800" y="1138535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library(MASS)</a:t>
                </a:r>
              </a:p>
              <a:p>
                <a:r>
                  <a:rPr lang="ko-KR" altLang="en-US"/>
                  <a:t>boston.data &lt;- MASS::Boston</a:t>
                </a:r>
              </a:p>
              <a:p>
                <a:r>
                  <a:rPr lang="ko-KR" altLang="en-US"/>
                  <a:t>str(boston.data)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064557-AB18-B346-23A3-E38A9DB859A2}"/>
                  </a:ext>
                </a:extLst>
              </p:cNvPr>
              <p:cNvSpPr txBox="1"/>
              <p:nvPr/>
            </p:nvSpPr>
            <p:spPr>
              <a:xfrm>
                <a:off x="589800" y="213920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boston.data$chas &lt;- factor(boston.data$chas)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149341-7101-E3A4-481D-CC88665F0616}"/>
                  </a:ext>
                </a:extLst>
              </p:cNvPr>
              <p:cNvSpPr txBox="1"/>
              <p:nvPr/>
            </p:nvSpPr>
            <p:spPr>
              <a:xfrm>
                <a:off x="589800" y="27590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boston.data %&gt;% is.na() %&gt;% sum()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36B9CD-CA0D-3CD0-A87D-9C2DBC5B6EAD}"/>
                  </a:ext>
                </a:extLst>
              </p:cNvPr>
              <p:cNvSpPr txBox="1"/>
              <p:nvPr/>
            </p:nvSpPr>
            <p:spPr>
              <a:xfrm>
                <a:off x="589800" y="324433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summary(boston.data)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C88529-8C1D-DE6C-1503-18BD134076D2}"/>
                  </a:ext>
                </a:extLst>
              </p:cNvPr>
              <p:cNvSpPr txBox="1"/>
              <p:nvPr/>
            </p:nvSpPr>
            <p:spPr>
              <a:xfrm>
                <a:off x="589800" y="386419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library(corrplot)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E5FFB-76B2-7A84-B9BE-784942E7255E}"/>
                </a:ext>
              </a:extLst>
            </p:cNvPr>
            <p:cNvSpPr txBox="1"/>
            <p:nvPr/>
          </p:nvSpPr>
          <p:spPr>
            <a:xfrm>
              <a:off x="5803900" y="543077"/>
              <a:ext cx="6096000" cy="4801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/>
                <a:t>set.seed(1606)</a:t>
              </a:r>
            </a:p>
            <a:p>
              <a:r>
                <a:rPr lang="ko-KR" altLang="en-US"/>
                <a:t>n &lt;- nrow(boston.data)</a:t>
              </a:r>
            </a:p>
            <a:p>
              <a:r>
                <a:rPr lang="ko-KR" altLang="en-US"/>
                <a:t>idx &lt;- 1:n</a:t>
              </a:r>
            </a:p>
            <a:p>
              <a:endParaRPr lang="ko-KR" altLang="en-US"/>
            </a:p>
            <a:p>
              <a:r>
                <a:rPr lang="ko-KR" altLang="en-US"/>
                <a:t>train_idx &lt;- sample(idx, size = n * 0.65) # 70% training data</a:t>
              </a:r>
            </a:p>
            <a:p>
              <a:r>
                <a:rPr lang="ko-KR" altLang="en-US"/>
                <a:t>idx &lt;- setdiff(idx, train_idx) #train_data로 선택된 값을 제외한 idx만 추출</a:t>
              </a:r>
            </a:p>
            <a:p>
              <a:endParaRPr lang="ko-KR" altLang="en-US"/>
            </a:p>
            <a:p>
              <a:r>
                <a:rPr lang="ko-KR" altLang="en-US"/>
                <a:t>validate_idx &lt;- sample(idx, size = n * 0.2) #나머지 중 100% valid data</a:t>
              </a:r>
            </a:p>
            <a:p>
              <a:r>
                <a:rPr lang="ko-KR" altLang="en-US"/>
                <a:t>test_idx &lt;- setdiff(idx, validate_idx) #나머지 데이터 test data</a:t>
              </a:r>
            </a:p>
            <a:p>
              <a:endParaRPr lang="ko-KR" altLang="en-US"/>
            </a:p>
            <a:p>
              <a:r>
                <a:rPr lang="ko-KR" altLang="en-US"/>
                <a:t>training &lt;- boston.data[train_idx,]</a:t>
              </a:r>
            </a:p>
            <a:p>
              <a:r>
                <a:rPr lang="ko-KR" altLang="en-US"/>
                <a:t>validation &lt;- boston.data[validate_idx,]</a:t>
              </a:r>
            </a:p>
            <a:p>
              <a:r>
                <a:rPr lang="ko-KR" altLang="en-US"/>
                <a:t>test &lt;- boston.data[test_idx,]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44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0C0CD-70CC-8ED2-05C1-9506CF60C888}"/>
              </a:ext>
            </a:extLst>
          </p:cNvPr>
          <p:cNvSpPr txBox="1"/>
          <p:nvPr/>
        </p:nvSpPr>
        <p:spPr>
          <a:xfrm>
            <a:off x="938613" y="1182102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#잔차분석</a:t>
            </a:r>
          </a:p>
          <a:p>
            <a:r>
              <a:rPr lang="ko-KR" altLang="en-US"/>
              <a:t>boston.data.lm$residuals</a:t>
            </a:r>
          </a:p>
          <a:p>
            <a:endParaRPr lang="ko-KR" altLang="en-US"/>
          </a:p>
          <a:p>
            <a:r>
              <a:rPr lang="ko-KR" altLang="en-US"/>
              <a:t># 독립성</a:t>
            </a:r>
          </a:p>
          <a:p>
            <a:r>
              <a:rPr lang="ko-KR" altLang="en-US"/>
              <a:t>plot(boston.data.lm,which = 1)</a:t>
            </a:r>
          </a:p>
          <a:p>
            <a:endParaRPr lang="ko-KR" altLang="en-US"/>
          </a:p>
          <a:p>
            <a:r>
              <a:rPr lang="ko-KR" altLang="en-US"/>
              <a:t># (잔차)히스토그램</a:t>
            </a:r>
          </a:p>
          <a:p>
            <a:r>
              <a:rPr lang="ko-KR" altLang="en-US"/>
              <a:t>hist(boston.data.lm$residuals)</a:t>
            </a:r>
          </a:p>
          <a:p>
            <a:endParaRPr lang="ko-KR" altLang="en-US"/>
          </a:p>
          <a:p>
            <a:r>
              <a:rPr lang="ko-KR" altLang="en-US"/>
              <a:t># 정규성</a:t>
            </a:r>
          </a:p>
          <a:p>
            <a:r>
              <a:rPr lang="ko-KR" altLang="en-US"/>
              <a:t>plot(boston.data.lm, which = 2)</a:t>
            </a:r>
          </a:p>
          <a:p>
            <a:endParaRPr lang="ko-KR" altLang="en-US"/>
          </a:p>
          <a:p>
            <a:r>
              <a:rPr lang="ko-KR" altLang="en-US"/>
              <a:t>#RMSE값 구하기</a:t>
            </a:r>
          </a:p>
          <a:p>
            <a:r>
              <a:rPr lang="ko-KR" altLang="en-US"/>
              <a:t># install.packages("MLmetrics")</a:t>
            </a:r>
          </a:p>
          <a:p>
            <a:r>
              <a:rPr lang="ko-KR" altLang="en-US"/>
              <a:t>library(MLmetrics)</a:t>
            </a:r>
          </a:p>
          <a:p>
            <a:endParaRPr lang="ko-KR" altLang="en-US"/>
          </a:p>
          <a:p>
            <a:r>
              <a:rPr lang="ko-KR" altLang="en-US"/>
              <a:t>RMSE(boston.data.lm$fitted.values,training$medv)</a:t>
            </a:r>
          </a:p>
          <a:p>
            <a:r>
              <a:rPr lang="ko-KR" altLang="en-US"/>
              <a:t># [1] 5.451836</a:t>
            </a:r>
          </a:p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D0379-483B-6EA6-AA03-6625ECE44098}"/>
              </a:ext>
            </a:extLst>
          </p:cNvPr>
          <p:cNvSpPr txBox="1"/>
          <p:nvPr/>
        </p:nvSpPr>
        <p:spPr>
          <a:xfrm>
            <a:off x="5861050" y="1182102"/>
            <a:ext cx="7327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p &lt;- predict(boston.data.lm, training)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#검증 데이터로 예측하기</a:t>
            </a:r>
          </a:p>
          <a:p>
            <a:r>
              <a:rPr lang="ko-KR" altLang="en-US"/>
              <a:t>pred &lt;- predict(boston.data.lm, newdata = validation)</a:t>
            </a:r>
          </a:p>
          <a:p>
            <a:r>
              <a:rPr lang="ko-KR" altLang="en-US"/>
              <a:t>RMSE(pred, validation$medv)</a:t>
            </a:r>
          </a:p>
          <a:p>
            <a:endParaRPr lang="ko-KR" altLang="en-US"/>
          </a:p>
          <a:p>
            <a:r>
              <a:rPr lang="ko-KR" altLang="en-US"/>
              <a:t>#2차항을 포함한 회귀</a:t>
            </a:r>
          </a:p>
          <a:p>
            <a:r>
              <a:rPr lang="ko-KR" altLang="en-US"/>
              <a:t>boston.data.lm.re &lt;- lm(medv ~ .+.^2, training)</a:t>
            </a:r>
          </a:p>
          <a:p>
            <a:r>
              <a:rPr lang="ko-KR" altLang="en-US"/>
              <a:t>pred.lm.re &lt;- predict(boston.data.lm.re, validation)</a:t>
            </a:r>
          </a:p>
          <a:p>
            <a:endParaRPr lang="ko-KR" altLang="en-US"/>
          </a:p>
          <a:p>
            <a:r>
              <a:rPr lang="ko-KR" altLang="en-US"/>
              <a:t>#decision tree</a:t>
            </a:r>
          </a:p>
          <a:p>
            <a:r>
              <a:rPr lang="ko-KR" altLang="en-US"/>
              <a:t># install.packages("rpart")</a:t>
            </a:r>
          </a:p>
          <a:p>
            <a:r>
              <a:rPr lang="ko-KR" altLang="en-US"/>
              <a:t>library(rpart)</a:t>
            </a:r>
          </a:p>
        </p:txBody>
      </p:sp>
    </p:spTree>
    <p:extLst>
      <p:ext uri="{BB962C8B-B14F-4D97-AF65-F5344CB8AC3E}">
        <p14:creationId xmlns:p14="http://schemas.microsoft.com/office/powerpoint/2010/main" val="156192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6102B-8249-E71D-DA6E-1A6EDD72510D}"/>
              </a:ext>
            </a:extLst>
          </p:cNvPr>
          <p:cNvSpPr txBox="1"/>
          <p:nvPr/>
        </p:nvSpPr>
        <p:spPr>
          <a:xfrm>
            <a:off x="589800" y="150628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DT &lt;- rpart(medv ~ ., data = training)</a:t>
            </a:r>
          </a:p>
          <a:p>
            <a:r>
              <a:rPr lang="ko-KR" altLang="en-US"/>
              <a:t>pred_dt &lt;- predict(DT, newdata = validation)</a:t>
            </a:r>
          </a:p>
          <a:p>
            <a:endParaRPr lang="ko-KR" altLang="en-US"/>
          </a:p>
          <a:p>
            <a:r>
              <a:rPr lang="ko-KR" altLang="en-US"/>
              <a:t>#random forest</a:t>
            </a:r>
          </a:p>
          <a:p>
            <a:r>
              <a:rPr lang="ko-KR" altLang="en-US"/>
              <a:t># install.packages("randomForest")</a:t>
            </a:r>
          </a:p>
          <a:p>
            <a:r>
              <a:rPr lang="ko-KR" altLang="en-US"/>
              <a:t>library(randomForest)</a:t>
            </a:r>
          </a:p>
          <a:p>
            <a:r>
              <a:rPr lang="ko-KR" altLang="en-US"/>
              <a:t>RF &lt;- randomForest(medv ~ ., data = training)</a:t>
            </a:r>
          </a:p>
          <a:p>
            <a:r>
              <a:rPr lang="ko-KR" altLang="en-US"/>
              <a:t>pred_rf &lt;- predict(RF, newdata = validation)</a:t>
            </a:r>
          </a:p>
          <a:p>
            <a:endParaRPr lang="ko-KR" altLang="en-US"/>
          </a:p>
          <a:p>
            <a:r>
              <a:rPr lang="ko-KR" altLang="en-US"/>
              <a:t>#boosting</a:t>
            </a:r>
          </a:p>
          <a:p>
            <a:r>
              <a:rPr lang="ko-KR" altLang="en-US"/>
              <a:t># install.packages('gbm')</a:t>
            </a:r>
          </a:p>
          <a:p>
            <a:r>
              <a:rPr lang="ko-KR" altLang="en-US"/>
              <a:t>library(gbm)</a:t>
            </a:r>
          </a:p>
          <a:p>
            <a:r>
              <a:rPr lang="ko-KR" altLang="en-US"/>
              <a:t>GBM &lt;- gbm(medv ~ ., data = training)</a:t>
            </a:r>
          </a:p>
          <a:p>
            <a:r>
              <a:rPr lang="ko-KR" altLang="en-US"/>
              <a:t>pred_b &lt;- predict(GBM, newdata = validation)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BB713-7082-E3FE-1B80-EF629EBEA702}"/>
              </a:ext>
            </a:extLst>
          </p:cNvPr>
          <p:cNvSpPr txBox="1"/>
          <p:nvPr/>
        </p:nvSpPr>
        <p:spPr>
          <a:xfrm>
            <a:off x="5892800" y="2989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#정확도(RMSE) 평가</a:t>
            </a:r>
          </a:p>
          <a:p>
            <a:r>
              <a:rPr lang="ko-KR" altLang="en-US"/>
              <a:t>RMSE(boston.data.lm$fitted.values,</a:t>
            </a:r>
          </a:p>
          <a:p>
            <a:r>
              <a:rPr lang="ko-KR" altLang="en-US"/>
              <a:t>     training$medv) #training data</a:t>
            </a:r>
          </a:p>
          <a:p>
            <a:endParaRPr lang="ko-KR" altLang="en-US"/>
          </a:p>
          <a:p>
            <a:r>
              <a:rPr lang="ko-KR" altLang="en-US"/>
              <a:t>#RMSE값 비교</a:t>
            </a:r>
          </a:p>
          <a:p>
            <a:r>
              <a:rPr lang="ko-KR" altLang="en-US"/>
              <a:t>RMSE(pred.lm.re, validation$medv)</a:t>
            </a:r>
          </a:p>
          <a:p>
            <a:r>
              <a:rPr lang="ko-KR" altLang="en-US"/>
              <a:t># [1] 3.676451</a:t>
            </a:r>
          </a:p>
          <a:p>
            <a:endParaRPr lang="ko-KR" altLang="en-US"/>
          </a:p>
          <a:p>
            <a:r>
              <a:rPr lang="ko-KR" altLang="en-US"/>
              <a:t>RMSE(pred_dt, validation$medv)</a:t>
            </a:r>
          </a:p>
          <a:p>
            <a:r>
              <a:rPr lang="ko-KR" altLang="en-US"/>
              <a:t># [1] 3.832521</a:t>
            </a:r>
          </a:p>
          <a:p>
            <a:endParaRPr lang="ko-KR" altLang="en-US"/>
          </a:p>
          <a:p>
            <a:r>
              <a:rPr lang="ko-KR" altLang="en-US"/>
              <a:t>RMSE(pred_rf, validation$medv)</a:t>
            </a:r>
          </a:p>
          <a:p>
            <a:r>
              <a:rPr lang="ko-KR" altLang="en-US"/>
              <a:t># [1] 2.854533</a:t>
            </a:r>
          </a:p>
          <a:p>
            <a:endParaRPr lang="ko-KR" altLang="en-US"/>
          </a:p>
          <a:p>
            <a:r>
              <a:rPr lang="ko-KR" altLang="en-US"/>
              <a:t>RMSE(pred_b, validation$medv)</a:t>
            </a:r>
          </a:p>
          <a:p>
            <a:r>
              <a:rPr lang="ko-KR" altLang="en-US"/>
              <a:t># [1] 3.523928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#test data 최종 모델에 적용</a:t>
            </a:r>
          </a:p>
          <a:p>
            <a:r>
              <a:rPr lang="ko-KR" altLang="en-US"/>
              <a:t>pred_test_lm &lt;- predict(boston.data.lm, newdata = test)</a:t>
            </a:r>
          </a:p>
          <a:p>
            <a:r>
              <a:rPr lang="ko-KR" altLang="en-US"/>
              <a:t>pred_test_rf &lt;- predict(RF, newdata = test)</a:t>
            </a:r>
          </a:p>
          <a:p>
            <a:r>
              <a:rPr lang="ko-KR" altLang="en-US"/>
              <a:t>RMSE(pred_test_lm, test$medv)</a:t>
            </a:r>
          </a:p>
          <a:p>
            <a:r>
              <a:rPr lang="ko-KR" altLang="en-US"/>
              <a:t>RMSE(pred_test_rf, test$medv)</a:t>
            </a:r>
          </a:p>
        </p:txBody>
      </p:sp>
    </p:spTree>
    <p:extLst>
      <p:ext uri="{BB962C8B-B14F-4D97-AF65-F5344CB8AC3E}">
        <p14:creationId xmlns:p14="http://schemas.microsoft.com/office/powerpoint/2010/main" val="48117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0CFDFC-3FE2-8D4F-BD27-302B6F7A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26" y="1013098"/>
            <a:ext cx="7104948" cy="483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51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2373341" y="113431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데이터 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C1379-BFB9-96B8-D6D6-7CB2FCB86130}"/>
              </a:ext>
            </a:extLst>
          </p:cNvPr>
          <p:cNvSpPr txBox="1"/>
          <p:nvPr/>
        </p:nvSpPr>
        <p:spPr>
          <a:xfrm>
            <a:off x="7904261" y="1134319"/>
            <a:ext cx="191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+mj-lt"/>
              </a:rPr>
              <a:t>기초 통계량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56E66C-0AC1-D684-EB08-D085F49A00E4}"/>
              </a:ext>
            </a:extLst>
          </p:cNvPr>
          <p:cNvGrpSpPr/>
          <p:nvPr/>
        </p:nvGrpSpPr>
        <p:grpSpPr>
          <a:xfrm>
            <a:off x="570997" y="1786109"/>
            <a:ext cx="11050006" cy="3285783"/>
            <a:chOff x="769516" y="1506280"/>
            <a:chExt cx="11050006" cy="328578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B3ABF24-FBFD-BFE3-22D6-58A06C981773}"/>
                </a:ext>
              </a:extLst>
            </p:cNvPr>
            <p:cNvGrpSpPr/>
            <p:nvPr/>
          </p:nvGrpSpPr>
          <p:grpSpPr>
            <a:xfrm>
              <a:off x="769516" y="1506280"/>
              <a:ext cx="5040568" cy="3285783"/>
              <a:chOff x="2714442" y="1224672"/>
              <a:chExt cx="6763117" cy="4408657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D50FD02-0E06-AFD8-3EBB-97695F7B7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6734" y="1994729"/>
                <a:ext cx="6600825" cy="3181350"/>
              </a:xfrm>
              <a:prstGeom prst="rect">
                <a:avLst/>
              </a:prstGeom>
            </p:spPr>
          </p:pic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A360B696-B4F5-5AFD-B1C3-6B092B9CAD19}"/>
                  </a:ext>
                </a:extLst>
              </p:cNvPr>
              <p:cNvSpPr txBox="1"/>
              <p:nvPr/>
            </p:nvSpPr>
            <p:spPr>
              <a:xfrm>
                <a:off x="2714442" y="1437129"/>
                <a:ext cx="3334484" cy="39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000" b="1"/>
                  <a:t>데이터 확인</a:t>
                </a:r>
                <a:r>
                  <a:rPr lang="en-US" altLang="ko-KR" sz="1000" b="1"/>
                  <a:t>, </a:t>
                </a:r>
                <a:r>
                  <a:rPr lang="ko-KR" altLang="en-US" sz="1000" b="1"/>
                  <a:t>결측치 확인</a:t>
                </a:r>
                <a:endParaRPr lang="en-US" altLang="ko-KR" sz="1000" b="1"/>
              </a:p>
            </p:txBody>
          </p: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1EE45F33-D3D8-48DD-B80D-4249CDC4E940}"/>
                  </a:ext>
                </a:extLst>
              </p:cNvPr>
              <p:cNvSpPr txBox="1"/>
              <p:nvPr/>
            </p:nvSpPr>
            <p:spPr>
              <a:xfrm>
                <a:off x="2876734" y="5279386"/>
                <a:ext cx="4121641" cy="353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700" b="1"/>
                  <a:t>chas(</a:t>
                </a:r>
                <a:r>
                  <a:rPr lang="ko-KR" altLang="en-US" sz="1700" b="1"/>
                  <a:t>범주형</a:t>
                </a:r>
                <a:r>
                  <a:rPr lang="en-US" altLang="ko-KR" sz="1700" b="1"/>
                  <a:t> : 0, 1) &gt; </a:t>
                </a:r>
                <a:r>
                  <a:rPr lang="ko-KR" altLang="en-US" sz="1700" b="1"/>
                  <a:t>데이터 사용 안함</a:t>
                </a:r>
                <a:endParaRPr lang="ko-KR" altLang="en-US" sz="1700" b="1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2A8A076F-AEE1-A641-013F-A76375C26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8109" y="1224672"/>
                <a:ext cx="3219450" cy="666750"/>
              </a:xfrm>
              <a:prstGeom prst="rect">
                <a:avLst/>
              </a:prstGeom>
            </p:spPr>
          </p:pic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6B05A99-B940-14C8-4889-4AB9E1D74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671377"/>
              <a:ext cx="5723522" cy="2955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6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시각화 및 탐색적 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2D17A-00B9-A72D-B07E-B1C10864EE92}"/>
              </a:ext>
            </a:extLst>
          </p:cNvPr>
          <p:cNvSpPr txBox="1"/>
          <p:nvPr/>
        </p:nvSpPr>
        <p:spPr>
          <a:xfrm>
            <a:off x="7003824" y="3152000"/>
            <a:ext cx="4183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정규분포형태를 가진 데이터만 존재하는게 아니라</a:t>
            </a:r>
            <a:r>
              <a:rPr lang="en-US" altLang="ko-KR" sz="1500"/>
              <a:t> </a:t>
            </a:r>
            <a:r>
              <a:rPr lang="ko-KR" altLang="en-US" sz="1500"/>
              <a:t>한쪽으로 편향된 데이터도 존재한다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EC2F55-10F5-BE92-18CA-1E80ED28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19" y="1609033"/>
            <a:ext cx="4960281" cy="41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수치형 변수들간의 상관분석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0FEF5-2979-52C9-6A0B-5A172FF77CF3}"/>
              </a:ext>
            </a:extLst>
          </p:cNvPr>
          <p:cNvSpPr txBox="1"/>
          <p:nvPr/>
        </p:nvSpPr>
        <p:spPr>
          <a:xfrm>
            <a:off x="589800" y="989195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j-lt"/>
              </a:rPr>
              <a:t>종속변수와 독립변수들 간의 관계 파악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266351-5007-411F-9490-49D6E360E1A4}"/>
              </a:ext>
            </a:extLst>
          </p:cNvPr>
          <p:cNvGrpSpPr/>
          <p:nvPr/>
        </p:nvGrpSpPr>
        <p:grpSpPr>
          <a:xfrm>
            <a:off x="1025871" y="1635526"/>
            <a:ext cx="10140259" cy="4501625"/>
            <a:chOff x="650223" y="1635526"/>
            <a:chExt cx="10140259" cy="45016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053BDA3-6102-D61D-6660-A33833F7F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223" y="1635526"/>
              <a:ext cx="5314968" cy="45016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580AE-5EA6-7C6F-D605-0339A9B1AE9C}"/>
                </a:ext>
              </a:extLst>
            </p:cNvPr>
            <p:cNvSpPr txBox="1"/>
            <p:nvPr/>
          </p:nvSpPr>
          <p:spPr>
            <a:xfrm>
              <a:off x="6606564" y="3378507"/>
              <a:ext cx="41839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/>
                <a:t>mdev</a:t>
              </a:r>
              <a:r>
                <a:rPr lang="ko-KR" altLang="en-US" sz="1500"/>
                <a:t>와 </a:t>
              </a:r>
              <a:r>
                <a:rPr lang="en-US" altLang="ko-KR" sz="1500"/>
                <a:t>rm</a:t>
              </a:r>
              <a:r>
                <a:rPr lang="ko-KR" altLang="en-US" sz="1500"/>
                <a:t>의 데이터가 양의 상관계수가 가장 높게 나왔고</a:t>
              </a:r>
              <a:endParaRPr lang="en-US" altLang="ko-KR" sz="1500"/>
            </a:p>
            <a:p>
              <a:r>
                <a:rPr lang="en-US" altLang="ko-KR" sz="1500"/>
                <a:t>lstat</a:t>
              </a:r>
              <a:r>
                <a:rPr lang="ko-KR" altLang="en-US" sz="1500"/>
                <a:t>의 데이터가 음의 상관계수가 가낭 낮게 나왔다</a:t>
              </a:r>
              <a:r>
                <a:rPr lang="en-US" altLang="ko-KR" sz="1500"/>
                <a:t>.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59965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수치형 변수들간의 상관분석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0FEF5-2979-52C9-6A0B-5A172FF77CF3}"/>
              </a:ext>
            </a:extLst>
          </p:cNvPr>
          <p:cNvSpPr txBox="1"/>
          <p:nvPr/>
        </p:nvSpPr>
        <p:spPr>
          <a:xfrm>
            <a:off x="589800" y="989195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j-lt"/>
              </a:rPr>
              <a:t>독립변수들 간의 관계 파악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46A512-138A-E7E4-E12C-418438A07003}"/>
              </a:ext>
            </a:extLst>
          </p:cNvPr>
          <p:cNvGrpSpPr/>
          <p:nvPr/>
        </p:nvGrpSpPr>
        <p:grpSpPr>
          <a:xfrm>
            <a:off x="1025060" y="1389305"/>
            <a:ext cx="10141880" cy="4739713"/>
            <a:chOff x="648602" y="1389305"/>
            <a:chExt cx="10141880" cy="47397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4A945A-7FC0-C403-0685-CCA66D0F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602" y="1389305"/>
              <a:ext cx="5447398" cy="47397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91360-CE9F-A213-1966-B8381E2870BC}"/>
                </a:ext>
              </a:extLst>
            </p:cNvPr>
            <p:cNvSpPr txBox="1"/>
            <p:nvPr/>
          </p:nvSpPr>
          <p:spPr>
            <a:xfrm>
              <a:off x="6606564" y="3152000"/>
              <a:ext cx="41839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/>
                <a:t>black</a:t>
              </a:r>
              <a:r>
                <a:rPr lang="ko-KR" altLang="en-US" sz="1500"/>
                <a:t>과 </a:t>
              </a:r>
              <a:r>
                <a:rPr lang="en-US" altLang="ko-KR" sz="1500"/>
                <a:t>tax</a:t>
              </a:r>
              <a:r>
                <a:rPr lang="ko-KR" altLang="en-US" sz="1500"/>
                <a:t>의 데이터가 양의 상관관계가 가장 높은것을</a:t>
              </a:r>
              <a:r>
                <a:rPr lang="en-US" altLang="ko-KR" sz="1500"/>
                <a:t>,</a:t>
              </a:r>
            </a:p>
            <a:p>
              <a:r>
                <a:rPr lang="en-US" altLang="ko-KR" sz="1500"/>
                <a:t>dis</a:t>
              </a:r>
              <a:r>
                <a:rPr lang="ko-KR" altLang="en-US" sz="1500"/>
                <a:t>와 </a:t>
              </a:r>
              <a:r>
                <a:rPr lang="en-US" altLang="ko-KR" sz="1500"/>
                <a:t>nox</a:t>
              </a:r>
              <a:r>
                <a:rPr lang="ko-KR" altLang="en-US" sz="1500"/>
                <a:t>의 데이터가 음의 상관관계가 가장 높은것을 알게 되었습니다</a:t>
              </a:r>
              <a:r>
                <a:rPr lang="en-US" altLang="ko-KR" sz="1500"/>
                <a:t>.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3569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모형 평가 </a:t>
            </a:r>
            <a:r>
              <a:rPr lang="en-US" altLang="ko-KR" sz="2000" b="1">
                <a:latin typeface="+mj-lt"/>
              </a:rPr>
              <a:t>(</a:t>
            </a:r>
            <a:r>
              <a:rPr lang="ko-KR" altLang="en-US" sz="2000" b="1">
                <a:latin typeface="+mj-lt"/>
              </a:rPr>
              <a:t>학습과 검증 데이터로 판단</a:t>
            </a:r>
            <a:r>
              <a:rPr lang="en-US" altLang="ko-KR" sz="2000" b="1">
                <a:latin typeface="+mj-lt"/>
              </a:rPr>
              <a:t>)</a:t>
            </a:r>
            <a:endParaRPr lang="ko-KR" altLang="en-US" sz="2000"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0FEF5-2979-52C9-6A0B-5A172FF77CF3}"/>
              </a:ext>
            </a:extLst>
          </p:cNvPr>
          <p:cNvSpPr txBox="1"/>
          <p:nvPr/>
        </p:nvSpPr>
        <p:spPr>
          <a:xfrm>
            <a:off x="589800" y="98919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j-lt"/>
              </a:rPr>
              <a:t>회귀 모형의 적합성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6F660C-2FB7-B148-FCF2-AA0AB255FF94}"/>
              </a:ext>
            </a:extLst>
          </p:cNvPr>
          <p:cNvGrpSpPr/>
          <p:nvPr/>
        </p:nvGrpSpPr>
        <p:grpSpPr>
          <a:xfrm>
            <a:off x="1167500" y="1474643"/>
            <a:ext cx="9857001" cy="4394162"/>
            <a:chOff x="590550" y="976313"/>
            <a:chExt cx="11003757" cy="49053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C0D67C-93C7-5422-48B8-F61274BC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550" y="976313"/>
              <a:ext cx="5505450" cy="4905375"/>
            </a:xfrm>
            <a:prstGeom prst="rect">
              <a:avLst/>
            </a:prstGeom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76052A83-4EBC-9809-650B-716FCF05A5D1}"/>
                </a:ext>
              </a:extLst>
            </p:cNvPr>
            <p:cNvSpPr txBox="1"/>
            <p:nvPr/>
          </p:nvSpPr>
          <p:spPr>
            <a:xfrm>
              <a:off x="6193632" y="1747610"/>
              <a:ext cx="5400675" cy="314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500" b="1"/>
                <a:t>회귀 모형의 적합성 검정</a:t>
              </a:r>
              <a:endParaRPr lang="en-US" altLang="ko-KR" sz="1500" b="1"/>
            </a:p>
            <a:p>
              <a:pPr>
                <a:lnSpc>
                  <a:spcPct val="150000"/>
                </a:lnSpc>
              </a:pPr>
              <a:endParaRPr lang="en-US" altLang="ko-KR" sz="1500" b="1"/>
            </a:p>
            <a:p>
              <a:pPr>
                <a:lnSpc>
                  <a:spcPct val="150000"/>
                </a:lnSpc>
              </a:pPr>
              <a:r>
                <a:rPr lang="ko-KR" altLang="en-US" sz="1500" b="1"/>
                <a:t>결정계수는 </a:t>
              </a:r>
              <a:r>
                <a:rPr lang="en-US" altLang="ko-KR" sz="1500" b="1"/>
                <a:t>0.7134</a:t>
              </a:r>
              <a:r>
                <a:rPr lang="ko-KR" altLang="en-US" sz="1500" b="1"/>
                <a:t>로나와 설명도가 높은 편에 속한다고 볼 수 있으며</a:t>
              </a:r>
              <a:endParaRPr lang="en-US" altLang="ko-KR" sz="1500" b="1"/>
            </a:p>
            <a:p>
              <a:pPr>
                <a:lnSpc>
                  <a:spcPct val="150000"/>
                </a:lnSpc>
              </a:pPr>
              <a:endParaRPr lang="en-US" altLang="ko-KR" sz="1500" b="1"/>
            </a:p>
            <a:p>
              <a:pPr>
                <a:lnSpc>
                  <a:spcPct val="150000"/>
                </a:lnSpc>
              </a:pPr>
              <a:r>
                <a:rPr lang="en-US" altLang="ko-KR" sz="1500" b="1"/>
                <a:t>P-value</a:t>
              </a:r>
              <a:r>
                <a:rPr lang="ko-KR" altLang="en-US" sz="1500" b="1"/>
                <a:t>값은 </a:t>
              </a:r>
              <a:r>
                <a:rPr lang="en-US" altLang="ko-KR" sz="1500" b="1"/>
                <a:t>0</a:t>
              </a:r>
              <a:r>
                <a:rPr lang="ko-KR" altLang="en-US" sz="1500" b="1"/>
                <a:t>에 가까운 값으로 회귀모형이 적합하다고 할 수 있다</a:t>
              </a:r>
              <a:r>
                <a:rPr lang="en-US" altLang="ko-KR" sz="1500" b="1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500" b="1"/>
            </a:p>
          </p:txBody>
        </p:sp>
      </p:grpSp>
    </p:spTree>
    <p:extLst>
      <p:ext uri="{BB962C8B-B14F-4D97-AF65-F5344CB8AC3E}">
        <p14:creationId xmlns:p14="http://schemas.microsoft.com/office/powerpoint/2010/main" val="357254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모형 평가 </a:t>
            </a:r>
            <a:r>
              <a:rPr lang="en-US" altLang="ko-KR" sz="2000" b="1">
                <a:latin typeface="+mj-lt"/>
              </a:rPr>
              <a:t>(</a:t>
            </a:r>
            <a:r>
              <a:rPr lang="ko-KR" altLang="en-US" sz="2000" b="1">
                <a:latin typeface="+mj-lt"/>
              </a:rPr>
              <a:t>학습과 검증 데이터로 판단</a:t>
            </a:r>
            <a:r>
              <a:rPr lang="en-US" altLang="ko-KR" sz="2000" b="1">
                <a:latin typeface="+mj-lt"/>
              </a:rPr>
              <a:t>)</a:t>
            </a:r>
            <a:endParaRPr lang="ko-KR" altLang="en-US" sz="2000"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0FEF5-2979-52C9-6A0B-5A172FF77CF3}"/>
              </a:ext>
            </a:extLst>
          </p:cNvPr>
          <p:cNvSpPr txBox="1"/>
          <p:nvPr/>
        </p:nvSpPr>
        <p:spPr>
          <a:xfrm>
            <a:off x="589800" y="989195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j-lt"/>
              </a:rPr>
              <a:t>회귀 계수의 유의성 검정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15DCE2-4A43-34F4-361E-2205D3D48723}"/>
              </a:ext>
            </a:extLst>
          </p:cNvPr>
          <p:cNvGrpSpPr/>
          <p:nvPr/>
        </p:nvGrpSpPr>
        <p:grpSpPr>
          <a:xfrm>
            <a:off x="1456203" y="1365295"/>
            <a:ext cx="9279594" cy="4127411"/>
            <a:chOff x="635199" y="1000125"/>
            <a:chExt cx="10921603" cy="48577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052A83-4EBC-9809-650B-716FCF05A5D1}"/>
                </a:ext>
              </a:extLst>
            </p:cNvPr>
            <p:cNvSpPr txBox="1"/>
            <p:nvPr/>
          </p:nvSpPr>
          <p:spPr>
            <a:xfrm>
              <a:off x="6156127" y="1747609"/>
              <a:ext cx="5400675" cy="2947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500" b="1"/>
                <a:t>Pr(&gt;|t|)</a:t>
              </a:r>
              <a:r>
                <a:rPr lang="ko-KR" altLang="en-US" sz="1500" b="1"/>
                <a:t>의 값이 유의수준 </a:t>
              </a:r>
              <a:r>
                <a:rPr lang="en-US" altLang="ko-KR" sz="1500" b="1"/>
                <a:t>0.05</a:t>
              </a:r>
              <a:r>
                <a:rPr lang="ko-KR" altLang="en-US" sz="1500" b="1"/>
                <a:t>보다 작은 값을 가지는 변수를 살펴본다</a:t>
              </a:r>
              <a:r>
                <a:rPr lang="en-US" altLang="ko-KR" sz="1500" b="1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500" b="1"/>
            </a:p>
            <a:p>
              <a:pPr>
                <a:lnSpc>
                  <a:spcPct val="150000"/>
                </a:lnSpc>
              </a:pPr>
              <a:r>
                <a:rPr lang="en-US" altLang="ko-KR" sz="1500" b="1"/>
                <a:t>Indus : 0.471792 (0.05)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/>
                <a:t>age : 0.521796 (0.05)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b="1"/>
                <a:t>을 제외한  나머지 독립변수들은 통계적으로 유의하다고 볼 수 있다</a:t>
              </a:r>
              <a:r>
                <a:rPr lang="en-US" altLang="ko-KR" sz="1500" b="1"/>
                <a:t>.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6FB9BD-7EC6-F2F8-A87F-54C219983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199" y="1000125"/>
              <a:ext cx="5419725" cy="4857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60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F76D42-4123-D199-48E2-00A9C9071EC8}"/>
              </a:ext>
            </a:extLst>
          </p:cNvPr>
          <p:cNvGrpSpPr/>
          <p:nvPr/>
        </p:nvGrpSpPr>
        <p:grpSpPr>
          <a:xfrm>
            <a:off x="589800" y="0"/>
            <a:ext cx="3240000" cy="72000"/>
            <a:chOff x="4476000" y="3393000"/>
            <a:chExt cx="3240000" cy="72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ED6E05-DD33-7D48-F98A-F28B7DB7797F}"/>
                </a:ext>
              </a:extLst>
            </p:cNvPr>
            <p:cNvSpPr/>
            <p:nvPr/>
          </p:nvSpPr>
          <p:spPr>
            <a:xfrm>
              <a:off x="4476000" y="3393000"/>
              <a:ext cx="1080000" cy="72000"/>
            </a:xfrm>
            <a:prstGeom prst="rect">
              <a:avLst/>
            </a:prstGeom>
            <a:solidFill>
              <a:srgbClr val="8EB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32D85-1E96-5631-68FC-15979DAE18D2}"/>
                </a:ext>
              </a:extLst>
            </p:cNvPr>
            <p:cNvSpPr/>
            <p:nvPr/>
          </p:nvSpPr>
          <p:spPr>
            <a:xfrm>
              <a:off x="5556000" y="3393000"/>
              <a:ext cx="1080000" cy="72000"/>
            </a:xfrm>
            <a:prstGeom prst="rect">
              <a:avLst/>
            </a:prstGeom>
            <a:solidFill>
              <a:srgbClr val="016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643E22-2EB9-423A-FBB1-6DC417721860}"/>
                </a:ext>
              </a:extLst>
            </p:cNvPr>
            <p:cNvSpPr/>
            <p:nvPr/>
          </p:nvSpPr>
          <p:spPr>
            <a:xfrm>
              <a:off x="6636000" y="3393000"/>
              <a:ext cx="1080000" cy="72000"/>
            </a:xfrm>
            <a:prstGeom prst="rect">
              <a:avLst/>
            </a:prstGeom>
            <a:solidFill>
              <a:srgbClr val="35B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CF8837-697A-34F0-5B0C-2C83A000598C}"/>
              </a:ext>
            </a:extLst>
          </p:cNvPr>
          <p:cNvSpPr txBox="1"/>
          <p:nvPr/>
        </p:nvSpPr>
        <p:spPr>
          <a:xfrm>
            <a:off x="589800" y="589085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모형 평가 </a:t>
            </a:r>
            <a:r>
              <a:rPr lang="en-US" altLang="ko-KR" sz="2000" b="1">
                <a:latin typeface="+mj-lt"/>
              </a:rPr>
              <a:t>(</a:t>
            </a:r>
            <a:r>
              <a:rPr lang="ko-KR" altLang="en-US" sz="2000" b="1">
                <a:latin typeface="+mj-lt"/>
              </a:rPr>
              <a:t>학습과 검증 데이터로 판단</a:t>
            </a:r>
            <a:r>
              <a:rPr lang="en-US" altLang="ko-KR" sz="2000" b="1">
                <a:latin typeface="+mj-lt"/>
              </a:rPr>
              <a:t>)</a:t>
            </a:r>
            <a:endParaRPr lang="ko-KR" altLang="en-US" sz="2000"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0FEF5-2979-52C9-6A0B-5A172FF77CF3}"/>
              </a:ext>
            </a:extLst>
          </p:cNvPr>
          <p:cNvSpPr txBox="1"/>
          <p:nvPr/>
        </p:nvSpPr>
        <p:spPr>
          <a:xfrm>
            <a:off x="589800" y="989195"/>
            <a:ext cx="1786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j-lt"/>
              </a:rPr>
              <a:t>잔차 평가 및 정확도</a:t>
            </a:r>
            <a:r>
              <a:rPr lang="en-US" altLang="ko-KR" sz="1000" b="1">
                <a:latin typeface="+mj-lt"/>
              </a:rPr>
              <a:t>(RMSE)</a:t>
            </a:r>
            <a:endParaRPr lang="ko-KR" altLang="en-US" sz="1000" b="1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C49DF8-9597-8127-BCE2-6A28915F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261892"/>
            <a:ext cx="3600000" cy="32465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C87D84-A548-570C-367F-5D5D0421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1271629"/>
            <a:ext cx="3600000" cy="32270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DF6845-7B4C-2958-F85D-3CA5EF3F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26" y="1228648"/>
            <a:ext cx="3600000" cy="3250958"/>
          </a:xfrm>
          <a:prstGeom prst="rect">
            <a:avLst/>
          </a:prstGeom>
        </p:spPr>
      </p:pic>
      <p:sp>
        <p:nvSpPr>
          <p:cNvPr id="12" name="TextBox 14">
            <a:extLst>
              <a:ext uri="{FF2B5EF4-FFF2-40B4-BE49-F238E27FC236}">
                <a16:creationId xmlns:a16="http://schemas.microsoft.com/office/drawing/2014/main" id="{CD36AF16-622F-C758-A6F1-DA27C99080C4}"/>
              </a:ext>
            </a:extLst>
          </p:cNvPr>
          <p:cNvSpPr txBox="1"/>
          <p:nvPr/>
        </p:nvSpPr>
        <p:spPr>
          <a:xfrm>
            <a:off x="5806678" y="4669119"/>
            <a:ext cx="5400675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500" b="1"/>
              <a:t>정규성 </a:t>
            </a:r>
            <a:r>
              <a:rPr lang="en-US" altLang="ko-KR" sz="1500" b="1"/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1"/>
              <a:t>히스토그램이 약간의 정규분포 형태를 띄고 있다</a:t>
            </a:r>
            <a:r>
              <a:rPr lang="en-US" altLang="ko-KR" sz="1500" b="1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1"/>
              <a:t>Q-Q plot</a:t>
            </a:r>
            <a:r>
              <a:rPr lang="ko-KR" altLang="en-US" sz="1500" b="1"/>
              <a:t>의산점도와 선이 비슷한걸로 보아 정규분포라고 할 수 있다</a:t>
            </a:r>
            <a:r>
              <a:rPr lang="en-US" altLang="ko-KR" sz="1500" b="1"/>
              <a:t>.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A82C506-18F6-2AF1-FECC-6652DF13D8E5}"/>
              </a:ext>
            </a:extLst>
          </p:cNvPr>
          <p:cNvSpPr txBox="1"/>
          <p:nvPr/>
        </p:nvSpPr>
        <p:spPr>
          <a:xfrm>
            <a:off x="904449" y="4781090"/>
            <a:ext cx="18453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/>
              <a:t>정확도 </a:t>
            </a:r>
            <a:r>
              <a:rPr lang="en-US" altLang="ko-KR" b="1"/>
              <a:t>RMSE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1BC5BDB-08A2-73DB-BB6D-E2B7B9890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150" y="5331145"/>
            <a:ext cx="3886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867</Words>
  <Application>Microsoft Office PowerPoint</Application>
  <PresentationFormat>와이드스크린</PresentationFormat>
  <Paragraphs>131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태규</dc:creator>
  <cp:lastModifiedBy>한 태규</cp:lastModifiedBy>
  <cp:revision>37</cp:revision>
  <dcterms:created xsi:type="dcterms:W3CDTF">2022-10-06T10:12:07Z</dcterms:created>
  <dcterms:modified xsi:type="dcterms:W3CDTF">2022-10-06T11:26:14Z</dcterms:modified>
</cp:coreProperties>
</file>