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63" r:id="rId5"/>
    <p:sldId id="264" r:id="rId6"/>
    <p:sldId id="265" r:id="rId7"/>
    <p:sldId id="267" r:id="rId8"/>
    <p:sldId id="268" r:id="rId9"/>
    <p:sldId id="274" r:id="rId10"/>
    <p:sldId id="259" r:id="rId11"/>
    <p:sldId id="281" r:id="rId12"/>
    <p:sldId id="270" r:id="rId13"/>
    <p:sldId id="271" r:id="rId14"/>
    <p:sldId id="260" r:id="rId15"/>
    <p:sldId id="273" r:id="rId16"/>
    <p:sldId id="275" r:id="rId17"/>
    <p:sldId id="261" r:id="rId18"/>
    <p:sldId id="276" r:id="rId19"/>
    <p:sldId id="277" r:id="rId20"/>
    <p:sldId id="278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B1C"/>
    <a:srgbClr val="01637E"/>
    <a:srgbClr val="35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E784-D923-9E16-CE87-E7E4ACBE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80686-4F4F-F197-42B5-6D5A40CE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4FB5-41F8-AF06-D71A-3702FE4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DACE8-08A3-CD90-949C-5FD82B78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AA18-7CC1-63EB-A606-4EA7135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0F5FE-50DE-9D9C-55D2-B15930A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A18C2-C1F9-8213-D542-0F666A72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0D10F-D3FF-4184-D930-4891CA28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371E-13FA-24D6-FCA5-E987A5D6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1730C-260F-36BF-FDA0-0B04C6E5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3885A-B4FC-7388-8A0A-B28D5EBF2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710BC-4C0C-EE39-5AA7-1D9A7A57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52820-1F3B-96D4-21E5-476B921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9AB94-287D-3C72-DAD5-132E447C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DFA4C-1D25-EAA9-1015-3C373BD3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65F4-3B5C-C2B9-BB8A-8138E19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C534D-0283-7BDF-7192-1D25EC38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53DD2-3B1A-DEEE-07A0-89FC7E54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11EE-1213-D1E5-6F9E-7000CDB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3ED2E-B99B-F17B-59D2-8800D606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263B-A814-E965-5778-A59DFA5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F28C5-9783-9E60-30D6-40C5FA7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A658E-A696-9F1A-FA88-E7C844D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636D5-8E45-0BF7-B601-261804D9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26A7C-D0D6-0E87-D18C-5BA4773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A8C2-8E47-7C68-487D-07EEB02A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EB99B-48F8-BA9A-C8EE-1B6C71F3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A21EA-D9ED-D1FA-E852-A2AC6DD1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62C16-CE06-489A-97A0-05C14BEF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84981-052C-6883-F68D-32AA3C46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0E3AE-CBB7-8F52-A9EA-CCE8A680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6085-FBB2-130D-B7CD-222A69EC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ADDBB-83C7-8AA1-E501-BC75B0F2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D8057-2D6F-162E-7C7D-C4A75593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640E6-53DE-F9DE-87AA-4395EDE2C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9E4BE-B257-F1BD-2C79-BD417A38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3EB859-6385-3D3E-946D-21F7695B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5194D-ADAA-466B-A85D-8A88580B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7C3F9E-88A2-48EB-362E-CE5C60D1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E7D4-F5CF-D26A-129C-A821E383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B609C-6782-FE0E-8498-D90BFB0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3AEAD-4B19-FDEC-C282-1F59CD0A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C9B63-2DA3-696C-7CEC-31E4B30F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8CF05-96A7-A10A-305B-80ADCD8F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0634D-19E0-F468-D4FC-EAD9F3BA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19BAF-08AB-2D30-0DC0-6219BDBE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D69F-7F7A-4FF6-620A-11AD65F2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2BADA-5B5D-A493-9139-8CF4E4FC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408A-73FC-CA0C-CF27-B9CCD4B4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032B7-5776-7575-4A10-63A46E16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62AB2-3C82-FA55-F6F3-6717A5B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CF33C-29B4-35AE-C49C-F11453E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F91A-36A4-6CED-F044-E4BCA65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7895-410A-8898-15D3-3B544DA3E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90C75-5E64-2460-DCC8-93737C96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07A67-652E-177F-22FD-F8268E94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5F0AA-51CF-2219-A831-E4126CB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52E69-D3FA-A4F6-4392-97D52FEC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D1BBB-9215-C5A5-8E7E-F3E6236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C065-2283-11E1-19E1-210559F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965BD-9A34-A2FC-8F5A-B467174C1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2896-A961-300A-1A10-D67DDC11D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BD46-CBFE-18B9-6FD2-8F11E048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egyuHan/SCH_Multivariate_Analysis/blob/main/2022_10_04_11%EC%B0%A8.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E55C-61C5-784D-42E5-B055ACC06097}"/>
              </a:ext>
            </a:extLst>
          </p:cNvPr>
          <p:cNvSpPr txBox="1"/>
          <p:nvPr/>
        </p:nvSpPr>
        <p:spPr>
          <a:xfrm flipH="1">
            <a:off x="3005504" y="2529898"/>
            <a:ext cx="618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다변량분석</a:t>
            </a:r>
            <a:r>
              <a:rPr lang="en-US" altLang="ko-KR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(11754) 1</a:t>
            </a:r>
            <a:r>
              <a:rPr lang="ko-KR" altLang="en-US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분반</a:t>
            </a:r>
            <a:endParaRPr lang="en-US" altLang="ko-KR" b="1" i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ctr"/>
            <a:r>
              <a:rPr lang="en-US" altLang="ko-KR" b="1">
                <a:solidFill>
                  <a:srgbClr val="333333"/>
                </a:solidFill>
                <a:latin typeface="Noto Sans" panose="020B0502040504020204" pitchFamily="34" charset="0"/>
              </a:rPr>
              <a:t>20171483 </a:t>
            </a:r>
            <a:r>
              <a:rPr lang="ko-KR" altLang="en-US" b="1">
                <a:solidFill>
                  <a:srgbClr val="333333"/>
                </a:solidFill>
                <a:latin typeface="Noto Sans" panose="020B0502040504020204" pitchFamily="34" charset="0"/>
              </a:rPr>
              <a:t>한태규</a:t>
            </a:r>
            <a:br>
              <a:rPr lang="en-US" altLang="ko-KR" b="1">
                <a:solidFill>
                  <a:srgbClr val="333333"/>
                </a:solidFill>
                <a:latin typeface="Noto Sans" panose="020B0502040504020204" pitchFamily="34" charset="0"/>
              </a:rPr>
            </a:br>
            <a:endParaRPr lang="en-US" altLang="ko-KR" b="1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algn="ctr"/>
            <a:r>
              <a:rPr lang="ko-KR" altLang="en-US" b="1">
                <a:solidFill>
                  <a:srgbClr val="333333"/>
                </a:solidFill>
                <a:latin typeface="Noto Sans" panose="020B0502040504020204" pitchFamily="34" charset="0"/>
              </a:rPr>
              <a:t>과제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0255A-A9CC-C3A8-27B0-6E0B00ED64E9}"/>
              </a:ext>
            </a:extLst>
          </p:cNvPr>
          <p:cNvGrpSpPr/>
          <p:nvPr/>
        </p:nvGrpSpPr>
        <p:grpSpPr>
          <a:xfrm>
            <a:off x="705942" y="555369"/>
            <a:ext cx="10780117" cy="5747262"/>
            <a:chOff x="999053" y="755394"/>
            <a:chExt cx="10780117" cy="574726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2B7365-07F2-17DB-D11D-EDB62948B822}"/>
                </a:ext>
              </a:extLst>
            </p:cNvPr>
            <p:cNvGrpSpPr/>
            <p:nvPr/>
          </p:nvGrpSpPr>
          <p:grpSpPr>
            <a:xfrm>
              <a:off x="6379170" y="755394"/>
              <a:ext cx="5400000" cy="5747262"/>
              <a:chOff x="2159595" y="555369"/>
              <a:chExt cx="5400000" cy="574726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1CE8BB-4626-1C9D-8C5E-9B9C68F0B151}"/>
                  </a:ext>
                </a:extLst>
              </p:cNvPr>
              <p:cNvSpPr txBox="1"/>
              <p:nvPr/>
            </p:nvSpPr>
            <p:spPr>
              <a:xfrm>
                <a:off x="2273190" y="555369"/>
                <a:ext cx="5172810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1"/>
                  <a:t>각 변수들간의 상관분석 및 산점도 그리기</a:t>
                </a:r>
                <a:endParaRPr lang="en-US" altLang="ko-KR" b="1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34B2F77-D8AB-2338-8E6B-F93481C6E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9595" y="1119156"/>
                <a:ext cx="5400000" cy="5183475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1F9C30E-42BD-5B55-ACFC-DE16F6C6BDBC}"/>
                </a:ext>
              </a:extLst>
            </p:cNvPr>
            <p:cNvGrpSpPr/>
            <p:nvPr/>
          </p:nvGrpSpPr>
          <p:grpSpPr>
            <a:xfrm>
              <a:off x="999053" y="2251757"/>
              <a:ext cx="5248275" cy="2754537"/>
              <a:chOff x="-85725" y="1395111"/>
              <a:chExt cx="5248275" cy="275453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3DE8324-FAC4-FB43-24AB-BC3B1364B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25" y="1958898"/>
                <a:ext cx="5248275" cy="219075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B8D50-6A1A-EC70-9744-5D4688D43BA0}"/>
                  </a:ext>
                </a:extLst>
              </p:cNvPr>
              <p:cNvSpPr txBox="1"/>
              <p:nvPr/>
            </p:nvSpPr>
            <p:spPr>
              <a:xfrm>
                <a:off x="-85725" y="1395111"/>
                <a:ext cx="3334484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1"/>
                  <a:t>데이터 확인</a:t>
                </a:r>
                <a:r>
                  <a:rPr lang="en-US" altLang="ko-KR" b="1"/>
                  <a:t>, </a:t>
                </a:r>
                <a:r>
                  <a:rPr lang="ko-KR" altLang="en-US" b="1"/>
                  <a:t>결측치 확인</a:t>
                </a:r>
                <a:endParaRPr lang="en-US" altLang="ko-K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CE8BB-4626-1C9D-8C5E-9B9C68F0B151}"/>
              </a:ext>
            </a:extLst>
          </p:cNvPr>
          <p:cNvSpPr txBox="1"/>
          <p:nvPr/>
        </p:nvSpPr>
        <p:spPr>
          <a:xfrm>
            <a:off x="427504" y="555369"/>
            <a:ext cx="517281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각 변수들간의 상관분석 및 산점도 그리기</a:t>
            </a:r>
            <a:endParaRPr lang="en-US" altLang="ko-KR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7F12D9-7C41-CCDA-C943-030C21C0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" y="1009661"/>
            <a:ext cx="5524500" cy="5257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6F4186-E88F-3BE9-1CC6-3626F7F19FAC}"/>
              </a:ext>
            </a:extLst>
          </p:cNvPr>
          <p:cNvSpPr txBox="1"/>
          <p:nvPr/>
        </p:nvSpPr>
        <p:spPr>
          <a:xfrm>
            <a:off x="5952003" y="2667990"/>
            <a:ext cx="5678021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/>
              <a:t>Ozone</a:t>
            </a:r>
            <a:r>
              <a:rPr lang="ko-KR" altLang="en-US" sz="1600" b="1"/>
              <a:t>과 </a:t>
            </a:r>
            <a:r>
              <a:rPr lang="en-US" altLang="ko-KR" sz="1600" b="1"/>
              <a:t>Wind</a:t>
            </a:r>
            <a:r>
              <a:rPr lang="ko-KR" altLang="en-US" sz="1600" b="1"/>
              <a:t>는 </a:t>
            </a:r>
            <a:r>
              <a:rPr lang="en-US" altLang="ko-KR" sz="1600" b="1"/>
              <a:t>-0.61</a:t>
            </a:r>
            <a:r>
              <a:rPr lang="ko-KR" altLang="en-US" sz="1600" b="1"/>
              <a:t>의 음의 상관관계를 보인다</a:t>
            </a:r>
            <a:r>
              <a:rPr lang="en-US" altLang="ko-KR" sz="1600" b="1"/>
              <a:t>.</a:t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/>
              <a:t>Ozone</a:t>
            </a:r>
            <a:r>
              <a:rPr lang="ko-KR" altLang="en-US" sz="1600" b="1"/>
              <a:t>과 </a:t>
            </a:r>
            <a:r>
              <a:rPr lang="en-US" altLang="ko-KR" sz="1600" b="1"/>
              <a:t>Temp</a:t>
            </a:r>
            <a:r>
              <a:rPr lang="ko-KR" altLang="en-US" sz="1600" b="1"/>
              <a:t>는 </a:t>
            </a:r>
            <a:r>
              <a:rPr lang="en-US" altLang="ko-KR" sz="1600" b="1"/>
              <a:t>0.70</a:t>
            </a:r>
            <a:r>
              <a:rPr lang="ko-KR" altLang="en-US" sz="1600" b="1"/>
              <a:t>의 양의 상관관계를 보인다</a:t>
            </a:r>
            <a:r>
              <a:rPr lang="en-US" altLang="ko-KR" sz="1600" b="1"/>
              <a:t>.</a:t>
            </a:r>
          </a:p>
          <a:p>
            <a:pPr>
              <a:lnSpc>
                <a:spcPct val="150000"/>
              </a:lnSpc>
            </a:pP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4003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모형 적합성에 대해 검정하시오</a:t>
            </a:r>
            <a:endParaRPr lang="en-US" altLang="ko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6643D-0841-C17E-28A4-95E39EB075D2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모형은 적합하지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</a:t>
            </a:r>
            <a:r>
              <a:rPr lang="ko-KR" altLang="en-US" b="1"/>
              <a:t>유의확률</a:t>
            </a:r>
            <a:r>
              <a:rPr lang="en-US" altLang="ko-KR" b="1"/>
              <a:t>(p-value) 2.2e-16</a:t>
            </a:r>
            <a:r>
              <a:rPr lang="ko-KR" altLang="en-US" b="1"/>
              <a:t>이므로 유의수준 </a:t>
            </a:r>
            <a:r>
              <a:rPr lang="en-US" altLang="ko-KR" b="1"/>
              <a:t>0.05</a:t>
            </a:r>
            <a:r>
              <a:rPr lang="ko-KR" altLang="en-US" b="1"/>
              <a:t>에서 회귀모형은 적합하다</a:t>
            </a:r>
            <a:r>
              <a:rPr lang="en-US" altLang="ko-KR" b="1"/>
              <a:t>.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B27DDF-757F-61F3-806D-72BEA5AA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1134115"/>
            <a:ext cx="5934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회귀계수가 유의한지 검정하시오</a:t>
            </a:r>
            <a:r>
              <a:rPr lang="en-US" altLang="ko-KR" b="1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6193632" y="195535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회귀 계수가 통계적으로 유의하지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회귀 계수가 통계적으로 유의하다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ko-KR" altLang="en-US" b="1"/>
              <a:t>결론 </a:t>
            </a:r>
            <a:r>
              <a:rPr lang="en-US" altLang="ko-KR" b="1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b="1"/>
              <a:t>Solar : Pr(&gt;F)</a:t>
            </a:r>
            <a:r>
              <a:rPr lang="ko-KR" altLang="en-US" b="1"/>
              <a:t> </a:t>
            </a:r>
            <a:r>
              <a:rPr lang="en-US" altLang="ko-KR" b="1"/>
              <a:t>= 8.946e-08 =&gt; </a:t>
            </a:r>
            <a:r>
              <a:rPr lang="ko-KR" altLang="en-US" b="1"/>
              <a:t>대립가설</a:t>
            </a: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Wind : Pr(&gt;F)</a:t>
            </a:r>
            <a:r>
              <a:rPr lang="ko-KR" altLang="en-US" b="1"/>
              <a:t> </a:t>
            </a:r>
            <a:r>
              <a:rPr lang="en-US" altLang="ko-KR" b="1"/>
              <a:t>= 9.509e-16 =&gt; </a:t>
            </a:r>
            <a:r>
              <a:rPr lang="ko-KR" altLang="en-US" b="1"/>
              <a:t>대립가설</a:t>
            </a: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Temp : Pr(&gt;F)</a:t>
            </a:r>
            <a:r>
              <a:rPr lang="ko-KR" altLang="en-US" b="1"/>
              <a:t> </a:t>
            </a:r>
            <a:r>
              <a:rPr lang="en-US" altLang="ko-KR" b="1"/>
              <a:t>= 2.424e-09 =&gt; </a:t>
            </a:r>
            <a:r>
              <a:rPr lang="ko-KR" altLang="en-US" b="1"/>
              <a:t>대립가설</a:t>
            </a:r>
            <a:br>
              <a:rPr lang="en-US" altLang="ko-KR" b="1"/>
            </a:br>
            <a:r>
              <a:rPr lang="ko-KR" altLang="en-US" b="1"/>
              <a:t>모든 회귀 계수가 통계적으로 유의하다</a:t>
            </a:r>
            <a:r>
              <a:rPr lang="en-US" altLang="ko-KR" b="1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9D379-8275-8706-E6E0-49C1BEB8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4" y="2566988"/>
            <a:ext cx="5400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F811A-BE0D-387E-7687-5BE2922E7FA0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히스토그램</a:t>
            </a:r>
            <a:r>
              <a:rPr lang="en-US" altLang="ko-KR" b="1"/>
              <a:t>, </a:t>
            </a:r>
            <a:r>
              <a:rPr lang="ko-KR" altLang="en-US" b="1"/>
              <a:t>적합값과 잔차 산점점도</a:t>
            </a:r>
            <a:r>
              <a:rPr lang="en-US" altLang="ko-KR" b="1"/>
              <a:t>, Q-Q plot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89F6B5-70A5-8B7C-0839-EFFC4CD9297C}"/>
              </a:ext>
            </a:extLst>
          </p:cNvPr>
          <p:cNvGrpSpPr/>
          <p:nvPr/>
        </p:nvGrpSpPr>
        <p:grpSpPr>
          <a:xfrm>
            <a:off x="340661" y="1281356"/>
            <a:ext cx="11510679" cy="4295288"/>
            <a:chOff x="228556" y="1493030"/>
            <a:chExt cx="11510679" cy="429528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062CBF-AD84-1B36-EAC1-CDFFB061FE87}"/>
                </a:ext>
              </a:extLst>
            </p:cNvPr>
            <p:cNvGrpSpPr/>
            <p:nvPr/>
          </p:nvGrpSpPr>
          <p:grpSpPr>
            <a:xfrm>
              <a:off x="228556" y="1593451"/>
              <a:ext cx="3600000" cy="4094447"/>
              <a:chOff x="257131" y="1717171"/>
              <a:chExt cx="3600000" cy="409444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8E2BD89-B88F-ED82-26B3-86A62886F5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57131" y="1717171"/>
                <a:ext cx="3600000" cy="342365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DF4FD1-2408-E750-A457-9457F959AA48}"/>
                  </a:ext>
                </a:extLst>
              </p:cNvPr>
              <p:cNvSpPr txBox="1"/>
              <p:nvPr/>
            </p:nvSpPr>
            <p:spPr>
              <a:xfrm>
                <a:off x="1618550" y="5442286"/>
                <a:ext cx="8771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b="1" dirty="0" err="1"/>
                  <a:t>산점도</a:t>
                </a:r>
                <a:endParaRPr lang="en-US" altLang="ko-KR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4C240FC-D8B3-CDB9-73EF-67A0B8284E59}"/>
                </a:ext>
              </a:extLst>
            </p:cNvPr>
            <p:cNvGrpSpPr/>
            <p:nvPr/>
          </p:nvGrpSpPr>
          <p:grpSpPr>
            <a:xfrm>
              <a:off x="4183895" y="1493030"/>
              <a:ext cx="3600000" cy="4295288"/>
              <a:chOff x="4296000" y="1553051"/>
              <a:chExt cx="3600000" cy="4295288"/>
            </a:xfrm>
          </p:grpSpPr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EC5D3F81-421D-E685-0186-5E014BBB1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296000" y="1553051"/>
                <a:ext cx="3600000" cy="37518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9BD748-87EC-9BA0-E817-516B75C01352}"/>
                  </a:ext>
                </a:extLst>
              </p:cNvPr>
              <p:cNvSpPr txBox="1"/>
              <p:nvPr/>
            </p:nvSpPr>
            <p:spPr>
              <a:xfrm>
                <a:off x="5426586" y="5479007"/>
                <a:ext cx="133882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b="1"/>
                  <a:t>히스토그램</a:t>
                </a:r>
                <a:endParaRPr lang="en-US" altLang="ko-KR" b="1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390FCF8-2A21-ACB8-2E44-D44470573D72}"/>
                </a:ext>
              </a:extLst>
            </p:cNvPr>
            <p:cNvGrpSpPr/>
            <p:nvPr/>
          </p:nvGrpSpPr>
          <p:grpSpPr>
            <a:xfrm>
              <a:off x="8139235" y="1530938"/>
              <a:ext cx="3600000" cy="4219472"/>
              <a:chOff x="8139235" y="1628867"/>
              <a:chExt cx="3600000" cy="4219472"/>
            </a:xfrm>
          </p:grpSpPr>
          <p:pic>
            <p:nvPicPr>
              <p:cNvPr id="13" name="Picture 7">
                <a:extLst>
                  <a:ext uri="{FF2B5EF4-FFF2-40B4-BE49-F238E27FC236}">
                    <a16:creationId xmlns:a16="http://schemas.microsoft.com/office/drawing/2014/main" id="{A9B3B863-B920-DCB3-07C7-83E860942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8139235" y="1628867"/>
                <a:ext cx="3600000" cy="36002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35EEE-4791-E96B-37F2-F8547FB6F2EF}"/>
                  </a:ext>
                </a:extLst>
              </p:cNvPr>
              <p:cNvSpPr txBox="1"/>
              <p:nvPr/>
            </p:nvSpPr>
            <p:spPr>
              <a:xfrm>
                <a:off x="9364754" y="5479007"/>
                <a:ext cx="114896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/>
                  <a:t>Q-Q plot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0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764"/>
            <a:ext cx="91249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8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88640"/>
            <a:ext cx="7104948" cy="48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4382D7-53FD-7991-278D-91B855875BE5}"/>
              </a:ext>
            </a:extLst>
          </p:cNvPr>
          <p:cNvGrpSpPr/>
          <p:nvPr/>
        </p:nvGrpSpPr>
        <p:grpSpPr>
          <a:xfrm>
            <a:off x="2714442" y="1224672"/>
            <a:ext cx="6763117" cy="4408657"/>
            <a:chOff x="528270" y="229549"/>
            <a:chExt cx="6763117" cy="44086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50FD02-0E06-AFD8-3EBB-97695F7B7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2" y="999606"/>
              <a:ext cx="6600825" cy="3181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0B696-B4F5-5AFD-B1C3-6B092B9CAD19}"/>
                </a:ext>
              </a:extLst>
            </p:cNvPr>
            <p:cNvSpPr txBox="1"/>
            <p:nvPr/>
          </p:nvSpPr>
          <p:spPr>
            <a:xfrm>
              <a:off x="528270" y="442007"/>
              <a:ext cx="3334484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데이터 확인</a:t>
              </a:r>
              <a:r>
                <a:rPr lang="en-US" altLang="ko-KR" b="1"/>
                <a:t>, </a:t>
              </a:r>
              <a:r>
                <a:rPr lang="ko-KR" altLang="en-US" b="1"/>
                <a:t>결측치 확인</a:t>
              </a:r>
              <a:endParaRPr lang="en-US" altLang="ko-KR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E45F33-D3D8-48DD-B80D-4249CDC4E940}"/>
                </a:ext>
              </a:extLst>
            </p:cNvPr>
            <p:cNvSpPr txBox="1"/>
            <p:nvPr/>
          </p:nvSpPr>
          <p:spPr>
            <a:xfrm>
              <a:off x="690562" y="4284263"/>
              <a:ext cx="4218463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700" b="1"/>
                <a:t>chas(</a:t>
              </a:r>
              <a:r>
                <a:rPr lang="ko-KR" altLang="en-US" sz="1700" b="1"/>
                <a:t>범주형</a:t>
              </a:r>
              <a:r>
                <a:rPr lang="en-US" altLang="ko-KR" sz="1700" b="1"/>
                <a:t> : 0, 1) &gt; factor </a:t>
              </a:r>
              <a:r>
                <a:rPr lang="ko-KR" altLang="en-US" sz="1700" b="1"/>
                <a:t>형으로 변환</a:t>
              </a:r>
              <a:endParaRPr lang="ko-KR" altLang="en-US" sz="1700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8A076F-AEE1-A641-013F-A76375C26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1937" y="229549"/>
              <a:ext cx="32194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1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B5661-93A5-7B4F-7600-B40BD380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628775"/>
            <a:ext cx="6972300" cy="3600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27591-E4E8-4F7D-3CAF-13433FBC1600}"/>
              </a:ext>
            </a:extLst>
          </p:cNvPr>
          <p:cNvSpPr txBox="1"/>
          <p:nvPr/>
        </p:nvSpPr>
        <p:spPr>
          <a:xfrm>
            <a:off x="5363670" y="965882"/>
            <a:ext cx="146466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기초 통계량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27356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75D13-7559-FD87-F8B0-AF51D381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800225"/>
            <a:ext cx="5991225" cy="325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44AB3-648B-2B6F-2B7A-EA199F315D81}"/>
              </a:ext>
            </a:extLst>
          </p:cNvPr>
          <p:cNvSpPr txBox="1"/>
          <p:nvPr/>
        </p:nvSpPr>
        <p:spPr>
          <a:xfrm>
            <a:off x="5001171" y="1127807"/>
            <a:ext cx="21896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Train Test </a:t>
            </a:r>
            <a:r>
              <a:rPr lang="ko-KR" altLang="en-US" b="1"/>
              <a:t>나누기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22358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042"/>
            <a:ext cx="9132903" cy="6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5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123C-7B13-23A8-301F-C75DA5BC27DD}"/>
              </a:ext>
            </a:extLst>
          </p:cNvPr>
          <p:cNvSpPr txBox="1"/>
          <p:nvPr/>
        </p:nvSpPr>
        <p:spPr>
          <a:xfrm>
            <a:off x="5001172" y="369305"/>
            <a:ext cx="21896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Train Test </a:t>
            </a:r>
            <a:r>
              <a:rPr lang="ko-KR" altLang="en-US" b="1"/>
              <a:t>나누기</a:t>
            </a:r>
            <a:endParaRPr lang="en-US" altLang="ko-KR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203B0-77C3-F1FF-7F90-C20D65AE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6" y="823597"/>
            <a:ext cx="5876925" cy="538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3864F-3E10-6EAB-01F6-249FA5683B36}"/>
              </a:ext>
            </a:extLst>
          </p:cNvPr>
          <p:cNvSpPr txBox="1"/>
          <p:nvPr/>
        </p:nvSpPr>
        <p:spPr>
          <a:xfrm>
            <a:off x="8963025" y="385762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가장 높은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8089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6F660C-2FB7-B148-FCF2-AA0AB255FF94}"/>
              </a:ext>
            </a:extLst>
          </p:cNvPr>
          <p:cNvGrpSpPr/>
          <p:nvPr/>
        </p:nvGrpSpPr>
        <p:grpSpPr>
          <a:xfrm>
            <a:off x="590550" y="976313"/>
            <a:ext cx="11003757" cy="4905375"/>
            <a:chOff x="590550" y="976313"/>
            <a:chExt cx="11003757" cy="49053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C0D67C-93C7-5422-48B8-F61274BC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50" y="976313"/>
              <a:ext cx="5505450" cy="49053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052A83-4EBC-9809-650B-716FCF05A5D1}"/>
                </a:ext>
              </a:extLst>
            </p:cNvPr>
            <p:cNvSpPr txBox="1"/>
            <p:nvPr/>
          </p:nvSpPr>
          <p:spPr>
            <a:xfrm>
              <a:off x="6193632" y="1747610"/>
              <a:ext cx="5400675" cy="3362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/>
                <a:t>회귀 모형의 적합성 검정</a:t>
              </a:r>
              <a:endParaRPr lang="en-US" altLang="ko-KR" b="1"/>
            </a:p>
            <a:p>
              <a:pPr>
                <a:lnSpc>
                  <a:spcPct val="150000"/>
                </a:lnSpc>
              </a:pPr>
              <a:endParaRPr lang="en-US" altLang="ko-KR" b="1"/>
            </a:p>
            <a:p>
              <a:pPr>
                <a:lnSpc>
                  <a:spcPct val="150000"/>
                </a:lnSpc>
              </a:pPr>
              <a:r>
                <a:rPr lang="ko-KR" altLang="en-US" b="1"/>
                <a:t>결정계수는 </a:t>
              </a:r>
              <a:r>
                <a:rPr lang="en-US" altLang="ko-KR" b="1"/>
                <a:t>0.7134</a:t>
              </a:r>
              <a:r>
                <a:rPr lang="ko-KR" altLang="en-US" b="1"/>
                <a:t>로나와 설명도가 높은 편에 속한다고 볼 수 있으며</a:t>
              </a:r>
              <a:endParaRPr lang="en-US" altLang="ko-KR" b="1"/>
            </a:p>
            <a:p>
              <a:pPr>
                <a:lnSpc>
                  <a:spcPct val="150000"/>
                </a:lnSpc>
              </a:pPr>
              <a:endParaRPr lang="en-US" altLang="ko-KR" b="1"/>
            </a:p>
            <a:p>
              <a:pPr>
                <a:lnSpc>
                  <a:spcPct val="150000"/>
                </a:lnSpc>
              </a:pPr>
              <a:r>
                <a:rPr lang="en-US" altLang="ko-KR" b="1"/>
                <a:t>P-value</a:t>
              </a:r>
              <a:r>
                <a:rPr lang="ko-KR" altLang="en-US" b="1"/>
                <a:t>값은 </a:t>
              </a:r>
              <a:r>
                <a:rPr lang="en-US" altLang="ko-KR" b="1"/>
                <a:t>0</a:t>
              </a:r>
              <a:r>
                <a:rPr lang="ko-KR" altLang="en-US" b="1"/>
                <a:t>에 가까운 값으로 회귀모형이 적합하다고 할 수 있다</a:t>
              </a:r>
              <a:r>
                <a:rPr lang="en-US" altLang="ko-KR" b="1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53173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2A83-4EBC-9809-650B-716FCF05A5D1}"/>
              </a:ext>
            </a:extLst>
          </p:cNvPr>
          <p:cNvSpPr txBox="1"/>
          <p:nvPr/>
        </p:nvSpPr>
        <p:spPr>
          <a:xfrm>
            <a:off x="6197203" y="174760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Pr(&gt;|t|)</a:t>
            </a:r>
            <a:r>
              <a:rPr lang="ko-KR" altLang="en-US" b="1"/>
              <a:t>의 값이 유의수준 </a:t>
            </a:r>
            <a:r>
              <a:rPr lang="en-US" altLang="ko-KR" b="1"/>
              <a:t>0.05</a:t>
            </a:r>
            <a:r>
              <a:rPr lang="ko-KR" altLang="en-US" b="1"/>
              <a:t>보다 작은 값을 가지는 변수를 살펴본다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b="1"/>
              <a:t>Indus : 0.471792 (0.05)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age : 0.521796 (0.05)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을 제외한  나머지 독립변수들은 통계적으로 유의하다고 볼 수 있다</a:t>
            </a:r>
            <a:r>
              <a:rPr lang="en-US" altLang="ko-KR" b="1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6FB9BD-7EC6-F2F8-A87F-54C21998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00125"/>
            <a:ext cx="5419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2A83-4EBC-9809-650B-716FCF05A5D1}"/>
              </a:ext>
            </a:extLst>
          </p:cNvPr>
          <p:cNvSpPr txBox="1"/>
          <p:nvPr/>
        </p:nvSpPr>
        <p:spPr>
          <a:xfrm>
            <a:off x="6197203" y="174760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Pr(&gt;|t|)</a:t>
            </a:r>
            <a:r>
              <a:rPr lang="ko-KR" altLang="en-US" b="1"/>
              <a:t>의 값이 유의수준 </a:t>
            </a:r>
            <a:r>
              <a:rPr lang="en-US" altLang="ko-KR" b="1"/>
              <a:t>0.05</a:t>
            </a:r>
            <a:r>
              <a:rPr lang="ko-KR" altLang="en-US" b="1"/>
              <a:t>보다 작은 값을 가지는 변수를 살펴본다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b="1"/>
              <a:t>Indus : 0.471792 (0.05)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age : 0.521796 (0.05)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을 제외한  나머지 독립변수들은 통계적으로 유의하다고 볼 수 있다</a:t>
            </a:r>
            <a:r>
              <a:rPr lang="en-US" altLang="ko-KR" b="1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6FB9BD-7EC6-F2F8-A87F-54C21998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00125"/>
            <a:ext cx="5419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C506-18F6-2AF1-FECC-6652DF13D8E5}"/>
              </a:ext>
            </a:extLst>
          </p:cNvPr>
          <p:cNvSpPr txBox="1"/>
          <p:nvPr/>
        </p:nvSpPr>
        <p:spPr>
          <a:xfrm>
            <a:off x="412074" y="367788"/>
            <a:ext cx="12675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잔차 평가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C49DF8-9597-8127-BCE2-6A28915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141587"/>
            <a:ext cx="3600000" cy="3246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C87D84-A548-570C-367F-5D5D0421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151324"/>
            <a:ext cx="3600000" cy="3227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DF6845-7B4C-2958-F85D-3CA5EF3F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26" y="1108343"/>
            <a:ext cx="3600000" cy="3250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6AF16-622F-C758-A6F1-DA27C99080C4}"/>
              </a:ext>
            </a:extLst>
          </p:cNvPr>
          <p:cNvSpPr txBox="1"/>
          <p:nvPr/>
        </p:nvSpPr>
        <p:spPr>
          <a:xfrm>
            <a:off x="5806678" y="4548814"/>
            <a:ext cx="540067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정규성 </a:t>
            </a:r>
            <a:r>
              <a:rPr lang="en-US" altLang="ko-KR" b="1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히스토그램이 정규분포 형태를 띄고 있다</a:t>
            </a:r>
            <a:r>
              <a:rPr lang="en-US" altLang="ko-KR" b="1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Q-Q plot</a:t>
            </a:r>
            <a:r>
              <a:rPr lang="ko-KR" altLang="en-US" b="1"/>
              <a:t>의산점도와 선이 비슷한걸로 보아 정규분포라고 할 수 있다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C506-18F6-2AF1-FECC-6652DF13D8E5}"/>
              </a:ext>
            </a:extLst>
          </p:cNvPr>
          <p:cNvSpPr txBox="1"/>
          <p:nvPr/>
        </p:nvSpPr>
        <p:spPr>
          <a:xfrm>
            <a:off x="1320489" y="807001"/>
            <a:ext cx="18453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정확도 </a:t>
            </a:r>
            <a:r>
              <a:rPr lang="en-US" altLang="ko-KR" b="1"/>
              <a:t>RMSE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C5BDB-08A2-73DB-BB6D-E2B7B989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0" y="1357056"/>
            <a:ext cx="3886200" cy="400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B3FF5F-937C-CDEC-6B94-BBFFBCB4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90" y="2602949"/>
            <a:ext cx="4200525" cy="3448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E3F0B-F86E-6DAC-E2B3-CA759DE15090}"/>
              </a:ext>
            </a:extLst>
          </p:cNvPr>
          <p:cNvSpPr txBox="1"/>
          <p:nvPr/>
        </p:nvSpPr>
        <p:spPr>
          <a:xfrm>
            <a:off x="1320489" y="2079893"/>
            <a:ext cx="33312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다양한 회귀 모형과 비교 분석</a:t>
            </a:r>
            <a:endParaRPr lang="en-US" altLang="ko-KR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7110B8-70AE-DE2A-4080-321AE6EE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15" y="1229530"/>
            <a:ext cx="2800350" cy="190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79893A-2319-13A7-7C0E-6C78A3081ACA}"/>
              </a:ext>
            </a:extLst>
          </p:cNvPr>
          <p:cNvSpPr txBox="1"/>
          <p:nvPr/>
        </p:nvSpPr>
        <p:spPr>
          <a:xfrm>
            <a:off x="6166215" y="706474"/>
            <a:ext cx="33312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각 모델의 </a:t>
            </a:r>
            <a:r>
              <a:rPr lang="en-US" altLang="ko-KR" b="1"/>
              <a:t>RMSE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D5C7B-1689-76D0-A16E-A86D1B30153F}"/>
              </a:ext>
            </a:extLst>
          </p:cNvPr>
          <p:cNvSpPr txBox="1"/>
          <p:nvPr/>
        </p:nvSpPr>
        <p:spPr>
          <a:xfrm flipH="1">
            <a:off x="6232890" y="3292050"/>
            <a:ext cx="3914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가장 작은 </a:t>
            </a:r>
            <a:r>
              <a:rPr lang="en-US" altLang="ko-KR" sz="1700" b="1" dirty="0"/>
              <a:t>RSME</a:t>
            </a:r>
            <a:r>
              <a:rPr lang="ko-KR" altLang="en-US" sz="1700" b="1" dirty="0"/>
              <a:t>값을 가지는 모델은 </a:t>
            </a:r>
            <a:r>
              <a:rPr lang="en-US" altLang="ko-KR" sz="1700" b="1" dirty="0">
                <a:solidFill>
                  <a:srgbClr val="FF0000"/>
                </a:solidFill>
              </a:rPr>
              <a:t>Random Forest </a:t>
            </a:r>
            <a:r>
              <a:rPr lang="ko-KR" altLang="en-US" sz="1700" b="1" dirty="0"/>
              <a:t>모델이다</a:t>
            </a:r>
            <a:r>
              <a:rPr lang="en-US" altLang="ko-KR" sz="1700" b="1" dirty="0"/>
              <a:t>.</a:t>
            </a:r>
            <a:endParaRPr lang="ko-KR" altLang="en-US" sz="17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A9D2C3-DF53-FEEE-86F7-BD22045303E6}"/>
              </a:ext>
            </a:extLst>
          </p:cNvPr>
          <p:cNvGrpSpPr/>
          <p:nvPr/>
        </p:nvGrpSpPr>
        <p:grpSpPr>
          <a:xfrm>
            <a:off x="6232890" y="4479266"/>
            <a:ext cx="3695700" cy="1240753"/>
            <a:chOff x="6096000" y="4545941"/>
            <a:chExt cx="3695700" cy="124075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A8AC991-9B34-80A0-FDBA-30792AEAD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5091369"/>
              <a:ext cx="3514725" cy="6953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331100-5F53-D83A-8325-941ECC575FA0}"/>
                </a:ext>
              </a:extLst>
            </p:cNvPr>
            <p:cNvSpPr txBox="1"/>
            <p:nvPr/>
          </p:nvSpPr>
          <p:spPr>
            <a:xfrm>
              <a:off x="6096000" y="4545941"/>
              <a:ext cx="3695700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/>
                <a:t>RF</a:t>
              </a:r>
              <a:r>
                <a:rPr lang="ko-KR" altLang="en-US" b="1"/>
                <a:t>모델 </a:t>
              </a:r>
              <a:r>
                <a:rPr lang="en-US" altLang="ko-KR" b="1"/>
                <a:t>Test </a:t>
              </a:r>
              <a:r>
                <a:rPr lang="ko-KR" altLang="en-US" b="1"/>
                <a:t>데이터 </a:t>
              </a:r>
              <a:r>
                <a:rPr lang="en-US" altLang="ko-KR" b="1"/>
                <a:t>RMSE</a:t>
              </a:r>
              <a:r>
                <a:rPr lang="ko-KR" altLang="en-US" b="1"/>
                <a:t>결과</a:t>
              </a: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357860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7FB34-3296-019B-7865-35BE32F3B074}"/>
              </a:ext>
            </a:extLst>
          </p:cNvPr>
          <p:cNvSpPr txBox="1"/>
          <p:nvPr/>
        </p:nvSpPr>
        <p:spPr>
          <a:xfrm>
            <a:off x="2648317" y="2782669"/>
            <a:ext cx="6895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Code : </a:t>
            </a:r>
            <a:r>
              <a:rPr lang="en-US" altLang="ko-KR">
                <a:hlinkClick r:id="rId2"/>
              </a:rPr>
              <a:t>SCH_Multivariate_Analysis/2022_10_04_11</a:t>
            </a:r>
            <a:r>
              <a:rPr lang="ko-KR" altLang="en-US">
                <a:hlinkClick r:id="rId2"/>
              </a:rPr>
              <a:t>차</a:t>
            </a:r>
            <a:r>
              <a:rPr lang="en-US" altLang="ko-KR">
                <a:hlinkClick r:id="rId2"/>
              </a:rPr>
              <a:t>.R at main · TaegyuHan/SCH_Multivariate_Analysis (github.com)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DB319-7D85-ABA4-269D-0E7888E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084071"/>
            <a:ext cx="5114925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F73A0-4877-0691-E445-095D32BF758F}"/>
              </a:ext>
            </a:extLst>
          </p:cNvPr>
          <p:cNvSpPr txBox="1"/>
          <p:nvPr/>
        </p:nvSpPr>
        <p:spPr>
          <a:xfrm>
            <a:off x="981075" y="499761"/>
            <a:ext cx="33344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데이터 확인</a:t>
            </a:r>
            <a:r>
              <a:rPr lang="en-US" altLang="ko-KR" b="1"/>
              <a:t>, </a:t>
            </a:r>
            <a:r>
              <a:rPr lang="ko-KR" altLang="en-US" b="1"/>
              <a:t>결측치 확인</a:t>
            </a:r>
            <a:endParaRPr lang="en-US" altLang="ko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915EC-0D9E-A8E4-BA49-979484CA9A86}"/>
              </a:ext>
            </a:extLst>
          </p:cNvPr>
          <p:cNvSpPr txBox="1"/>
          <p:nvPr/>
        </p:nvSpPr>
        <p:spPr>
          <a:xfrm>
            <a:off x="981075" y="2538065"/>
            <a:ext cx="715913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/>
              <a:t>weigh</a:t>
            </a:r>
            <a:r>
              <a:rPr lang="ko-KR" altLang="en-US" b="1"/>
              <a:t>에 대한 </a:t>
            </a:r>
            <a:r>
              <a:rPr lang="en-US" altLang="ko-KR" b="1"/>
              <a:t>height</a:t>
            </a:r>
            <a:r>
              <a:rPr lang="ko-KR" altLang="en-US" b="1"/>
              <a:t>의 산점도를 그리시오</a:t>
            </a:r>
            <a:r>
              <a:rPr lang="en-US" altLang="ko-KR" b="1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단순선형회귀직선을 구하여 산점도에 함께 나타내시오</a:t>
            </a:r>
            <a:r>
              <a:rPr lang="en-US" altLang="ko-KR" b="1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35D4C3-D8BB-793E-B369-F2523B4D140D}"/>
              </a:ext>
            </a:extLst>
          </p:cNvPr>
          <p:cNvGrpSpPr/>
          <p:nvPr/>
        </p:nvGrpSpPr>
        <p:grpSpPr>
          <a:xfrm>
            <a:off x="981075" y="3429000"/>
            <a:ext cx="6576665" cy="2895816"/>
            <a:chOff x="1043334" y="1202224"/>
            <a:chExt cx="10105331" cy="51892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F08F4-9ABB-37BF-C22E-EECA049F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34" y="1227279"/>
              <a:ext cx="4320000" cy="516421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E2A7DE-2476-01EB-41BF-68725D56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665" y="1202224"/>
              <a:ext cx="4320000" cy="51892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21ACB4-D232-C806-27B3-8FAF6E82EEC7}"/>
              </a:ext>
            </a:extLst>
          </p:cNvPr>
          <p:cNvSpPr txBox="1"/>
          <p:nvPr/>
        </p:nvSpPr>
        <p:spPr>
          <a:xfrm>
            <a:off x="7673486" y="3632614"/>
            <a:ext cx="3251211" cy="38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강한 </a:t>
            </a:r>
            <a:r>
              <a:rPr lang="ko-KR" altLang="en-US" b="1">
                <a:solidFill>
                  <a:srgbClr val="FF0000"/>
                </a:solidFill>
              </a:rPr>
              <a:t>양의 상관관계</a:t>
            </a:r>
            <a:r>
              <a:rPr lang="ko-KR" altLang="en-US"/>
              <a:t>를 가진다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46F419-6FAB-1E46-D8E7-606981A9F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453" y="4014957"/>
            <a:ext cx="2581275" cy="6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2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모형 적합성에 대해 검정하시오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88268-057E-1C8B-A26E-222EA87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343561"/>
            <a:ext cx="577215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6643D-0841-C17E-28A4-95E39EB075D2}"/>
              </a:ext>
            </a:extLst>
          </p:cNvPr>
          <p:cNvSpPr txBox="1"/>
          <p:nvPr/>
        </p:nvSpPr>
        <p:spPr>
          <a:xfrm>
            <a:off x="923191" y="4601844"/>
            <a:ext cx="1071782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모형은 적합하지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</a:t>
            </a:r>
            <a:r>
              <a:rPr lang="ko-KR" altLang="en-US" b="1"/>
              <a:t>유의확률</a:t>
            </a:r>
            <a:r>
              <a:rPr lang="en-US" altLang="ko-KR" b="1"/>
              <a:t>(p-value) 1.091e-14</a:t>
            </a:r>
            <a:r>
              <a:rPr lang="ko-KR" altLang="en-US" b="1"/>
              <a:t>이므로 유의수준 </a:t>
            </a:r>
            <a:r>
              <a:rPr lang="en-US" altLang="ko-KR" b="1"/>
              <a:t>0.05</a:t>
            </a:r>
            <a:r>
              <a:rPr lang="ko-KR" altLang="en-US" b="1"/>
              <a:t>에서 회귀모형은 적합하다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회귀계수가 유의한지 검정하시오</a:t>
            </a:r>
            <a:r>
              <a:rPr lang="en-US" altLang="ko-KR" b="1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0E81A3-EEE4-8ACE-2682-FB2A703D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1752"/>
            <a:ext cx="577215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독립변수는 종속변수에게 영향을 주지 않는다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독립변수는 종속변수에게 영향을 준다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Pr(&gt;|t|) 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에 가까운 </a:t>
            </a:r>
            <a:r>
              <a:rPr lang="en-US" altLang="ko-KR" b="1"/>
              <a:t>1.09e-14 </a:t>
            </a:r>
            <a:r>
              <a:rPr lang="ko-KR" altLang="en-US" b="1"/>
              <a:t>이므로 독립변수는 종속변수에게 통계적으로 유의한 영향을 주는 것으로 나타났다</a:t>
            </a:r>
            <a:r>
              <a:rPr lang="en-US" altLang="ko-KR" b="1"/>
              <a:t>. </a:t>
            </a:r>
            <a:r>
              <a:rPr lang="ko-KR" altLang="en-US" b="1"/>
              <a:t>따라서</a:t>
            </a:r>
            <a:r>
              <a:rPr lang="en-US" altLang="ko-KR" b="1"/>
              <a:t>, height</a:t>
            </a:r>
            <a:r>
              <a:rPr lang="ko-KR" altLang="en-US" b="1"/>
              <a:t>는 </a:t>
            </a:r>
            <a:r>
              <a:rPr lang="en-US" altLang="ko-KR" b="1"/>
              <a:t>weight</a:t>
            </a:r>
            <a:r>
              <a:rPr lang="ko-KR" altLang="en-US" b="1"/>
              <a:t>에 유의한 영향을 주는 것으로 나타났다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4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Multiple R-squared : 0.991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Adjusted R-squared : 0.9903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종속 변수와 독립변수 사이에 상관관계가 높을 수록 </a:t>
            </a:r>
            <a:r>
              <a:rPr lang="en-US" altLang="ko-KR" b="1"/>
              <a:t>1</a:t>
            </a:r>
            <a:r>
              <a:rPr lang="ko-KR" altLang="en-US" b="1"/>
              <a:t>에 가까워진다</a:t>
            </a:r>
            <a:r>
              <a:rPr lang="en-US" altLang="ko-KR" b="1"/>
              <a:t>.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결정계수가 </a:t>
            </a:r>
            <a:r>
              <a:rPr lang="en-US" altLang="ko-KR" b="1"/>
              <a:t>1</a:t>
            </a:r>
            <a:r>
              <a:rPr lang="ko-KR" altLang="en-US" b="1"/>
              <a:t>에 가까운 값을 가질 수록 회귀모형의 유용성이 높다고 할 수 있다</a:t>
            </a:r>
            <a:r>
              <a:rPr lang="en-US" altLang="ko-KR" b="1"/>
              <a:t>. </a:t>
            </a:r>
            <a:r>
              <a:rPr lang="ko-KR" altLang="en-US" b="1"/>
              <a:t>따라서 위의 모형은 유용성이 높다</a:t>
            </a:r>
            <a:r>
              <a:rPr lang="en-US" altLang="ko-KR" b="1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결정계수를 구하고 해석하시오</a:t>
            </a:r>
            <a:r>
              <a:rPr lang="en-US" altLang="ko-KR" b="1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111119-44BF-930C-C6C6-A9A3CC07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1752"/>
            <a:ext cx="5772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0" y="555369"/>
            <a:ext cx="1033096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잔차에 대해 등분산성 만족하는 그림을 그리고 설명 하시오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2C0D3-63BA-581B-DA98-EEA4F4CB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0" y="1009661"/>
            <a:ext cx="4320000" cy="50084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36FE3A-3578-838D-9C43-4F8A72C8254A}"/>
              </a:ext>
            </a:extLst>
          </p:cNvPr>
          <p:cNvGrpSpPr/>
          <p:nvPr/>
        </p:nvGrpSpPr>
        <p:grpSpPr>
          <a:xfrm>
            <a:off x="5243190" y="1009661"/>
            <a:ext cx="6282061" cy="4485321"/>
            <a:chOff x="5243190" y="258686"/>
            <a:chExt cx="6282061" cy="44853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7EF38-7416-1DA8-0339-810F89DD64DE}"/>
                </a:ext>
              </a:extLst>
            </p:cNvPr>
            <p:cNvSpPr txBox="1"/>
            <p:nvPr/>
          </p:nvSpPr>
          <p:spPr>
            <a:xfrm>
              <a:off x="5243190" y="2113992"/>
              <a:ext cx="5012346" cy="263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회귀 모형을 통해 예측된 값이 크던 작던</a:t>
              </a:r>
              <a:r>
                <a:rPr lang="en-US" altLang="ko-KR" sz="1600" b="1"/>
                <a:t>, </a:t>
              </a:r>
              <a:r>
                <a:rPr lang="ko-KR" altLang="en-US" sz="1600" b="1"/>
                <a:t>모든 값들에 대하여 잔차의 분산이 동일하다는 가정</a:t>
              </a:r>
              <a:br>
                <a:rPr lang="en-US" altLang="ko-KR" sz="1600" b="1"/>
              </a:br>
              <a:endParaRPr lang="en-US" altLang="ko-KR" sz="1600" b="1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왼쪽의 그래프는 예측값</a:t>
              </a:r>
              <a:r>
                <a:rPr lang="en-US" altLang="ko-KR" sz="1600" b="1"/>
                <a:t>(</a:t>
              </a:r>
              <a:r>
                <a:rPr lang="ko-KR" altLang="en-US" sz="1600" b="1"/>
                <a:t>가로축</a:t>
              </a:r>
              <a:r>
                <a:rPr lang="en-US" altLang="ko-KR" sz="1600" b="1"/>
                <a:t>)</a:t>
              </a:r>
              <a:r>
                <a:rPr lang="ko-KR" altLang="en-US" sz="1600" b="1"/>
                <a:t>에 따라 잔차가 어떻게 달라지는지 보여준다</a:t>
              </a:r>
              <a:r>
                <a:rPr lang="en-US" altLang="ko-KR" sz="1600" b="1"/>
                <a:t>.</a:t>
              </a:r>
              <a:br>
                <a:rPr lang="en-US" altLang="ko-KR" sz="1600" b="1"/>
              </a:br>
              <a:endParaRPr lang="en-US" altLang="ko-KR" sz="1600" b="1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빨간색 실선이 수평선을 그리는 것이 이상적이다</a:t>
              </a:r>
              <a:r>
                <a:rPr lang="en-US" altLang="ko-KR" sz="1600" b="1"/>
                <a:t>.</a:t>
              </a:r>
              <a:endParaRPr lang="ko-KR" altLang="en-US" sz="1600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4FC10-EE91-12E1-F2EC-0B073081FE95}"/>
                </a:ext>
              </a:extLst>
            </p:cNvPr>
            <p:cNvSpPr txBox="1"/>
            <p:nvPr/>
          </p:nvSpPr>
          <p:spPr>
            <a:xfrm>
              <a:off x="7998805" y="258686"/>
              <a:ext cx="3526446" cy="15019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/>
                <a:t>독립성</a:t>
              </a:r>
              <a:br>
                <a:rPr lang="en-US" altLang="ko-KR" b="1"/>
              </a:br>
              <a:r>
                <a:rPr lang="ko-KR" altLang="en-US" sz="1500" b="1"/>
                <a:t>자료 수집 과정에서 무작위 표집</a:t>
              </a:r>
              <a:r>
                <a:rPr lang="en-US" altLang="ko-KR" sz="1500" b="1"/>
                <a:t>(random sampling)</a:t>
              </a:r>
              <a:r>
                <a:rPr lang="ko-KR" altLang="en-US" sz="1500" b="1"/>
                <a:t>을 하였다면</a:t>
              </a:r>
              <a:r>
                <a:rPr lang="en-US" altLang="ko-KR" sz="1500" b="1"/>
                <a:t>, </a:t>
              </a:r>
              <a:r>
                <a:rPr lang="ko-KR" altLang="en-US" sz="1500" b="1"/>
                <a:t>잔차의 독립성은 만족하는 것으로 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0" y="555369"/>
            <a:ext cx="1033096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잔차에 대해 정규성을 만족하는 그림을 그리고 설명 하시오</a:t>
            </a:r>
            <a:r>
              <a:rPr lang="en-US" altLang="ko-KR" b="1"/>
              <a:t>.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433DB6-C172-99C8-6889-9CC3E7901DA5}"/>
              </a:ext>
            </a:extLst>
          </p:cNvPr>
          <p:cNvGrpSpPr/>
          <p:nvPr/>
        </p:nvGrpSpPr>
        <p:grpSpPr>
          <a:xfrm>
            <a:off x="1982144" y="1111113"/>
            <a:ext cx="8227712" cy="5016774"/>
            <a:chOff x="937847" y="1009661"/>
            <a:chExt cx="8227712" cy="50167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D579E6-8D82-104F-9756-6FAFD9627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847" y="1009661"/>
              <a:ext cx="4320000" cy="501677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AEC4D2-38B2-78FE-14D3-AB4D12FC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161" y="1521363"/>
              <a:ext cx="3434398" cy="399337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E7EF38-7416-1DA8-0339-810F89DD64DE}"/>
              </a:ext>
            </a:extLst>
          </p:cNvPr>
          <p:cNvSpPr txBox="1"/>
          <p:nvPr/>
        </p:nvSpPr>
        <p:spPr>
          <a:xfrm>
            <a:off x="577018" y="1493030"/>
            <a:ext cx="50123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/>
              <a:t>잔차가 정규분포를 띄면 </a:t>
            </a:r>
            <a:r>
              <a:rPr lang="en-US" altLang="ko-KR" sz="1600" b="1"/>
              <a:t>Q-Q</a:t>
            </a:r>
            <a:r>
              <a:rPr lang="ko-KR" altLang="en-US" sz="1600" b="1"/>
              <a:t>플롯에서 </a:t>
            </a:r>
            <a:br>
              <a:rPr lang="en-US" altLang="ko-KR" sz="1600" b="1"/>
            </a:br>
            <a:r>
              <a:rPr lang="ko-KR" altLang="en-US" sz="1600" b="1"/>
              <a:t>점들이 점선을 따라 배치되어 있어야함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77560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5947"/>
            <a:ext cx="9136084" cy="686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593</Words>
  <Application>Microsoft Office PowerPoint</Application>
  <PresentationFormat>와이드스크린</PresentationFormat>
  <Paragraphs>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태규</dc:creator>
  <cp:lastModifiedBy>한 태규</cp:lastModifiedBy>
  <cp:revision>141</cp:revision>
  <dcterms:created xsi:type="dcterms:W3CDTF">2022-10-04T06:58:06Z</dcterms:created>
  <dcterms:modified xsi:type="dcterms:W3CDTF">2022-10-04T14:58:28Z</dcterms:modified>
</cp:coreProperties>
</file>