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80" r:id="rId4"/>
    <p:sldId id="263" r:id="rId5"/>
    <p:sldId id="264" r:id="rId6"/>
    <p:sldId id="265" r:id="rId7"/>
    <p:sldId id="267" r:id="rId8"/>
    <p:sldId id="268" r:id="rId9"/>
    <p:sldId id="274" r:id="rId10"/>
    <p:sldId id="259" r:id="rId11"/>
    <p:sldId id="281" r:id="rId12"/>
    <p:sldId id="270" r:id="rId13"/>
    <p:sldId id="271" r:id="rId14"/>
    <p:sldId id="260" r:id="rId15"/>
    <p:sldId id="273" r:id="rId16"/>
    <p:sldId id="275" r:id="rId17"/>
    <p:sldId id="261" r:id="rId18"/>
    <p:sldId id="276" r:id="rId19"/>
    <p:sldId id="277" r:id="rId20"/>
    <p:sldId id="278" r:id="rId21"/>
    <p:sldId id="282" r:id="rId22"/>
    <p:sldId id="283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B1C"/>
    <a:srgbClr val="01637E"/>
    <a:srgbClr val="35B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BE784-D923-9E16-CE87-E7E4ACBE0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080686-4F4F-F197-42B5-6D5A40CEB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8A4FB5-41F8-AF06-D71A-3702FE40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E7C8-731E-4082-A42B-CE4CCE8B1CA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DACE8-08A3-CD90-949C-5FD82B78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BAA18-7CC1-63EB-A606-4EA71358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78C4-EE5A-4895-8303-87BDCE25E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67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0F5FE-50DE-9D9C-55D2-B15930AE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7A18C2-C1F9-8213-D542-0F666A721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0D10F-D3FF-4184-D930-4891CA28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E7C8-731E-4082-A42B-CE4CCE8B1CA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2371E-13FA-24D6-FCA5-E987A5D6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1730C-260F-36BF-FDA0-0B04C6E5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78C4-EE5A-4895-8303-87BDCE25E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4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33885A-B4FC-7388-8A0A-B28D5EBF2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D710BC-4C0C-EE39-5AA7-1D9A7A575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52820-1F3B-96D4-21E5-476B921B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E7C8-731E-4082-A42B-CE4CCE8B1CA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9AB94-287D-3C72-DAD5-132E447C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EDFA4C-1D25-EAA9-1015-3C373BD3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78C4-EE5A-4895-8303-87BDCE25E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4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265F4-3B5C-C2B9-BB8A-8138E19D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C534D-0283-7BDF-7192-1D25EC38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53DD2-3B1A-DEEE-07A0-89FC7E54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E7C8-731E-4082-A42B-CE4CCE8B1CA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3111EE-1213-D1E5-6F9E-7000CDB7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F3ED2E-B99B-F17B-59D2-8800D606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78C4-EE5A-4895-8303-87BDCE25E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70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D263B-A814-E965-5778-A59DFA53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8F28C5-9783-9E60-30D6-40C5FA7E9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A658E-A696-9F1A-FA88-E7C844D5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E7C8-731E-4082-A42B-CE4CCE8B1CA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636D5-8E45-0BF7-B601-261804D9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26A7C-D0D6-0E87-D18C-5BA47733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78C4-EE5A-4895-8303-87BDCE25E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38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7A8C2-8E47-7C68-487D-07EEB02A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EB99B-48F8-BA9A-C8EE-1B6C71F3D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FA21EA-D9ED-D1FA-E852-A2AC6DD13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62C16-CE06-489A-97A0-05C14BEF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E7C8-731E-4082-A42B-CE4CCE8B1CA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E84981-052C-6883-F68D-32AA3C46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20E3AE-CBB7-8F52-A9EA-CCE8A680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78C4-EE5A-4895-8303-87BDCE25E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01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86085-FBB2-130D-B7CD-222A69EC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ADDBB-83C7-8AA1-E501-BC75B0F29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0D8057-2D6F-162E-7C7D-C4A75593B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A640E6-53DE-F9DE-87AA-4395EDE2C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C9E4BE-B257-F1BD-2C79-BD417A38D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3EB859-6385-3D3E-946D-21F7695B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E7C8-731E-4082-A42B-CE4CCE8B1CA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D5194D-ADAA-466B-A85D-8A88580B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7C3F9E-88A2-48EB-362E-CE5C60D1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78C4-EE5A-4895-8303-87BDCE25E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6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9E7D4-F5CF-D26A-129C-A821E383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CB609C-6782-FE0E-8498-D90BFB07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E7C8-731E-4082-A42B-CE4CCE8B1CA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23AEAD-4B19-FDEC-C282-1F59CD0A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FC9B63-2DA3-696C-7CEC-31E4B30F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78C4-EE5A-4895-8303-87BDCE25E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40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68CF05-96A7-A10A-305B-80ADCD8F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E7C8-731E-4082-A42B-CE4CCE8B1CA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E0634D-19E0-F468-D4FC-EAD9F3BA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419BAF-08AB-2D30-0DC0-6219BDBE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78C4-EE5A-4895-8303-87BDCE25E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5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BD69F-7F7A-4FF6-620A-11AD65F2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2BADA-5B5D-A493-9139-8CF4E4FC4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76408A-73FC-CA0C-CF27-B9CCD4B49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2032B7-5776-7575-4A10-63A46E16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E7C8-731E-4082-A42B-CE4CCE8B1CA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62AB2-3C82-FA55-F6F3-6717A5BC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CF33C-29B4-35AE-C49C-F11453E0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78C4-EE5A-4895-8303-87BDCE25E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72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4F91A-36A4-6CED-F044-E4BCA651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9A7895-410A-8898-15D3-3B544DA3E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290C75-5E64-2460-DCC8-93737C963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B07A67-652E-177F-22FD-F8268E94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E7C8-731E-4082-A42B-CE4CCE8B1CA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15F0AA-51CF-2219-A831-E4126CBB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52E69-D3FA-A4F6-4392-97D52FEC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78C4-EE5A-4895-8303-87BDCE25E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4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CD1BBB-9215-C5A5-8E7E-F3E6236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5C065-2283-11E1-19E1-210559F46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965BD-9A34-A2FC-8F5A-B467174C1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E7C8-731E-4082-A42B-CE4CCE8B1CA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32896-A961-300A-1A10-D67DDC11D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9BD46-CBFE-18B9-6FD2-8F11E0481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778C4-EE5A-4895-8303-87BDCE25E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73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6E55C-61C5-784D-42E5-B055ACC06097}"/>
              </a:ext>
            </a:extLst>
          </p:cNvPr>
          <p:cNvSpPr txBox="1"/>
          <p:nvPr/>
        </p:nvSpPr>
        <p:spPr>
          <a:xfrm flipH="1">
            <a:off x="3005504" y="2529898"/>
            <a:ext cx="6180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다변량분석</a:t>
            </a:r>
            <a:r>
              <a:rPr lang="en-US" altLang="ko-KR" b="1" i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(11754) 1</a:t>
            </a:r>
            <a:r>
              <a:rPr lang="ko-KR" altLang="en-US" b="1" i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분반</a:t>
            </a:r>
            <a:endParaRPr lang="en-US" altLang="ko-KR" b="1" i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algn="ctr"/>
            <a:r>
              <a:rPr lang="en-US" altLang="ko-KR" b="1">
                <a:solidFill>
                  <a:srgbClr val="333333"/>
                </a:solidFill>
                <a:latin typeface="Noto Sans" panose="020B0502040504020204" pitchFamily="34" charset="0"/>
              </a:rPr>
              <a:t>20171483 </a:t>
            </a:r>
            <a:r>
              <a:rPr lang="ko-KR" altLang="en-US" b="1">
                <a:solidFill>
                  <a:srgbClr val="333333"/>
                </a:solidFill>
                <a:latin typeface="Noto Sans" panose="020B0502040504020204" pitchFamily="34" charset="0"/>
              </a:rPr>
              <a:t>한태규</a:t>
            </a:r>
            <a:br>
              <a:rPr lang="en-US" altLang="ko-KR" b="1">
                <a:solidFill>
                  <a:srgbClr val="333333"/>
                </a:solidFill>
                <a:latin typeface="Noto Sans" panose="020B0502040504020204" pitchFamily="34" charset="0"/>
              </a:rPr>
            </a:br>
            <a:endParaRPr lang="en-US" altLang="ko-KR" b="1">
              <a:solidFill>
                <a:srgbClr val="333333"/>
              </a:solidFill>
              <a:latin typeface="Noto Sans" panose="020B0502040504020204" pitchFamily="34" charset="0"/>
            </a:endParaRPr>
          </a:p>
          <a:p>
            <a:pPr algn="ctr"/>
            <a:r>
              <a:rPr lang="ko-KR" altLang="en-US" b="1">
                <a:solidFill>
                  <a:srgbClr val="333333"/>
                </a:solidFill>
                <a:latin typeface="Noto Sans" panose="020B0502040504020204" pitchFamily="34" charset="0"/>
              </a:rPr>
              <a:t>과제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961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10255A-A9CC-C3A8-27B0-6E0B00ED64E9}"/>
              </a:ext>
            </a:extLst>
          </p:cNvPr>
          <p:cNvGrpSpPr/>
          <p:nvPr/>
        </p:nvGrpSpPr>
        <p:grpSpPr>
          <a:xfrm>
            <a:off x="705942" y="555369"/>
            <a:ext cx="10780117" cy="5747262"/>
            <a:chOff x="999053" y="755394"/>
            <a:chExt cx="10780117" cy="574726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C2B7365-07F2-17DB-D11D-EDB62948B822}"/>
                </a:ext>
              </a:extLst>
            </p:cNvPr>
            <p:cNvGrpSpPr/>
            <p:nvPr/>
          </p:nvGrpSpPr>
          <p:grpSpPr>
            <a:xfrm>
              <a:off x="6379170" y="755394"/>
              <a:ext cx="5400000" cy="5747262"/>
              <a:chOff x="2159595" y="555369"/>
              <a:chExt cx="5400000" cy="5747262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1CE8BB-4626-1C9D-8C5E-9B9C68F0B151}"/>
                  </a:ext>
                </a:extLst>
              </p:cNvPr>
              <p:cNvSpPr txBox="1"/>
              <p:nvPr/>
            </p:nvSpPr>
            <p:spPr>
              <a:xfrm>
                <a:off x="2273190" y="555369"/>
                <a:ext cx="5172810" cy="454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b="1"/>
                  <a:t>각 변수들간의 상관분석 및 산점도 그리기</a:t>
                </a:r>
                <a:endParaRPr lang="en-US" altLang="ko-KR" b="1"/>
              </a:p>
            </p:txBody>
          </p:sp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934B2F77-D8AB-2338-8E6B-F93481C6E8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59595" y="1119156"/>
                <a:ext cx="5400000" cy="5183475"/>
              </a:xfrm>
              <a:prstGeom prst="rect">
                <a:avLst/>
              </a:prstGeom>
            </p:spPr>
          </p:pic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1F9C30E-42BD-5B55-ACFC-DE16F6C6BDBC}"/>
                </a:ext>
              </a:extLst>
            </p:cNvPr>
            <p:cNvGrpSpPr/>
            <p:nvPr/>
          </p:nvGrpSpPr>
          <p:grpSpPr>
            <a:xfrm>
              <a:off x="999053" y="2251757"/>
              <a:ext cx="5248275" cy="2754537"/>
              <a:chOff x="-85725" y="1395111"/>
              <a:chExt cx="5248275" cy="2754537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3DE8324-FAC4-FB43-24AB-BC3B1364BC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5725" y="1958898"/>
                <a:ext cx="5248275" cy="219075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BB8D50-6A1A-EC70-9744-5D4688D43BA0}"/>
                  </a:ext>
                </a:extLst>
              </p:cNvPr>
              <p:cNvSpPr txBox="1"/>
              <p:nvPr/>
            </p:nvSpPr>
            <p:spPr>
              <a:xfrm>
                <a:off x="-85725" y="1395111"/>
                <a:ext cx="3334484" cy="454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b="1"/>
                  <a:t>데이터 확인</a:t>
                </a:r>
                <a:r>
                  <a:rPr lang="en-US" altLang="ko-KR" b="1"/>
                  <a:t>, </a:t>
                </a:r>
                <a:r>
                  <a:rPr lang="ko-KR" altLang="en-US" b="1"/>
                  <a:t>결측치 확인</a:t>
                </a:r>
                <a:endParaRPr lang="en-US" altLang="ko-KR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01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1CE8BB-4626-1C9D-8C5E-9B9C68F0B151}"/>
              </a:ext>
            </a:extLst>
          </p:cNvPr>
          <p:cNvSpPr txBox="1"/>
          <p:nvPr/>
        </p:nvSpPr>
        <p:spPr>
          <a:xfrm>
            <a:off x="427504" y="555369"/>
            <a:ext cx="517281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/>
              <a:t>각 변수들간의 상관분석 및 산점도 그리기</a:t>
            </a:r>
            <a:endParaRPr lang="en-US" altLang="ko-KR" b="1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47F12D9-7C41-CCDA-C943-030C21C04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04" y="1009661"/>
            <a:ext cx="5524500" cy="5257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6F4186-E88F-3BE9-1CC6-3626F7F19FAC}"/>
              </a:ext>
            </a:extLst>
          </p:cNvPr>
          <p:cNvSpPr txBox="1"/>
          <p:nvPr/>
        </p:nvSpPr>
        <p:spPr>
          <a:xfrm>
            <a:off x="5952003" y="2667990"/>
            <a:ext cx="5678021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/>
              <a:t>Ozone</a:t>
            </a:r>
            <a:r>
              <a:rPr lang="ko-KR" altLang="en-US" sz="1600" b="1"/>
              <a:t>과 </a:t>
            </a:r>
            <a:r>
              <a:rPr lang="en-US" altLang="ko-KR" sz="1600" b="1"/>
              <a:t>Wind</a:t>
            </a:r>
            <a:r>
              <a:rPr lang="ko-KR" altLang="en-US" sz="1600" b="1"/>
              <a:t>는 </a:t>
            </a:r>
            <a:r>
              <a:rPr lang="en-US" altLang="ko-KR" sz="1600" b="1"/>
              <a:t>-0.61</a:t>
            </a:r>
            <a:r>
              <a:rPr lang="ko-KR" altLang="en-US" sz="1600" b="1"/>
              <a:t>의 음의 상관관계를 보인다</a:t>
            </a:r>
            <a:r>
              <a:rPr lang="en-US" altLang="ko-KR" sz="1600" b="1"/>
              <a:t>.</a:t>
            </a:r>
            <a:br>
              <a:rPr lang="en-US" altLang="ko-KR" sz="1600" b="1"/>
            </a:br>
            <a:endParaRPr lang="en-US" altLang="ko-KR" sz="1600" b="1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/>
              <a:t>Ozone</a:t>
            </a:r>
            <a:r>
              <a:rPr lang="ko-KR" altLang="en-US" sz="1600" b="1"/>
              <a:t>과 </a:t>
            </a:r>
            <a:r>
              <a:rPr lang="en-US" altLang="ko-KR" sz="1600" b="1"/>
              <a:t>Temp</a:t>
            </a:r>
            <a:r>
              <a:rPr lang="ko-KR" altLang="en-US" sz="1600" b="1"/>
              <a:t>는 </a:t>
            </a:r>
            <a:r>
              <a:rPr lang="en-US" altLang="ko-KR" sz="1600" b="1"/>
              <a:t>0.70</a:t>
            </a:r>
            <a:r>
              <a:rPr lang="ko-KR" altLang="en-US" sz="1600" b="1"/>
              <a:t>의 양의 상관관계를 보인다</a:t>
            </a:r>
            <a:r>
              <a:rPr lang="en-US" altLang="ko-KR" sz="1600" b="1"/>
              <a:t>.</a:t>
            </a:r>
          </a:p>
          <a:p>
            <a:pPr>
              <a:lnSpc>
                <a:spcPct val="150000"/>
              </a:lnSpc>
            </a:pP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140039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41D20-EEDC-0DEF-2787-0BFA072C1EF1}"/>
              </a:ext>
            </a:extLst>
          </p:cNvPr>
          <p:cNvSpPr txBox="1"/>
          <p:nvPr/>
        </p:nvSpPr>
        <p:spPr>
          <a:xfrm>
            <a:off x="923191" y="555369"/>
            <a:ext cx="609746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/>
              <a:t>모형 적합성에 대해 검정하시오</a:t>
            </a:r>
            <a:endParaRPr lang="en-US" altLang="ko-KR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06643D-0841-C17E-28A4-95E39EB075D2}"/>
              </a:ext>
            </a:extLst>
          </p:cNvPr>
          <p:cNvSpPr txBox="1"/>
          <p:nvPr/>
        </p:nvSpPr>
        <p:spPr>
          <a:xfrm>
            <a:off x="923191" y="4601844"/>
            <a:ext cx="10717824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귀무가설 </a:t>
            </a:r>
            <a:r>
              <a:rPr lang="en-US" altLang="ko-KR" b="1"/>
              <a:t>: </a:t>
            </a:r>
            <a:r>
              <a:rPr lang="ko-KR" altLang="en-US" b="1"/>
              <a:t>모형은 적합하지 않다</a:t>
            </a:r>
            <a:r>
              <a:rPr lang="en-US" altLang="ko-KR" b="1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/>
              <a:t>대립가설 </a:t>
            </a:r>
            <a:r>
              <a:rPr lang="en-US" altLang="ko-KR" b="1"/>
              <a:t>: </a:t>
            </a:r>
            <a:r>
              <a:rPr lang="ko-KR" altLang="en-US" b="1"/>
              <a:t>모형은 적합하다</a:t>
            </a:r>
            <a:r>
              <a:rPr lang="en-US" altLang="ko-KR" b="1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/>
              <a:t>결론 </a:t>
            </a:r>
            <a:r>
              <a:rPr lang="en-US" altLang="ko-KR" b="1"/>
              <a:t>: </a:t>
            </a:r>
            <a:r>
              <a:rPr lang="ko-KR" altLang="en-US" b="1"/>
              <a:t>유의확률</a:t>
            </a:r>
            <a:r>
              <a:rPr lang="en-US" altLang="ko-KR" b="1"/>
              <a:t>(p-value) 2.2e-16</a:t>
            </a:r>
            <a:r>
              <a:rPr lang="ko-KR" altLang="en-US" b="1"/>
              <a:t>이므로 유의수준 </a:t>
            </a:r>
            <a:r>
              <a:rPr lang="en-US" altLang="ko-KR" b="1"/>
              <a:t>0.05</a:t>
            </a:r>
            <a:r>
              <a:rPr lang="ko-KR" altLang="en-US" b="1"/>
              <a:t>에서 회귀모형은 적합하다</a:t>
            </a:r>
            <a:r>
              <a:rPr lang="en-US" altLang="ko-KR" b="1"/>
              <a:t>. </a:t>
            </a:r>
            <a:r>
              <a:rPr lang="ko-KR" altLang="en-US" b="1"/>
              <a:t>즉</a:t>
            </a:r>
            <a:r>
              <a:rPr lang="en-US" altLang="ko-KR" b="1"/>
              <a:t>, </a:t>
            </a:r>
            <a:r>
              <a:rPr lang="ko-KR" altLang="en-US" b="1"/>
              <a:t>모형은 적합하다</a:t>
            </a:r>
            <a:r>
              <a:rPr lang="en-US" altLang="ko-KR" b="1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8B27DDF-757F-61F3-806D-72BEA5AA0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3" y="1134115"/>
            <a:ext cx="59340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7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41D20-EEDC-0DEF-2787-0BFA072C1EF1}"/>
              </a:ext>
            </a:extLst>
          </p:cNvPr>
          <p:cNvSpPr txBox="1"/>
          <p:nvPr/>
        </p:nvSpPr>
        <p:spPr>
          <a:xfrm>
            <a:off x="923191" y="555369"/>
            <a:ext cx="609746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/>
              <a:t>회귀계수가 유의한지 검정하시오</a:t>
            </a:r>
            <a:r>
              <a:rPr lang="en-US" altLang="ko-KR" b="1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7BDCE-2BB3-CBDC-BDE0-0C702FF32F76}"/>
              </a:ext>
            </a:extLst>
          </p:cNvPr>
          <p:cNvSpPr txBox="1"/>
          <p:nvPr/>
        </p:nvSpPr>
        <p:spPr>
          <a:xfrm>
            <a:off x="6193632" y="1955359"/>
            <a:ext cx="5400675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귀무가설 </a:t>
            </a:r>
            <a:r>
              <a:rPr lang="en-US" altLang="ko-KR" b="1"/>
              <a:t>: </a:t>
            </a:r>
            <a:r>
              <a:rPr lang="ko-KR" altLang="en-US" b="1"/>
              <a:t>회귀 계수가 통계적으로 유의하지 않다</a:t>
            </a:r>
            <a:r>
              <a:rPr lang="en-US" altLang="ko-KR" b="1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/>
              <a:t>대립가설 </a:t>
            </a:r>
            <a:r>
              <a:rPr lang="en-US" altLang="ko-KR" b="1"/>
              <a:t>: </a:t>
            </a:r>
            <a:r>
              <a:rPr lang="ko-KR" altLang="en-US" b="1"/>
              <a:t>회귀 계수가 통계적으로 유의하다</a:t>
            </a:r>
            <a:r>
              <a:rPr lang="en-US" altLang="ko-KR" b="1"/>
              <a:t>.</a:t>
            </a:r>
            <a:br>
              <a:rPr lang="en-US" altLang="ko-KR" b="1"/>
            </a:br>
            <a:r>
              <a:rPr lang="ko-KR" altLang="en-US" b="1"/>
              <a:t>결론 </a:t>
            </a:r>
            <a:r>
              <a:rPr lang="en-US" altLang="ko-KR" b="1"/>
              <a:t>: </a:t>
            </a:r>
          </a:p>
          <a:p>
            <a:pPr lvl="1">
              <a:lnSpc>
                <a:spcPct val="150000"/>
              </a:lnSpc>
            </a:pPr>
            <a:r>
              <a:rPr lang="en-US" altLang="ko-KR" b="1"/>
              <a:t>Solar : Pr(&gt;F)</a:t>
            </a:r>
            <a:r>
              <a:rPr lang="ko-KR" altLang="en-US" b="1"/>
              <a:t> </a:t>
            </a:r>
            <a:r>
              <a:rPr lang="en-US" altLang="ko-KR" b="1"/>
              <a:t>= 8.946e-08 =&gt; </a:t>
            </a:r>
            <a:r>
              <a:rPr lang="ko-KR" altLang="en-US" b="1"/>
              <a:t>대립가설</a:t>
            </a:r>
            <a:endParaRPr lang="en-US" altLang="ko-KR" b="1"/>
          </a:p>
          <a:p>
            <a:pPr lvl="1">
              <a:lnSpc>
                <a:spcPct val="150000"/>
              </a:lnSpc>
            </a:pPr>
            <a:r>
              <a:rPr lang="en-US" altLang="ko-KR" b="1"/>
              <a:t>Wind : Pr(&gt;F)</a:t>
            </a:r>
            <a:r>
              <a:rPr lang="ko-KR" altLang="en-US" b="1"/>
              <a:t> </a:t>
            </a:r>
            <a:r>
              <a:rPr lang="en-US" altLang="ko-KR" b="1"/>
              <a:t>= 9.509e-16 =&gt; </a:t>
            </a:r>
            <a:r>
              <a:rPr lang="ko-KR" altLang="en-US" b="1"/>
              <a:t>대립가설</a:t>
            </a:r>
            <a:endParaRPr lang="en-US" altLang="ko-KR" b="1"/>
          </a:p>
          <a:p>
            <a:pPr lvl="1">
              <a:lnSpc>
                <a:spcPct val="150000"/>
              </a:lnSpc>
            </a:pPr>
            <a:r>
              <a:rPr lang="en-US" altLang="ko-KR" b="1"/>
              <a:t>Temp : Pr(&gt;F)</a:t>
            </a:r>
            <a:r>
              <a:rPr lang="ko-KR" altLang="en-US" b="1"/>
              <a:t> </a:t>
            </a:r>
            <a:r>
              <a:rPr lang="en-US" altLang="ko-KR" b="1"/>
              <a:t>= 2.424e-09 =&gt; </a:t>
            </a:r>
            <a:r>
              <a:rPr lang="ko-KR" altLang="en-US" b="1"/>
              <a:t>대립가설</a:t>
            </a:r>
            <a:br>
              <a:rPr lang="en-US" altLang="ko-KR" b="1"/>
            </a:br>
            <a:r>
              <a:rPr lang="ko-KR" altLang="en-US" b="1"/>
              <a:t>모든 회귀 계수가 통계적으로 유의하다</a:t>
            </a:r>
            <a:r>
              <a:rPr lang="en-US" altLang="ko-KR" b="1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C9D379-8275-8706-E6E0-49C1BEB86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94" y="2566988"/>
            <a:ext cx="54006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79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DF811A-BE0D-387E-7687-5BE2922E7FA0}"/>
              </a:ext>
            </a:extLst>
          </p:cNvPr>
          <p:cNvSpPr txBox="1"/>
          <p:nvPr/>
        </p:nvSpPr>
        <p:spPr>
          <a:xfrm>
            <a:off x="923191" y="555369"/>
            <a:ext cx="609746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/>
              <a:t>히스토그램</a:t>
            </a:r>
            <a:r>
              <a:rPr lang="en-US" altLang="ko-KR" b="1"/>
              <a:t>, </a:t>
            </a:r>
            <a:r>
              <a:rPr lang="ko-KR" altLang="en-US" b="1"/>
              <a:t>적합값과 잔차 산점점도</a:t>
            </a:r>
            <a:r>
              <a:rPr lang="en-US" altLang="ko-KR" b="1"/>
              <a:t>, Q-Q plot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189F6B5-70A5-8B7C-0839-EFFC4CD9297C}"/>
              </a:ext>
            </a:extLst>
          </p:cNvPr>
          <p:cNvGrpSpPr/>
          <p:nvPr/>
        </p:nvGrpSpPr>
        <p:grpSpPr>
          <a:xfrm>
            <a:off x="340661" y="1281356"/>
            <a:ext cx="11510679" cy="4295288"/>
            <a:chOff x="228556" y="1493030"/>
            <a:chExt cx="11510679" cy="429528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2062CBF-AD84-1B36-EAC1-CDFFB061FE87}"/>
                </a:ext>
              </a:extLst>
            </p:cNvPr>
            <p:cNvGrpSpPr/>
            <p:nvPr/>
          </p:nvGrpSpPr>
          <p:grpSpPr>
            <a:xfrm>
              <a:off x="228556" y="1593451"/>
              <a:ext cx="3600000" cy="4094447"/>
              <a:chOff x="257131" y="1717171"/>
              <a:chExt cx="3600000" cy="4094447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58E2BD89-B88F-ED82-26B3-86A62886F5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257131" y="1717171"/>
                <a:ext cx="3600000" cy="3423659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DF4FD1-2408-E750-A457-9457F959AA48}"/>
                  </a:ext>
                </a:extLst>
              </p:cNvPr>
              <p:cNvSpPr txBox="1"/>
              <p:nvPr/>
            </p:nvSpPr>
            <p:spPr>
              <a:xfrm>
                <a:off x="1618550" y="5442286"/>
                <a:ext cx="877163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b="1" dirty="0" err="1"/>
                  <a:t>산점도</a:t>
                </a:r>
                <a:endParaRPr lang="en-US" altLang="ko-KR" b="1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4C240FC-D8B3-CDB9-73EF-67A0B8284E59}"/>
                </a:ext>
              </a:extLst>
            </p:cNvPr>
            <p:cNvGrpSpPr/>
            <p:nvPr/>
          </p:nvGrpSpPr>
          <p:grpSpPr>
            <a:xfrm>
              <a:off x="4183895" y="1493030"/>
              <a:ext cx="3600000" cy="4295288"/>
              <a:chOff x="4296000" y="1553051"/>
              <a:chExt cx="3600000" cy="4295288"/>
            </a:xfrm>
          </p:grpSpPr>
          <p:pic>
            <p:nvPicPr>
              <p:cNvPr id="12" name="Picture 6">
                <a:extLst>
                  <a:ext uri="{FF2B5EF4-FFF2-40B4-BE49-F238E27FC236}">
                    <a16:creationId xmlns:a16="http://schemas.microsoft.com/office/drawing/2014/main" id="{EC5D3F81-421D-E685-0186-5E014BBB1E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4296000" y="1553051"/>
                <a:ext cx="3600000" cy="37518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9BD748-87EC-9BA0-E817-516B75C01352}"/>
                  </a:ext>
                </a:extLst>
              </p:cNvPr>
              <p:cNvSpPr txBox="1"/>
              <p:nvPr/>
            </p:nvSpPr>
            <p:spPr>
              <a:xfrm>
                <a:off x="5426586" y="5479007"/>
                <a:ext cx="1338828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b="1"/>
                  <a:t>히스토그램</a:t>
                </a:r>
                <a:endParaRPr lang="en-US" altLang="ko-KR" b="1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390FCF8-2A21-ACB8-2E44-D44470573D72}"/>
                </a:ext>
              </a:extLst>
            </p:cNvPr>
            <p:cNvGrpSpPr/>
            <p:nvPr/>
          </p:nvGrpSpPr>
          <p:grpSpPr>
            <a:xfrm>
              <a:off x="8139235" y="1530938"/>
              <a:ext cx="3600000" cy="4219472"/>
              <a:chOff x="8139235" y="1628867"/>
              <a:chExt cx="3600000" cy="4219472"/>
            </a:xfrm>
          </p:grpSpPr>
          <p:pic>
            <p:nvPicPr>
              <p:cNvPr id="13" name="Picture 7">
                <a:extLst>
                  <a:ext uri="{FF2B5EF4-FFF2-40B4-BE49-F238E27FC236}">
                    <a16:creationId xmlns:a16="http://schemas.microsoft.com/office/drawing/2014/main" id="{A9B3B863-B920-DCB3-07C7-83E860942D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8139235" y="1628867"/>
                <a:ext cx="3600000" cy="36002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535EEE-4791-E96B-37F2-F8547FB6F2EF}"/>
                  </a:ext>
                </a:extLst>
              </p:cNvPr>
              <p:cNvSpPr txBox="1"/>
              <p:nvPr/>
            </p:nvSpPr>
            <p:spPr>
              <a:xfrm>
                <a:off x="9364754" y="5479007"/>
                <a:ext cx="1148962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b="1"/>
                  <a:t>Q-Q plot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007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764"/>
            <a:ext cx="912495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183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88640"/>
            <a:ext cx="7104948" cy="483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965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B4382D7-53FD-7991-278D-91B855875BE5}"/>
              </a:ext>
            </a:extLst>
          </p:cNvPr>
          <p:cNvGrpSpPr/>
          <p:nvPr/>
        </p:nvGrpSpPr>
        <p:grpSpPr>
          <a:xfrm>
            <a:off x="2714442" y="1224672"/>
            <a:ext cx="6763117" cy="4408657"/>
            <a:chOff x="528270" y="229549"/>
            <a:chExt cx="6763117" cy="440865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D50FD02-0E06-AFD8-3EBB-97695F7B7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562" y="999606"/>
              <a:ext cx="6600825" cy="31813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360B696-B4F5-5AFD-B1C3-6B092B9CAD19}"/>
                </a:ext>
              </a:extLst>
            </p:cNvPr>
            <p:cNvSpPr txBox="1"/>
            <p:nvPr/>
          </p:nvSpPr>
          <p:spPr>
            <a:xfrm>
              <a:off x="528270" y="442007"/>
              <a:ext cx="3334484" cy="454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b="1"/>
                <a:t>데이터 확인</a:t>
              </a:r>
              <a:r>
                <a:rPr lang="en-US" altLang="ko-KR" b="1"/>
                <a:t>, </a:t>
              </a:r>
              <a:r>
                <a:rPr lang="ko-KR" altLang="en-US" b="1"/>
                <a:t>결측치 확인</a:t>
              </a:r>
              <a:endParaRPr lang="en-US" altLang="ko-KR" b="1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E45F33-D3D8-48DD-B80D-4249CDC4E940}"/>
                </a:ext>
              </a:extLst>
            </p:cNvPr>
            <p:cNvSpPr txBox="1"/>
            <p:nvPr/>
          </p:nvSpPr>
          <p:spPr>
            <a:xfrm>
              <a:off x="690562" y="4284263"/>
              <a:ext cx="4218463" cy="3539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700" b="1"/>
                <a:t>chas(</a:t>
              </a:r>
              <a:r>
                <a:rPr lang="ko-KR" altLang="en-US" sz="1700" b="1"/>
                <a:t>범주형</a:t>
              </a:r>
              <a:r>
                <a:rPr lang="en-US" altLang="ko-KR" sz="1700" b="1"/>
                <a:t> : 0, 1) &gt; factor </a:t>
              </a:r>
              <a:r>
                <a:rPr lang="ko-KR" altLang="en-US" sz="1700" b="1"/>
                <a:t>형으로 변환</a:t>
              </a:r>
              <a:endParaRPr lang="ko-KR" altLang="en-US" sz="1700" b="1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A8A076F-AEE1-A641-013F-A76375C26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1937" y="229549"/>
              <a:ext cx="3219450" cy="666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5612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CB5661-93A5-7B4F-7600-B40BD380B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1628775"/>
            <a:ext cx="6972300" cy="3600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B27591-E4E8-4F7D-3CAF-13433FBC1600}"/>
              </a:ext>
            </a:extLst>
          </p:cNvPr>
          <p:cNvSpPr txBox="1"/>
          <p:nvPr/>
        </p:nvSpPr>
        <p:spPr>
          <a:xfrm>
            <a:off x="5363670" y="965882"/>
            <a:ext cx="146466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기초 통계량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1273569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F75D13-7559-FD87-F8B0-AF51D3814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1800225"/>
            <a:ext cx="5991225" cy="3257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444AB3-648B-2B6F-2B7A-EA199F315D81}"/>
              </a:ext>
            </a:extLst>
          </p:cNvPr>
          <p:cNvSpPr txBox="1"/>
          <p:nvPr/>
        </p:nvSpPr>
        <p:spPr>
          <a:xfrm>
            <a:off x="5001171" y="1127807"/>
            <a:ext cx="218965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Train Test </a:t>
            </a:r>
            <a:r>
              <a:rPr lang="ko-KR" altLang="en-US" b="1"/>
              <a:t>나누기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322358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9042"/>
            <a:ext cx="9132903" cy="686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856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8123C-7B13-23A8-301F-C75DA5BC27DD}"/>
              </a:ext>
            </a:extLst>
          </p:cNvPr>
          <p:cNvSpPr txBox="1"/>
          <p:nvPr/>
        </p:nvSpPr>
        <p:spPr>
          <a:xfrm>
            <a:off x="5001172" y="369305"/>
            <a:ext cx="218965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Train Test </a:t>
            </a:r>
            <a:r>
              <a:rPr lang="ko-KR" altLang="en-US" b="1"/>
              <a:t>나누기</a:t>
            </a:r>
            <a:endParaRPr lang="en-US" altLang="ko-KR" b="1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2203B0-77C3-F1FF-7F90-C20D65AE2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6" y="823597"/>
            <a:ext cx="5876925" cy="5381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F3864F-3E10-6EAB-01F6-249FA5683B36}"/>
              </a:ext>
            </a:extLst>
          </p:cNvPr>
          <p:cNvSpPr txBox="1"/>
          <p:nvPr/>
        </p:nvSpPr>
        <p:spPr>
          <a:xfrm>
            <a:off x="8963025" y="3857625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가장 높은 상관 관계</a:t>
            </a:r>
          </a:p>
        </p:txBody>
      </p:sp>
    </p:spTree>
    <p:extLst>
      <p:ext uri="{BB962C8B-B14F-4D97-AF65-F5344CB8AC3E}">
        <p14:creationId xmlns:p14="http://schemas.microsoft.com/office/powerpoint/2010/main" val="280899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86F660C-2FB7-B148-FCF2-AA0AB255FF94}"/>
              </a:ext>
            </a:extLst>
          </p:cNvPr>
          <p:cNvGrpSpPr/>
          <p:nvPr/>
        </p:nvGrpSpPr>
        <p:grpSpPr>
          <a:xfrm>
            <a:off x="590550" y="976313"/>
            <a:ext cx="11003757" cy="4905375"/>
            <a:chOff x="590550" y="976313"/>
            <a:chExt cx="11003757" cy="49053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EC0D67C-93C7-5422-48B8-F61274BC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550" y="976313"/>
              <a:ext cx="5505450" cy="49053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052A83-4EBC-9809-650B-716FCF05A5D1}"/>
                </a:ext>
              </a:extLst>
            </p:cNvPr>
            <p:cNvSpPr txBox="1"/>
            <p:nvPr/>
          </p:nvSpPr>
          <p:spPr>
            <a:xfrm>
              <a:off x="6193632" y="1747610"/>
              <a:ext cx="5400675" cy="3362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/>
                <a:t>회귀 모형의 적합성 검정</a:t>
              </a:r>
              <a:endParaRPr lang="en-US" altLang="ko-KR" b="1"/>
            </a:p>
            <a:p>
              <a:pPr>
                <a:lnSpc>
                  <a:spcPct val="150000"/>
                </a:lnSpc>
              </a:pPr>
              <a:endParaRPr lang="en-US" altLang="ko-KR" b="1"/>
            </a:p>
            <a:p>
              <a:pPr>
                <a:lnSpc>
                  <a:spcPct val="150000"/>
                </a:lnSpc>
              </a:pPr>
              <a:r>
                <a:rPr lang="ko-KR" altLang="en-US" b="1"/>
                <a:t>결정계수는 </a:t>
              </a:r>
              <a:r>
                <a:rPr lang="en-US" altLang="ko-KR" b="1"/>
                <a:t>0.7134</a:t>
              </a:r>
              <a:r>
                <a:rPr lang="ko-KR" altLang="en-US" b="1"/>
                <a:t>로나와 설명도가 높은 편에 속한다고 볼 수 있으며</a:t>
              </a:r>
              <a:endParaRPr lang="en-US" altLang="ko-KR" b="1"/>
            </a:p>
            <a:p>
              <a:pPr>
                <a:lnSpc>
                  <a:spcPct val="150000"/>
                </a:lnSpc>
              </a:pPr>
              <a:endParaRPr lang="en-US" altLang="ko-KR" b="1"/>
            </a:p>
            <a:p>
              <a:pPr>
                <a:lnSpc>
                  <a:spcPct val="150000"/>
                </a:lnSpc>
              </a:pPr>
              <a:r>
                <a:rPr lang="en-US" altLang="ko-KR" b="1"/>
                <a:t>P-value</a:t>
              </a:r>
              <a:r>
                <a:rPr lang="ko-KR" altLang="en-US" b="1"/>
                <a:t>값은 </a:t>
              </a:r>
              <a:r>
                <a:rPr lang="en-US" altLang="ko-KR" b="1"/>
                <a:t>0</a:t>
              </a:r>
              <a:r>
                <a:rPr lang="ko-KR" altLang="en-US" b="1"/>
                <a:t>에 가까운 값으로 회귀모형이 적합하다고 할 수 있다</a:t>
              </a:r>
              <a:r>
                <a:rPr lang="en-US" altLang="ko-KR" b="1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b="1"/>
            </a:p>
          </p:txBody>
        </p:sp>
      </p:grpSp>
    </p:spTree>
    <p:extLst>
      <p:ext uri="{BB962C8B-B14F-4D97-AF65-F5344CB8AC3E}">
        <p14:creationId xmlns:p14="http://schemas.microsoft.com/office/powerpoint/2010/main" val="531731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52A83-4EBC-9809-650B-716FCF05A5D1}"/>
              </a:ext>
            </a:extLst>
          </p:cNvPr>
          <p:cNvSpPr txBox="1"/>
          <p:nvPr/>
        </p:nvSpPr>
        <p:spPr>
          <a:xfrm>
            <a:off x="6197203" y="1747609"/>
            <a:ext cx="5400675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Pr(&gt;|t|)</a:t>
            </a:r>
            <a:r>
              <a:rPr lang="ko-KR" altLang="en-US" b="1"/>
              <a:t>의 값이 유의수준 </a:t>
            </a:r>
            <a:r>
              <a:rPr lang="en-US" altLang="ko-KR" b="1"/>
              <a:t>0.05</a:t>
            </a:r>
            <a:r>
              <a:rPr lang="ko-KR" altLang="en-US" b="1"/>
              <a:t>보다 작은 값을 가지는 변수를 살펴본다</a:t>
            </a:r>
            <a:r>
              <a:rPr lang="en-US" altLang="ko-KR" b="1"/>
              <a:t>.</a:t>
            </a:r>
          </a:p>
          <a:p>
            <a:pPr>
              <a:lnSpc>
                <a:spcPct val="150000"/>
              </a:lnSpc>
            </a:pPr>
            <a:endParaRPr lang="en-US" altLang="ko-KR" b="1"/>
          </a:p>
          <a:p>
            <a:pPr>
              <a:lnSpc>
                <a:spcPct val="150000"/>
              </a:lnSpc>
            </a:pPr>
            <a:r>
              <a:rPr lang="en-US" altLang="ko-KR" b="1"/>
              <a:t>Indus : 0.471792 (0.05)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age : 0.521796 (0.05)</a:t>
            </a:r>
          </a:p>
          <a:p>
            <a:pPr>
              <a:lnSpc>
                <a:spcPct val="150000"/>
              </a:lnSpc>
            </a:pPr>
            <a:r>
              <a:rPr lang="ko-KR" altLang="en-US" b="1"/>
              <a:t>을 제외한  나머지 독립변수들은 통계적으로 유의하다고 볼 수 있다</a:t>
            </a:r>
            <a:r>
              <a:rPr lang="en-US" altLang="ko-KR" b="1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86FB9BD-7EC6-F2F8-A87F-54C219983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000125"/>
            <a:ext cx="54197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3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52A83-4EBC-9809-650B-716FCF05A5D1}"/>
              </a:ext>
            </a:extLst>
          </p:cNvPr>
          <p:cNvSpPr txBox="1"/>
          <p:nvPr/>
        </p:nvSpPr>
        <p:spPr>
          <a:xfrm>
            <a:off x="6197203" y="1747609"/>
            <a:ext cx="5400675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Pr(&gt;|t|)</a:t>
            </a:r>
            <a:r>
              <a:rPr lang="ko-KR" altLang="en-US" b="1"/>
              <a:t>의 값이 유의수준 </a:t>
            </a:r>
            <a:r>
              <a:rPr lang="en-US" altLang="ko-KR" b="1"/>
              <a:t>0.05</a:t>
            </a:r>
            <a:r>
              <a:rPr lang="ko-KR" altLang="en-US" b="1"/>
              <a:t>보다 작은 값을 가지는 변수를 살펴본다</a:t>
            </a:r>
            <a:r>
              <a:rPr lang="en-US" altLang="ko-KR" b="1"/>
              <a:t>.</a:t>
            </a:r>
          </a:p>
          <a:p>
            <a:pPr>
              <a:lnSpc>
                <a:spcPct val="150000"/>
              </a:lnSpc>
            </a:pPr>
            <a:endParaRPr lang="en-US" altLang="ko-KR" b="1"/>
          </a:p>
          <a:p>
            <a:pPr>
              <a:lnSpc>
                <a:spcPct val="150000"/>
              </a:lnSpc>
            </a:pPr>
            <a:r>
              <a:rPr lang="en-US" altLang="ko-KR" b="1"/>
              <a:t>Indus : 0.471792 (0.05)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age : 0.521796 (0.05)</a:t>
            </a:r>
          </a:p>
          <a:p>
            <a:pPr>
              <a:lnSpc>
                <a:spcPct val="150000"/>
              </a:lnSpc>
            </a:pPr>
            <a:r>
              <a:rPr lang="ko-KR" altLang="en-US" b="1"/>
              <a:t>을 제외한  나머지 독립변수들은 통계적으로 유의하다고 볼 수 있다</a:t>
            </a:r>
            <a:r>
              <a:rPr lang="en-US" altLang="ko-KR" b="1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86FB9BD-7EC6-F2F8-A87F-54C219983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000125"/>
            <a:ext cx="54197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29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2C506-18F6-2AF1-FECC-6652DF13D8E5}"/>
              </a:ext>
            </a:extLst>
          </p:cNvPr>
          <p:cNvSpPr txBox="1"/>
          <p:nvPr/>
        </p:nvSpPr>
        <p:spPr>
          <a:xfrm>
            <a:off x="412074" y="367788"/>
            <a:ext cx="126755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잔차 평가</a:t>
            </a:r>
            <a:endParaRPr lang="en-US" altLang="ko-KR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C49DF8-9597-8127-BCE2-6A28915F4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4" y="1141587"/>
            <a:ext cx="3600000" cy="32465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C87D84-A548-570C-367F-5D5D04212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000" y="1151324"/>
            <a:ext cx="3600000" cy="32270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5DF6845-7B4C-2958-F85D-3CA5EF3FF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826" y="1108343"/>
            <a:ext cx="3600000" cy="32509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36AF16-622F-C758-A6F1-DA27C99080C4}"/>
              </a:ext>
            </a:extLst>
          </p:cNvPr>
          <p:cNvSpPr txBox="1"/>
          <p:nvPr/>
        </p:nvSpPr>
        <p:spPr>
          <a:xfrm>
            <a:off x="5806678" y="4548814"/>
            <a:ext cx="5400675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정규성 </a:t>
            </a:r>
            <a:r>
              <a:rPr lang="en-US" altLang="ko-KR" b="1"/>
              <a:t>: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/>
              <a:t>히스토그램이 정규분포 형태를 띄고 있다</a:t>
            </a:r>
            <a:r>
              <a:rPr lang="en-US" altLang="ko-KR" b="1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/>
              <a:t>Q-Q plot</a:t>
            </a:r>
            <a:r>
              <a:rPr lang="ko-KR" altLang="en-US" b="1"/>
              <a:t>의산점도와 선이 비슷한걸로 보아 정규분포라고 할 수 있다</a:t>
            </a:r>
            <a:r>
              <a:rPr lang="en-US" altLang="ko-KR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44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2C506-18F6-2AF1-FECC-6652DF13D8E5}"/>
              </a:ext>
            </a:extLst>
          </p:cNvPr>
          <p:cNvSpPr txBox="1"/>
          <p:nvPr/>
        </p:nvSpPr>
        <p:spPr>
          <a:xfrm>
            <a:off x="1320489" y="807001"/>
            <a:ext cx="184535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정확도 </a:t>
            </a:r>
            <a:r>
              <a:rPr lang="en-US" altLang="ko-KR" b="1"/>
              <a:t>RMSE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BC5BDB-08A2-73DB-BB6D-E2B7B9890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190" y="1357056"/>
            <a:ext cx="3886200" cy="4000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B3FF5F-937C-CDEC-6B94-BBFFBCB45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190" y="2602949"/>
            <a:ext cx="4200525" cy="3448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BE3F0B-F86E-6DAC-E2B3-CA759DE15090}"/>
              </a:ext>
            </a:extLst>
          </p:cNvPr>
          <p:cNvSpPr txBox="1"/>
          <p:nvPr/>
        </p:nvSpPr>
        <p:spPr>
          <a:xfrm>
            <a:off x="1320489" y="2079893"/>
            <a:ext cx="333125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다양한 회귀 모형과 비교 분석</a:t>
            </a:r>
            <a:endParaRPr lang="en-US" altLang="ko-KR" b="1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37110B8-70AE-DE2A-4080-321AE6EE8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215" y="1229530"/>
            <a:ext cx="2800350" cy="1905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79893A-2319-13A7-7C0E-6C78A3081ACA}"/>
              </a:ext>
            </a:extLst>
          </p:cNvPr>
          <p:cNvSpPr txBox="1"/>
          <p:nvPr/>
        </p:nvSpPr>
        <p:spPr>
          <a:xfrm>
            <a:off x="6166215" y="706474"/>
            <a:ext cx="333125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각 모델의 </a:t>
            </a:r>
            <a:r>
              <a:rPr lang="en-US" altLang="ko-KR" b="1"/>
              <a:t>RMSE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DD5C7B-1689-76D0-A16E-A86D1B30153F}"/>
              </a:ext>
            </a:extLst>
          </p:cNvPr>
          <p:cNvSpPr txBox="1"/>
          <p:nvPr/>
        </p:nvSpPr>
        <p:spPr>
          <a:xfrm flipH="1">
            <a:off x="6232890" y="3292050"/>
            <a:ext cx="39147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가장 작은 </a:t>
            </a:r>
            <a:r>
              <a:rPr lang="en-US" altLang="ko-KR" sz="1700" b="1" dirty="0"/>
              <a:t>RSME</a:t>
            </a:r>
            <a:r>
              <a:rPr lang="ko-KR" altLang="en-US" sz="1700" b="1" dirty="0"/>
              <a:t>값을 가지는 모델은 </a:t>
            </a:r>
            <a:r>
              <a:rPr lang="en-US" altLang="ko-KR" sz="1700" b="1" dirty="0">
                <a:solidFill>
                  <a:srgbClr val="FF0000"/>
                </a:solidFill>
              </a:rPr>
              <a:t>Random Forest </a:t>
            </a:r>
            <a:r>
              <a:rPr lang="ko-KR" altLang="en-US" sz="1700" b="1" dirty="0"/>
              <a:t>모델이다</a:t>
            </a:r>
            <a:r>
              <a:rPr lang="en-US" altLang="ko-KR" sz="1700" b="1" dirty="0"/>
              <a:t>.</a:t>
            </a:r>
            <a:endParaRPr lang="ko-KR" altLang="en-US" sz="17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5A9D2C3-DF53-FEEE-86F7-BD22045303E6}"/>
              </a:ext>
            </a:extLst>
          </p:cNvPr>
          <p:cNvGrpSpPr/>
          <p:nvPr/>
        </p:nvGrpSpPr>
        <p:grpSpPr>
          <a:xfrm>
            <a:off x="6232890" y="4479266"/>
            <a:ext cx="3695700" cy="1240753"/>
            <a:chOff x="6096000" y="4545941"/>
            <a:chExt cx="3695700" cy="124075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A8AC991-9B34-80A0-FDBA-30792AEAD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5091369"/>
              <a:ext cx="3514725" cy="69532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331100-5F53-D83A-8325-941ECC575FA0}"/>
                </a:ext>
              </a:extLst>
            </p:cNvPr>
            <p:cNvSpPr txBox="1"/>
            <p:nvPr/>
          </p:nvSpPr>
          <p:spPr>
            <a:xfrm>
              <a:off x="6096000" y="4545941"/>
              <a:ext cx="3695700" cy="454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/>
                <a:t>RF</a:t>
              </a:r>
              <a:r>
                <a:rPr lang="ko-KR" altLang="en-US" b="1"/>
                <a:t>모델 </a:t>
              </a:r>
              <a:r>
                <a:rPr lang="en-US" altLang="ko-KR" b="1"/>
                <a:t>Test </a:t>
              </a:r>
              <a:r>
                <a:rPr lang="ko-KR" altLang="en-US" b="1"/>
                <a:t>데이터 </a:t>
              </a:r>
              <a:r>
                <a:rPr lang="en-US" altLang="ko-KR" b="1"/>
                <a:t>RMSE</a:t>
              </a:r>
              <a:r>
                <a:rPr lang="ko-KR" altLang="en-US" b="1"/>
                <a:t>결과</a:t>
              </a:r>
              <a:endParaRPr lang="en-US" altLang="ko-KR" b="1"/>
            </a:p>
          </p:txBody>
        </p:sp>
      </p:grpSp>
    </p:spTree>
    <p:extLst>
      <p:ext uri="{BB962C8B-B14F-4D97-AF65-F5344CB8AC3E}">
        <p14:creationId xmlns:p14="http://schemas.microsoft.com/office/powerpoint/2010/main" val="357860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3DB319-7D85-ABA4-269D-0E7888E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084071"/>
            <a:ext cx="5114925" cy="1323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F73A0-4877-0691-E445-095D32BF758F}"/>
              </a:ext>
            </a:extLst>
          </p:cNvPr>
          <p:cNvSpPr txBox="1"/>
          <p:nvPr/>
        </p:nvSpPr>
        <p:spPr>
          <a:xfrm>
            <a:off x="981075" y="499761"/>
            <a:ext cx="333448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/>
              <a:t>데이터 확인</a:t>
            </a:r>
            <a:r>
              <a:rPr lang="en-US" altLang="ko-KR" b="1"/>
              <a:t>, </a:t>
            </a:r>
            <a:r>
              <a:rPr lang="ko-KR" altLang="en-US" b="1"/>
              <a:t>결측치 확인</a:t>
            </a:r>
            <a:endParaRPr lang="en-US" altLang="ko-KR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E915EC-0D9E-A8E4-BA49-979484CA9A86}"/>
              </a:ext>
            </a:extLst>
          </p:cNvPr>
          <p:cNvSpPr txBox="1"/>
          <p:nvPr/>
        </p:nvSpPr>
        <p:spPr>
          <a:xfrm>
            <a:off x="981075" y="2538065"/>
            <a:ext cx="7159136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b="1"/>
              <a:t>weigh</a:t>
            </a:r>
            <a:r>
              <a:rPr lang="ko-KR" altLang="en-US" b="1"/>
              <a:t>에 대한 </a:t>
            </a:r>
            <a:r>
              <a:rPr lang="en-US" altLang="ko-KR" b="1"/>
              <a:t>height</a:t>
            </a:r>
            <a:r>
              <a:rPr lang="ko-KR" altLang="en-US" b="1"/>
              <a:t>의 산점도를 그리시오</a:t>
            </a:r>
            <a:r>
              <a:rPr lang="en-US" altLang="ko-KR" b="1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/>
              <a:t>단순선형회귀직선을 구하여 산점도에 함께 나타내시오</a:t>
            </a:r>
            <a:r>
              <a:rPr lang="en-US" altLang="ko-KR" b="1"/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D35D4C3-D8BB-793E-B369-F2523B4D140D}"/>
              </a:ext>
            </a:extLst>
          </p:cNvPr>
          <p:cNvGrpSpPr/>
          <p:nvPr/>
        </p:nvGrpSpPr>
        <p:grpSpPr>
          <a:xfrm>
            <a:off x="981075" y="3429000"/>
            <a:ext cx="6576665" cy="2895816"/>
            <a:chOff x="1043334" y="1202224"/>
            <a:chExt cx="10105331" cy="518926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CAF08F4-9ABB-37BF-C22E-EECA049FF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334" y="1227279"/>
              <a:ext cx="4320000" cy="516421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EE2A7DE-2476-01EB-41BF-68725D562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28665" y="1202224"/>
              <a:ext cx="4320000" cy="518926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C21ACB4-D232-C806-27B3-8FAF6E82EEC7}"/>
              </a:ext>
            </a:extLst>
          </p:cNvPr>
          <p:cNvSpPr txBox="1"/>
          <p:nvPr/>
        </p:nvSpPr>
        <p:spPr>
          <a:xfrm>
            <a:off x="7673486" y="3632614"/>
            <a:ext cx="3251211" cy="382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강한 </a:t>
            </a:r>
            <a:r>
              <a:rPr lang="ko-KR" altLang="en-US" b="1">
                <a:solidFill>
                  <a:srgbClr val="FF0000"/>
                </a:solidFill>
              </a:rPr>
              <a:t>양의 상관관계</a:t>
            </a:r>
            <a:r>
              <a:rPr lang="ko-KR" altLang="en-US"/>
              <a:t>를 가진다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246F419-6FAB-1E46-D8E7-606981A9F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8453" y="4014957"/>
            <a:ext cx="2581275" cy="61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2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41D20-EEDC-0DEF-2787-0BFA072C1EF1}"/>
              </a:ext>
            </a:extLst>
          </p:cNvPr>
          <p:cNvSpPr txBox="1"/>
          <p:nvPr/>
        </p:nvSpPr>
        <p:spPr>
          <a:xfrm>
            <a:off x="923191" y="555369"/>
            <a:ext cx="609746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/>
              <a:t>모형 적합성에 대해 검정하시오</a:t>
            </a:r>
            <a:endParaRPr lang="en-US" altLang="ko-KR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A88268-057E-1C8B-A26E-222EA8731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1343561"/>
            <a:ext cx="5772150" cy="304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06643D-0841-C17E-28A4-95E39EB075D2}"/>
              </a:ext>
            </a:extLst>
          </p:cNvPr>
          <p:cNvSpPr txBox="1"/>
          <p:nvPr/>
        </p:nvSpPr>
        <p:spPr>
          <a:xfrm>
            <a:off x="923191" y="4601844"/>
            <a:ext cx="10717824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귀무가설 </a:t>
            </a:r>
            <a:r>
              <a:rPr lang="en-US" altLang="ko-KR" b="1"/>
              <a:t>: </a:t>
            </a:r>
            <a:r>
              <a:rPr lang="ko-KR" altLang="en-US" b="1"/>
              <a:t>모형은 적합하지 않다</a:t>
            </a:r>
            <a:r>
              <a:rPr lang="en-US" altLang="ko-KR" b="1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/>
              <a:t>대립가설 </a:t>
            </a:r>
            <a:r>
              <a:rPr lang="en-US" altLang="ko-KR" b="1"/>
              <a:t>:</a:t>
            </a:r>
            <a:r>
              <a:rPr lang="ko-KR" altLang="en-US" b="1"/>
              <a:t>모형은 적합하다</a:t>
            </a:r>
            <a:r>
              <a:rPr lang="en-US" altLang="ko-KR" b="1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/>
              <a:t>결론 </a:t>
            </a:r>
            <a:r>
              <a:rPr lang="en-US" altLang="ko-KR" b="1"/>
              <a:t>: </a:t>
            </a:r>
            <a:r>
              <a:rPr lang="ko-KR" altLang="en-US" b="1"/>
              <a:t>유의확률</a:t>
            </a:r>
            <a:r>
              <a:rPr lang="en-US" altLang="ko-KR" b="1"/>
              <a:t>(p-value) 1.091e-14</a:t>
            </a:r>
            <a:r>
              <a:rPr lang="ko-KR" altLang="en-US" b="1"/>
              <a:t>이므로 유의수준 </a:t>
            </a:r>
            <a:r>
              <a:rPr lang="en-US" altLang="ko-KR" b="1"/>
              <a:t>0.05</a:t>
            </a:r>
            <a:r>
              <a:rPr lang="ko-KR" altLang="en-US" b="1"/>
              <a:t>에서 회귀모형은 적합하다</a:t>
            </a:r>
            <a:r>
              <a:rPr lang="en-US" altLang="ko-KR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3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41D20-EEDC-0DEF-2787-0BFA072C1EF1}"/>
              </a:ext>
            </a:extLst>
          </p:cNvPr>
          <p:cNvSpPr txBox="1"/>
          <p:nvPr/>
        </p:nvSpPr>
        <p:spPr>
          <a:xfrm>
            <a:off x="923191" y="555369"/>
            <a:ext cx="609746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/>
              <a:t>회귀계수가 유의한지 검정하시오</a:t>
            </a:r>
            <a:r>
              <a:rPr lang="en-US" altLang="ko-KR" b="1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0E81A3-EEE4-8ACE-2682-FB2A703DF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1281752"/>
            <a:ext cx="5772150" cy="304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D7BDCE-2BB3-CBDC-BDE0-0C702FF32F76}"/>
              </a:ext>
            </a:extLst>
          </p:cNvPr>
          <p:cNvSpPr txBox="1"/>
          <p:nvPr/>
        </p:nvSpPr>
        <p:spPr>
          <a:xfrm>
            <a:off x="923191" y="4601844"/>
            <a:ext cx="10717824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귀무가설 </a:t>
            </a:r>
            <a:r>
              <a:rPr lang="en-US" altLang="ko-KR" b="1"/>
              <a:t>: </a:t>
            </a:r>
            <a:r>
              <a:rPr lang="ko-KR" altLang="en-US" b="1"/>
              <a:t>독립변수는 종속변수에게 영향을 주지 않는다</a:t>
            </a:r>
            <a:r>
              <a:rPr lang="en-US" altLang="ko-KR" b="1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/>
              <a:t>대립가설 </a:t>
            </a:r>
            <a:r>
              <a:rPr lang="en-US" altLang="ko-KR" b="1"/>
              <a:t>: </a:t>
            </a:r>
            <a:r>
              <a:rPr lang="ko-KR" altLang="en-US" b="1"/>
              <a:t>독립변수는 종속변수에게 영향을 준다</a:t>
            </a:r>
            <a:r>
              <a:rPr lang="en-US" altLang="ko-KR" b="1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/>
              <a:t>결론 </a:t>
            </a:r>
            <a:r>
              <a:rPr lang="en-US" altLang="ko-KR" b="1"/>
              <a:t>: Pr(&gt;|t|) </a:t>
            </a:r>
            <a:r>
              <a:rPr lang="ko-KR" altLang="en-US" b="1"/>
              <a:t>가 </a:t>
            </a:r>
            <a:r>
              <a:rPr lang="en-US" altLang="ko-KR" b="1"/>
              <a:t>0</a:t>
            </a:r>
            <a:r>
              <a:rPr lang="ko-KR" altLang="en-US" b="1"/>
              <a:t>에 가까운 </a:t>
            </a:r>
            <a:r>
              <a:rPr lang="en-US" altLang="ko-KR" b="1"/>
              <a:t>1.09e-14 </a:t>
            </a:r>
            <a:r>
              <a:rPr lang="ko-KR" altLang="en-US" b="1"/>
              <a:t>이므로 독립변수는 종속변수에게 통계적으로 유의한 영향을 주는 것으로 나타났다</a:t>
            </a:r>
            <a:r>
              <a:rPr lang="en-US" altLang="ko-KR" b="1"/>
              <a:t>. </a:t>
            </a:r>
            <a:r>
              <a:rPr lang="ko-KR" altLang="en-US" b="1"/>
              <a:t>따라서</a:t>
            </a:r>
            <a:r>
              <a:rPr lang="en-US" altLang="ko-KR" b="1"/>
              <a:t>, height</a:t>
            </a:r>
            <a:r>
              <a:rPr lang="ko-KR" altLang="en-US" b="1"/>
              <a:t>는 </a:t>
            </a:r>
            <a:r>
              <a:rPr lang="en-US" altLang="ko-KR" b="1"/>
              <a:t>weight</a:t>
            </a:r>
            <a:r>
              <a:rPr lang="ko-KR" altLang="en-US" b="1"/>
              <a:t>에 유의한 영향을 주는 것으로 나타났다</a:t>
            </a:r>
            <a:r>
              <a:rPr lang="en-US" altLang="ko-KR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741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7BDCE-2BB3-CBDC-BDE0-0C702FF32F76}"/>
              </a:ext>
            </a:extLst>
          </p:cNvPr>
          <p:cNvSpPr txBox="1"/>
          <p:nvPr/>
        </p:nvSpPr>
        <p:spPr>
          <a:xfrm>
            <a:off x="923191" y="4601844"/>
            <a:ext cx="10717824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Multiple R-squared : 0.991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Adjusted R-squared : 0.9903</a:t>
            </a:r>
          </a:p>
          <a:p>
            <a:pPr>
              <a:lnSpc>
                <a:spcPct val="150000"/>
              </a:lnSpc>
            </a:pPr>
            <a:r>
              <a:rPr lang="ko-KR" altLang="en-US" b="1"/>
              <a:t>종속 변수와 독립변수 사이에 상관관계가 높을 수록 </a:t>
            </a:r>
            <a:r>
              <a:rPr lang="en-US" altLang="ko-KR" b="1"/>
              <a:t>1</a:t>
            </a:r>
            <a:r>
              <a:rPr lang="ko-KR" altLang="en-US" b="1"/>
              <a:t>에 가까워진다</a:t>
            </a:r>
            <a:r>
              <a:rPr lang="en-US" altLang="ko-KR" b="1"/>
              <a:t>. </a:t>
            </a:r>
            <a:r>
              <a:rPr lang="ko-KR" altLang="en-US" b="1"/>
              <a:t>즉</a:t>
            </a:r>
            <a:r>
              <a:rPr lang="en-US" altLang="ko-KR" b="1"/>
              <a:t>, </a:t>
            </a:r>
            <a:r>
              <a:rPr lang="ko-KR" altLang="en-US" b="1"/>
              <a:t>결정계수가 </a:t>
            </a:r>
            <a:r>
              <a:rPr lang="en-US" altLang="ko-KR" b="1"/>
              <a:t>1</a:t>
            </a:r>
            <a:r>
              <a:rPr lang="ko-KR" altLang="en-US" b="1"/>
              <a:t>에 가까운 값을 가질 수록 회귀모형의 유용성이 높다고 할 수 있다</a:t>
            </a:r>
            <a:r>
              <a:rPr lang="en-US" altLang="ko-KR" b="1"/>
              <a:t>. </a:t>
            </a:r>
            <a:r>
              <a:rPr lang="ko-KR" altLang="en-US" b="1"/>
              <a:t>따라서 위의 모형은 유용성이 높다</a:t>
            </a:r>
            <a:r>
              <a:rPr lang="en-US" altLang="ko-KR" b="1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78463-78A9-6310-EA74-B4205C4A40FD}"/>
              </a:ext>
            </a:extLst>
          </p:cNvPr>
          <p:cNvSpPr txBox="1"/>
          <p:nvPr/>
        </p:nvSpPr>
        <p:spPr>
          <a:xfrm>
            <a:off x="923191" y="555369"/>
            <a:ext cx="609746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/>
              <a:t>결정계수를 구하고 해석하시오</a:t>
            </a:r>
            <a:r>
              <a:rPr lang="en-US" altLang="ko-KR" b="1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B111119-44BF-930C-C6C6-A9A3CC078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1281752"/>
            <a:ext cx="57721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4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78463-78A9-6310-EA74-B4205C4A40FD}"/>
              </a:ext>
            </a:extLst>
          </p:cNvPr>
          <p:cNvSpPr txBox="1"/>
          <p:nvPr/>
        </p:nvSpPr>
        <p:spPr>
          <a:xfrm>
            <a:off x="923190" y="555369"/>
            <a:ext cx="1033096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/>
              <a:t>잔차에 대해 등분산성 만족하는 그림을 그리고 설명 하시오</a:t>
            </a:r>
            <a:r>
              <a:rPr lang="en-US" altLang="ko-KR" b="1"/>
              <a:t>.</a:t>
            </a:r>
            <a:endParaRPr lang="ko-KR" altLang="en-US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02C0D3-63BA-581B-DA98-EEA4F4CBE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90" y="1009661"/>
            <a:ext cx="4320000" cy="5008421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1D36FE3A-3578-838D-9C43-4F8A72C8254A}"/>
              </a:ext>
            </a:extLst>
          </p:cNvPr>
          <p:cNvGrpSpPr/>
          <p:nvPr/>
        </p:nvGrpSpPr>
        <p:grpSpPr>
          <a:xfrm>
            <a:off x="5243190" y="1009661"/>
            <a:ext cx="6282061" cy="4485321"/>
            <a:chOff x="5243190" y="258686"/>
            <a:chExt cx="6282061" cy="448532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E7EF38-7416-1DA8-0339-810F89DD64DE}"/>
                </a:ext>
              </a:extLst>
            </p:cNvPr>
            <p:cNvSpPr txBox="1"/>
            <p:nvPr/>
          </p:nvSpPr>
          <p:spPr>
            <a:xfrm>
              <a:off x="5243190" y="2113992"/>
              <a:ext cx="5012346" cy="26300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b="1"/>
                <a:t>회귀 모형을 통해 예측된 값이 크던 작던</a:t>
              </a:r>
              <a:r>
                <a:rPr lang="en-US" altLang="ko-KR" sz="1600" b="1"/>
                <a:t>, </a:t>
              </a:r>
              <a:r>
                <a:rPr lang="ko-KR" altLang="en-US" sz="1600" b="1"/>
                <a:t>모든 값들에 대하여 잔차의 분산이 동일하다는 가정</a:t>
              </a:r>
              <a:br>
                <a:rPr lang="en-US" altLang="ko-KR" sz="1600" b="1"/>
              </a:br>
              <a:endParaRPr lang="en-US" altLang="ko-KR" sz="1600" b="1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b="1"/>
                <a:t>왼쪽의 그래프는 예측값</a:t>
              </a:r>
              <a:r>
                <a:rPr lang="en-US" altLang="ko-KR" sz="1600" b="1"/>
                <a:t>(</a:t>
              </a:r>
              <a:r>
                <a:rPr lang="ko-KR" altLang="en-US" sz="1600" b="1"/>
                <a:t>가로축</a:t>
              </a:r>
              <a:r>
                <a:rPr lang="en-US" altLang="ko-KR" sz="1600" b="1"/>
                <a:t>)</a:t>
              </a:r>
              <a:r>
                <a:rPr lang="ko-KR" altLang="en-US" sz="1600" b="1"/>
                <a:t>에 따라 잔차가 어떻게 달라지는지 보여준다</a:t>
              </a:r>
              <a:r>
                <a:rPr lang="en-US" altLang="ko-KR" sz="1600" b="1"/>
                <a:t>.</a:t>
              </a:r>
              <a:br>
                <a:rPr lang="en-US" altLang="ko-KR" sz="1600" b="1"/>
              </a:br>
              <a:endParaRPr lang="en-US" altLang="ko-KR" sz="1600" b="1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b="1"/>
                <a:t>빨간색 실선이 수평선을 그리는 것이 이상적이다</a:t>
              </a:r>
              <a:r>
                <a:rPr lang="en-US" altLang="ko-KR" sz="1600" b="1"/>
                <a:t>.</a:t>
              </a:r>
              <a:endParaRPr lang="ko-KR" altLang="en-US" sz="1600" b="1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B4FC10-EE91-12E1-F2EC-0B073081FE95}"/>
                </a:ext>
              </a:extLst>
            </p:cNvPr>
            <p:cNvSpPr txBox="1"/>
            <p:nvPr/>
          </p:nvSpPr>
          <p:spPr>
            <a:xfrm>
              <a:off x="7998805" y="258686"/>
              <a:ext cx="3526446" cy="15019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/>
                <a:t>독립성</a:t>
              </a:r>
              <a:br>
                <a:rPr lang="en-US" altLang="ko-KR" b="1"/>
              </a:br>
              <a:r>
                <a:rPr lang="ko-KR" altLang="en-US" sz="1500" b="1"/>
                <a:t>자료 수집 과정에서 무작위 표집</a:t>
              </a:r>
              <a:r>
                <a:rPr lang="en-US" altLang="ko-KR" sz="1500" b="1"/>
                <a:t>(random sampling)</a:t>
              </a:r>
              <a:r>
                <a:rPr lang="ko-KR" altLang="en-US" sz="1500" b="1"/>
                <a:t>을 하였다면</a:t>
              </a:r>
              <a:r>
                <a:rPr lang="en-US" altLang="ko-KR" sz="1500" b="1"/>
                <a:t>, </a:t>
              </a:r>
              <a:r>
                <a:rPr lang="ko-KR" altLang="en-US" sz="1500" b="1"/>
                <a:t>잔차의 독립성은 만족하는 것으로 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7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ED6E05-DD33-7D48-F98A-F28B7DB7797F}"/>
              </a:ext>
            </a:extLst>
          </p:cNvPr>
          <p:cNvSpPr/>
          <p:nvPr/>
        </p:nvSpPr>
        <p:spPr>
          <a:xfrm>
            <a:off x="383191" y="0"/>
            <a:ext cx="1080000" cy="72000"/>
          </a:xfrm>
          <a:prstGeom prst="rect">
            <a:avLst/>
          </a:prstGeom>
          <a:solidFill>
            <a:srgbClr val="8EB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2D85-1E96-5631-68FC-15979DAE18D2}"/>
              </a:ext>
            </a:extLst>
          </p:cNvPr>
          <p:cNvSpPr/>
          <p:nvPr/>
        </p:nvSpPr>
        <p:spPr>
          <a:xfrm>
            <a:off x="1463191" y="0"/>
            <a:ext cx="1080000" cy="72000"/>
          </a:xfrm>
          <a:prstGeom prst="rect">
            <a:avLst/>
          </a:prstGeom>
          <a:solidFill>
            <a:srgbClr val="016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43E22-2EB9-423A-FBB1-6DC417721860}"/>
              </a:ext>
            </a:extLst>
          </p:cNvPr>
          <p:cNvSpPr/>
          <p:nvPr/>
        </p:nvSpPr>
        <p:spPr>
          <a:xfrm>
            <a:off x="2543191" y="0"/>
            <a:ext cx="1080000" cy="72000"/>
          </a:xfrm>
          <a:prstGeom prst="rect">
            <a:avLst/>
          </a:prstGeom>
          <a:solidFill>
            <a:srgbClr val="35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78463-78A9-6310-EA74-B4205C4A40FD}"/>
              </a:ext>
            </a:extLst>
          </p:cNvPr>
          <p:cNvSpPr txBox="1"/>
          <p:nvPr/>
        </p:nvSpPr>
        <p:spPr>
          <a:xfrm>
            <a:off x="923190" y="555369"/>
            <a:ext cx="1033096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/>
              <a:t>잔차에 대해 정규성을 만족하는 그림을 그리고 설명 하시오</a:t>
            </a:r>
            <a:r>
              <a:rPr lang="en-US" altLang="ko-KR" b="1"/>
              <a:t>.</a:t>
            </a:r>
            <a:endParaRPr lang="ko-KR" altLang="en-US" b="1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3433DB6-C172-99C8-6889-9CC3E7901DA5}"/>
              </a:ext>
            </a:extLst>
          </p:cNvPr>
          <p:cNvGrpSpPr/>
          <p:nvPr/>
        </p:nvGrpSpPr>
        <p:grpSpPr>
          <a:xfrm>
            <a:off x="1982144" y="1111113"/>
            <a:ext cx="8227712" cy="5016774"/>
            <a:chOff x="937847" y="1009661"/>
            <a:chExt cx="8227712" cy="501677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DD579E6-8D82-104F-9756-6FAFD9627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847" y="1009661"/>
              <a:ext cx="4320000" cy="501677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2AEC4D2-38B2-78FE-14D3-AB4D12FC7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1161" y="1521363"/>
              <a:ext cx="3434398" cy="399337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E7EF38-7416-1DA8-0339-810F89DD64DE}"/>
              </a:ext>
            </a:extLst>
          </p:cNvPr>
          <p:cNvSpPr txBox="1"/>
          <p:nvPr/>
        </p:nvSpPr>
        <p:spPr>
          <a:xfrm>
            <a:off x="577018" y="1493030"/>
            <a:ext cx="5012346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/>
              <a:t>잔차가 정규분포를 띄면 </a:t>
            </a:r>
            <a:r>
              <a:rPr lang="en-US" altLang="ko-KR" sz="1600" b="1"/>
              <a:t>Q-Q</a:t>
            </a:r>
            <a:r>
              <a:rPr lang="ko-KR" altLang="en-US" sz="1600" b="1"/>
              <a:t>플롯에서 </a:t>
            </a:r>
            <a:br>
              <a:rPr lang="en-US" altLang="ko-KR" sz="1600" b="1"/>
            </a:br>
            <a:r>
              <a:rPr lang="ko-KR" altLang="en-US" sz="1600" b="1"/>
              <a:t>점들이 점선을 따라 배치되어 있어야함</a:t>
            </a:r>
            <a:r>
              <a:rPr lang="en-US" altLang="ko-KR" sz="1600" b="1"/>
              <a:t>.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77560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5947"/>
            <a:ext cx="9136084" cy="6863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58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566</Words>
  <Application>Microsoft Office PowerPoint</Application>
  <PresentationFormat>와이드스크린</PresentationFormat>
  <Paragraphs>76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Noto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태규</dc:creator>
  <cp:lastModifiedBy>한 태규</cp:lastModifiedBy>
  <cp:revision>139</cp:revision>
  <dcterms:created xsi:type="dcterms:W3CDTF">2022-10-04T06:58:06Z</dcterms:created>
  <dcterms:modified xsi:type="dcterms:W3CDTF">2022-10-04T14:54:07Z</dcterms:modified>
</cp:coreProperties>
</file>